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Relationship Id="rId4" Type="http://schemas.openxmlformats.org/officeDocument/2006/relationships/custom-properties" Target="docProps/custom.xml" 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embeddedFontLst>
    <p:embeddedFont>
      <p:font typeface="Quattrocento Sans" charset="-122" pitchFamily="34"/>
      <p:regular r:id="rId21"/>
    </p:embeddedFont>
    <p:embeddedFont>
      <p:font typeface="Liter" charset="-122" pitchFamily="34"/>
      <p:regular r:id="rId22"/>
    </p:embeddedFont>
    <p:embeddedFont>
      <p:font typeface="Oranienbaum" charset="-122" pitchFamily="34"/>
      <p:regular r:id="rId23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Relationship Id="rId21" Type="http://schemas.openxmlformats.org/officeDocument/2006/relationships/font" Target="fonts/font1.fntdata"/><Relationship Id="rId22" Type="http://schemas.openxmlformats.org/officeDocument/2006/relationships/font" Target="fonts/font2.fntdata"/><Relationship Id="rId23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images.stockcake.com/public/b/1/d/b1d12c40-4c86-4e92-a4f7-3b21d22cdf84_large/sleek-blue-architecture-stockcake.jpg">    </p:cNvPr>
          <p:cNvPicPr>
            <a:picLocks noChangeAspect="1"/>
          </p:cNvPicPr>
          <p:nvPr/>
        </p:nvPicPr>
        <p:blipFill>
          <a:blip r:embed="rId1">
            <a:alphaModFix amt="30000"/>
          </a:blip>
          <a:srcRect l="0" r="0" t="781" b="781"/>
          <a:stretch/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85000"/>
                </a:srgbClr>
              </a:gs>
              <a:gs pos="100000">
                <a:srgbClr val="4A6C8C">
                  <a:alpha val="4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381000" y="381000"/>
            <a:ext cx="57150" cy="609600"/>
          </a:xfrm>
          <a:custGeom>
            <a:avLst/>
            <a:gdLst/>
            <a:ahLst/>
            <a:cxnLst/>
            <a:rect l="l" t="t" r="r" b="b"/>
            <a:pathLst>
              <a:path w="57150" h="609600">
                <a:moveTo>
                  <a:pt x="0" y="0"/>
                </a:moveTo>
                <a:lnTo>
                  <a:pt x="57150" y="0"/>
                </a:lnTo>
                <a:lnTo>
                  <a:pt x="57150" y="609600"/>
                </a:lnTo>
                <a:lnTo>
                  <a:pt x="0" y="6096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" name="Text 2"/>
          <p:cNvSpPr/>
          <p:nvPr/>
        </p:nvSpPr>
        <p:spPr>
          <a:xfrm>
            <a:off x="552450" y="457200"/>
            <a:ext cx="3714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spc="360" kern="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Personal Reference Document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552450" y="723900"/>
            <a:ext cx="37052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spc="53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Version 1.0 | March 2026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1801937"/>
            <a:ext cx="7077075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Consulting</a:t>
            </a:r>
            <a:endParaRPr lang="en-US" sz="1600" dirty="0"/>
          </a:p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C9A86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Toolkit</a:t>
            </a:r>
            <a:pPr>
              <a:lnSpc>
                <a:spcPct val="80000"/>
              </a:lnSpc>
            </a:pPr>
            <a:r>
              <a:rPr lang="en-US" sz="7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 Deck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3844007"/>
            <a:ext cx="1524000" cy="57150"/>
          </a:xfrm>
          <a:custGeom>
            <a:avLst/>
            <a:gdLst/>
            <a:ahLst/>
            <a:cxnLst/>
            <a:rect l="l" t="t" r="r" b="b"/>
            <a:pathLst>
              <a:path w="1524000" h="57150">
                <a:moveTo>
                  <a:pt x="0" y="0"/>
                </a:moveTo>
                <a:lnTo>
                  <a:pt x="1524000" y="0"/>
                </a:lnTo>
                <a:lnTo>
                  <a:pt x="1524000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9" name="Text 6"/>
          <p:cNvSpPr/>
          <p:nvPr/>
        </p:nvSpPr>
        <p:spPr>
          <a:xfrm>
            <a:off x="381000" y="4205957"/>
            <a:ext cx="6762750" cy="4667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22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Berpikir ala Konsultan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381000" y="4822701"/>
            <a:ext cx="6715125" cy="3143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500" dirty="0">
                <a:solidFill>
                  <a:srgbClr val="8D99AE">
                    <a:alpha val="80000"/>
                  </a:srgbClr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Cheat sheet untuk client meeting, deliverables, dan presentasi stakeholder senior</a:t>
            </a:r>
            <a:endParaRPr lang="en-US" sz="1600" dirty="0"/>
          </a:p>
        </p:txBody>
      </p:sp>
      <p:sp>
        <p:nvSpPr>
          <p:cNvPr id="11" name="Shape 8"/>
          <p:cNvSpPr/>
          <p:nvPr/>
        </p:nvSpPr>
        <p:spPr>
          <a:xfrm>
            <a:off x="390525" y="5991225"/>
            <a:ext cx="438150" cy="438150"/>
          </a:xfrm>
          <a:custGeom>
            <a:avLst/>
            <a:gdLst/>
            <a:ahLst/>
            <a:cxnLst/>
            <a:rect l="l" t="t" r="r" b="b"/>
            <a:pathLst>
              <a:path w="438150" h="438150">
                <a:moveTo>
                  <a:pt x="219075" y="0"/>
                </a:moveTo>
                <a:lnTo>
                  <a:pt x="219075" y="0"/>
                </a:lnTo>
                <a:cubicBezTo>
                  <a:pt x="339986" y="0"/>
                  <a:pt x="438150" y="98164"/>
                  <a:pt x="438150" y="219075"/>
                </a:cubicBezTo>
                <a:lnTo>
                  <a:pt x="438150" y="219075"/>
                </a:lnTo>
                <a:cubicBezTo>
                  <a:pt x="438150" y="339986"/>
                  <a:pt x="339986" y="438150"/>
                  <a:pt x="219075" y="438150"/>
                </a:cubicBezTo>
                <a:lnTo>
                  <a:pt x="219075" y="438150"/>
                </a:lnTo>
                <a:cubicBezTo>
                  <a:pt x="98164" y="438150"/>
                  <a:pt x="0" y="339986"/>
                  <a:pt x="0" y="219075"/>
                </a:cubicBezTo>
                <a:lnTo>
                  <a:pt x="0" y="219075"/>
                </a:lnTo>
                <a:cubicBezTo>
                  <a:pt x="0" y="98164"/>
                  <a:pt x="98164" y="0"/>
                  <a:pt x="219075" y="0"/>
                </a:cubicBezTo>
                <a:close/>
              </a:path>
            </a:pathLst>
          </a:custGeom>
          <a:solidFill>
            <a:srgbClr val="4A6C8C">
              <a:alpha val="30196"/>
            </a:srgbClr>
          </a:solidFill>
          <a:ln w="25400">
            <a:solidFill>
              <a:srgbClr val="C9A86A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526256" y="611505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83344" y="92273"/>
                </a:moveTo>
                <a:cubicBezTo>
                  <a:pt x="107986" y="92273"/>
                  <a:pt x="127992" y="72267"/>
                  <a:pt x="127992" y="47625"/>
                </a:cubicBezTo>
                <a:cubicBezTo>
                  <a:pt x="127992" y="22983"/>
                  <a:pt x="107986" y="2977"/>
                  <a:pt x="83344" y="2977"/>
                </a:cubicBezTo>
                <a:cubicBezTo>
                  <a:pt x="58702" y="2977"/>
                  <a:pt x="38695" y="22983"/>
                  <a:pt x="38695" y="47625"/>
                </a:cubicBezTo>
                <a:cubicBezTo>
                  <a:pt x="38695" y="72267"/>
                  <a:pt x="58702" y="92273"/>
                  <a:pt x="83344" y="92273"/>
                </a:cubicBezTo>
                <a:close/>
                <a:moveTo>
                  <a:pt x="72293" y="113109"/>
                </a:moveTo>
                <a:cubicBezTo>
                  <a:pt x="35644" y="113109"/>
                  <a:pt x="5953" y="142801"/>
                  <a:pt x="5953" y="179450"/>
                </a:cubicBezTo>
                <a:cubicBezTo>
                  <a:pt x="5953" y="185551"/>
                  <a:pt x="10902" y="190500"/>
                  <a:pt x="17004" y="190500"/>
                </a:cubicBezTo>
                <a:lnTo>
                  <a:pt x="149684" y="190500"/>
                </a:lnTo>
                <a:cubicBezTo>
                  <a:pt x="155786" y="190500"/>
                  <a:pt x="160734" y="185551"/>
                  <a:pt x="160734" y="179450"/>
                </a:cubicBezTo>
                <a:cubicBezTo>
                  <a:pt x="160734" y="142801"/>
                  <a:pt x="131043" y="113109"/>
                  <a:pt x="94394" y="113109"/>
                </a:cubicBezTo>
                <a:lnTo>
                  <a:pt x="72293" y="113109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3" name="Text 10"/>
          <p:cNvSpPr/>
          <p:nvPr/>
        </p:nvSpPr>
        <p:spPr>
          <a:xfrm>
            <a:off x="990600" y="5962650"/>
            <a:ext cx="20288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Prepared for Subkhan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990600" y="6229350"/>
            <a:ext cx="20193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Pre-Consulting Internalization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561314" y="5943600"/>
            <a:ext cx="85725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2250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12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637514" y="6286500"/>
            <a:ext cx="7810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Frameworks</a:t>
            </a:r>
            <a:endParaRPr lang="en-US" sz="1600" dirty="0"/>
          </a:p>
        </p:txBody>
      </p:sp>
      <p:sp>
        <p:nvSpPr>
          <p:cNvPr id="17" name="Shape 14"/>
          <p:cNvSpPr/>
          <p:nvPr/>
        </p:nvSpPr>
        <p:spPr>
          <a:xfrm>
            <a:off x="10648355" y="5943600"/>
            <a:ext cx="9525" cy="533400"/>
          </a:xfrm>
          <a:custGeom>
            <a:avLst/>
            <a:gdLst/>
            <a:ahLst/>
            <a:cxnLst/>
            <a:rect l="l" t="t" r="r" b="b"/>
            <a:pathLst>
              <a:path w="9525" h="533400">
                <a:moveTo>
                  <a:pt x="0" y="0"/>
                </a:moveTo>
                <a:lnTo>
                  <a:pt x="9525" y="0"/>
                </a:lnTo>
                <a:lnTo>
                  <a:pt x="9525" y="533400"/>
                </a:lnTo>
                <a:lnTo>
                  <a:pt x="0" y="5334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0743605" y="5943600"/>
            <a:ext cx="10668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2250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3-6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10819805" y="6286500"/>
            <a:ext cx="9906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Months Practice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" cy="381000"/>
          </a:xfrm>
          <a:custGeom>
            <a:avLst/>
            <a:gdLst/>
            <a:ahLst/>
            <a:cxnLst/>
            <a:rect l="l" t="t" r="r" b="b"/>
            <a:pathLst>
              <a:path w="38100" h="381000">
                <a:moveTo>
                  <a:pt x="0" y="0"/>
                </a:moveTo>
                <a:lnTo>
                  <a:pt x="38100" y="0"/>
                </a:lnTo>
                <a:lnTo>
                  <a:pt x="381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95300"/>
            <a:ext cx="1209675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270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7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38200"/>
            <a:ext cx="11572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Consulting Narrative Arc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2573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Story yang membawa klien dari problem awareness ke solution commitment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5763" y="1681163"/>
            <a:ext cx="6896100" cy="4791075"/>
          </a:xfrm>
          <a:custGeom>
            <a:avLst/>
            <a:gdLst/>
            <a:ahLst/>
            <a:cxnLst/>
            <a:rect l="l" t="t" r="r" b="b"/>
            <a:pathLst>
              <a:path w="6896100" h="4791075">
                <a:moveTo>
                  <a:pt x="76178" y="0"/>
                </a:moveTo>
                <a:lnTo>
                  <a:pt x="6819922" y="0"/>
                </a:lnTo>
                <a:cubicBezTo>
                  <a:pt x="6861994" y="0"/>
                  <a:pt x="6896100" y="34106"/>
                  <a:pt x="6896100" y="76178"/>
                </a:cubicBezTo>
                <a:lnTo>
                  <a:pt x="6896100" y="4714897"/>
                </a:lnTo>
                <a:cubicBezTo>
                  <a:pt x="6896100" y="4756969"/>
                  <a:pt x="6861994" y="4791075"/>
                  <a:pt x="6819922" y="4791075"/>
                </a:cubicBezTo>
                <a:lnTo>
                  <a:pt x="76178" y="4791075"/>
                </a:lnTo>
                <a:cubicBezTo>
                  <a:pt x="34106" y="4791075"/>
                  <a:pt x="0" y="4756969"/>
                  <a:pt x="0" y="4714897"/>
                </a:cubicBezTo>
                <a:lnTo>
                  <a:pt x="0" y="76178"/>
                </a:lnTo>
                <a:cubicBezTo>
                  <a:pt x="0" y="34134"/>
                  <a:pt x="34134" y="0"/>
                  <a:pt x="76178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04838" y="19145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90500" y="35719"/>
                </a:moveTo>
                <a:cubicBezTo>
                  <a:pt x="190500" y="54397"/>
                  <a:pt x="168511" y="82265"/>
                  <a:pt x="159023" y="93390"/>
                </a:cubicBezTo>
                <a:cubicBezTo>
                  <a:pt x="157609" y="95027"/>
                  <a:pt x="155525" y="95659"/>
                  <a:pt x="153628" y="95250"/>
                </a:cubicBezTo>
                <a:lnTo>
                  <a:pt x="119063" y="95250"/>
                </a:lnTo>
                <a:cubicBezTo>
                  <a:pt x="112477" y="95250"/>
                  <a:pt x="107156" y="100571"/>
                  <a:pt x="107156" y="107156"/>
                </a:cubicBezTo>
                <a:cubicBezTo>
                  <a:pt x="107156" y="113742"/>
                  <a:pt x="112477" y="119063"/>
                  <a:pt x="119063" y="119063"/>
                </a:cubicBezTo>
                <a:lnTo>
                  <a:pt x="154781" y="119063"/>
                </a:lnTo>
                <a:cubicBezTo>
                  <a:pt x="174501" y="119063"/>
                  <a:pt x="190500" y="135062"/>
                  <a:pt x="190500" y="154781"/>
                </a:cubicBezTo>
                <a:cubicBezTo>
                  <a:pt x="190500" y="174501"/>
                  <a:pt x="174501" y="190500"/>
                  <a:pt x="154781" y="190500"/>
                </a:cubicBezTo>
                <a:lnTo>
                  <a:pt x="51941" y="190500"/>
                </a:lnTo>
                <a:cubicBezTo>
                  <a:pt x="55178" y="186817"/>
                  <a:pt x="59122" y="182091"/>
                  <a:pt x="63103" y="176808"/>
                </a:cubicBezTo>
                <a:cubicBezTo>
                  <a:pt x="65447" y="173682"/>
                  <a:pt x="67866" y="170259"/>
                  <a:pt x="70172" y="166688"/>
                </a:cubicBezTo>
                <a:lnTo>
                  <a:pt x="154781" y="166688"/>
                </a:lnTo>
                <a:cubicBezTo>
                  <a:pt x="161367" y="166688"/>
                  <a:pt x="166688" y="161367"/>
                  <a:pt x="166688" y="154781"/>
                </a:cubicBezTo>
                <a:cubicBezTo>
                  <a:pt x="166688" y="148196"/>
                  <a:pt x="161367" y="142875"/>
                  <a:pt x="154781" y="142875"/>
                </a:cubicBezTo>
                <a:lnTo>
                  <a:pt x="119063" y="142875"/>
                </a:lnTo>
                <a:cubicBezTo>
                  <a:pt x="99343" y="142875"/>
                  <a:pt x="83344" y="126876"/>
                  <a:pt x="83344" y="107156"/>
                </a:cubicBezTo>
                <a:cubicBezTo>
                  <a:pt x="83344" y="87437"/>
                  <a:pt x="99343" y="71438"/>
                  <a:pt x="119063" y="71438"/>
                </a:cubicBezTo>
                <a:lnTo>
                  <a:pt x="133871" y="71438"/>
                </a:lnTo>
                <a:cubicBezTo>
                  <a:pt x="126057" y="59717"/>
                  <a:pt x="119063" y="46248"/>
                  <a:pt x="119063" y="35719"/>
                </a:cubicBezTo>
                <a:cubicBezTo>
                  <a:pt x="119063" y="15999"/>
                  <a:pt x="135062" y="0"/>
                  <a:pt x="154781" y="0"/>
                </a:cubicBezTo>
                <a:cubicBezTo>
                  <a:pt x="174501" y="0"/>
                  <a:pt x="190500" y="15999"/>
                  <a:pt x="190500" y="35719"/>
                </a:cubicBezTo>
                <a:close/>
                <a:moveTo>
                  <a:pt x="43569" y="181980"/>
                </a:moveTo>
                <a:cubicBezTo>
                  <a:pt x="42156" y="183579"/>
                  <a:pt x="40891" y="184993"/>
                  <a:pt x="39812" y="186184"/>
                </a:cubicBezTo>
                <a:lnTo>
                  <a:pt x="39142" y="186928"/>
                </a:lnTo>
                <a:lnTo>
                  <a:pt x="39067" y="186854"/>
                </a:lnTo>
                <a:cubicBezTo>
                  <a:pt x="36835" y="188565"/>
                  <a:pt x="33635" y="188342"/>
                  <a:pt x="31626" y="186184"/>
                </a:cubicBezTo>
                <a:cubicBezTo>
                  <a:pt x="22250" y="175989"/>
                  <a:pt x="0" y="149758"/>
                  <a:pt x="0" y="130969"/>
                </a:cubicBezTo>
                <a:cubicBezTo>
                  <a:pt x="0" y="111249"/>
                  <a:pt x="15999" y="95250"/>
                  <a:pt x="35719" y="95250"/>
                </a:cubicBezTo>
                <a:cubicBezTo>
                  <a:pt x="55438" y="95250"/>
                  <a:pt x="71438" y="111249"/>
                  <a:pt x="71438" y="130969"/>
                </a:cubicBezTo>
                <a:cubicBezTo>
                  <a:pt x="71438" y="142131"/>
                  <a:pt x="63587" y="155897"/>
                  <a:pt x="55252" y="167394"/>
                </a:cubicBezTo>
                <a:cubicBezTo>
                  <a:pt x="51271" y="172864"/>
                  <a:pt x="47179" y="177812"/>
                  <a:pt x="43793" y="181719"/>
                </a:cubicBezTo>
                <a:lnTo>
                  <a:pt x="43569" y="181980"/>
                </a:lnTo>
                <a:close/>
                <a:moveTo>
                  <a:pt x="47625" y="130969"/>
                </a:moveTo>
                <a:cubicBezTo>
                  <a:pt x="47625" y="124398"/>
                  <a:pt x="42290" y="119063"/>
                  <a:pt x="35719" y="119063"/>
                </a:cubicBezTo>
                <a:cubicBezTo>
                  <a:pt x="29148" y="119063"/>
                  <a:pt x="23812" y="124398"/>
                  <a:pt x="23812" y="130969"/>
                </a:cubicBezTo>
                <a:cubicBezTo>
                  <a:pt x="23812" y="137540"/>
                  <a:pt x="29148" y="142875"/>
                  <a:pt x="35719" y="142875"/>
                </a:cubicBezTo>
                <a:cubicBezTo>
                  <a:pt x="42290" y="142875"/>
                  <a:pt x="47625" y="137540"/>
                  <a:pt x="47625" y="130969"/>
                </a:cubicBezTo>
                <a:close/>
                <a:moveTo>
                  <a:pt x="154781" y="47625"/>
                </a:moveTo>
                <a:cubicBezTo>
                  <a:pt x="161352" y="47625"/>
                  <a:pt x="166688" y="42290"/>
                  <a:pt x="166688" y="35719"/>
                </a:cubicBezTo>
                <a:cubicBezTo>
                  <a:pt x="166688" y="29148"/>
                  <a:pt x="161352" y="23812"/>
                  <a:pt x="154781" y="23812"/>
                </a:cubicBezTo>
                <a:cubicBezTo>
                  <a:pt x="148210" y="23812"/>
                  <a:pt x="142875" y="29148"/>
                  <a:pt x="142875" y="35719"/>
                </a:cubicBezTo>
                <a:cubicBezTo>
                  <a:pt x="142875" y="42290"/>
                  <a:pt x="148210" y="47625"/>
                  <a:pt x="154781" y="47625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8" name="Text 6"/>
          <p:cNvSpPr/>
          <p:nvPr/>
        </p:nvSpPr>
        <p:spPr>
          <a:xfrm>
            <a:off x="819150" y="1876425"/>
            <a:ext cx="63627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Struktur yang Selalu Bekerja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81025" y="22955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10" name="Text 8"/>
          <p:cNvSpPr/>
          <p:nvPr/>
        </p:nvSpPr>
        <p:spPr>
          <a:xfrm>
            <a:off x="533400" y="2295525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1190625" y="2295525"/>
            <a:ext cx="5895975" cy="1314450"/>
          </a:xfrm>
          <a:custGeom>
            <a:avLst/>
            <a:gdLst/>
            <a:ahLst/>
            <a:cxnLst/>
            <a:rect l="l" t="t" r="r" b="b"/>
            <a:pathLst>
              <a:path w="5895975" h="1314450">
                <a:moveTo>
                  <a:pt x="76199" y="0"/>
                </a:moveTo>
                <a:lnTo>
                  <a:pt x="5819776" y="0"/>
                </a:lnTo>
                <a:cubicBezTo>
                  <a:pt x="5861860" y="0"/>
                  <a:pt x="5895975" y="34115"/>
                  <a:pt x="5895975" y="76199"/>
                </a:cubicBezTo>
                <a:lnTo>
                  <a:pt x="5895975" y="1238251"/>
                </a:lnTo>
                <a:cubicBezTo>
                  <a:pt x="5895975" y="1280335"/>
                  <a:pt x="5861860" y="1314450"/>
                  <a:pt x="5819776" y="1314450"/>
                </a:cubicBezTo>
                <a:lnTo>
                  <a:pt x="76199" y="1314450"/>
                </a:lnTo>
                <a:cubicBezTo>
                  <a:pt x="34115" y="1314450"/>
                  <a:pt x="0" y="1280335"/>
                  <a:pt x="0" y="12382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1343025" y="2447925"/>
            <a:ext cx="5676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Current State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1343025" y="2752725"/>
            <a:ext cx="5667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Fakta yang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bisa dibantah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establish common ground dengan klien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1343025" y="3076575"/>
            <a:ext cx="5591175" cy="381000"/>
          </a:xfrm>
          <a:custGeom>
            <a:avLst/>
            <a:gdLst/>
            <a:ahLst/>
            <a:cxnLst/>
            <a:rect l="l" t="t" r="r" b="b"/>
            <a:pathLst>
              <a:path w="5591175" h="381000">
                <a:moveTo>
                  <a:pt x="38100" y="0"/>
                </a:moveTo>
                <a:lnTo>
                  <a:pt x="5553075" y="0"/>
                </a:lnTo>
                <a:cubicBezTo>
                  <a:pt x="5574103" y="0"/>
                  <a:pt x="5591175" y="17072"/>
                  <a:pt x="5591175" y="38100"/>
                </a:cubicBezTo>
                <a:lnTo>
                  <a:pt x="5591175" y="342900"/>
                </a:lnTo>
                <a:cubicBezTo>
                  <a:pt x="5591175" y="363928"/>
                  <a:pt x="5574103" y="381000"/>
                  <a:pt x="5553075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1419225" y="3152775"/>
            <a:ext cx="55149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"Stranas KA sudah diluncurkan 2 tahun lalu dengan anggaran X triliun"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81025" y="36861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7" name="Text 15"/>
          <p:cNvSpPr/>
          <p:nvPr/>
        </p:nvSpPr>
        <p:spPr>
          <a:xfrm>
            <a:off x="533400" y="3686175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1190625" y="3686175"/>
            <a:ext cx="5895975" cy="1314450"/>
          </a:xfrm>
          <a:custGeom>
            <a:avLst/>
            <a:gdLst/>
            <a:ahLst/>
            <a:cxnLst/>
            <a:rect l="l" t="t" r="r" b="b"/>
            <a:pathLst>
              <a:path w="5895975" h="1314450">
                <a:moveTo>
                  <a:pt x="76199" y="0"/>
                </a:moveTo>
                <a:lnTo>
                  <a:pt x="5819776" y="0"/>
                </a:lnTo>
                <a:cubicBezTo>
                  <a:pt x="5861860" y="0"/>
                  <a:pt x="5895975" y="34115"/>
                  <a:pt x="5895975" y="76199"/>
                </a:cubicBezTo>
                <a:lnTo>
                  <a:pt x="5895975" y="1238251"/>
                </a:lnTo>
                <a:cubicBezTo>
                  <a:pt x="5895975" y="1280335"/>
                  <a:pt x="5861860" y="1314450"/>
                  <a:pt x="5819776" y="1314450"/>
                </a:cubicBezTo>
                <a:lnTo>
                  <a:pt x="76199" y="1314450"/>
                </a:lnTo>
                <a:cubicBezTo>
                  <a:pt x="34115" y="1314450"/>
                  <a:pt x="0" y="1280335"/>
                  <a:pt x="0" y="12382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1343025" y="3838575"/>
            <a:ext cx="5676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Gap / Burning Platform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343025" y="4143375"/>
            <a:ext cx="5667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Mengapa ini urgent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create tension dan motivation untuk action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1343025" y="4467225"/>
            <a:ext cx="5591175" cy="381000"/>
          </a:xfrm>
          <a:custGeom>
            <a:avLst/>
            <a:gdLst/>
            <a:ahLst/>
            <a:cxnLst/>
            <a:rect l="l" t="t" r="r" b="b"/>
            <a:pathLst>
              <a:path w="5591175" h="381000">
                <a:moveTo>
                  <a:pt x="38100" y="0"/>
                </a:moveTo>
                <a:lnTo>
                  <a:pt x="5553075" y="0"/>
                </a:lnTo>
                <a:cubicBezTo>
                  <a:pt x="5574103" y="0"/>
                  <a:pt x="5591175" y="17072"/>
                  <a:pt x="5591175" y="38100"/>
                </a:cubicBezTo>
                <a:lnTo>
                  <a:pt x="5591175" y="342900"/>
                </a:lnTo>
                <a:cubicBezTo>
                  <a:pt x="5591175" y="363928"/>
                  <a:pt x="5574103" y="381000"/>
                  <a:pt x="5553075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A86A">
              <a:alpha val="20000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1419225" y="4543425"/>
            <a:ext cx="55149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"...tapi adoption rate hanya 30% dan 5 dari 10 provinsi belum implementasi"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581025" y="50768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4" name="Text 22"/>
          <p:cNvSpPr/>
          <p:nvPr/>
        </p:nvSpPr>
        <p:spPr>
          <a:xfrm>
            <a:off x="533400" y="5076825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1190625" y="5076825"/>
            <a:ext cx="5895975" cy="1314450"/>
          </a:xfrm>
          <a:custGeom>
            <a:avLst/>
            <a:gdLst/>
            <a:ahLst/>
            <a:cxnLst/>
            <a:rect l="l" t="t" r="r" b="b"/>
            <a:pathLst>
              <a:path w="5895975" h="1314450">
                <a:moveTo>
                  <a:pt x="76199" y="0"/>
                </a:moveTo>
                <a:lnTo>
                  <a:pt x="5819776" y="0"/>
                </a:lnTo>
                <a:cubicBezTo>
                  <a:pt x="5861860" y="0"/>
                  <a:pt x="5895975" y="34115"/>
                  <a:pt x="5895975" y="76199"/>
                </a:cubicBezTo>
                <a:lnTo>
                  <a:pt x="5895975" y="1238251"/>
                </a:lnTo>
                <a:cubicBezTo>
                  <a:pt x="5895975" y="1280335"/>
                  <a:pt x="5861860" y="1314450"/>
                  <a:pt x="5819776" y="1314450"/>
                </a:cubicBezTo>
                <a:lnTo>
                  <a:pt x="76199" y="1314450"/>
                </a:lnTo>
                <a:cubicBezTo>
                  <a:pt x="34115" y="1314450"/>
                  <a:pt x="0" y="1280335"/>
                  <a:pt x="0" y="12382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1343025" y="5229225"/>
            <a:ext cx="5676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Root Cause Analysis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343025" y="5534025"/>
            <a:ext cx="5667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Mengapa ini terjadi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diagnosis yang MECE dan evidence-based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1343025" y="5857875"/>
            <a:ext cx="5591175" cy="381000"/>
          </a:xfrm>
          <a:custGeom>
            <a:avLst/>
            <a:gdLst/>
            <a:ahLst/>
            <a:cxnLst/>
            <a:rect l="l" t="t" r="r" b="b"/>
            <a:pathLst>
              <a:path w="5591175" h="381000">
                <a:moveTo>
                  <a:pt x="38100" y="0"/>
                </a:moveTo>
                <a:lnTo>
                  <a:pt x="5553075" y="0"/>
                </a:lnTo>
                <a:cubicBezTo>
                  <a:pt x="5574103" y="0"/>
                  <a:pt x="5591175" y="17072"/>
                  <a:pt x="5591175" y="38100"/>
                </a:cubicBezTo>
                <a:lnTo>
                  <a:pt x="5591175" y="342900"/>
                </a:lnTo>
                <a:cubicBezTo>
                  <a:pt x="5591175" y="363928"/>
                  <a:pt x="5574103" y="381000"/>
                  <a:pt x="5553075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1419225" y="5934075"/>
            <a:ext cx="55149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"Tiga faktor utama: capacity gap, policy misalignment, cultural resistance"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581025" y="64674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1" name="Text 29"/>
          <p:cNvSpPr/>
          <p:nvPr/>
        </p:nvSpPr>
        <p:spPr>
          <a:xfrm>
            <a:off x="533400" y="6467475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1190625" y="6467475"/>
            <a:ext cx="5895975" cy="1543050"/>
          </a:xfrm>
          <a:custGeom>
            <a:avLst/>
            <a:gdLst/>
            <a:ahLst/>
            <a:cxnLst/>
            <a:rect l="l" t="t" r="r" b="b"/>
            <a:pathLst>
              <a:path w="5895975" h="1543050">
                <a:moveTo>
                  <a:pt x="76196" y="0"/>
                </a:moveTo>
                <a:lnTo>
                  <a:pt x="5819779" y="0"/>
                </a:lnTo>
                <a:cubicBezTo>
                  <a:pt x="5861861" y="0"/>
                  <a:pt x="5895975" y="34114"/>
                  <a:pt x="5895975" y="76196"/>
                </a:cubicBezTo>
                <a:lnTo>
                  <a:pt x="5895975" y="1466854"/>
                </a:lnTo>
                <a:cubicBezTo>
                  <a:pt x="5895975" y="1508936"/>
                  <a:pt x="5861861" y="1543050"/>
                  <a:pt x="5819779" y="1543050"/>
                </a:cubicBezTo>
                <a:lnTo>
                  <a:pt x="76196" y="1543050"/>
                </a:lnTo>
                <a:cubicBezTo>
                  <a:pt x="34114" y="1543050"/>
                  <a:pt x="0" y="1508936"/>
                  <a:pt x="0" y="1466854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1343025" y="6619875"/>
            <a:ext cx="5676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Solution Options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1343025" y="6924675"/>
            <a:ext cx="5667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Dengan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trade-offs yang jelas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show you've considered alternatives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1343025" y="7248525"/>
            <a:ext cx="5591175" cy="609600"/>
          </a:xfrm>
          <a:custGeom>
            <a:avLst/>
            <a:gdLst/>
            <a:ahLst/>
            <a:cxnLst/>
            <a:rect l="l" t="t" r="r" b="b"/>
            <a:pathLst>
              <a:path w="5591175" h="609600">
                <a:moveTo>
                  <a:pt x="38100" y="0"/>
                </a:moveTo>
                <a:lnTo>
                  <a:pt x="5553075" y="0"/>
                </a:lnTo>
                <a:cubicBezTo>
                  <a:pt x="5574103" y="0"/>
                  <a:pt x="5591175" y="17072"/>
                  <a:pt x="5591175" y="38100"/>
                </a:cubicBezTo>
                <a:lnTo>
                  <a:pt x="5591175" y="571500"/>
                </a:lnTo>
                <a:cubicBezTo>
                  <a:pt x="5591175" y="592528"/>
                  <a:pt x="5574103" y="609600"/>
                  <a:pt x="555307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/>
        </p:spPr>
      </p:sp>
      <p:sp>
        <p:nvSpPr>
          <p:cNvPr id="36" name="Text 34"/>
          <p:cNvSpPr/>
          <p:nvPr/>
        </p:nvSpPr>
        <p:spPr>
          <a:xfrm>
            <a:off x="1419225" y="7324725"/>
            <a:ext cx="55149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"Opsi A: Quick fix (cheap, fast, tapi temporary) vs Opsi B: Structural change (expensive, slow, sustainable)"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581025" y="80867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8" name="Text 36"/>
          <p:cNvSpPr/>
          <p:nvPr/>
        </p:nvSpPr>
        <p:spPr>
          <a:xfrm>
            <a:off x="533400" y="8086725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5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1190625" y="8086725"/>
            <a:ext cx="5895975" cy="1314450"/>
          </a:xfrm>
          <a:custGeom>
            <a:avLst/>
            <a:gdLst/>
            <a:ahLst/>
            <a:cxnLst/>
            <a:rect l="l" t="t" r="r" b="b"/>
            <a:pathLst>
              <a:path w="5895975" h="1314450">
                <a:moveTo>
                  <a:pt x="76199" y="0"/>
                </a:moveTo>
                <a:lnTo>
                  <a:pt x="5819776" y="0"/>
                </a:lnTo>
                <a:cubicBezTo>
                  <a:pt x="5861860" y="0"/>
                  <a:pt x="5895975" y="34115"/>
                  <a:pt x="5895975" y="76199"/>
                </a:cubicBezTo>
                <a:lnTo>
                  <a:pt x="5895975" y="1238251"/>
                </a:lnTo>
                <a:cubicBezTo>
                  <a:pt x="5895975" y="1280335"/>
                  <a:pt x="5861860" y="1314450"/>
                  <a:pt x="5819776" y="1314450"/>
                </a:cubicBezTo>
                <a:lnTo>
                  <a:pt x="76199" y="1314450"/>
                </a:lnTo>
                <a:cubicBezTo>
                  <a:pt x="34115" y="1314450"/>
                  <a:pt x="0" y="1280335"/>
                  <a:pt x="0" y="12382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1343025" y="8239125"/>
            <a:ext cx="5676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Recommendation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1343025" y="8543925"/>
            <a:ext cx="5667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Satu pilihan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dengan clear reasoning — don't be ambiguous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1343025" y="8867775"/>
            <a:ext cx="5591175" cy="381000"/>
          </a:xfrm>
          <a:custGeom>
            <a:avLst/>
            <a:gdLst/>
            <a:ahLst/>
            <a:cxnLst/>
            <a:rect l="l" t="t" r="r" b="b"/>
            <a:pathLst>
              <a:path w="5591175" h="381000">
                <a:moveTo>
                  <a:pt x="38100" y="0"/>
                </a:moveTo>
                <a:lnTo>
                  <a:pt x="5553075" y="0"/>
                </a:lnTo>
                <a:cubicBezTo>
                  <a:pt x="5574103" y="0"/>
                  <a:pt x="5591175" y="17072"/>
                  <a:pt x="5591175" y="38100"/>
                </a:cubicBezTo>
                <a:lnTo>
                  <a:pt x="5591175" y="342900"/>
                </a:lnTo>
                <a:cubicBezTo>
                  <a:pt x="5591175" y="363928"/>
                  <a:pt x="5574103" y="381000"/>
                  <a:pt x="5553075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C9A86A">
              <a:alpha val="20000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1419225" y="8943975"/>
            <a:ext cx="55149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"Rekomendasi: Opsi B dengan phased implementation untuk manage risk"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581025" y="94773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5" name="Text 43"/>
          <p:cNvSpPr/>
          <p:nvPr/>
        </p:nvSpPr>
        <p:spPr>
          <a:xfrm>
            <a:off x="533400" y="9477375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6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1190625" y="9477375"/>
            <a:ext cx="5895975" cy="1543050"/>
          </a:xfrm>
          <a:custGeom>
            <a:avLst/>
            <a:gdLst/>
            <a:ahLst/>
            <a:cxnLst/>
            <a:rect l="l" t="t" r="r" b="b"/>
            <a:pathLst>
              <a:path w="5895975" h="1543050">
                <a:moveTo>
                  <a:pt x="76196" y="0"/>
                </a:moveTo>
                <a:lnTo>
                  <a:pt x="5819779" y="0"/>
                </a:lnTo>
                <a:cubicBezTo>
                  <a:pt x="5861861" y="0"/>
                  <a:pt x="5895975" y="34114"/>
                  <a:pt x="5895975" y="76196"/>
                </a:cubicBezTo>
                <a:lnTo>
                  <a:pt x="5895975" y="1466854"/>
                </a:lnTo>
                <a:cubicBezTo>
                  <a:pt x="5895975" y="1508936"/>
                  <a:pt x="5861861" y="1543050"/>
                  <a:pt x="5819779" y="1543050"/>
                </a:cubicBezTo>
                <a:lnTo>
                  <a:pt x="76196" y="1543050"/>
                </a:lnTo>
                <a:cubicBezTo>
                  <a:pt x="34114" y="1543050"/>
                  <a:pt x="0" y="1508936"/>
                  <a:pt x="0" y="1466854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1343025" y="9629775"/>
            <a:ext cx="5676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Next Steps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1343025" y="9934575"/>
            <a:ext cx="566737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Konkret dan accountable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who does what by when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1343025" y="10258425"/>
            <a:ext cx="5591175" cy="609600"/>
          </a:xfrm>
          <a:custGeom>
            <a:avLst/>
            <a:gdLst/>
            <a:ahLst/>
            <a:cxnLst/>
            <a:rect l="l" t="t" r="r" b="b"/>
            <a:pathLst>
              <a:path w="5591175" h="609600">
                <a:moveTo>
                  <a:pt x="38100" y="0"/>
                </a:moveTo>
                <a:lnTo>
                  <a:pt x="5553075" y="0"/>
                </a:lnTo>
                <a:cubicBezTo>
                  <a:pt x="5574103" y="0"/>
                  <a:pt x="5591175" y="17072"/>
                  <a:pt x="5591175" y="38100"/>
                </a:cubicBezTo>
                <a:lnTo>
                  <a:pt x="5591175" y="571500"/>
                </a:lnTo>
                <a:cubicBezTo>
                  <a:pt x="5591175" y="592528"/>
                  <a:pt x="5574103" y="609600"/>
                  <a:pt x="555307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/>
        </p:spPr>
      </p:sp>
      <p:sp>
        <p:nvSpPr>
          <p:cNvPr id="50" name="Text 48"/>
          <p:cNvSpPr/>
          <p:nvPr/>
        </p:nvSpPr>
        <p:spPr>
          <a:xfrm>
            <a:off x="1419225" y="10334625"/>
            <a:ext cx="55149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"Bappenas: revisi regulasi (30 hari) | Kemendagri: capacity building (Q2) | BPS: monitoring system (Q3)"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7484715" y="1685925"/>
            <a:ext cx="4314825" cy="4572000"/>
          </a:xfrm>
          <a:custGeom>
            <a:avLst/>
            <a:gdLst/>
            <a:ahLst/>
            <a:cxnLst/>
            <a:rect l="l" t="t" r="r" b="b"/>
            <a:pathLst>
              <a:path w="4314825" h="4572000">
                <a:moveTo>
                  <a:pt x="76200" y="0"/>
                </a:moveTo>
                <a:lnTo>
                  <a:pt x="4238625" y="0"/>
                </a:lnTo>
                <a:cubicBezTo>
                  <a:pt x="4280709" y="0"/>
                  <a:pt x="4314825" y="34116"/>
                  <a:pt x="4314825" y="76200"/>
                </a:cubicBezTo>
                <a:lnTo>
                  <a:pt x="4314825" y="4495800"/>
                </a:lnTo>
                <a:cubicBezTo>
                  <a:pt x="4314825" y="4537884"/>
                  <a:pt x="4280709" y="4572000"/>
                  <a:pt x="4238625" y="4572000"/>
                </a:cubicBezTo>
                <a:lnTo>
                  <a:pt x="76200" y="4572000"/>
                </a:lnTo>
                <a:cubicBezTo>
                  <a:pt x="34116" y="4572000"/>
                  <a:pt x="0" y="4537884"/>
                  <a:pt x="0" y="4495800"/>
                </a:cubicBezTo>
                <a:lnTo>
                  <a:pt x="0" y="76200"/>
                </a:lnTo>
                <a:cubicBezTo>
                  <a:pt x="0" y="34116"/>
                  <a:pt x="34116" y="0"/>
                  <a:pt x="76200" y="0"/>
                </a:cubicBezTo>
                <a:close/>
              </a:path>
            </a:pathLst>
          </a:custGeom>
          <a:gradFill rotWithShape="1" flip="none">
            <a:gsLst>
              <a:gs pos="0">
                <a:srgbClr val="C9A86A">
                  <a:alpha val="20000"/>
                </a:srgbClr>
              </a:gs>
              <a:gs pos="100000">
                <a:srgbClr val="C9A86A">
                  <a:alpha val="5000"/>
                </a:srgbClr>
              </a:gs>
            </a:gsLst>
            <a:lin ang="2700000" scaled="1"/>
          </a:gradFill>
          <a:ln w="25400">
            <a:solidFill>
              <a:srgbClr val="C9A86A"/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7732365" y="1924050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130969" y="0"/>
                </a:moveTo>
                <a:cubicBezTo>
                  <a:pt x="137554" y="0"/>
                  <a:pt x="142875" y="5321"/>
                  <a:pt x="142875" y="11906"/>
                </a:cubicBezTo>
                <a:cubicBezTo>
                  <a:pt x="142875" y="33412"/>
                  <a:pt x="133796" y="50899"/>
                  <a:pt x="121518" y="65670"/>
                </a:cubicBezTo>
                <a:cubicBezTo>
                  <a:pt x="112551" y="76423"/>
                  <a:pt x="101501" y="86171"/>
                  <a:pt x="90413" y="95250"/>
                </a:cubicBezTo>
                <a:cubicBezTo>
                  <a:pt x="101501" y="104366"/>
                  <a:pt x="112551" y="114077"/>
                  <a:pt x="121518" y="124830"/>
                </a:cubicBezTo>
                <a:cubicBezTo>
                  <a:pt x="133796" y="139564"/>
                  <a:pt x="142875" y="157088"/>
                  <a:pt x="142875" y="178594"/>
                </a:cubicBezTo>
                <a:cubicBezTo>
                  <a:pt x="142875" y="185179"/>
                  <a:pt x="137554" y="190500"/>
                  <a:pt x="130969" y="190500"/>
                </a:cubicBezTo>
                <a:cubicBezTo>
                  <a:pt x="124383" y="190500"/>
                  <a:pt x="119063" y="185179"/>
                  <a:pt x="119063" y="178594"/>
                </a:cubicBezTo>
                <a:lnTo>
                  <a:pt x="23812" y="178594"/>
                </a:lnTo>
                <a:cubicBezTo>
                  <a:pt x="23812" y="185179"/>
                  <a:pt x="18492" y="190500"/>
                  <a:pt x="11906" y="190500"/>
                </a:cubicBezTo>
                <a:cubicBezTo>
                  <a:pt x="5321" y="190500"/>
                  <a:pt x="0" y="185179"/>
                  <a:pt x="0" y="178594"/>
                </a:cubicBezTo>
                <a:cubicBezTo>
                  <a:pt x="0" y="157088"/>
                  <a:pt x="9079" y="139601"/>
                  <a:pt x="21357" y="124830"/>
                </a:cubicBezTo>
                <a:cubicBezTo>
                  <a:pt x="30324" y="114077"/>
                  <a:pt x="41374" y="104366"/>
                  <a:pt x="52462" y="95250"/>
                </a:cubicBezTo>
                <a:cubicBezTo>
                  <a:pt x="41374" y="86134"/>
                  <a:pt x="30324" y="76423"/>
                  <a:pt x="21357" y="65670"/>
                </a:cubicBezTo>
                <a:cubicBezTo>
                  <a:pt x="9079" y="50899"/>
                  <a:pt x="0" y="33412"/>
                  <a:pt x="0" y="11906"/>
                </a:cubicBezTo>
                <a:cubicBezTo>
                  <a:pt x="0" y="5321"/>
                  <a:pt x="5321" y="0"/>
                  <a:pt x="11906" y="0"/>
                </a:cubicBezTo>
                <a:cubicBezTo>
                  <a:pt x="18492" y="0"/>
                  <a:pt x="23812" y="5321"/>
                  <a:pt x="23812" y="11906"/>
                </a:cubicBezTo>
                <a:lnTo>
                  <a:pt x="119063" y="11906"/>
                </a:lnTo>
                <a:cubicBezTo>
                  <a:pt x="119063" y="5321"/>
                  <a:pt x="124383" y="0"/>
                  <a:pt x="130969" y="0"/>
                </a:cubicBezTo>
                <a:close/>
                <a:moveTo>
                  <a:pt x="105482" y="142875"/>
                </a:moveTo>
                <a:lnTo>
                  <a:pt x="37430" y="142875"/>
                </a:lnTo>
                <a:cubicBezTo>
                  <a:pt x="34379" y="146782"/>
                  <a:pt x="31812" y="150726"/>
                  <a:pt x="29766" y="154781"/>
                </a:cubicBezTo>
                <a:lnTo>
                  <a:pt x="113184" y="154781"/>
                </a:lnTo>
                <a:cubicBezTo>
                  <a:pt x="111100" y="150726"/>
                  <a:pt x="108533" y="146782"/>
                  <a:pt x="105519" y="142875"/>
                </a:cubicBezTo>
                <a:close/>
                <a:moveTo>
                  <a:pt x="88553" y="125016"/>
                </a:moveTo>
                <a:cubicBezTo>
                  <a:pt x="83232" y="120179"/>
                  <a:pt x="77465" y="115416"/>
                  <a:pt x="71438" y="110505"/>
                </a:cubicBezTo>
                <a:cubicBezTo>
                  <a:pt x="65410" y="115379"/>
                  <a:pt x="59643" y="120179"/>
                  <a:pt x="54322" y="125016"/>
                </a:cubicBezTo>
                <a:lnTo>
                  <a:pt x="88553" y="125016"/>
                </a:lnTo>
                <a:close/>
                <a:moveTo>
                  <a:pt x="37393" y="47625"/>
                </a:moveTo>
                <a:lnTo>
                  <a:pt x="105445" y="47625"/>
                </a:lnTo>
                <a:cubicBezTo>
                  <a:pt x="108496" y="43718"/>
                  <a:pt x="111063" y="39774"/>
                  <a:pt x="113109" y="35719"/>
                </a:cubicBezTo>
                <a:lnTo>
                  <a:pt x="29728" y="35719"/>
                </a:lnTo>
                <a:cubicBezTo>
                  <a:pt x="31812" y="39774"/>
                  <a:pt x="34379" y="43718"/>
                  <a:pt x="37393" y="47625"/>
                </a:cubicBezTo>
                <a:close/>
                <a:moveTo>
                  <a:pt x="54322" y="65484"/>
                </a:moveTo>
                <a:cubicBezTo>
                  <a:pt x="59643" y="70321"/>
                  <a:pt x="65410" y="75084"/>
                  <a:pt x="71438" y="79995"/>
                </a:cubicBezTo>
                <a:cubicBezTo>
                  <a:pt x="77465" y="75121"/>
                  <a:pt x="83232" y="70321"/>
                  <a:pt x="88553" y="65484"/>
                </a:cubicBezTo>
                <a:lnTo>
                  <a:pt x="54322" y="65484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3" name="Text 51"/>
          <p:cNvSpPr/>
          <p:nvPr/>
        </p:nvSpPr>
        <p:spPr>
          <a:xfrm>
            <a:off x="7922865" y="1885950"/>
            <a:ext cx="37719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DNA Consulting Deliverable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7684740" y="2305050"/>
            <a:ext cx="399097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Ini adalah struktur dari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hampir semua consulting deliverable yang berhasil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dari McKinsey presentation sampai BCG deck.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7684740" y="3200400"/>
            <a:ext cx="3914775" cy="723900"/>
          </a:xfrm>
          <a:custGeom>
            <a:avLst/>
            <a:gdLst/>
            <a:ahLst/>
            <a:cxnLst/>
            <a:rect l="l" t="t" r="r" b="b"/>
            <a:pathLst>
              <a:path w="3914775" h="723900">
                <a:moveTo>
                  <a:pt x="76198" y="0"/>
                </a:moveTo>
                <a:lnTo>
                  <a:pt x="3838577" y="0"/>
                </a:lnTo>
                <a:cubicBezTo>
                  <a:pt x="3880632" y="0"/>
                  <a:pt x="3914775" y="34143"/>
                  <a:pt x="3914775" y="76198"/>
                </a:cubicBezTo>
                <a:lnTo>
                  <a:pt x="3914775" y="647702"/>
                </a:lnTo>
                <a:cubicBezTo>
                  <a:pt x="3914775" y="689757"/>
                  <a:pt x="3880632" y="723900"/>
                  <a:pt x="3838577" y="723900"/>
                </a:cubicBezTo>
                <a:lnTo>
                  <a:pt x="76198" y="723900"/>
                </a:lnTo>
                <a:cubicBezTo>
                  <a:pt x="34143" y="723900"/>
                  <a:pt x="0" y="689757"/>
                  <a:pt x="0" y="647702"/>
                </a:cubicBezTo>
                <a:lnTo>
                  <a:pt x="0" y="76198"/>
                </a:lnTo>
                <a:cubicBezTo>
                  <a:pt x="0" y="34143"/>
                  <a:pt x="34143" y="0"/>
                  <a:pt x="76198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56" name="Shape 54"/>
          <p:cNvSpPr/>
          <p:nvPr/>
        </p:nvSpPr>
        <p:spPr>
          <a:xfrm>
            <a:off x="7818090" y="3352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7" name="Text 55"/>
          <p:cNvSpPr/>
          <p:nvPr/>
        </p:nvSpPr>
        <p:spPr>
          <a:xfrm>
            <a:off x="8065740" y="3314700"/>
            <a:ext cx="914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Logical Flow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7799040" y="3581400"/>
            <a:ext cx="37623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section mengalir naturally ke section berikutnya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7684740" y="4038600"/>
            <a:ext cx="3914775" cy="952500"/>
          </a:xfrm>
          <a:custGeom>
            <a:avLst/>
            <a:gdLst/>
            <a:ahLst/>
            <a:cxnLst/>
            <a:rect l="l" t="t" r="r" b="b"/>
            <a:pathLst>
              <a:path w="3914775" h="952500">
                <a:moveTo>
                  <a:pt x="76200" y="0"/>
                </a:moveTo>
                <a:lnTo>
                  <a:pt x="3838575" y="0"/>
                </a:lnTo>
                <a:cubicBezTo>
                  <a:pt x="3880631" y="0"/>
                  <a:pt x="3914775" y="34144"/>
                  <a:pt x="3914775" y="76200"/>
                </a:cubicBezTo>
                <a:lnTo>
                  <a:pt x="3914775" y="876300"/>
                </a:lnTo>
                <a:cubicBezTo>
                  <a:pt x="3914775" y="918356"/>
                  <a:pt x="3880631" y="952500"/>
                  <a:pt x="3838575" y="952500"/>
                </a:cubicBezTo>
                <a:lnTo>
                  <a:pt x="76200" y="952500"/>
                </a:lnTo>
                <a:cubicBezTo>
                  <a:pt x="34144" y="952500"/>
                  <a:pt x="0" y="918356"/>
                  <a:pt x="0" y="8763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60" name="Shape 58"/>
          <p:cNvSpPr/>
          <p:nvPr/>
        </p:nvSpPr>
        <p:spPr>
          <a:xfrm>
            <a:off x="7818090" y="41910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1" name="Text 59"/>
          <p:cNvSpPr/>
          <p:nvPr/>
        </p:nvSpPr>
        <p:spPr>
          <a:xfrm>
            <a:off x="8065740" y="4152900"/>
            <a:ext cx="129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Builds Momentum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7799040" y="4419600"/>
            <a:ext cx="37623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Klien dibawa dari "ya, ini masalah" ke "ya, kita harus action"</a:t>
            </a:r>
            <a:endParaRPr lang="en-US" sz="1600" dirty="0"/>
          </a:p>
        </p:txBody>
      </p:sp>
      <p:sp>
        <p:nvSpPr>
          <p:cNvPr id="63" name="Shape 61"/>
          <p:cNvSpPr/>
          <p:nvPr/>
        </p:nvSpPr>
        <p:spPr>
          <a:xfrm>
            <a:off x="7684740" y="5105400"/>
            <a:ext cx="3914775" cy="952500"/>
          </a:xfrm>
          <a:custGeom>
            <a:avLst/>
            <a:gdLst/>
            <a:ahLst/>
            <a:cxnLst/>
            <a:rect l="l" t="t" r="r" b="b"/>
            <a:pathLst>
              <a:path w="3914775" h="952500">
                <a:moveTo>
                  <a:pt x="76200" y="0"/>
                </a:moveTo>
                <a:lnTo>
                  <a:pt x="3838575" y="0"/>
                </a:lnTo>
                <a:cubicBezTo>
                  <a:pt x="3880631" y="0"/>
                  <a:pt x="3914775" y="34144"/>
                  <a:pt x="3914775" y="76200"/>
                </a:cubicBezTo>
                <a:lnTo>
                  <a:pt x="3914775" y="876300"/>
                </a:lnTo>
                <a:cubicBezTo>
                  <a:pt x="3914775" y="918356"/>
                  <a:pt x="3880631" y="952500"/>
                  <a:pt x="3838575" y="952500"/>
                </a:cubicBezTo>
                <a:lnTo>
                  <a:pt x="76200" y="952500"/>
                </a:lnTo>
                <a:cubicBezTo>
                  <a:pt x="34144" y="952500"/>
                  <a:pt x="0" y="918356"/>
                  <a:pt x="0" y="8763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64" name="Shape 62"/>
          <p:cNvSpPr/>
          <p:nvPr/>
        </p:nvSpPr>
        <p:spPr>
          <a:xfrm>
            <a:off x="7818090" y="52578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5" name="Text 63"/>
          <p:cNvSpPr/>
          <p:nvPr/>
        </p:nvSpPr>
        <p:spPr>
          <a:xfrm>
            <a:off x="8065740" y="5219700"/>
            <a:ext cx="800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Actionable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7799040" y="5486400"/>
            <a:ext cx="37623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berhenti di recommendation — sampai ke concrete next steps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7479953" y="6424613"/>
            <a:ext cx="4324350" cy="1323975"/>
          </a:xfrm>
          <a:custGeom>
            <a:avLst/>
            <a:gdLst/>
            <a:ahLst/>
            <a:cxnLst/>
            <a:rect l="l" t="t" r="r" b="b"/>
            <a:pathLst>
              <a:path w="4324350" h="1323975">
                <a:moveTo>
                  <a:pt x="76195" y="0"/>
                </a:moveTo>
                <a:lnTo>
                  <a:pt x="4248155" y="0"/>
                </a:lnTo>
                <a:cubicBezTo>
                  <a:pt x="4290236" y="0"/>
                  <a:pt x="4324350" y="34114"/>
                  <a:pt x="4324350" y="76195"/>
                </a:cubicBezTo>
                <a:lnTo>
                  <a:pt x="4324350" y="1247780"/>
                </a:lnTo>
                <a:cubicBezTo>
                  <a:pt x="4324350" y="1289861"/>
                  <a:pt x="4290236" y="1323975"/>
                  <a:pt x="4248155" y="1323975"/>
                </a:cubicBezTo>
                <a:lnTo>
                  <a:pt x="76195" y="1323975"/>
                </a:lnTo>
                <a:cubicBezTo>
                  <a:pt x="34114" y="1323975"/>
                  <a:pt x="0" y="1289861"/>
                  <a:pt x="0" y="1247780"/>
                </a:cubicBezTo>
                <a:lnTo>
                  <a:pt x="0" y="76195"/>
                </a:lnTo>
                <a:cubicBezTo>
                  <a:pt x="0" y="34114"/>
                  <a:pt x="34114" y="0"/>
                  <a:pt x="76195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7684740" y="661987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108979" y="142875"/>
                </a:moveTo>
                <a:cubicBezTo>
                  <a:pt x="111696" y="134578"/>
                  <a:pt x="117128" y="127062"/>
                  <a:pt x="123267" y="120588"/>
                </a:cubicBezTo>
                <a:cubicBezTo>
                  <a:pt x="135434" y="107789"/>
                  <a:pt x="142875" y="90488"/>
                  <a:pt x="142875" y="71438"/>
                </a:cubicBezTo>
                <a:cubicBezTo>
                  <a:pt x="142875" y="31998"/>
                  <a:pt x="110877" y="0"/>
                  <a:pt x="71437" y="0"/>
                </a:cubicBezTo>
                <a:cubicBezTo>
                  <a:pt x="31998" y="0"/>
                  <a:pt x="0" y="31998"/>
                  <a:pt x="0" y="71438"/>
                </a:cubicBezTo>
                <a:cubicBezTo>
                  <a:pt x="0" y="90488"/>
                  <a:pt x="7441" y="107789"/>
                  <a:pt x="19608" y="120588"/>
                </a:cubicBezTo>
                <a:cubicBezTo>
                  <a:pt x="25747" y="127062"/>
                  <a:pt x="31217" y="134578"/>
                  <a:pt x="33896" y="142875"/>
                </a:cubicBezTo>
                <a:lnTo>
                  <a:pt x="108942" y="142875"/>
                </a:lnTo>
                <a:close/>
                <a:moveTo>
                  <a:pt x="107156" y="160734"/>
                </a:moveTo>
                <a:lnTo>
                  <a:pt x="35719" y="160734"/>
                </a:lnTo>
                <a:lnTo>
                  <a:pt x="35719" y="166688"/>
                </a:lnTo>
                <a:cubicBezTo>
                  <a:pt x="35719" y="183133"/>
                  <a:pt x="49039" y="196453"/>
                  <a:pt x="65484" y="196453"/>
                </a:cubicBezTo>
                <a:lnTo>
                  <a:pt x="77391" y="196453"/>
                </a:lnTo>
                <a:cubicBezTo>
                  <a:pt x="93836" y="196453"/>
                  <a:pt x="107156" y="183133"/>
                  <a:pt x="107156" y="166688"/>
                </a:cubicBezTo>
                <a:lnTo>
                  <a:pt x="107156" y="160734"/>
                </a:lnTo>
                <a:close/>
                <a:moveTo>
                  <a:pt x="68461" y="41672"/>
                </a:moveTo>
                <a:cubicBezTo>
                  <a:pt x="53653" y="41672"/>
                  <a:pt x="41672" y="53653"/>
                  <a:pt x="41672" y="68461"/>
                </a:cubicBezTo>
                <a:cubicBezTo>
                  <a:pt x="41672" y="73409"/>
                  <a:pt x="37691" y="77391"/>
                  <a:pt x="32742" y="77391"/>
                </a:cubicBezTo>
                <a:cubicBezTo>
                  <a:pt x="27794" y="77391"/>
                  <a:pt x="23812" y="73409"/>
                  <a:pt x="23812" y="68461"/>
                </a:cubicBezTo>
                <a:cubicBezTo>
                  <a:pt x="23812" y="43793"/>
                  <a:pt x="43793" y="23812"/>
                  <a:pt x="68461" y="23812"/>
                </a:cubicBezTo>
                <a:cubicBezTo>
                  <a:pt x="73409" y="23812"/>
                  <a:pt x="77391" y="27794"/>
                  <a:pt x="77391" y="32742"/>
                </a:cubicBezTo>
                <a:cubicBezTo>
                  <a:pt x="77391" y="37691"/>
                  <a:pt x="73409" y="41672"/>
                  <a:pt x="68461" y="41672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9" name="Text 67"/>
          <p:cNvSpPr/>
          <p:nvPr/>
        </p:nvSpPr>
        <p:spPr>
          <a:xfrm>
            <a:off x="7989540" y="6581775"/>
            <a:ext cx="3733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 Tip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7989540" y="6848475"/>
            <a:ext cx="3733800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Struktur ini bisa dipakai untuk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email, memo, presentation, bahkan conversation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bukan hanya formal deck.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31750" cy="317500"/>
          </a:xfrm>
          <a:custGeom>
            <a:avLst/>
            <a:gdLst/>
            <a:ahLst/>
            <a:cxnLst/>
            <a:rect l="l" t="t" r="r" b="b"/>
            <a:pathLst>
              <a:path w="31750" h="317500">
                <a:moveTo>
                  <a:pt x="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444500" y="412750"/>
            <a:ext cx="1023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spc="225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8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98500"/>
            <a:ext cx="1167606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75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Value Driver Tree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047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Memetakan bagaimana intervensi mengalir menjadi outcome yang di-care klien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1469" y="1400969"/>
            <a:ext cx="5691188" cy="3421063"/>
          </a:xfrm>
          <a:custGeom>
            <a:avLst/>
            <a:gdLst/>
            <a:ahLst/>
            <a:cxnLst/>
            <a:rect l="l" t="t" r="r" b="b"/>
            <a:pathLst>
              <a:path w="5691188" h="3421063">
                <a:moveTo>
                  <a:pt x="63495" y="0"/>
                </a:moveTo>
                <a:lnTo>
                  <a:pt x="5627693" y="0"/>
                </a:lnTo>
                <a:cubicBezTo>
                  <a:pt x="5662760" y="0"/>
                  <a:pt x="5691188" y="28428"/>
                  <a:pt x="5691188" y="63495"/>
                </a:cubicBezTo>
                <a:lnTo>
                  <a:pt x="5691188" y="3357568"/>
                </a:lnTo>
                <a:cubicBezTo>
                  <a:pt x="5691188" y="3392635"/>
                  <a:pt x="5662760" y="3421063"/>
                  <a:pt x="5627693" y="3421063"/>
                </a:cubicBezTo>
                <a:lnTo>
                  <a:pt x="63495" y="3421063"/>
                </a:lnTo>
                <a:cubicBezTo>
                  <a:pt x="28428" y="3421063"/>
                  <a:pt x="0" y="3392635"/>
                  <a:pt x="0" y="3357568"/>
                </a:cubicBezTo>
                <a:lnTo>
                  <a:pt x="0" y="63495"/>
                </a:lnTo>
                <a:cubicBezTo>
                  <a:pt x="0" y="28451"/>
                  <a:pt x="28451" y="0"/>
                  <a:pt x="63495" y="0"/>
                </a:cubicBezTo>
                <a:close/>
              </a:path>
            </a:pathLst>
          </a:custGeom>
          <a:gradFill rotWithShape="1" flip="none">
            <a:gsLst>
              <a:gs pos="0">
                <a:srgbClr val="4A6C8C">
                  <a:alpha val="25000"/>
                </a:srgbClr>
              </a:gs>
              <a:gs pos="100000">
                <a:srgbClr val="4A6C8C">
                  <a:alpha val="10000"/>
                </a:srgbClr>
              </a:gs>
            </a:gsLst>
            <a:lin ang="2700000" scaled="1"/>
          </a:gra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4031" y="159543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4011" y="1581"/>
                </a:moveTo>
                <a:cubicBezTo>
                  <a:pt x="77267" y="-527"/>
                  <a:pt x="81483" y="-527"/>
                  <a:pt x="84739" y="1581"/>
                </a:cubicBezTo>
                <a:lnTo>
                  <a:pt x="154192" y="46230"/>
                </a:lnTo>
                <a:cubicBezTo>
                  <a:pt x="157882" y="48617"/>
                  <a:pt x="159587" y="53144"/>
                  <a:pt x="158347" y="57361"/>
                </a:cubicBezTo>
                <a:cubicBezTo>
                  <a:pt x="157107" y="61578"/>
                  <a:pt x="153231" y="64492"/>
                  <a:pt x="148828" y="64492"/>
                </a:cubicBezTo>
                <a:lnTo>
                  <a:pt x="138906" y="64492"/>
                </a:lnTo>
                <a:lnTo>
                  <a:pt x="138906" y="128984"/>
                </a:lnTo>
                <a:lnTo>
                  <a:pt x="154781" y="140891"/>
                </a:lnTo>
                <a:cubicBezTo>
                  <a:pt x="157293" y="142751"/>
                  <a:pt x="158750" y="145697"/>
                  <a:pt x="158750" y="148828"/>
                </a:cubicBezTo>
                <a:cubicBezTo>
                  <a:pt x="158750" y="154316"/>
                  <a:pt x="154316" y="158750"/>
                  <a:pt x="148828" y="158750"/>
                </a:cubicBezTo>
                <a:lnTo>
                  <a:pt x="9922" y="158750"/>
                </a:lnTo>
                <a:cubicBezTo>
                  <a:pt x="4434" y="158750"/>
                  <a:pt x="0" y="154316"/>
                  <a:pt x="0" y="148828"/>
                </a:cubicBezTo>
                <a:cubicBezTo>
                  <a:pt x="0" y="145697"/>
                  <a:pt x="1457" y="142751"/>
                  <a:pt x="3969" y="140891"/>
                </a:cubicBezTo>
                <a:lnTo>
                  <a:pt x="19844" y="128984"/>
                </a:lnTo>
                <a:lnTo>
                  <a:pt x="19844" y="128984"/>
                </a:lnTo>
                <a:lnTo>
                  <a:pt x="19844" y="64492"/>
                </a:lnTo>
                <a:lnTo>
                  <a:pt x="9922" y="64492"/>
                </a:lnTo>
                <a:cubicBezTo>
                  <a:pt x="5519" y="64492"/>
                  <a:pt x="1643" y="61578"/>
                  <a:pt x="403" y="57361"/>
                </a:cubicBezTo>
                <a:cubicBezTo>
                  <a:pt x="-837" y="53144"/>
                  <a:pt x="868" y="48586"/>
                  <a:pt x="4558" y="46230"/>
                </a:cubicBezTo>
                <a:lnTo>
                  <a:pt x="74011" y="1581"/>
                </a:lnTo>
                <a:close/>
                <a:moveTo>
                  <a:pt x="104180" y="64492"/>
                </a:moveTo>
                <a:lnTo>
                  <a:pt x="104180" y="128984"/>
                </a:lnTo>
                <a:lnTo>
                  <a:pt x="124023" y="128984"/>
                </a:lnTo>
                <a:lnTo>
                  <a:pt x="124023" y="64492"/>
                </a:lnTo>
                <a:lnTo>
                  <a:pt x="104180" y="64492"/>
                </a:lnTo>
                <a:close/>
                <a:moveTo>
                  <a:pt x="69453" y="128984"/>
                </a:moveTo>
                <a:lnTo>
                  <a:pt x="89297" y="128984"/>
                </a:lnTo>
                <a:lnTo>
                  <a:pt x="89297" y="64492"/>
                </a:lnTo>
                <a:lnTo>
                  <a:pt x="69453" y="64492"/>
                </a:lnTo>
                <a:lnTo>
                  <a:pt x="69453" y="128984"/>
                </a:lnTo>
                <a:close/>
                <a:moveTo>
                  <a:pt x="34727" y="64492"/>
                </a:moveTo>
                <a:lnTo>
                  <a:pt x="34727" y="128984"/>
                </a:lnTo>
                <a:lnTo>
                  <a:pt x="54570" y="128984"/>
                </a:lnTo>
                <a:lnTo>
                  <a:pt x="54570" y="64492"/>
                </a:lnTo>
                <a:lnTo>
                  <a:pt x="34727" y="64492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8" name="Text 6"/>
          <p:cNvSpPr/>
          <p:nvPr/>
        </p:nvSpPr>
        <p:spPr>
          <a:xfrm>
            <a:off x="682625" y="156368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Government Consulting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84187" y="1912938"/>
            <a:ext cx="5365750" cy="317500"/>
          </a:xfrm>
          <a:custGeom>
            <a:avLst/>
            <a:gdLst/>
            <a:ahLst/>
            <a:cxnLst/>
            <a:rect l="l" t="t" r="r" b="b"/>
            <a:pathLst>
              <a:path w="5365750" h="317500">
                <a:moveTo>
                  <a:pt x="63500" y="0"/>
                </a:moveTo>
                <a:lnTo>
                  <a:pt x="5302250" y="0"/>
                </a:lnTo>
                <a:cubicBezTo>
                  <a:pt x="5337297" y="0"/>
                  <a:pt x="5365750" y="28453"/>
                  <a:pt x="5365750" y="63500"/>
                </a:cubicBezTo>
                <a:lnTo>
                  <a:pt x="5365750" y="254000"/>
                </a:lnTo>
                <a:cubicBezTo>
                  <a:pt x="5365750" y="289047"/>
                  <a:pt x="5337297" y="317500"/>
                  <a:pt x="530225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0" name="Text 8"/>
          <p:cNvSpPr/>
          <p:nvPr/>
        </p:nvSpPr>
        <p:spPr>
          <a:xfrm>
            <a:off x="452438" y="1912938"/>
            <a:ext cx="5429250" cy="317500"/>
          </a:xfrm>
          <a:prstGeom prst="rect">
            <a:avLst/>
          </a:prstGeom>
          <a:noFill/>
          <a:ln/>
        </p:spPr>
        <p:txBody>
          <a:bodyPr wrap="square" lIns="158750" tIns="63500" rIns="158750" bIns="6350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Citizen Outcome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163094" y="2293938"/>
            <a:ext cx="7938" cy="127000"/>
          </a:xfrm>
          <a:custGeom>
            <a:avLst/>
            <a:gdLst/>
            <a:ahLst/>
            <a:cxnLst/>
            <a:rect l="l" t="t" r="r" b="b"/>
            <a:pathLst>
              <a:path w="7938" h="127000">
                <a:moveTo>
                  <a:pt x="0" y="0"/>
                </a:moveTo>
                <a:lnTo>
                  <a:pt x="7938" y="0"/>
                </a:lnTo>
                <a:lnTo>
                  <a:pt x="7938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2" name="Shape 10"/>
          <p:cNvSpPr/>
          <p:nvPr/>
        </p:nvSpPr>
        <p:spPr>
          <a:xfrm>
            <a:off x="484187" y="2484438"/>
            <a:ext cx="5365750" cy="317500"/>
          </a:xfrm>
          <a:custGeom>
            <a:avLst/>
            <a:gdLst/>
            <a:ahLst/>
            <a:cxnLst/>
            <a:rect l="l" t="t" r="r" b="b"/>
            <a:pathLst>
              <a:path w="5365750" h="317500">
                <a:moveTo>
                  <a:pt x="63500" y="0"/>
                </a:moveTo>
                <a:lnTo>
                  <a:pt x="5302250" y="0"/>
                </a:lnTo>
                <a:cubicBezTo>
                  <a:pt x="5337297" y="0"/>
                  <a:pt x="5365750" y="28453"/>
                  <a:pt x="5365750" y="63500"/>
                </a:cubicBezTo>
                <a:lnTo>
                  <a:pt x="5365750" y="254000"/>
                </a:lnTo>
                <a:cubicBezTo>
                  <a:pt x="5365750" y="289047"/>
                  <a:pt x="5337297" y="317500"/>
                  <a:pt x="530225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13" name="Text 11"/>
          <p:cNvSpPr/>
          <p:nvPr/>
        </p:nvSpPr>
        <p:spPr>
          <a:xfrm>
            <a:off x="452438" y="2484438"/>
            <a:ext cx="5429250" cy="317500"/>
          </a:xfrm>
          <a:prstGeom prst="rect">
            <a:avLst/>
          </a:prstGeom>
          <a:noFill/>
          <a:ln/>
        </p:spPr>
        <p:txBody>
          <a:bodyPr wrap="square" lIns="127000" tIns="63500" rIns="127000" bIns="6350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Service Delivery Improvement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163094" y="2865438"/>
            <a:ext cx="7938" cy="127000"/>
          </a:xfrm>
          <a:custGeom>
            <a:avLst/>
            <a:gdLst/>
            <a:ahLst/>
            <a:cxnLst/>
            <a:rect l="l" t="t" r="r" b="b"/>
            <a:pathLst>
              <a:path w="7938" h="127000">
                <a:moveTo>
                  <a:pt x="0" y="0"/>
                </a:moveTo>
                <a:lnTo>
                  <a:pt x="7938" y="0"/>
                </a:lnTo>
                <a:lnTo>
                  <a:pt x="7938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5" name="Shape 13"/>
          <p:cNvSpPr/>
          <p:nvPr/>
        </p:nvSpPr>
        <p:spPr>
          <a:xfrm>
            <a:off x="484187" y="3055938"/>
            <a:ext cx="5365750" cy="317500"/>
          </a:xfrm>
          <a:custGeom>
            <a:avLst/>
            <a:gdLst/>
            <a:ahLst/>
            <a:cxnLst/>
            <a:rect l="l" t="t" r="r" b="b"/>
            <a:pathLst>
              <a:path w="5365750" h="317500">
                <a:moveTo>
                  <a:pt x="63500" y="0"/>
                </a:moveTo>
                <a:lnTo>
                  <a:pt x="5302250" y="0"/>
                </a:lnTo>
                <a:cubicBezTo>
                  <a:pt x="5337297" y="0"/>
                  <a:pt x="5365750" y="28453"/>
                  <a:pt x="5365750" y="63500"/>
                </a:cubicBezTo>
                <a:lnTo>
                  <a:pt x="5365750" y="254000"/>
                </a:lnTo>
                <a:cubicBezTo>
                  <a:pt x="5365750" y="289047"/>
                  <a:pt x="5337297" y="317500"/>
                  <a:pt x="530225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8D99AE">
              <a:alpha val="40000"/>
            </a:srgbClr>
          </a:solidFill>
          <a:ln/>
        </p:spPr>
      </p:sp>
      <p:sp>
        <p:nvSpPr>
          <p:cNvPr id="16" name="Text 14"/>
          <p:cNvSpPr/>
          <p:nvPr/>
        </p:nvSpPr>
        <p:spPr>
          <a:xfrm>
            <a:off x="452438" y="3055938"/>
            <a:ext cx="5429250" cy="317500"/>
          </a:xfrm>
          <a:prstGeom prst="rect">
            <a:avLst/>
          </a:prstGeom>
          <a:noFill/>
          <a:ln/>
        </p:spPr>
        <p:txBody>
          <a:bodyPr wrap="square" lIns="127000" tIns="63500" rIns="127000" bIns="6350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Institutional Behavior Change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163094" y="3436938"/>
            <a:ext cx="7938" cy="127000"/>
          </a:xfrm>
          <a:custGeom>
            <a:avLst/>
            <a:gdLst/>
            <a:ahLst/>
            <a:cxnLst/>
            <a:rect l="l" t="t" r="r" b="b"/>
            <a:pathLst>
              <a:path w="7938" h="127000">
                <a:moveTo>
                  <a:pt x="0" y="0"/>
                </a:moveTo>
                <a:lnTo>
                  <a:pt x="7938" y="0"/>
                </a:lnTo>
                <a:lnTo>
                  <a:pt x="7938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8" name="Shape 16"/>
          <p:cNvSpPr/>
          <p:nvPr/>
        </p:nvSpPr>
        <p:spPr>
          <a:xfrm>
            <a:off x="484187" y="3627438"/>
            <a:ext cx="5365750" cy="317500"/>
          </a:xfrm>
          <a:custGeom>
            <a:avLst/>
            <a:gdLst/>
            <a:ahLst/>
            <a:cxnLst/>
            <a:rect l="l" t="t" r="r" b="b"/>
            <a:pathLst>
              <a:path w="5365750" h="317500">
                <a:moveTo>
                  <a:pt x="63500" y="0"/>
                </a:moveTo>
                <a:lnTo>
                  <a:pt x="5302250" y="0"/>
                </a:lnTo>
                <a:cubicBezTo>
                  <a:pt x="5337297" y="0"/>
                  <a:pt x="5365750" y="28453"/>
                  <a:pt x="5365750" y="63500"/>
                </a:cubicBezTo>
                <a:lnTo>
                  <a:pt x="5365750" y="254000"/>
                </a:lnTo>
                <a:cubicBezTo>
                  <a:pt x="5365750" y="289047"/>
                  <a:pt x="5337297" y="317500"/>
                  <a:pt x="530225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19" name="Text 17"/>
          <p:cNvSpPr/>
          <p:nvPr/>
        </p:nvSpPr>
        <p:spPr>
          <a:xfrm>
            <a:off x="452438" y="3627438"/>
            <a:ext cx="5429250" cy="317500"/>
          </a:xfrm>
          <a:prstGeom prst="rect">
            <a:avLst/>
          </a:prstGeom>
          <a:noFill/>
          <a:ln/>
        </p:spPr>
        <p:txBody>
          <a:bodyPr wrap="square" lIns="127000" tIns="63500" rIns="127000" bIns="6350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Intervention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84187" y="4071938"/>
            <a:ext cx="5365750" cy="571500"/>
          </a:xfrm>
          <a:custGeom>
            <a:avLst/>
            <a:gdLst/>
            <a:ahLst/>
            <a:cxnLst/>
            <a:rect l="l" t="t" r="r" b="b"/>
            <a:pathLst>
              <a:path w="5365750" h="571500">
                <a:moveTo>
                  <a:pt x="31753" y="0"/>
                </a:moveTo>
                <a:lnTo>
                  <a:pt x="5333997" y="0"/>
                </a:lnTo>
                <a:cubicBezTo>
                  <a:pt x="5351534" y="0"/>
                  <a:pt x="5365750" y="14216"/>
                  <a:pt x="5365750" y="31753"/>
                </a:cubicBezTo>
                <a:lnTo>
                  <a:pt x="5365750" y="539747"/>
                </a:lnTo>
                <a:cubicBezTo>
                  <a:pt x="5365750" y="557284"/>
                  <a:pt x="5351534" y="571500"/>
                  <a:pt x="5333997" y="571500"/>
                </a:cubicBezTo>
                <a:lnTo>
                  <a:pt x="31753" y="571500"/>
                </a:lnTo>
                <a:cubicBezTo>
                  <a:pt x="14216" y="571500"/>
                  <a:pt x="0" y="557284"/>
                  <a:pt x="0" y="539747"/>
                </a:cubicBezTo>
                <a:lnTo>
                  <a:pt x="0" y="31753"/>
                </a:lnTo>
                <a:cubicBezTo>
                  <a:pt x="0" y="14228"/>
                  <a:pt x="14228" y="0"/>
                  <a:pt x="3175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595313" y="4194969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4668" y="69106"/>
                </a:moveTo>
                <a:cubicBezTo>
                  <a:pt x="127769" y="66005"/>
                  <a:pt x="127769" y="60970"/>
                  <a:pt x="124668" y="57869"/>
                </a:cubicBezTo>
                <a:lnTo>
                  <a:pt x="84981" y="18182"/>
                </a:lnTo>
                <a:cubicBezTo>
                  <a:pt x="81880" y="15081"/>
                  <a:pt x="76845" y="15081"/>
                  <a:pt x="73744" y="18182"/>
                </a:cubicBezTo>
                <a:cubicBezTo>
                  <a:pt x="70644" y="21282"/>
                  <a:pt x="70644" y="26318"/>
                  <a:pt x="73744" y="29418"/>
                </a:cubicBezTo>
                <a:lnTo>
                  <a:pt x="99888" y="55563"/>
                </a:lnTo>
                <a:lnTo>
                  <a:pt x="7938" y="55563"/>
                </a:lnTo>
                <a:cubicBezTo>
                  <a:pt x="3547" y="55563"/>
                  <a:pt x="0" y="59110"/>
                  <a:pt x="0" y="63500"/>
                </a:cubicBezTo>
                <a:cubicBezTo>
                  <a:pt x="0" y="67890"/>
                  <a:pt x="3547" y="71438"/>
                  <a:pt x="7938" y="71438"/>
                </a:cubicBezTo>
                <a:lnTo>
                  <a:pt x="99888" y="71438"/>
                </a:lnTo>
                <a:lnTo>
                  <a:pt x="73744" y="97582"/>
                </a:lnTo>
                <a:cubicBezTo>
                  <a:pt x="70644" y="100682"/>
                  <a:pt x="70644" y="105718"/>
                  <a:pt x="73744" y="108818"/>
                </a:cubicBezTo>
                <a:cubicBezTo>
                  <a:pt x="76845" y="111919"/>
                  <a:pt x="81880" y="111919"/>
                  <a:pt x="84981" y="108818"/>
                </a:cubicBezTo>
                <a:lnTo>
                  <a:pt x="124668" y="69131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2" name="Text 20"/>
          <p:cNvSpPr/>
          <p:nvPr/>
        </p:nvSpPr>
        <p:spPr>
          <a:xfrm>
            <a:off x="777875" y="4167188"/>
            <a:ext cx="5040313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Contoh: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Revisi regulasi → Training ASN → Proses perizinan lebih cepat → Kepuasan pengusaha meningkat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21469" y="4956969"/>
            <a:ext cx="5691188" cy="1373188"/>
          </a:xfrm>
          <a:custGeom>
            <a:avLst/>
            <a:gdLst/>
            <a:ahLst/>
            <a:cxnLst/>
            <a:rect l="l" t="t" r="r" b="b"/>
            <a:pathLst>
              <a:path w="5691188" h="1373188">
                <a:moveTo>
                  <a:pt x="63496" y="0"/>
                </a:moveTo>
                <a:lnTo>
                  <a:pt x="5627691" y="0"/>
                </a:lnTo>
                <a:cubicBezTo>
                  <a:pt x="5662759" y="0"/>
                  <a:pt x="5691188" y="28428"/>
                  <a:pt x="5691188" y="63496"/>
                </a:cubicBezTo>
                <a:lnTo>
                  <a:pt x="5691188" y="1309691"/>
                </a:lnTo>
                <a:cubicBezTo>
                  <a:pt x="5691188" y="1344759"/>
                  <a:pt x="5662759" y="1373187"/>
                  <a:pt x="5627691" y="1373188"/>
                </a:cubicBezTo>
                <a:lnTo>
                  <a:pt x="63496" y="1373188"/>
                </a:lnTo>
                <a:cubicBezTo>
                  <a:pt x="28428" y="1373188"/>
                  <a:pt x="0" y="1344759"/>
                  <a:pt x="0" y="1309691"/>
                </a:cubicBezTo>
                <a:lnTo>
                  <a:pt x="0" y="63496"/>
                </a:lnTo>
                <a:cubicBezTo>
                  <a:pt x="0" y="28452"/>
                  <a:pt x="28452" y="0"/>
                  <a:pt x="63496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468313" y="51196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83344" y="87313"/>
                </a:moveTo>
                <a:cubicBezTo>
                  <a:pt x="107454" y="87313"/>
                  <a:pt x="127000" y="67766"/>
                  <a:pt x="127000" y="43656"/>
                </a:cubicBezTo>
                <a:cubicBezTo>
                  <a:pt x="127000" y="19546"/>
                  <a:pt x="107454" y="0"/>
                  <a:pt x="83344" y="0"/>
                </a:cubicBezTo>
                <a:cubicBezTo>
                  <a:pt x="59234" y="0"/>
                  <a:pt x="39688" y="19546"/>
                  <a:pt x="39688" y="43656"/>
                </a:cubicBezTo>
                <a:cubicBezTo>
                  <a:pt x="39688" y="48295"/>
                  <a:pt x="40407" y="52784"/>
                  <a:pt x="41746" y="56976"/>
                </a:cubicBezTo>
                <a:lnTo>
                  <a:pt x="1736" y="96986"/>
                </a:lnTo>
                <a:cubicBezTo>
                  <a:pt x="620" y="98103"/>
                  <a:pt x="0" y="99616"/>
                  <a:pt x="0" y="101203"/>
                </a:cubicBezTo>
                <a:lnTo>
                  <a:pt x="0" y="121047"/>
                </a:lnTo>
                <a:cubicBezTo>
                  <a:pt x="0" y="124346"/>
                  <a:pt x="2654" y="127000"/>
                  <a:pt x="5953" y="127000"/>
                </a:cubicBezTo>
                <a:lnTo>
                  <a:pt x="25797" y="127000"/>
                </a:lnTo>
                <a:cubicBezTo>
                  <a:pt x="29096" y="127000"/>
                  <a:pt x="31750" y="124346"/>
                  <a:pt x="31750" y="121047"/>
                </a:cubicBezTo>
                <a:lnTo>
                  <a:pt x="31750" y="111125"/>
                </a:lnTo>
                <a:lnTo>
                  <a:pt x="41672" y="111125"/>
                </a:lnTo>
                <a:cubicBezTo>
                  <a:pt x="44971" y="111125"/>
                  <a:pt x="47625" y="108471"/>
                  <a:pt x="47625" y="105172"/>
                </a:cubicBezTo>
                <a:lnTo>
                  <a:pt x="47625" y="95250"/>
                </a:lnTo>
                <a:lnTo>
                  <a:pt x="57547" y="95250"/>
                </a:lnTo>
                <a:cubicBezTo>
                  <a:pt x="59134" y="95250"/>
                  <a:pt x="60647" y="94630"/>
                  <a:pt x="61764" y="93514"/>
                </a:cubicBezTo>
                <a:lnTo>
                  <a:pt x="70024" y="85254"/>
                </a:lnTo>
                <a:cubicBezTo>
                  <a:pt x="74216" y="86593"/>
                  <a:pt x="78705" y="87313"/>
                  <a:pt x="83344" y="87313"/>
                </a:cubicBezTo>
                <a:close/>
                <a:moveTo>
                  <a:pt x="93266" y="23812"/>
                </a:moveTo>
                <a:cubicBezTo>
                  <a:pt x="98742" y="23812"/>
                  <a:pt x="103188" y="28258"/>
                  <a:pt x="103188" y="33734"/>
                </a:cubicBezTo>
                <a:cubicBezTo>
                  <a:pt x="103188" y="39210"/>
                  <a:pt x="98742" y="43656"/>
                  <a:pt x="93266" y="43656"/>
                </a:cubicBezTo>
                <a:cubicBezTo>
                  <a:pt x="87790" y="43656"/>
                  <a:pt x="83344" y="39210"/>
                  <a:pt x="83344" y="33734"/>
                </a:cubicBezTo>
                <a:cubicBezTo>
                  <a:pt x="83344" y="28258"/>
                  <a:pt x="87790" y="23812"/>
                  <a:pt x="93266" y="23812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5" name="Text 23"/>
          <p:cNvSpPr/>
          <p:nvPr/>
        </p:nvSpPr>
        <p:spPr>
          <a:xfrm>
            <a:off x="611188" y="5087938"/>
            <a:ext cx="533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Metrics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52438" y="5341938"/>
            <a:ext cx="549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Citizen satisfaction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(survey-based)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52438" y="5564188"/>
            <a:ext cx="549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Service delivery time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(operational)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52438" y="5786438"/>
            <a:ext cx="549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Compliance rate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(behavioral)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52438" y="6008688"/>
            <a:ext cx="549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adoption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(implementation)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183313" y="1404938"/>
            <a:ext cx="5683250" cy="3413125"/>
          </a:xfrm>
          <a:custGeom>
            <a:avLst/>
            <a:gdLst/>
            <a:ahLst/>
            <a:cxnLst/>
            <a:rect l="l" t="t" r="r" b="b"/>
            <a:pathLst>
              <a:path w="5683250" h="3413125">
                <a:moveTo>
                  <a:pt x="63484" y="0"/>
                </a:moveTo>
                <a:lnTo>
                  <a:pt x="5619766" y="0"/>
                </a:lnTo>
                <a:cubicBezTo>
                  <a:pt x="5654827" y="0"/>
                  <a:pt x="5683250" y="28423"/>
                  <a:pt x="5683250" y="63484"/>
                </a:cubicBezTo>
                <a:lnTo>
                  <a:pt x="5683250" y="3349641"/>
                </a:lnTo>
                <a:cubicBezTo>
                  <a:pt x="5683250" y="3384702"/>
                  <a:pt x="5654827" y="3413125"/>
                  <a:pt x="5619766" y="3413125"/>
                </a:cubicBezTo>
                <a:lnTo>
                  <a:pt x="63484" y="3413125"/>
                </a:lnTo>
                <a:cubicBezTo>
                  <a:pt x="28423" y="3413125"/>
                  <a:pt x="0" y="3384702"/>
                  <a:pt x="0" y="3349641"/>
                </a:cubicBezTo>
                <a:lnTo>
                  <a:pt x="0" y="63484"/>
                </a:lnTo>
                <a:cubicBezTo>
                  <a:pt x="0" y="28446"/>
                  <a:pt x="28446" y="0"/>
                  <a:pt x="63484" y="0"/>
                </a:cubicBezTo>
                <a:close/>
              </a:path>
            </a:pathLst>
          </a:custGeom>
          <a:gradFill rotWithShape="1" flip="none">
            <a:gsLst>
              <a:gs pos="0">
                <a:srgbClr val="C9A86A">
                  <a:alpha val="20000"/>
                </a:srgbClr>
              </a:gs>
              <a:gs pos="100000">
                <a:srgbClr val="C9A86A">
                  <a:alpha val="5000"/>
                </a:srgbClr>
              </a:gs>
            </a:gsLst>
            <a:lin ang="2700000" scaled="1"/>
          </a:gradFill>
          <a:ln w="25400">
            <a:solidFill>
              <a:srgbClr val="C9A86A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369844" y="160337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9844" y="19844"/>
                </a:moveTo>
                <a:cubicBezTo>
                  <a:pt x="19844" y="14356"/>
                  <a:pt x="15410" y="9922"/>
                  <a:pt x="9922" y="9922"/>
                </a:cubicBezTo>
                <a:cubicBezTo>
                  <a:pt x="4434" y="9922"/>
                  <a:pt x="0" y="14356"/>
                  <a:pt x="0" y="19844"/>
                </a:cubicBezTo>
                <a:lnTo>
                  <a:pt x="0" y="124023"/>
                </a:lnTo>
                <a:cubicBezTo>
                  <a:pt x="0" y="137728"/>
                  <a:pt x="11100" y="148828"/>
                  <a:pt x="24805" y="148828"/>
                </a:cubicBezTo>
                <a:lnTo>
                  <a:pt x="148828" y="148828"/>
                </a:lnTo>
                <a:cubicBezTo>
                  <a:pt x="154316" y="148828"/>
                  <a:pt x="158750" y="144394"/>
                  <a:pt x="158750" y="138906"/>
                </a:cubicBezTo>
                <a:cubicBezTo>
                  <a:pt x="158750" y="133418"/>
                  <a:pt x="154316" y="128984"/>
                  <a:pt x="148828" y="128984"/>
                </a:cubicBezTo>
                <a:lnTo>
                  <a:pt x="24805" y="128984"/>
                </a:lnTo>
                <a:cubicBezTo>
                  <a:pt x="22076" y="128984"/>
                  <a:pt x="19844" y="126752"/>
                  <a:pt x="19844" y="124023"/>
                </a:cubicBezTo>
                <a:lnTo>
                  <a:pt x="19844" y="19844"/>
                </a:lnTo>
                <a:close/>
                <a:moveTo>
                  <a:pt x="145914" y="46695"/>
                </a:moveTo>
                <a:cubicBezTo>
                  <a:pt x="149789" y="42819"/>
                  <a:pt x="149789" y="36525"/>
                  <a:pt x="145914" y="32649"/>
                </a:cubicBezTo>
                <a:cubicBezTo>
                  <a:pt x="142038" y="28773"/>
                  <a:pt x="135744" y="28773"/>
                  <a:pt x="131868" y="32649"/>
                </a:cubicBezTo>
                <a:lnTo>
                  <a:pt x="99219" y="65329"/>
                </a:lnTo>
                <a:lnTo>
                  <a:pt x="81421" y="47563"/>
                </a:lnTo>
                <a:cubicBezTo>
                  <a:pt x="77546" y="43687"/>
                  <a:pt x="71251" y="43687"/>
                  <a:pt x="67376" y="47563"/>
                </a:cubicBezTo>
                <a:lnTo>
                  <a:pt x="37610" y="77329"/>
                </a:lnTo>
                <a:cubicBezTo>
                  <a:pt x="33734" y="81204"/>
                  <a:pt x="33734" y="87499"/>
                  <a:pt x="37610" y="91374"/>
                </a:cubicBezTo>
                <a:cubicBezTo>
                  <a:pt x="41486" y="95250"/>
                  <a:pt x="47780" y="95250"/>
                  <a:pt x="51656" y="91374"/>
                </a:cubicBezTo>
                <a:lnTo>
                  <a:pt x="74414" y="68616"/>
                </a:lnTo>
                <a:lnTo>
                  <a:pt x="92211" y="86413"/>
                </a:lnTo>
                <a:cubicBezTo>
                  <a:pt x="96087" y="90289"/>
                  <a:pt x="102381" y="90289"/>
                  <a:pt x="106257" y="86413"/>
                </a:cubicBezTo>
                <a:lnTo>
                  <a:pt x="145945" y="46726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2" name="Text 30"/>
          <p:cNvSpPr/>
          <p:nvPr/>
        </p:nvSpPr>
        <p:spPr>
          <a:xfrm>
            <a:off x="6548438" y="1571625"/>
            <a:ext cx="5230813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Business Consulting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350000" y="1920875"/>
            <a:ext cx="5349875" cy="317500"/>
          </a:xfrm>
          <a:custGeom>
            <a:avLst/>
            <a:gdLst/>
            <a:ahLst/>
            <a:cxnLst/>
            <a:rect l="l" t="t" r="r" b="b"/>
            <a:pathLst>
              <a:path w="5349875" h="317500">
                <a:moveTo>
                  <a:pt x="63500" y="0"/>
                </a:moveTo>
                <a:lnTo>
                  <a:pt x="5286375" y="0"/>
                </a:lnTo>
                <a:cubicBezTo>
                  <a:pt x="5321422" y="0"/>
                  <a:pt x="5349875" y="28453"/>
                  <a:pt x="5349875" y="63500"/>
                </a:cubicBezTo>
                <a:lnTo>
                  <a:pt x="5349875" y="254000"/>
                </a:lnTo>
                <a:cubicBezTo>
                  <a:pt x="5349875" y="289047"/>
                  <a:pt x="5321422" y="317500"/>
                  <a:pt x="5286375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4" name="Text 32"/>
          <p:cNvSpPr/>
          <p:nvPr/>
        </p:nvSpPr>
        <p:spPr>
          <a:xfrm>
            <a:off x="6318250" y="1920875"/>
            <a:ext cx="5413375" cy="317500"/>
          </a:xfrm>
          <a:prstGeom prst="rect">
            <a:avLst/>
          </a:prstGeom>
          <a:noFill/>
          <a:ln/>
        </p:spPr>
        <p:txBody>
          <a:bodyPr wrap="square" lIns="158750" tIns="63500" rIns="158750" bIns="6350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Shareholder Value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9020969" y="2301875"/>
            <a:ext cx="7938" cy="127000"/>
          </a:xfrm>
          <a:custGeom>
            <a:avLst/>
            <a:gdLst/>
            <a:ahLst/>
            <a:cxnLst/>
            <a:rect l="l" t="t" r="r" b="b"/>
            <a:pathLst>
              <a:path w="7938" h="127000">
                <a:moveTo>
                  <a:pt x="0" y="0"/>
                </a:moveTo>
                <a:lnTo>
                  <a:pt x="7938" y="0"/>
                </a:lnTo>
                <a:lnTo>
                  <a:pt x="7938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6" name="Shape 34"/>
          <p:cNvSpPr/>
          <p:nvPr/>
        </p:nvSpPr>
        <p:spPr>
          <a:xfrm>
            <a:off x="6350000" y="2492375"/>
            <a:ext cx="5349875" cy="317500"/>
          </a:xfrm>
          <a:custGeom>
            <a:avLst/>
            <a:gdLst/>
            <a:ahLst/>
            <a:cxnLst/>
            <a:rect l="l" t="t" r="r" b="b"/>
            <a:pathLst>
              <a:path w="5349875" h="317500">
                <a:moveTo>
                  <a:pt x="63500" y="0"/>
                </a:moveTo>
                <a:lnTo>
                  <a:pt x="5286375" y="0"/>
                </a:lnTo>
                <a:cubicBezTo>
                  <a:pt x="5321422" y="0"/>
                  <a:pt x="5349875" y="28453"/>
                  <a:pt x="5349875" y="63500"/>
                </a:cubicBezTo>
                <a:lnTo>
                  <a:pt x="5349875" y="254000"/>
                </a:lnTo>
                <a:cubicBezTo>
                  <a:pt x="5349875" y="289047"/>
                  <a:pt x="5321422" y="317500"/>
                  <a:pt x="5286375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7" name="Text 35"/>
          <p:cNvSpPr/>
          <p:nvPr/>
        </p:nvSpPr>
        <p:spPr>
          <a:xfrm>
            <a:off x="6318250" y="2492375"/>
            <a:ext cx="5413375" cy="317500"/>
          </a:xfrm>
          <a:prstGeom prst="rect">
            <a:avLst/>
          </a:prstGeom>
          <a:noFill/>
          <a:ln/>
        </p:spPr>
        <p:txBody>
          <a:bodyPr wrap="square" lIns="127000" tIns="63500" rIns="127000" bIns="63500" rtlCol="0" anchor="ctr"/>
          <a:lstStyle/>
          <a:p>
            <a:pPr algn="ctr"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Revenue / Cost Impact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9020969" y="2873375"/>
            <a:ext cx="7938" cy="127000"/>
          </a:xfrm>
          <a:custGeom>
            <a:avLst/>
            <a:gdLst/>
            <a:ahLst/>
            <a:cxnLst/>
            <a:rect l="l" t="t" r="r" b="b"/>
            <a:pathLst>
              <a:path w="7938" h="127000">
                <a:moveTo>
                  <a:pt x="0" y="0"/>
                </a:moveTo>
                <a:lnTo>
                  <a:pt x="7938" y="0"/>
                </a:lnTo>
                <a:lnTo>
                  <a:pt x="7938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39" name="Shape 37"/>
          <p:cNvSpPr/>
          <p:nvPr/>
        </p:nvSpPr>
        <p:spPr>
          <a:xfrm>
            <a:off x="6350000" y="3063875"/>
            <a:ext cx="5349875" cy="317500"/>
          </a:xfrm>
          <a:custGeom>
            <a:avLst/>
            <a:gdLst/>
            <a:ahLst/>
            <a:cxnLst/>
            <a:rect l="l" t="t" r="r" b="b"/>
            <a:pathLst>
              <a:path w="5349875" h="317500">
                <a:moveTo>
                  <a:pt x="63500" y="0"/>
                </a:moveTo>
                <a:lnTo>
                  <a:pt x="5286375" y="0"/>
                </a:lnTo>
                <a:cubicBezTo>
                  <a:pt x="5321422" y="0"/>
                  <a:pt x="5349875" y="28453"/>
                  <a:pt x="5349875" y="63500"/>
                </a:cubicBezTo>
                <a:lnTo>
                  <a:pt x="5349875" y="254000"/>
                </a:lnTo>
                <a:cubicBezTo>
                  <a:pt x="5349875" y="289047"/>
                  <a:pt x="5321422" y="317500"/>
                  <a:pt x="5286375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8D99AE">
              <a:alpha val="40000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6318250" y="3063875"/>
            <a:ext cx="5413375" cy="317500"/>
          </a:xfrm>
          <a:prstGeom prst="rect">
            <a:avLst/>
          </a:prstGeom>
          <a:noFill/>
          <a:ln/>
        </p:spPr>
        <p:txBody>
          <a:bodyPr wrap="square" lIns="127000" tIns="63500" rIns="127000" bIns="6350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Operational Change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9020969" y="3444875"/>
            <a:ext cx="7938" cy="127000"/>
          </a:xfrm>
          <a:custGeom>
            <a:avLst/>
            <a:gdLst/>
            <a:ahLst/>
            <a:cxnLst/>
            <a:rect l="l" t="t" r="r" b="b"/>
            <a:pathLst>
              <a:path w="7938" h="127000">
                <a:moveTo>
                  <a:pt x="0" y="0"/>
                </a:moveTo>
                <a:lnTo>
                  <a:pt x="7938" y="0"/>
                </a:lnTo>
                <a:lnTo>
                  <a:pt x="7938" y="127000"/>
                </a:lnTo>
                <a:lnTo>
                  <a:pt x="0" y="1270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2" name="Shape 40"/>
          <p:cNvSpPr/>
          <p:nvPr/>
        </p:nvSpPr>
        <p:spPr>
          <a:xfrm>
            <a:off x="6350000" y="3635375"/>
            <a:ext cx="5349875" cy="317500"/>
          </a:xfrm>
          <a:custGeom>
            <a:avLst/>
            <a:gdLst/>
            <a:ahLst/>
            <a:cxnLst/>
            <a:rect l="l" t="t" r="r" b="b"/>
            <a:pathLst>
              <a:path w="5349875" h="317500">
                <a:moveTo>
                  <a:pt x="63500" y="0"/>
                </a:moveTo>
                <a:lnTo>
                  <a:pt x="5286375" y="0"/>
                </a:lnTo>
                <a:cubicBezTo>
                  <a:pt x="5321422" y="0"/>
                  <a:pt x="5349875" y="28453"/>
                  <a:pt x="5349875" y="63500"/>
                </a:cubicBezTo>
                <a:lnTo>
                  <a:pt x="5349875" y="254000"/>
                </a:lnTo>
                <a:cubicBezTo>
                  <a:pt x="5349875" y="289047"/>
                  <a:pt x="5321422" y="317500"/>
                  <a:pt x="5286375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6318250" y="3635375"/>
            <a:ext cx="5413375" cy="317500"/>
          </a:xfrm>
          <a:prstGeom prst="rect">
            <a:avLst/>
          </a:prstGeom>
          <a:noFill/>
          <a:ln/>
        </p:spPr>
        <p:txBody>
          <a:bodyPr wrap="square" lIns="127000" tIns="63500" rIns="127000" bIns="63500" rtlCol="0" anchor="ctr"/>
          <a:lstStyle/>
          <a:p>
            <a:pPr algn="ctr"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Initiative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50000" y="4079875"/>
            <a:ext cx="5349875" cy="571500"/>
          </a:xfrm>
          <a:custGeom>
            <a:avLst/>
            <a:gdLst/>
            <a:ahLst/>
            <a:cxnLst/>
            <a:rect l="l" t="t" r="r" b="b"/>
            <a:pathLst>
              <a:path w="5349875" h="571500">
                <a:moveTo>
                  <a:pt x="31753" y="0"/>
                </a:moveTo>
                <a:lnTo>
                  <a:pt x="5318122" y="0"/>
                </a:lnTo>
                <a:cubicBezTo>
                  <a:pt x="5335659" y="0"/>
                  <a:pt x="5349875" y="14216"/>
                  <a:pt x="5349875" y="31753"/>
                </a:cubicBezTo>
                <a:lnTo>
                  <a:pt x="5349875" y="539747"/>
                </a:lnTo>
                <a:cubicBezTo>
                  <a:pt x="5349875" y="557284"/>
                  <a:pt x="5335659" y="571500"/>
                  <a:pt x="5318122" y="571500"/>
                </a:cubicBezTo>
                <a:lnTo>
                  <a:pt x="31753" y="571500"/>
                </a:lnTo>
                <a:cubicBezTo>
                  <a:pt x="14216" y="571500"/>
                  <a:pt x="0" y="557284"/>
                  <a:pt x="0" y="539747"/>
                </a:cubicBezTo>
                <a:lnTo>
                  <a:pt x="0" y="31753"/>
                </a:lnTo>
                <a:cubicBezTo>
                  <a:pt x="0" y="14228"/>
                  <a:pt x="14228" y="0"/>
                  <a:pt x="3175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6461125" y="4202906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124668" y="69106"/>
                </a:moveTo>
                <a:cubicBezTo>
                  <a:pt x="127769" y="66005"/>
                  <a:pt x="127769" y="60970"/>
                  <a:pt x="124668" y="57869"/>
                </a:cubicBezTo>
                <a:lnTo>
                  <a:pt x="84981" y="18182"/>
                </a:lnTo>
                <a:cubicBezTo>
                  <a:pt x="81880" y="15081"/>
                  <a:pt x="76845" y="15081"/>
                  <a:pt x="73744" y="18182"/>
                </a:cubicBezTo>
                <a:cubicBezTo>
                  <a:pt x="70644" y="21282"/>
                  <a:pt x="70644" y="26318"/>
                  <a:pt x="73744" y="29418"/>
                </a:cubicBezTo>
                <a:lnTo>
                  <a:pt x="99888" y="55563"/>
                </a:lnTo>
                <a:lnTo>
                  <a:pt x="7938" y="55563"/>
                </a:lnTo>
                <a:cubicBezTo>
                  <a:pt x="3547" y="55563"/>
                  <a:pt x="0" y="59110"/>
                  <a:pt x="0" y="63500"/>
                </a:cubicBezTo>
                <a:cubicBezTo>
                  <a:pt x="0" y="67890"/>
                  <a:pt x="3547" y="71438"/>
                  <a:pt x="7938" y="71438"/>
                </a:cubicBezTo>
                <a:lnTo>
                  <a:pt x="99888" y="71438"/>
                </a:lnTo>
                <a:lnTo>
                  <a:pt x="73744" y="97582"/>
                </a:lnTo>
                <a:cubicBezTo>
                  <a:pt x="70644" y="100682"/>
                  <a:pt x="70644" y="105718"/>
                  <a:pt x="73744" y="108818"/>
                </a:cubicBezTo>
                <a:cubicBezTo>
                  <a:pt x="76845" y="111919"/>
                  <a:pt x="81880" y="111919"/>
                  <a:pt x="84981" y="108818"/>
                </a:cubicBezTo>
                <a:lnTo>
                  <a:pt x="124668" y="69131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46" name="Text 44"/>
          <p:cNvSpPr/>
          <p:nvPr/>
        </p:nvSpPr>
        <p:spPr>
          <a:xfrm>
            <a:off x="6643688" y="4175125"/>
            <a:ext cx="5024438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Contoh: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Digital transformation → Automated processes → Cost reduction 20% → EBIT increase $50M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179344" y="4956969"/>
            <a:ext cx="5691188" cy="1373188"/>
          </a:xfrm>
          <a:custGeom>
            <a:avLst/>
            <a:gdLst/>
            <a:ahLst/>
            <a:cxnLst/>
            <a:rect l="l" t="t" r="r" b="b"/>
            <a:pathLst>
              <a:path w="5691188" h="1373188">
                <a:moveTo>
                  <a:pt x="63496" y="0"/>
                </a:moveTo>
                <a:lnTo>
                  <a:pt x="5627691" y="0"/>
                </a:lnTo>
                <a:cubicBezTo>
                  <a:pt x="5662759" y="0"/>
                  <a:pt x="5691188" y="28428"/>
                  <a:pt x="5691188" y="63496"/>
                </a:cubicBezTo>
                <a:lnTo>
                  <a:pt x="5691188" y="1309691"/>
                </a:lnTo>
                <a:cubicBezTo>
                  <a:pt x="5691188" y="1344759"/>
                  <a:pt x="5662759" y="1373187"/>
                  <a:pt x="5627691" y="1373188"/>
                </a:cubicBezTo>
                <a:lnTo>
                  <a:pt x="63496" y="1373188"/>
                </a:lnTo>
                <a:cubicBezTo>
                  <a:pt x="28428" y="1373188"/>
                  <a:pt x="0" y="1344759"/>
                  <a:pt x="0" y="1309691"/>
                </a:cubicBezTo>
                <a:lnTo>
                  <a:pt x="0" y="63496"/>
                </a:lnTo>
                <a:cubicBezTo>
                  <a:pt x="0" y="28452"/>
                  <a:pt x="28452" y="0"/>
                  <a:pt x="63496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326188" y="5119688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83344" y="87313"/>
                </a:moveTo>
                <a:cubicBezTo>
                  <a:pt x="107454" y="87313"/>
                  <a:pt x="127000" y="67766"/>
                  <a:pt x="127000" y="43656"/>
                </a:cubicBezTo>
                <a:cubicBezTo>
                  <a:pt x="127000" y="19546"/>
                  <a:pt x="107454" y="0"/>
                  <a:pt x="83344" y="0"/>
                </a:cubicBezTo>
                <a:cubicBezTo>
                  <a:pt x="59234" y="0"/>
                  <a:pt x="39688" y="19546"/>
                  <a:pt x="39688" y="43656"/>
                </a:cubicBezTo>
                <a:cubicBezTo>
                  <a:pt x="39688" y="48295"/>
                  <a:pt x="40407" y="52784"/>
                  <a:pt x="41746" y="56976"/>
                </a:cubicBezTo>
                <a:lnTo>
                  <a:pt x="1736" y="96986"/>
                </a:lnTo>
                <a:cubicBezTo>
                  <a:pt x="620" y="98103"/>
                  <a:pt x="0" y="99616"/>
                  <a:pt x="0" y="101203"/>
                </a:cubicBezTo>
                <a:lnTo>
                  <a:pt x="0" y="121047"/>
                </a:lnTo>
                <a:cubicBezTo>
                  <a:pt x="0" y="124346"/>
                  <a:pt x="2654" y="127000"/>
                  <a:pt x="5953" y="127000"/>
                </a:cubicBezTo>
                <a:lnTo>
                  <a:pt x="25797" y="127000"/>
                </a:lnTo>
                <a:cubicBezTo>
                  <a:pt x="29096" y="127000"/>
                  <a:pt x="31750" y="124346"/>
                  <a:pt x="31750" y="121047"/>
                </a:cubicBezTo>
                <a:lnTo>
                  <a:pt x="31750" y="111125"/>
                </a:lnTo>
                <a:lnTo>
                  <a:pt x="41672" y="111125"/>
                </a:lnTo>
                <a:cubicBezTo>
                  <a:pt x="44971" y="111125"/>
                  <a:pt x="47625" y="108471"/>
                  <a:pt x="47625" y="105172"/>
                </a:cubicBezTo>
                <a:lnTo>
                  <a:pt x="47625" y="95250"/>
                </a:lnTo>
                <a:lnTo>
                  <a:pt x="57547" y="95250"/>
                </a:lnTo>
                <a:cubicBezTo>
                  <a:pt x="59134" y="95250"/>
                  <a:pt x="60647" y="94630"/>
                  <a:pt x="61764" y="93514"/>
                </a:cubicBezTo>
                <a:lnTo>
                  <a:pt x="70024" y="85254"/>
                </a:lnTo>
                <a:cubicBezTo>
                  <a:pt x="74216" y="86593"/>
                  <a:pt x="78705" y="87313"/>
                  <a:pt x="83344" y="87313"/>
                </a:cubicBezTo>
                <a:close/>
                <a:moveTo>
                  <a:pt x="93266" y="23812"/>
                </a:moveTo>
                <a:cubicBezTo>
                  <a:pt x="98742" y="23812"/>
                  <a:pt x="103188" y="28258"/>
                  <a:pt x="103188" y="33734"/>
                </a:cubicBezTo>
                <a:cubicBezTo>
                  <a:pt x="103188" y="39210"/>
                  <a:pt x="98742" y="43656"/>
                  <a:pt x="93266" y="43656"/>
                </a:cubicBezTo>
                <a:cubicBezTo>
                  <a:pt x="87790" y="43656"/>
                  <a:pt x="83344" y="39210"/>
                  <a:pt x="83344" y="33734"/>
                </a:cubicBezTo>
                <a:cubicBezTo>
                  <a:pt x="83344" y="28258"/>
                  <a:pt x="87790" y="23812"/>
                  <a:pt x="93266" y="23812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49" name="Text 47"/>
          <p:cNvSpPr/>
          <p:nvPr/>
        </p:nvSpPr>
        <p:spPr>
          <a:xfrm>
            <a:off x="6469063" y="5087938"/>
            <a:ext cx="5334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Key Metrics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310313" y="5341938"/>
            <a:ext cx="549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ROIC / ROE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(financial)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310313" y="5564188"/>
            <a:ext cx="549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Revenue growth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(top-line)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310313" y="5786438"/>
            <a:ext cx="549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Cost per unit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(operational)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310313" y="6008688"/>
            <a:ext cx="54927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Process efficiency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(implementation)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321469" y="6465094"/>
            <a:ext cx="11549063" cy="690563"/>
          </a:xfrm>
          <a:custGeom>
            <a:avLst/>
            <a:gdLst/>
            <a:ahLst/>
            <a:cxnLst/>
            <a:rect l="l" t="t" r="r" b="b"/>
            <a:pathLst>
              <a:path w="11549063" h="690563">
                <a:moveTo>
                  <a:pt x="63497" y="0"/>
                </a:moveTo>
                <a:lnTo>
                  <a:pt x="11485565" y="0"/>
                </a:lnTo>
                <a:cubicBezTo>
                  <a:pt x="11520634" y="0"/>
                  <a:pt x="11549062" y="28429"/>
                  <a:pt x="11549062" y="63497"/>
                </a:cubicBezTo>
                <a:lnTo>
                  <a:pt x="11549063" y="627065"/>
                </a:lnTo>
                <a:cubicBezTo>
                  <a:pt x="11549062" y="662134"/>
                  <a:pt x="11520634" y="690562"/>
                  <a:pt x="11485565" y="690563"/>
                </a:cubicBezTo>
                <a:lnTo>
                  <a:pt x="63497" y="690563"/>
                </a:lnTo>
                <a:cubicBezTo>
                  <a:pt x="28429" y="690563"/>
                  <a:pt x="0" y="662134"/>
                  <a:pt x="0" y="627065"/>
                </a:cubicBezTo>
                <a:lnTo>
                  <a:pt x="0" y="63497"/>
                </a:lnTo>
                <a:cubicBezTo>
                  <a:pt x="0" y="28452"/>
                  <a:pt x="28452" y="0"/>
                  <a:pt x="63497" y="0"/>
                </a:cubicBezTo>
                <a:close/>
              </a:path>
            </a:pathLst>
          </a:custGeom>
          <a:solidFill>
            <a:srgbClr val="C9A86A">
              <a:alpha val="14902"/>
            </a:srgbClr>
          </a:solidFill>
          <a:ln w="12700">
            <a:solidFill>
              <a:srgbClr val="C9A86A">
                <a:alpha val="40000"/>
              </a:srgbClr>
            </a:solidFill>
            <a:prstDash val="solid"/>
          </a:ln>
        </p:spPr>
      </p:sp>
      <p:sp>
        <p:nvSpPr>
          <p:cNvPr id="55" name="Shape 53"/>
          <p:cNvSpPr/>
          <p:nvPr/>
        </p:nvSpPr>
        <p:spPr>
          <a:xfrm>
            <a:off x="472281" y="6627813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79375" y="42168"/>
                </a:moveTo>
                <a:cubicBezTo>
                  <a:pt x="83499" y="42168"/>
                  <a:pt x="86816" y="45486"/>
                  <a:pt x="86816" y="49609"/>
                </a:cubicBezTo>
                <a:lnTo>
                  <a:pt x="86816" y="84336"/>
                </a:lnTo>
                <a:cubicBezTo>
                  <a:pt x="86816" y="88460"/>
                  <a:pt x="83499" y="91777"/>
                  <a:pt x="79375" y="91777"/>
                </a:cubicBezTo>
                <a:cubicBezTo>
                  <a:pt x="75251" y="91777"/>
                  <a:pt x="71934" y="88460"/>
                  <a:pt x="71934" y="84336"/>
                </a:cubicBezTo>
                <a:lnTo>
                  <a:pt x="71934" y="49609"/>
                </a:lnTo>
                <a:cubicBezTo>
                  <a:pt x="71934" y="45486"/>
                  <a:pt x="75251" y="42168"/>
                  <a:pt x="79375" y="42168"/>
                </a:cubicBezTo>
                <a:close/>
                <a:moveTo>
                  <a:pt x="71096" y="109141"/>
                </a:moveTo>
                <a:cubicBezTo>
                  <a:pt x="70908" y="106068"/>
                  <a:pt x="72441" y="103144"/>
                  <a:pt x="75075" y="101551"/>
                </a:cubicBezTo>
                <a:cubicBezTo>
                  <a:pt x="77709" y="99957"/>
                  <a:pt x="81010" y="99957"/>
                  <a:pt x="83644" y="101551"/>
                </a:cubicBezTo>
                <a:cubicBezTo>
                  <a:pt x="86278" y="103144"/>
                  <a:pt x="87811" y="106068"/>
                  <a:pt x="87623" y="109141"/>
                </a:cubicBezTo>
                <a:cubicBezTo>
                  <a:pt x="87811" y="112214"/>
                  <a:pt x="86278" y="115137"/>
                  <a:pt x="83644" y="116731"/>
                </a:cubicBezTo>
                <a:cubicBezTo>
                  <a:pt x="81010" y="118324"/>
                  <a:pt x="77709" y="118324"/>
                  <a:pt x="75075" y="116731"/>
                </a:cubicBezTo>
                <a:cubicBezTo>
                  <a:pt x="72441" y="115137"/>
                  <a:pt x="70908" y="112214"/>
                  <a:pt x="71096" y="10914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6" name="Text 54"/>
          <p:cNvSpPr/>
          <p:nvPr/>
        </p:nvSpPr>
        <p:spPr>
          <a:xfrm>
            <a:off x="746125" y="6596063"/>
            <a:ext cx="99139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Why Subkhan Needs Both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746125" y="6818313"/>
            <a:ext cx="9913938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Target employer ada di 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dua dunia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government consulting (Bappenas, World Bank) dan business consulting (McKinsey, BCG). </a:t>
            </a:r>
            <a:pPr>
              <a:lnSpc>
                <a:spcPct val="140000"/>
              </a:lnSpc>
            </a:pPr>
            <a:r>
              <a:rPr lang="en-US" sz="1000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Fasih dengan kedua versi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akan menjadi differentiator.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67783" y="367783"/>
            <a:ext cx="36778" cy="367783"/>
          </a:xfrm>
          <a:custGeom>
            <a:avLst/>
            <a:gdLst/>
            <a:ahLst/>
            <a:cxnLst/>
            <a:rect l="l" t="t" r="r" b="b"/>
            <a:pathLst>
              <a:path w="36778" h="367783">
                <a:moveTo>
                  <a:pt x="0" y="0"/>
                </a:moveTo>
                <a:lnTo>
                  <a:pt x="36778" y="0"/>
                </a:lnTo>
                <a:lnTo>
                  <a:pt x="36778" y="367783"/>
                </a:lnTo>
                <a:lnTo>
                  <a:pt x="0" y="367783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514896" y="478118"/>
            <a:ext cx="1986027" cy="14711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69" b="1" spc="261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Advanced Application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67783" y="809122"/>
            <a:ext cx="11594353" cy="331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172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Cara Menggunakan Framework Tanpa Terlihat Robotic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67783" y="1213683"/>
            <a:ext cx="11539186" cy="257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03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Bahaya terbesar: presentasi yang terasa artificial dan formulaic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72380" y="1622842"/>
            <a:ext cx="5627077" cy="3760579"/>
          </a:xfrm>
          <a:custGeom>
            <a:avLst/>
            <a:gdLst/>
            <a:ahLst/>
            <a:cxnLst/>
            <a:rect l="l" t="t" r="r" b="b"/>
            <a:pathLst>
              <a:path w="5627077" h="3760579">
                <a:moveTo>
                  <a:pt x="73557" y="0"/>
                </a:moveTo>
                <a:lnTo>
                  <a:pt x="5553520" y="0"/>
                </a:lnTo>
                <a:cubicBezTo>
                  <a:pt x="5594144" y="0"/>
                  <a:pt x="5627077" y="32933"/>
                  <a:pt x="5627077" y="73557"/>
                </a:cubicBezTo>
                <a:lnTo>
                  <a:pt x="5627077" y="3687022"/>
                </a:lnTo>
                <a:cubicBezTo>
                  <a:pt x="5627077" y="3727647"/>
                  <a:pt x="5594144" y="3760579"/>
                  <a:pt x="5553520" y="3760579"/>
                </a:cubicBezTo>
                <a:lnTo>
                  <a:pt x="73557" y="3760579"/>
                </a:lnTo>
                <a:cubicBezTo>
                  <a:pt x="32933" y="3760579"/>
                  <a:pt x="0" y="3727647"/>
                  <a:pt x="0" y="3687022"/>
                </a:cubicBezTo>
                <a:lnTo>
                  <a:pt x="0" y="73557"/>
                </a:lnTo>
                <a:cubicBezTo>
                  <a:pt x="0" y="32960"/>
                  <a:pt x="32960" y="0"/>
                  <a:pt x="73557" y="0"/>
                </a:cubicBezTo>
                <a:close/>
              </a:path>
            </a:pathLst>
          </a:custGeom>
          <a:gradFill rotWithShape="1" flip="none">
            <a:gsLst>
              <a:gs pos="0">
                <a:srgbClr val="82181A">
                  <a:alpha val="20000"/>
                </a:srgbClr>
              </a:gs>
              <a:gs pos="100000">
                <a:srgbClr val="82181A">
                  <a:alpha val="10000"/>
                </a:srgbClr>
              </a:gs>
            </a:gsLst>
            <a:lin ang="2700000" scaled="1"/>
          </a:gradFill>
          <a:ln w="12700">
            <a:solidFill>
              <a:srgbClr val="FB2C36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83855" y="1848109"/>
            <a:ext cx="183891" cy="183891"/>
          </a:xfrm>
          <a:custGeom>
            <a:avLst/>
            <a:gdLst/>
            <a:ahLst/>
            <a:cxnLst/>
            <a:rect l="l" t="t" r="r" b="b"/>
            <a:pathLst>
              <a:path w="183891" h="183891">
                <a:moveTo>
                  <a:pt x="91946" y="0"/>
                </a:moveTo>
                <a:cubicBezTo>
                  <a:pt x="97225" y="0"/>
                  <a:pt x="102074" y="2909"/>
                  <a:pt x="104588" y="7542"/>
                </a:cubicBezTo>
                <a:lnTo>
                  <a:pt x="182167" y="151208"/>
                </a:lnTo>
                <a:cubicBezTo>
                  <a:pt x="184574" y="155661"/>
                  <a:pt x="184466" y="161049"/>
                  <a:pt x="181880" y="165395"/>
                </a:cubicBezTo>
                <a:cubicBezTo>
                  <a:pt x="179294" y="169740"/>
                  <a:pt x="174589" y="172398"/>
                  <a:pt x="169525" y="172398"/>
                </a:cubicBezTo>
                <a:lnTo>
                  <a:pt x="14367" y="172398"/>
                </a:lnTo>
                <a:cubicBezTo>
                  <a:pt x="9302" y="172398"/>
                  <a:pt x="4633" y="169740"/>
                  <a:pt x="2011" y="165395"/>
                </a:cubicBezTo>
                <a:cubicBezTo>
                  <a:pt x="-611" y="161049"/>
                  <a:pt x="-682" y="155661"/>
                  <a:pt x="1724" y="151208"/>
                </a:cubicBezTo>
                <a:lnTo>
                  <a:pt x="79303" y="7542"/>
                </a:lnTo>
                <a:cubicBezTo>
                  <a:pt x="81817" y="2909"/>
                  <a:pt x="86666" y="0"/>
                  <a:pt x="91946" y="0"/>
                </a:cubicBezTo>
                <a:close/>
                <a:moveTo>
                  <a:pt x="91946" y="60339"/>
                </a:moveTo>
                <a:cubicBezTo>
                  <a:pt x="87169" y="60339"/>
                  <a:pt x="83326" y="64182"/>
                  <a:pt x="83326" y="68959"/>
                </a:cubicBezTo>
                <a:lnTo>
                  <a:pt x="83326" y="109186"/>
                </a:lnTo>
                <a:cubicBezTo>
                  <a:pt x="83326" y="113962"/>
                  <a:pt x="87169" y="117805"/>
                  <a:pt x="91946" y="117805"/>
                </a:cubicBezTo>
                <a:cubicBezTo>
                  <a:pt x="96723" y="117805"/>
                  <a:pt x="100566" y="113962"/>
                  <a:pt x="100566" y="109186"/>
                </a:cubicBezTo>
                <a:lnTo>
                  <a:pt x="100566" y="68959"/>
                </a:lnTo>
                <a:cubicBezTo>
                  <a:pt x="100566" y="64182"/>
                  <a:pt x="96723" y="60339"/>
                  <a:pt x="91946" y="60339"/>
                </a:cubicBezTo>
                <a:close/>
                <a:moveTo>
                  <a:pt x="101535" y="137919"/>
                </a:moveTo>
                <a:cubicBezTo>
                  <a:pt x="101753" y="134359"/>
                  <a:pt x="99978" y="130972"/>
                  <a:pt x="96927" y="129127"/>
                </a:cubicBezTo>
                <a:cubicBezTo>
                  <a:pt x="93875" y="127281"/>
                  <a:pt x="90052" y="127281"/>
                  <a:pt x="87000" y="129127"/>
                </a:cubicBezTo>
                <a:cubicBezTo>
                  <a:pt x="83949" y="130972"/>
                  <a:pt x="82174" y="134359"/>
                  <a:pt x="82392" y="137919"/>
                </a:cubicBezTo>
                <a:cubicBezTo>
                  <a:pt x="82174" y="141478"/>
                  <a:pt x="83949" y="144865"/>
                  <a:pt x="87000" y="146710"/>
                </a:cubicBezTo>
                <a:cubicBezTo>
                  <a:pt x="90052" y="148556"/>
                  <a:pt x="93875" y="148556"/>
                  <a:pt x="96927" y="146710"/>
                </a:cubicBezTo>
                <a:cubicBezTo>
                  <a:pt x="99978" y="144865"/>
                  <a:pt x="101753" y="141478"/>
                  <a:pt x="101535" y="137919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8" name="Text 6"/>
          <p:cNvSpPr/>
          <p:nvPr/>
        </p:nvSpPr>
        <p:spPr>
          <a:xfrm>
            <a:off x="790733" y="1811330"/>
            <a:ext cx="5112181" cy="257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Danger Zone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60869" y="2215891"/>
            <a:ext cx="5250100" cy="919457"/>
          </a:xfrm>
          <a:custGeom>
            <a:avLst/>
            <a:gdLst/>
            <a:ahLst/>
            <a:cxnLst/>
            <a:rect l="l" t="t" r="r" b="b"/>
            <a:pathLst>
              <a:path w="5250100" h="919457">
                <a:moveTo>
                  <a:pt x="73557" y="0"/>
                </a:moveTo>
                <a:lnTo>
                  <a:pt x="5176543" y="0"/>
                </a:lnTo>
                <a:cubicBezTo>
                  <a:pt x="5217167" y="0"/>
                  <a:pt x="5250100" y="32932"/>
                  <a:pt x="5250100" y="73557"/>
                </a:cubicBezTo>
                <a:lnTo>
                  <a:pt x="5250100" y="845900"/>
                </a:lnTo>
                <a:cubicBezTo>
                  <a:pt x="5250100" y="886525"/>
                  <a:pt x="5217167" y="919457"/>
                  <a:pt x="5176543" y="919457"/>
                </a:cubicBezTo>
                <a:lnTo>
                  <a:pt x="73557" y="919457"/>
                </a:lnTo>
                <a:cubicBezTo>
                  <a:pt x="32932" y="919457"/>
                  <a:pt x="0" y="886525"/>
                  <a:pt x="0" y="845900"/>
                </a:cubicBezTo>
                <a:lnTo>
                  <a:pt x="0" y="73557"/>
                </a:lnTo>
                <a:cubicBezTo>
                  <a:pt x="0" y="32960"/>
                  <a:pt x="32960" y="0"/>
                  <a:pt x="7355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671204" y="2363005"/>
            <a:ext cx="183891" cy="147113"/>
          </a:xfrm>
          <a:custGeom>
            <a:avLst/>
            <a:gdLst/>
            <a:ahLst/>
            <a:cxnLst/>
            <a:rect l="l" t="t" r="r" b="b"/>
            <a:pathLst>
              <a:path w="183891" h="147113">
                <a:moveTo>
                  <a:pt x="101140" y="0"/>
                </a:moveTo>
                <a:cubicBezTo>
                  <a:pt x="101140" y="-5086"/>
                  <a:pt x="97031" y="-9195"/>
                  <a:pt x="91946" y="-9195"/>
                </a:cubicBezTo>
                <a:cubicBezTo>
                  <a:pt x="86860" y="-9195"/>
                  <a:pt x="82751" y="-5086"/>
                  <a:pt x="82751" y="0"/>
                </a:cubicBezTo>
                <a:lnTo>
                  <a:pt x="82751" y="18389"/>
                </a:lnTo>
                <a:lnTo>
                  <a:pt x="55167" y="18389"/>
                </a:lnTo>
                <a:cubicBezTo>
                  <a:pt x="39939" y="18389"/>
                  <a:pt x="27584" y="30744"/>
                  <a:pt x="27584" y="45973"/>
                </a:cubicBezTo>
                <a:lnTo>
                  <a:pt x="27584" y="110335"/>
                </a:lnTo>
                <a:cubicBezTo>
                  <a:pt x="27584" y="125563"/>
                  <a:pt x="39939" y="137919"/>
                  <a:pt x="55167" y="137919"/>
                </a:cubicBezTo>
                <a:lnTo>
                  <a:pt x="128724" y="137919"/>
                </a:lnTo>
                <a:cubicBezTo>
                  <a:pt x="143952" y="137919"/>
                  <a:pt x="156308" y="125563"/>
                  <a:pt x="156308" y="110335"/>
                </a:cubicBezTo>
                <a:lnTo>
                  <a:pt x="156308" y="45973"/>
                </a:lnTo>
                <a:cubicBezTo>
                  <a:pt x="156308" y="30744"/>
                  <a:pt x="143952" y="18389"/>
                  <a:pt x="128724" y="18389"/>
                </a:cubicBezTo>
                <a:lnTo>
                  <a:pt x="101140" y="18389"/>
                </a:lnTo>
                <a:lnTo>
                  <a:pt x="101140" y="0"/>
                </a:lnTo>
                <a:close/>
                <a:moveTo>
                  <a:pt x="45973" y="105738"/>
                </a:moveTo>
                <a:cubicBezTo>
                  <a:pt x="45973" y="101916"/>
                  <a:pt x="49047" y="98842"/>
                  <a:pt x="52869" y="98842"/>
                </a:cubicBezTo>
                <a:lnTo>
                  <a:pt x="62063" y="98842"/>
                </a:lnTo>
                <a:cubicBezTo>
                  <a:pt x="65885" y="98842"/>
                  <a:pt x="68959" y="101916"/>
                  <a:pt x="68959" y="105738"/>
                </a:cubicBezTo>
                <a:cubicBezTo>
                  <a:pt x="68959" y="109559"/>
                  <a:pt x="65885" y="112633"/>
                  <a:pt x="62063" y="112633"/>
                </a:cubicBezTo>
                <a:lnTo>
                  <a:pt x="52869" y="112633"/>
                </a:lnTo>
                <a:cubicBezTo>
                  <a:pt x="49047" y="112633"/>
                  <a:pt x="45973" y="109559"/>
                  <a:pt x="45973" y="105738"/>
                </a:cubicBezTo>
                <a:close/>
                <a:moveTo>
                  <a:pt x="80452" y="105738"/>
                </a:moveTo>
                <a:cubicBezTo>
                  <a:pt x="80452" y="101916"/>
                  <a:pt x="83527" y="98842"/>
                  <a:pt x="87348" y="98842"/>
                </a:cubicBezTo>
                <a:lnTo>
                  <a:pt x="96543" y="98842"/>
                </a:lnTo>
                <a:cubicBezTo>
                  <a:pt x="100364" y="98842"/>
                  <a:pt x="103439" y="101916"/>
                  <a:pt x="103439" y="105738"/>
                </a:cubicBezTo>
                <a:cubicBezTo>
                  <a:pt x="103439" y="109559"/>
                  <a:pt x="100364" y="112633"/>
                  <a:pt x="96543" y="112633"/>
                </a:cubicBezTo>
                <a:lnTo>
                  <a:pt x="87348" y="112633"/>
                </a:lnTo>
                <a:cubicBezTo>
                  <a:pt x="83527" y="112633"/>
                  <a:pt x="80452" y="109559"/>
                  <a:pt x="80452" y="105738"/>
                </a:cubicBezTo>
                <a:close/>
                <a:moveTo>
                  <a:pt x="114932" y="105738"/>
                </a:moveTo>
                <a:cubicBezTo>
                  <a:pt x="114932" y="101916"/>
                  <a:pt x="118007" y="98842"/>
                  <a:pt x="121828" y="98842"/>
                </a:cubicBezTo>
                <a:lnTo>
                  <a:pt x="131023" y="98842"/>
                </a:lnTo>
                <a:cubicBezTo>
                  <a:pt x="134844" y="98842"/>
                  <a:pt x="137919" y="101916"/>
                  <a:pt x="137919" y="105738"/>
                </a:cubicBezTo>
                <a:cubicBezTo>
                  <a:pt x="137919" y="109559"/>
                  <a:pt x="134844" y="112633"/>
                  <a:pt x="131023" y="112633"/>
                </a:cubicBezTo>
                <a:lnTo>
                  <a:pt x="121828" y="112633"/>
                </a:lnTo>
                <a:cubicBezTo>
                  <a:pt x="118007" y="112633"/>
                  <a:pt x="114932" y="109559"/>
                  <a:pt x="114932" y="105738"/>
                </a:cubicBezTo>
                <a:close/>
                <a:moveTo>
                  <a:pt x="64362" y="50570"/>
                </a:moveTo>
                <a:cubicBezTo>
                  <a:pt x="71974" y="50570"/>
                  <a:pt x="78154" y="56750"/>
                  <a:pt x="78154" y="64362"/>
                </a:cubicBezTo>
                <a:cubicBezTo>
                  <a:pt x="78154" y="71974"/>
                  <a:pt x="71974" y="78154"/>
                  <a:pt x="64362" y="78154"/>
                </a:cubicBezTo>
                <a:cubicBezTo>
                  <a:pt x="56750" y="78154"/>
                  <a:pt x="50570" y="71974"/>
                  <a:pt x="50570" y="64362"/>
                </a:cubicBezTo>
                <a:cubicBezTo>
                  <a:pt x="50570" y="56750"/>
                  <a:pt x="56750" y="50570"/>
                  <a:pt x="64362" y="50570"/>
                </a:cubicBezTo>
                <a:close/>
                <a:moveTo>
                  <a:pt x="105738" y="64362"/>
                </a:moveTo>
                <a:cubicBezTo>
                  <a:pt x="105738" y="56750"/>
                  <a:pt x="111917" y="50570"/>
                  <a:pt x="119529" y="50570"/>
                </a:cubicBezTo>
                <a:cubicBezTo>
                  <a:pt x="127141" y="50570"/>
                  <a:pt x="133321" y="56750"/>
                  <a:pt x="133321" y="64362"/>
                </a:cubicBezTo>
                <a:cubicBezTo>
                  <a:pt x="133321" y="71974"/>
                  <a:pt x="127141" y="78154"/>
                  <a:pt x="119529" y="78154"/>
                </a:cubicBezTo>
                <a:cubicBezTo>
                  <a:pt x="111917" y="78154"/>
                  <a:pt x="105738" y="71974"/>
                  <a:pt x="105738" y="64362"/>
                </a:cubicBezTo>
                <a:close/>
                <a:moveTo>
                  <a:pt x="18389" y="64362"/>
                </a:moveTo>
                <a:cubicBezTo>
                  <a:pt x="18389" y="59276"/>
                  <a:pt x="14280" y="55167"/>
                  <a:pt x="9195" y="55167"/>
                </a:cubicBezTo>
                <a:cubicBezTo>
                  <a:pt x="4109" y="55167"/>
                  <a:pt x="0" y="59276"/>
                  <a:pt x="0" y="64362"/>
                </a:cubicBezTo>
                <a:lnTo>
                  <a:pt x="0" y="91946"/>
                </a:lnTo>
                <a:cubicBezTo>
                  <a:pt x="0" y="97031"/>
                  <a:pt x="4109" y="101140"/>
                  <a:pt x="9195" y="101140"/>
                </a:cubicBezTo>
                <a:cubicBezTo>
                  <a:pt x="14280" y="101140"/>
                  <a:pt x="18389" y="97031"/>
                  <a:pt x="18389" y="91946"/>
                </a:cubicBezTo>
                <a:lnTo>
                  <a:pt x="18389" y="64362"/>
                </a:lnTo>
                <a:close/>
                <a:moveTo>
                  <a:pt x="174697" y="55167"/>
                </a:moveTo>
                <a:cubicBezTo>
                  <a:pt x="169611" y="55167"/>
                  <a:pt x="165502" y="59276"/>
                  <a:pt x="165502" y="64362"/>
                </a:cubicBezTo>
                <a:lnTo>
                  <a:pt x="165502" y="91946"/>
                </a:lnTo>
                <a:cubicBezTo>
                  <a:pt x="165502" y="97031"/>
                  <a:pt x="169611" y="101140"/>
                  <a:pt x="174697" y="101140"/>
                </a:cubicBezTo>
                <a:cubicBezTo>
                  <a:pt x="179783" y="101140"/>
                  <a:pt x="183891" y="97031"/>
                  <a:pt x="183891" y="91946"/>
                </a:cubicBezTo>
                <a:lnTo>
                  <a:pt x="183891" y="64362"/>
                </a:lnTo>
                <a:cubicBezTo>
                  <a:pt x="183891" y="59276"/>
                  <a:pt x="179783" y="55167"/>
                  <a:pt x="174697" y="55167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11" name="Text 9"/>
          <p:cNvSpPr/>
          <p:nvPr/>
        </p:nvSpPr>
        <p:spPr>
          <a:xfrm>
            <a:off x="928652" y="2326226"/>
            <a:ext cx="689593" cy="220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5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Too Rigid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71204" y="2620452"/>
            <a:ext cx="5102986" cy="404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"Sekarang saya akan menjelaskan menggunakan MECE framework dengan 3 branches yang..." </a:t>
            </a:r>
            <a:pPr>
              <a:lnSpc>
                <a:spcPct val="110000"/>
              </a:lnSpc>
            </a:pPr>
            <a:r>
              <a:rPr lang="en-US" sz="1158" dirty="0">
                <a:solidFill>
                  <a:srgbClr val="FFA2A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(klien: 🙄)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60869" y="3245683"/>
            <a:ext cx="5250100" cy="919457"/>
          </a:xfrm>
          <a:custGeom>
            <a:avLst/>
            <a:gdLst/>
            <a:ahLst/>
            <a:cxnLst/>
            <a:rect l="l" t="t" r="r" b="b"/>
            <a:pathLst>
              <a:path w="5250100" h="919457">
                <a:moveTo>
                  <a:pt x="73557" y="0"/>
                </a:moveTo>
                <a:lnTo>
                  <a:pt x="5176543" y="0"/>
                </a:lnTo>
                <a:cubicBezTo>
                  <a:pt x="5217167" y="0"/>
                  <a:pt x="5250100" y="32932"/>
                  <a:pt x="5250100" y="73557"/>
                </a:cubicBezTo>
                <a:lnTo>
                  <a:pt x="5250100" y="845900"/>
                </a:lnTo>
                <a:cubicBezTo>
                  <a:pt x="5250100" y="886525"/>
                  <a:pt x="5217167" y="919457"/>
                  <a:pt x="5176543" y="919457"/>
                </a:cubicBezTo>
                <a:lnTo>
                  <a:pt x="73557" y="919457"/>
                </a:lnTo>
                <a:cubicBezTo>
                  <a:pt x="32932" y="919457"/>
                  <a:pt x="0" y="886525"/>
                  <a:pt x="0" y="845900"/>
                </a:cubicBezTo>
                <a:lnTo>
                  <a:pt x="0" y="73557"/>
                </a:lnTo>
                <a:cubicBezTo>
                  <a:pt x="0" y="32960"/>
                  <a:pt x="32960" y="0"/>
                  <a:pt x="7355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689593" y="3392796"/>
            <a:ext cx="147113" cy="147113"/>
          </a:xfrm>
          <a:custGeom>
            <a:avLst/>
            <a:gdLst/>
            <a:ahLst/>
            <a:cxnLst/>
            <a:rect l="l" t="t" r="r" b="b"/>
            <a:pathLst>
              <a:path w="147113" h="147113">
                <a:moveTo>
                  <a:pt x="64362" y="0"/>
                </a:moveTo>
                <a:cubicBezTo>
                  <a:pt x="74505" y="0"/>
                  <a:pt x="82751" y="6178"/>
                  <a:pt x="82751" y="13792"/>
                </a:cubicBezTo>
                <a:cubicBezTo>
                  <a:pt x="82751" y="16780"/>
                  <a:pt x="81487" y="19538"/>
                  <a:pt x="79303" y="21808"/>
                </a:cubicBezTo>
                <a:cubicBezTo>
                  <a:pt x="77407" y="23791"/>
                  <a:pt x="75855" y="26205"/>
                  <a:pt x="75855" y="28963"/>
                </a:cubicBezTo>
                <a:cubicBezTo>
                  <a:pt x="75855" y="33273"/>
                  <a:pt x="79361" y="36778"/>
                  <a:pt x="83671" y="36778"/>
                </a:cubicBezTo>
                <a:lnTo>
                  <a:pt x="96543" y="36778"/>
                </a:lnTo>
                <a:cubicBezTo>
                  <a:pt x="104157" y="36778"/>
                  <a:pt x="110335" y="42956"/>
                  <a:pt x="110335" y="50570"/>
                </a:cubicBezTo>
                <a:lnTo>
                  <a:pt x="110335" y="63443"/>
                </a:lnTo>
                <a:cubicBezTo>
                  <a:pt x="110335" y="67752"/>
                  <a:pt x="113840" y="71258"/>
                  <a:pt x="118150" y="71258"/>
                </a:cubicBezTo>
                <a:cubicBezTo>
                  <a:pt x="120880" y="71258"/>
                  <a:pt x="123322" y="69706"/>
                  <a:pt x="125305" y="67810"/>
                </a:cubicBezTo>
                <a:cubicBezTo>
                  <a:pt x="127575" y="65655"/>
                  <a:pt x="130333" y="64362"/>
                  <a:pt x="133321" y="64362"/>
                </a:cubicBezTo>
                <a:cubicBezTo>
                  <a:pt x="140936" y="64362"/>
                  <a:pt x="147113" y="72608"/>
                  <a:pt x="147113" y="82751"/>
                </a:cubicBezTo>
                <a:cubicBezTo>
                  <a:pt x="147113" y="92894"/>
                  <a:pt x="140936" y="101140"/>
                  <a:pt x="133321" y="101140"/>
                </a:cubicBezTo>
                <a:cubicBezTo>
                  <a:pt x="130333" y="101140"/>
                  <a:pt x="127546" y="99876"/>
                  <a:pt x="125305" y="97692"/>
                </a:cubicBezTo>
                <a:cubicBezTo>
                  <a:pt x="123322" y="95796"/>
                  <a:pt x="120909" y="94244"/>
                  <a:pt x="118150" y="94244"/>
                </a:cubicBezTo>
                <a:cubicBezTo>
                  <a:pt x="113840" y="94244"/>
                  <a:pt x="110335" y="97750"/>
                  <a:pt x="110335" y="102060"/>
                </a:cubicBezTo>
                <a:lnTo>
                  <a:pt x="110335" y="133321"/>
                </a:lnTo>
                <a:cubicBezTo>
                  <a:pt x="110335" y="140936"/>
                  <a:pt x="104157" y="147113"/>
                  <a:pt x="96543" y="147113"/>
                </a:cubicBezTo>
                <a:lnTo>
                  <a:pt x="80223" y="147113"/>
                </a:lnTo>
                <a:cubicBezTo>
                  <a:pt x="76545" y="147113"/>
                  <a:pt x="73557" y="144125"/>
                  <a:pt x="73557" y="140447"/>
                </a:cubicBezTo>
                <a:cubicBezTo>
                  <a:pt x="73557" y="137804"/>
                  <a:pt x="75223" y="135476"/>
                  <a:pt x="77349" y="133896"/>
                </a:cubicBezTo>
                <a:cubicBezTo>
                  <a:pt x="80682" y="131396"/>
                  <a:pt x="82751" y="127948"/>
                  <a:pt x="82751" y="124127"/>
                </a:cubicBezTo>
                <a:cubicBezTo>
                  <a:pt x="82751" y="116512"/>
                  <a:pt x="74505" y="110335"/>
                  <a:pt x="64362" y="110335"/>
                </a:cubicBezTo>
                <a:cubicBezTo>
                  <a:pt x="54219" y="110335"/>
                  <a:pt x="45973" y="116512"/>
                  <a:pt x="45973" y="124127"/>
                </a:cubicBezTo>
                <a:cubicBezTo>
                  <a:pt x="45973" y="127948"/>
                  <a:pt x="48042" y="131396"/>
                  <a:pt x="51375" y="133896"/>
                </a:cubicBezTo>
                <a:cubicBezTo>
                  <a:pt x="53501" y="135476"/>
                  <a:pt x="55167" y="137775"/>
                  <a:pt x="55167" y="140447"/>
                </a:cubicBezTo>
                <a:cubicBezTo>
                  <a:pt x="55167" y="144125"/>
                  <a:pt x="52179" y="147113"/>
                  <a:pt x="48501" y="147113"/>
                </a:cubicBezTo>
                <a:lnTo>
                  <a:pt x="13792" y="147113"/>
                </a:lnTo>
                <a:cubicBezTo>
                  <a:pt x="6178" y="147113"/>
                  <a:pt x="0" y="140936"/>
                  <a:pt x="0" y="133321"/>
                </a:cubicBezTo>
                <a:lnTo>
                  <a:pt x="0" y="98612"/>
                </a:lnTo>
                <a:cubicBezTo>
                  <a:pt x="0" y="94934"/>
                  <a:pt x="2988" y="91946"/>
                  <a:pt x="6666" y="91946"/>
                </a:cubicBezTo>
                <a:cubicBezTo>
                  <a:pt x="9310" y="91946"/>
                  <a:pt x="11637" y="93612"/>
                  <a:pt x="13217" y="95738"/>
                </a:cubicBezTo>
                <a:cubicBezTo>
                  <a:pt x="15717" y="99071"/>
                  <a:pt x="19165" y="101140"/>
                  <a:pt x="22986" y="101140"/>
                </a:cubicBezTo>
                <a:cubicBezTo>
                  <a:pt x="30601" y="101140"/>
                  <a:pt x="36778" y="92894"/>
                  <a:pt x="36778" y="82751"/>
                </a:cubicBezTo>
                <a:cubicBezTo>
                  <a:pt x="36778" y="72608"/>
                  <a:pt x="30601" y="64362"/>
                  <a:pt x="22986" y="64362"/>
                </a:cubicBezTo>
                <a:cubicBezTo>
                  <a:pt x="19165" y="64362"/>
                  <a:pt x="15717" y="66431"/>
                  <a:pt x="13217" y="69764"/>
                </a:cubicBezTo>
                <a:cubicBezTo>
                  <a:pt x="11637" y="71890"/>
                  <a:pt x="9338" y="73557"/>
                  <a:pt x="6666" y="73557"/>
                </a:cubicBezTo>
                <a:cubicBezTo>
                  <a:pt x="2988" y="73557"/>
                  <a:pt x="0" y="70568"/>
                  <a:pt x="0" y="66890"/>
                </a:cubicBezTo>
                <a:lnTo>
                  <a:pt x="0" y="50570"/>
                </a:lnTo>
                <a:cubicBezTo>
                  <a:pt x="0" y="42956"/>
                  <a:pt x="6178" y="36778"/>
                  <a:pt x="13792" y="36778"/>
                </a:cubicBezTo>
                <a:lnTo>
                  <a:pt x="45053" y="36778"/>
                </a:lnTo>
                <a:cubicBezTo>
                  <a:pt x="49363" y="36778"/>
                  <a:pt x="52869" y="33273"/>
                  <a:pt x="52869" y="28963"/>
                </a:cubicBezTo>
                <a:cubicBezTo>
                  <a:pt x="52869" y="26233"/>
                  <a:pt x="51317" y="23791"/>
                  <a:pt x="49421" y="21808"/>
                </a:cubicBezTo>
                <a:cubicBezTo>
                  <a:pt x="47266" y="19538"/>
                  <a:pt x="45973" y="16780"/>
                  <a:pt x="45973" y="13792"/>
                </a:cubicBezTo>
                <a:cubicBezTo>
                  <a:pt x="45973" y="6178"/>
                  <a:pt x="54219" y="0"/>
                  <a:pt x="64362" y="0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15" name="Text 13"/>
          <p:cNvSpPr/>
          <p:nvPr/>
        </p:nvSpPr>
        <p:spPr>
          <a:xfrm>
            <a:off x="928652" y="3356018"/>
            <a:ext cx="919457" cy="220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5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Force-Fitting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71204" y="3650244"/>
            <a:ext cx="5102986" cy="404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Memaksa masalah masuk ke framework yang tidak cocok karena "itu yang saya tahu" </a:t>
            </a:r>
            <a:pPr>
              <a:lnSpc>
                <a:spcPct val="110000"/>
              </a:lnSpc>
            </a:pPr>
            <a:r>
              <a:rPr lang="en-US" sz="1158" dirty="0">
                <a:solidFill>
                  <a:srgbClr val="FFA2A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(miss the real issue)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60869" y="4275475"/>
            <a:ext cx="5250100" cy="919457"/>
          </a:xfrm>
          <a:custGeom>
            <a:avLst/>
            <a:gdLst/>
            <a:ahLst/>
            <a:cxnLst/>
            <a:rect l="l" t="t" r="r" b="b"/>
            <a:pathLst>
              <a:path w="5250100" h="919457">
                <a:moveTo>
                  <a:pt x="73557" y="0"/>
                </a:moveTo>
                <a:lnTo>
                  <a:pt x="5176543" y="0"/>
                </a:lnTo>
                <a:cubicBezTo>
                  <a:pt x="5217167" y="0"/>
                  <a:pt x="5250100" y="32932"/>
                  <a:pt x="5250100" y="73557"/>
                </a:cubicBezTo>
                <a:lnTo>
                  <a:pt x="5250100" y="845900"/>
                </a:lnTo>
                <a:cubicBezTo>
                  <a:pt x="5250100" y="886525"/>
                  <a:pt x="5217167" y="919457"/>
                  <a:pt x="5176543" y="919457"/>
                </a:cubicBezTo>
                <a:lnTo>
                  <a:pt x="73557" y="919457"/>
                </a:lnTo>
                <a:cubicBezTo>
                  <a:pt x="32932" y="919457"/>
                  <a:pt x="0" y="886525"/>
                  <a:pt x="0" y="845900"/>
                </a:cubicBezTo>
                <a:lnTo>
                  <a:pt x="0" y="73557"/>
                </a:lnTo>
                <a:cubicBezTo>
                  <a:pt x="0" y="32960"/>
                  <a:pt x="32960" y="0"/>
                  <a:pt x="7355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698787" y="4422588"/>
            <a:ext cx="128724" cy="147113"/>
          </a:xfrm>
          <a:custGeom>
            <a:avLst/>
            <a:gdLst/>
            <a:ahLst/>
            <a:cxnLst/>
            <a:rect l="l" t="t" r="r" b="b"/>
            <a:pathLst>
              <a:path w="128724" h="147113">
                <a:moveTo>
                  <a:pt x="110335" y="147113"/>
                </a:moveTo>
                <a:lnTo>
                  <a:pt x="27584" y="147113"/>
                </a:lnTo>
                <a:cubicBezTo>
                  <a:pt x="12355" y="147113"/>
                  <a:pt x="0" y="134758"/>
                  <a:pt x="0" y="119529"/>
                </a:cubicBezTo>
                <a:lnTo>
                  <a:pt x="0" y="27584"/>
                </a:lnTo>
                <a:cubicBezTo>
                  <a:pt x="0" y="12355"/>
                  <a:pt x="12355" y="0"/>
                  <a:pt x="27584" y="0"/>
                </a:cubicBezTo>
                <a:lnTo>
                  <a:pt x="114932" y="0"/>
                </a:lnTo>
                <a:cubicBezTo>
                  <a:pt x="122546" y="0"/>
                  <a:pt x="128724" y="6178"/>
                  <a:pt x="128724" y="13792"/>
                </a:cubicBezTo>
                <a:lnTo>
                  <a:pt x="128724" y="96543"/>
                </a:lnTo>
                <a:cubicBezTo>
                  <a:pt x="128724" y="102548"/>
                  <a:pt x="124874" y="107663"/>
                  <a:pt x="119529" y="109559"/>
                </a:cubicBezTo>
                <a:lnTo>
                  <a:pt x="119529" y="128724"/>
                </a:lnTo>
                <a:cubicBezTo>
                  <a:pt x="124615" y="128724"/>
                  <a:pt x="128724" y="132833"/>
                  <a:pt x="128724" y="137919"/>
                </a:cubicBezTo>
                <a:cubicBezTo>
                  <a:pt x="128724" y="143004"/>
                  <a:pt x="124615" y="147113"/>
                  <a:pt x="119529" y="147113"/>
                </a:cubicBezTo>
                <a:lnTo>
                  <a:pt x="110335" y="147113"/>
                </a:lnTo>
                <a:close/>
                <a:moveTo>
                  <a:pt x="27584" y="110335"/>
                </a:moveTo>
                <a:cubicBezTo>
                  <a:pt x="22498" y="110335"/>
                  <a:pt x="18389" y="114444"/>
                  <a:pt x="18389" y="119529"/>
                </a:cubicBezTo>
                <a:cubicBezTo>
                  <a:pt x="18389" y="124615"/>
                  <a:pt x="22498" y="128724"/>
                  <a:pt x="27584" y="128724"/>
                </a:cubicBezTo>
                <a:lnTo>
                  <a:pt x="101140" y="128724"/>
                </a:lnTo>
                <a:lnTo>
                  <a:pt x="101140" y="110335"/>
                </a:lnTo>
                <a:lnTo>
                  <a:pt x="27584" y="110335"/>
                </a:lnTo>
                <a:close/>
                <a:moveTo>
                  <a:pt x="36778" y="43674"/>
                </a:moveTo>
                <a:cubicBezTo>
                  <a:pt x="36778" y="47496"/>
                  <a:pt x="39853" y="50570"/>
                  <a:pt x="43674" y="50570"/>
                </a:cubicBezTo>
                <a:lnTo>
                  <a:pt x="94244" y="50570"/>
                </a:lnTo>
                <a:cubicBezTo>
                  <a:pt x="98066" y="50570"/>
                  <a:pt x="101140" y="47496"/>
                  <a:pt x="101140" y="43674"/>
                </a:cubicBezTo>
                <a:cubicBezTo>
                  <a:pt x="101140" y="39853"/>
                  <a:pt x="98066" y="36778"/>
                  <a:pt x="94244" y="36778"/>
                </a:cubicBezTo>
                <a:lnTo>
                  <a:pt x="43674" y="36778"/>
                </a:lnTo>
                <a:cubicBezTo>
                  <a:pt x="39853" y="36778"/>
                  <a:pt x="36778" y="39853"/>
                  <a:pt x="36778" y="43674"/>
                </a:cubicBezTo>
                <a:close/>
                <a:moveTo>
                  <a:pt x="43674" y="64362"/>
                </a:moveTo>
                <a:cubicBezTo>
                  <a:pt x="39853" y="64362"/>
                  <a:pt x="36778" y="67436"/>
                  <a:pt x="36778" y="71258"/>
                </a:cubicBezTo>
                <a:cubicBezTo>
                  <a:pt x="36778" y="75079"/>
                  <a:pt x="39853" y="78154"/>
                  <a:pt x="43674" y="78154"/>
                </a:cubicBezTo>
                <a:lnTo>
                  <a:pt x="94244" y="78154"/>
                </a:lnTo>
                <a:cubicBezTo>
                  <a:pt x="98066" y="78154"/>
                  <a:pt x="101140" y="75079"/>
                  <a:pt x="101140" y="71258"/>
                </a:cubicBezTo>
                <a:cubicBezTo>
                  <a:pt x="101140" y="67436"/>
                  <a:pt x="98066" y="64362"/>
                  <a:pt x="94244" y="64362"/>
                </a:cubicBezTo>
                <a:lnTo>
                  <a:pt x="43674" y="64362"/>
                </a:ln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19" name="Text 17"/>
          <p:cNvSpPr/>
          <p:nvPr/>
        </p:nvSpPr>
        <p:spPr>
          <a:xfrm>
            <a:off x="928652" y="4385810"/>
            <a:ext cx="1452742" cy="220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5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Textbook Application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71204" y="4680036"/>
            <a:ext cx="5102986" cy="404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Menggunakan framework persis seperti di buku tanpa adaptasi ke konteks klien </a:t>
            </a:r>
            <a:pPr>
              <a:lnSpc>
                <a:spcPct val="110000"/>
              </a:lnSpc>
            </a:pPr>
            <a:r>
              <a:rPr lang="en-US" sz="1158" dirty="0">
                <a:solidFill>
                  <a:srgbClr val="FFA2A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(feels generic)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72380" y="5539729"/>
            <a:ext cx="5627077" cy="799928"/>
          </a:xfrm>
          <a:custGeom>
            <a:avLst/>
            <a:gdLst/>
            <a:ahLst/>
            <a:cxnLst/>
            <a:rect l="l" t="t" r="r" b="b"/>
            <a:pathLst>
              <a:path w="5627077" h="799928">
                <a:moveTo>
                  <a:pt x="73553" y="0"/>
                </a:moveTo>
                <a:lnTo>
                  <a:pt x="5553524" y="0"/>
                </a:lnTo>
                <a:cubicBezTo>
                  <a:pt x="5594146" y="0"/>
                  <a:pt x="5627077" y="32931"/>
                  <a:pt x="5627077" y="73553"/>
                </a:cubicBezTo>
                <a:lnTo>
                  <a:pt x="5627077" y="726374"/>
                </a:lnTo>
                <a:cubicBezTo>
                  <a:pt x="5627077" y="766997"/>
                  <a:pt x="5594146" y="799928"/>
                  <a:pt x="5553524" y="799928"/>
                </a:cubicBezTo>
                <a:lnTo>
                  <a:pt x="73553" y="799928"/>
                </a:lnTo>
                <a:cubicBezTo>
                  <a:pt x="32958" y="799928"/>
                  <a:pt x="0" y="766969"/>
                  <a:pt x="0" y="726374"/>
                </a:cubicBezTo>
                <a:lnTo>
                  <a:pt x="0" y="73553"/>
                </a:lnTo>
                <a:cubicBezTo>
                  <a:pt x="0" y="32958"/>
                  <a:pt x="32958" y="0"/>
                  <a:pt x="73553" y="0"/>
                </a:cubicBezTo>
                <a:close/>
              </a:path>
            </a:pathLst>
          </a:custGeom>
          <a:solidFill>
            <a:srgbClr val="C9A86A">
              <a:alpha val="14902"/>
            </a:srgbClr>
          </a:solidFill>
          <a:ln w="12700">
            <a:solidFill>
              <a:srgbClr val="C9A86A">
                <a:alpha val="4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570063" y="5728217"/>
            <a:ext cx="137919" cy="183891"/>
          </a:xfrm>
          <a:custGeom>
            <a:avLst/>
            <a:gdLst/>
            <a:ahLst/>
            <a:cxnLst/>
            <a:rect l="l" t="t" r="r" b="b"/>
            <a:pathLst>
              <a:path w="137919" h="183891">
                <a:moveTo>
                  <a:pt x="105199" y="137919"/>
                </a:moveTo>
                <a:cubicBezTo>
                  <a:pt x="107821" y="129909"/>
                  <a:pt x="113064" y="122654"/>
                  <a:pt x="118991" y="116405"/>
                </a:cubicBezTo>
                <a:cubicBezTo>
                  <a:pt x="130735" y="104049"/>
                  <a:pt x="137919" y="87348"/>
                  <a:pt x="137919" y="68959"/>
                </a:cubicBezTo>
                <a:cubicBezTo>
                  <a:pt x="137919" y="30888"/>
                  <a:pt x="107031" y="0"/>
                  <a:pt x="68959" y="0"/>
                </a:cubicBezTo>
                <a:cubicBezTo>
                  <a:pt x="30888" y="0"/>
                  <a:pt x="0" y="30888"/>
                  <a:pt x="0" y="68959"/>
                </a:cubicBezTo>
                <a:cubicBezTo>
                  <a:pt x="0" y="87348"/>
                  <a:pt x="7183" y="104049"/>
                  <a:pt x="18928" y="116405"/>
                </a:cubicBezTo>
                <a:cubicBezTo>
                  <a:pt x="24854" y="122654"/>
                  <a:pt x="30134" y="129909"/>
                  <a:pt x="32720" y="137919"/>
                </a:cubicBezTo>
                <a:lnTo>
                  <a:pt x="105163" y="137919"/>
                </a:lnTo>
                <a:close/>
                <a:moveTo>
                  <a:pt x="103439" y="155158"/>
                </a:moveTo>
                <a:lnTo>
                  <a:pt x="34480" y="155158"/>
                </a:lnTo>
                <a:lnTo>
                  <a:pt x="34480" y="160905"/>
                </a:lnTo>
                <a:cubicBezTo>
                  <a:pt x="34480" y="176780"/>
                  <a:pt x="47338" y="189638"/>
                  <a:pt x="63213" y="189638"/>
                </a:cubicBezTo>
                <a:lnTo>
                  <a:pt x="74706" y="189638"/>
                </a:lnTo>
                <a:cubicBezTo>
                  <a:pt x="90581" y="189638"/>
                  <a:pt x="103439" y="176780"/>
                  <a:pt x="103439" y="160905"/>
                </a:cubicBezTo>
                <a:lnTo>
                  <a:pt x="103439" y="155158"/>
                </a:lnTo>
                <a:close/>
                <a:moveTo>
                  <a:pt x="66086" y="40226"/>
                </a:moveTo>
                <a:cubicBezTo>
                  <a:pt x="51791" y="40226"/>
                  <a:pt x="40226" y="51791"/>
                  <a:pt x="40226" y="66086"/>
                </a:cubicBezTo>
                <a:cubicBezTo>
                  <a:pt x="40226" y="70863"/>
                  <a:pt x="36383" y="74706"/>
                  <a:pt x="31606" y="74706"/>
                </a:cubicBezTo>
                <a:cubicBezTo>
                  <a:pt x="26829" y="74706"/>
                  <a:pt x="22986" y="70863"/>
                  <a:pt x="22986" y="66086"/>
                </a:cubicBezTo>
                <a:cubicBezTo>
                  <a:pt x="22986" y="42273"/>
                  <a:pt x="42273" y="22986"/>
                  <a:pt x="66086" y="22986"/>
                </a:cubicBezTo>
                <a:cubicBezTo>
                  <a:pt x="70863" y="22986"/>
                  <a:pt x="74706" y="26829"/>
                  <a:pt x="74706" y="31606"/>
                </a:cubicBezTo>
                <a:cubicBezTo>
                  <a:pt x="74706" y="36383"/>
                  <a:pt x="70863" y="40226"/>
                  <a:pt x="66086" y="40226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3" name="Text 21"/>
          <p:cNvSpPr/>
          <p:nvPr/>
        </p:nvSpPr>
        <p:spPr>
          <a:xfrm>
            <a:off x="864290" y="5691439"/>
            <a:ext cx="4588090" cy="220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58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The Goal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64290" y="5948887"/>
            <a:ext cx="4588090" cy="23905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Audience merasakan </a:t>
            </a:r>
            <a:pPr>
              <a:lnSpc>
                <a:spcPct val="140000"/>
              </a:lnSpc>
            </a:pPr>
            <a:r>
              <a:rPr lang="en-US" sz="1158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clarity dan struktur</a:t>
            </a:r>
            <a:pPr>
              <a:lnSpc>
                <a:spcPct val="14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tanpa melihat </a:t>
            </a:r>
            <a:pPr>
              <a:lnSpc>
                <a:spcPct val="140000"/>
              </a:lnSpc>
            </a:pPr>
            <a:r>
              <a:rPr lang="en-US" sz="1158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scaffolding-nya</a:t>
            </a:r>
            <a:pPr>
              <a:lnSpc>
                <a:spcPct val="14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193549" y="1622842"/>
            <a:ext cx="5627077" cy="3760579"/>
          </a:xfrm>
          <a:custGeom>
            <a:avLst/>
            <a:gdLst/>
            <a:ahLst/>
            <a:cxnLst/>
            <a:rect l="l" t="t" r="r" b="b"/>
            <a:pathLst>
              <a:path w="5627077" h="3760579">
                <a:moveTo>
                  <a:pt x="73557" y="0"/>
                </a:moveTo>
                <a:lnTo>
                  <a:pt x="5553520" y="0"/>
                </a:lnTo>
                <a:cubicBezTo>
                  <a:pt x="5594144" y="0"/>
                  <a:pt x="5627077" y="32933"/>
                  <a:pt x="5627077" y="73557"/>
                </a:cubicBezTo>
                <a:lnTo>
                  <a:pt x="5627077" y="3687022"/>
                </a:lnTo>
                <a:cubicBezTo>
                  <a:pt x="5627077" y="3727647"/>
                  <a:pt x="5594144" y="3760579"/>
                  <a:pt x="5553520" y="3760579"/>
                </a:cubicBezTo>
                <a:lnTo>
                  <a:pt x="73557" y="3760579"/>
                </a:lnTo>
                <a:cubicBezTo>
                  <a:pt x="32933" y="3760579"/>
                  <a:pt x="0" y="3727647"/>
                  <a:pt x="0" y="3687022"/>
                </a:cubicBezTo>
                <a:lnTo>
                  <a:pt x="0" y="73557"/>
                </a:lnTo>
                <a:cubicBezTo>
                  <a:pt x="0" y="32960"/>
                  <a:pt x="32960" y="0"/>
                  <a:pt x="73557" y="0"/>
                </a:cubicBezTo>
                <a:close/>
              </a:path>
            </a:pathLst>
          </a:custGeom>
          <a:gradFill rotWithShape="1" flip="none">
            <a:gsLst>
              <a:gs pos="0">
                <a:srgbClr val="0D542B">
                  <a:alpha val="20000"/>
                </a:srgbClr>
              </a:gs>
              <a:gs pos="100000">
                <a:srgbClr val="0D542B">
                  <a:alpha val="10000"/>
                </a:srgbClr>
              </a:gs>
            </a:gsLst>
            <a:lin ang="2700000" scaled="1"/>
          </a:gradFill>
          <a:ln w="12700">
            <a:solidFill>
              <a:srgbClr val="00C950">
                <a:alpha val="4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05024" y="1848109"/>
            <a:ext cx="183891" cy="183891"/>
          </a:xfrm>
          <a:custGeom>
            <a:avLst/>
            <a:gdLst/>
            <a:ahLst/>
            <a:cxnLst/>
            <a:rect l="l" t="t" r="r" b="b"/>
            <a:pathLst>
              <a:path w="183891" h="183891">
                <a:moveTo>
                  <a:pt x="143126" y="4382"/>
                </a:moveTo>
                <a:lnTo>
                  <a:pt x="111448" y="36060"/>
                </a:lnTo>
                <a:lnTo>
                  <a:pt x="147831" y="72443"/>
                </a:lnTo>
                <a:lnTo>
                  <a:pt x="179510" y="40765"/>
                </a:lnTo>
                <a:cubicBezTo>
                  <a:pt x="182311" y="37928"/>
                  <a:pt x="183891" y="34120"/>
                  <a:pt x="183891" y="30170"/>
                </a:cubicBezTo>
                <a:cubicBezTo>
                  <a:pt x="183891" y="26219"/>
                  <a:pt x="182311" y="22412"/>
                  <a:pt x="179510" y="19574"/>
                </a:cubicBezTo>
                <a:lnTo>
                  <a:pt x="164317" y="4382"/>
                </a:lnTo>
                <a:cubicBezTo>
                  <a:pt x="161480" y="1580"/>
                  <a:pt x="157673" y="0"/>
                  <a:pt x="153722" y="0"/>
                </a:cubicBezTo>
                <a:cubicBezTo>
                  <a:pt x="149771" y="0"/>
                  <a:pt x="145964" y="1580"/>
                  <a:pt x="143126" y="4382"/>
                </a:cubicBezTo>
                <a:close/>
                <a:moveTo>
                  <a:pt x="99273" y="48236"/>
                </a:moveTo>
                <a:lnTo>
                  <a:pt x="4382" y="143126"/>
                </a:lnTo>
                <a:cubicBezTo>
                  <a:pt x="1580" y="145964"/>
                  <a:pt x="0" y="149771"/>
                  <a:pt x="0" y="153722"/>
                </a:cubicBezTo>
                <a:cubicBezTo>
                  <a:pt x="0" y="157673"/>
                  <a:pt x="1580" y="161480"/>
                  <a:pt x="4382" y="164317"/>
                </a:cubicBezTo>
                <a:lnTo>
                  <a:pt x="19574" y="179510"/>
                </a:lnTo>
                <a:cubicBezTo>
                  <a:pt x="22412" y="182311"/>
                  <a:pt x="26219" y="183891"/>
                  <a:pt x="30170" y="183891"/>
                </a:cubicBezTo>
                <a:cubicBezTo>
                  <a:pt x="34120" y="183891"/>
                  <a:pt x="37928" y="182311"/>
                  <a:pt x="40765" y="179510"/>
                </a:cubicBezTo>
                <a:lnTo>
                  <a:pt x="135656" y="84619"/>
                </a:lnTo>
                <a:lnTo>
                  <a:pt x="99273" y="48236"/>
                </a:lnTo>
                <a:close/>
              </a:path>
            </a:pathLst>
          </a:custGeom>
          <a:solidFill>
            <a:srgbClr val="05DF72"/>
          </a:solidFill>
          <a:ln/>
        </p:spPr>
      </p:sp>
      <p:sp>
        <p:nvSpPr>
          <p:cNvPr id="27" name="Text 25"/>
          <p:cNvSpPr/>
          <p:nvPr/>
        </p:nvSpPr>
        <p:spPr>
          <a:xfrm>
            <a:off x="6611902" y="1811330"/>
            <a:ext cx="5112181" cy="257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4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Making Frameworks Invisible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6382037" y="2215891"/>
            <a:ext cx="294226" cy="294226"/>
          </a:xfrm>
          <a:custGeom>
            <a:avLst/>
            <a:gdLst/>
            <a:ahLst/>
            <a:cxnLst/>
            <a:rect l="l" t="t" r="r" b="b"/>
            <a:pathLst>
              <a:path w="294226" h="294226">
                <a:moveTo>
                  <a:pt x="147113" y="0"/>
                </a:moveTo>
                <a:lnTo>
                  <a:pt x="147113" y="0"/>
                </a:lnTo>
                <a:cubicBezTo>
                  <a:pt x="228307" y="0"/>
                  <a:pt x="294226" y="65919"/>
                  <a:pt x="294226" y="147113"/>
                </a:cubicBezTo>
                <a:lnTo>
                  <a:pt x="294226" y="147113"/>
                </a:lnTo>
                <a:cubicBezTo>
                  <a:pt x="294226" y="228307"/>
                  <a:pt x="228307" y="294226"/>
                  <a:pt x="147113" y="294226"/>
                </a:cubicBezTo>
                <a:lnTo>
                  <a:pt x="147113" y="294226"/>
                </a:lnTo>
                <a:cubicBezTo>
                  <a:pt x="65919" y="294226"/>
                  <a:pt x="0" y="228307"/>
                  <a:pt x="0" y="147113"/>
                </a:cubicBezTo>
                <a:lnTo>
                  <a:pt x="0" y="147113"/>
                </a:lnTo>
                <a:cubicBezTo>
                  <a:pt x="0" y="65919"/>
                  <a:pt x="65919" y="0"/>
                  <a:pt x="147113" y="0"/>
                </a:cubicBezTo>
                <a:close/>
              </a:path>
            </a:pathLst>
          </a:custGeom>
          <a:solidFill>
            <a:srgbClr val="00C950">
              <a:alpha val="30196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6345259" y="2215891"/>
            <a:ext cx="367783" cy="2942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58" b="1" dirty="0">
                <a:solidFill>
                  <a:srgbClr val="05DF7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6786598" y="2215891"/>
            <a:ext cx="4919095" cy="220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5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Internalize, Don't Memorize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786598" y="2473339"/>
            <a:ext cx="4919095" cy="404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harus menjadi </a:t>
            </a:r>
            <a:pPr>
              <a:lnSpc>
                <a:spcPct val="110000"/>
              </a:lnSpc>
            </a:pPr>
            <a:r>
              <a:rPr lang="en-US" sz="1158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cara berpikir</a:t>
            </a:r>
            <a:pPr>
              <a:lnSpc>
                <a:spcPct val="11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bukan script yang dihafal. Latih sampai natural.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82037" y="2988235"/>
            <a:ext cx="294226" cy="294226"/>
          </a:xfrm>
          <a:custGeom>
            <a:avLst/>
            <a:gdLst/>
            <a:ahLst/>
            <a:cxnLst/>
            <a:rect l="l" t="t" r="r" b="b"/>
            <a:pathLst>
              <a:path w="294226" h="294226">
                <a:moveTo>
                  <a:pt x="147113" y="0"/>
                </a:moveTo>
                <a:lnTo>
                  <a:pt x="147113" y="0"/>
                </a:lnTo>
                <a:cubicBezTo>
                  <a:pt x="228307" y="0"/>
                  <a:pt x="294226" y="65919"/>
                  <a:pt x="294226" y="147113"/>
                </a:cubicBezTo>
                <a:lnTo>
                  <a:pt x="294226" y="147113"/>
                </a:lnTo>
                <a:cubicBezTo>
                  <a:pt x="294226" y="228307"/>
                  <a:pt x="228307" y="294226"/>
                  <a:pt x="147113" y="294226"/>
                </a:cubicBezTo>
                <a:lnTo>
                  <a:pt x="147113" y="294226"/>
                </a:lnTo>
                <a:cubicBezTo>
                  <a:pt x="65919" y="294226"/>
                  <a:pt x="0" y="228307"/>
                  <a:pt x="0" y="147113"/>
                </a:cubicBezTo>
                <a:lnTo>
                  <a:pt x="0" y="147113"/>
                </a:lnTo>
                <a:cubicBezTo>
                  <a:pt x="0" y="65919"/>
                  <a:pt x="65919" y="0"/>
                  <a:pt x="147113" y="0"/>
                </a:cubicBezTo>
                <a:close/>
              </a:path>
            </a:pathLst>
          </a:custGeom>
          <a:solidFill>
            <a:srgbClr val="00C950">
              <a:alpha val="30196"/>
            </a:srgbClr>
          </a:solidFill>
          <a:ln/>
        </p:spPr>
      </p:sp>
      <p:sp>
        <p:nvSpPr>
          <p:cNvPr id="33" name="Text 31"/>
          <p:cNvSpPr/>
          <p:nvPr/>
        </p:nvSpPr>
        <p:spPr>
          <a:xfrm>
            <a:off x="6345259" y="2988235"/>
            <a:ext cx="367783" cy="2942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58" b="1" dirty="0">
                <a:solidFill>
                  <a:srgbClr val="05DF7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786598" y="2988235"/>
            <a:ext cx="4919095" cy="220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5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Adapt to Context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786598" y="3245683"/>
            <a:ext cx="4919095" cy="404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Sesuaikan framework dengan </a:t>
            </a:r>
            <a:pPr>
              <a:lnSpc>
                <a:spcPct val="110000"/>
              </a:lnSpc>
            </a:pPr>
            <a:r>
              <a:rPr lang="en-US" sz="1158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kebutuhan klien</a:t>
            </a:r>
            <a:pPr>
              <a:lnSpc>
                <a:spcPct val="11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bukan sebaliknya. Kadang 70% framework A + 30% framework B.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82037" y="3760579"/>
            <a:ext cx="294226" cy="294226"/>
          </a:xfrm>
          <a:custGeom>
            <a:avLst/>
            <a:gdLst/>
            <a:ahLst/>
            <a:cxnLst/>
            <a:rect l="l" t="t" r="r" b="b"/>
            <a:pathLst>
              <a:path w="294226" h="294226">
                <a:moveTo>
                  <a:pt x="147113" y="0"/>
                </a:moveTo>
                <a:lnTo>
                  <a:pt x="147113" y="0"/>
                </a:lnTo>
                <a:cubicBezTo>
                  <a:pt x="228307" y="0"/>
                  <a:pt x="294226" y="65919"/>
                  <a:pt x="294226" y="147113"/>
                </a:cubicBezTo>
                <a:lnTo>
                  <a:pt x="294226" y="147113"/>
                </a:lnTo>
                <a:cubicBezTo>
                  <a:pt x="294226" y="228307"/>
                  <a:pt x="228307" y="294226"/>
                  <a:pt x="147113" y="294226"/>
                </a:cubicBezTo>
                <a:lnTo>
                  <a:pt x="147113" y="294226"/>
                </a:lnTo>
                <a:cubicBezTo>
                  <a:pt x="65919" y="294226"/>
                  <a:pt x="0" y="228307"/>
                  <a:pt x="0" y="147113"/>
                </a:cubicBezTo>
                <a:lnTo>
                  <a:pt x="0" y="147113"/>
                </a:lnTo>
                <a:cubicBezTo>
                  <a:pt x="0" y="65919"/>
                  <a:pt x="65919" y="0"/>
                  <a:pt x="147113" y="0"/>
                </a:cubicBezTo>
                <a:close/>
              </a:path>
            </a:pathLst>
          </a:custGeom>
          <a:solidFill>
            <a:srgbClr val="00C950">
              <a:alpha val="30196"/>
            </a:srgbClr>
          </a:solidFill>
          <a:ln/>
        </p:spPr>
      </p:sp>
      <p:sp>
        <p:nvSpPr>
          <p:cNvPr id="37" name="Text 35"/>
          <p:cNvSpPr/>
          <p:nvPr/>
        </p:nvSpPr>
        <p:spPr>
          <a:xfrm>
            <a:off x="6345259" y="3760579"/>
            <a:ext cx="367783" cy="2942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58" b="1" dirty="0">
                <a:solidFill>
                  <a:srgbClr val="05DF7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786598" y="3760579"/>
            <a:ext cx="4919095" cy="220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5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Focus on Insight, Not Structure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786598" y="4018027"/>
            <a:ext cx="4919095" cy="404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Klien ingin </a:t>
            </a:r>
            <a:pPr>
              <a:lnSpc>
                <a:spcPct val="110000"/>
              </a:lnSpc>
            </a:pPr>
            <a:r>
              <a:rPr lang="en-US" sz="1158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jawaban</a:t>
            </a:r>
            <a:pPr>
              <a:lnSpc>
                <a:spcPct val="11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bukan melihat seberapa bagus struktur Anda. Structure adalah means, not end.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82037" y="4532923"/>
            <a:ext cx="294226" cy="294226"/>
          </a:xfrm>
          <a:custGeom>
            <a:avLst/>
            <a:gdLst/>
            <a:ahLst/>
            <a:cxnLst/>
            <a:rect l="l" t="t" r="r" b="b"/>
            <a:pathLst>
              <a:path w="294226" h="294226">
                <a:moveTo>
                  <a:pt x="147113" y="0"/>
                </a:moveTo>
                <a:lnTo>
                  <a:pt x="147113" y="0"/>
                </a:lnTo>
                <a:cubicBezTo>
                  <a:pt x="228307" y="0"/>
                  <a:pt x="294226" y="65919"/>
                  <a:pt x="294226" y="147113"/>
                </a:cubicBezTo>
                <a:lnTo>
                  <a:pt x="294226" y="147113"/>
                </a:lnTo>
                <a:cubicBezTo>
                  <a:pt x="294226" y="228307"/>
                  <a:pt x="228307" y="294226"/>
                  <a:pt x="147113" y="294226"/>
                </a:cubicBezTo>
                <a:lnTo>
                  <a:pt x="147113" y="294226"/>
                </a:lnTo>
                <a:cubicBezTo>
                  <a:pt x="65919" y="294226"/>
                  <a:pt x="0" y="228307"/>
                  <a:pt x="0" y="147113"/>
                </a:cubicBezTo>
                <a:lnTo>
                  <a:pt x="0" y="147113"/>
                </a:lnTo>
                <a:cubicBezTo>
                  <a:pt x="0" y="65919"/>
                  <a:pt x="65919" y="0"/>
                  <a:pt x="147113" y="0"/>
                </a:cubicBezTo>
                <a:close/>
              </a:path>
            </a:pathLst>
          </a:custGeom>
          <a:solidFill>
            <a:srgbClr val="00C950">
              <a:alpha val="30196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6345259" y="4532923"/>
            <a:ext cx="367783" cy="2942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158" b="1" dirty="0">
                <a:solidFill>
                  <a:srgbClr val="05DF7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4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786598" y="4532923"/>
            <a:ext cx="4919095" cy="220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5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Use Language yang Natural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786598" y="4790371"/>
            <a:ext cx="4919095" cy="4045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Jangan mention nama framework. Gunakan bahasa klien: </a:t>
            </a:r>
            <a:pPr>
              <a:lnSpc>
                <a:spcPct val="110000"/>
              </a:lnSpc>
            </a:pPr>
            <a:r>
              <a:rPr lang="en-US" sz="1158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"Ada 3 hal yang perlu kita perhatikan..."</a:t>
            </a:r>
            <a:pPr>
              <a:lnSpc>
                <a:spcPct val="11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(MECE tanpa bilang MECE)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193549" y="5539729"/>
            <a:ext cx="5627077" cy="1314824"/>
          </a:xfrm>
          <a:custGeom>
            <a:avLst/>
            <a:gdLst/>
            <a:ahLst/>
            <a:cxnLst/>
            <a:rect l="l" t="t" r="r" b="b"/>
            <a:pathLst>
              <a:path w="5627077" h="1314824">
                <a:moveTo>
                  <a:pt x="73551" y="0"/>
                </a:moveTo>
                <a:lnTo>
                  <a:pt x="5553526" y="0"/>
                </a:lnTo>
                <a:cubicBezTo>
                  <a:pt x="5594147" y="0"/>
                  <a:pt x="5627077" y="32930"/>
                  <a:pt x="5627077" y="73551"/>
                </a:cubicBezTo>
                <a:lnTo>
                  <a:pt x="5627077" y="1241272"/>
                </a:lnTo>
                <a:cubicBezTo>
                  <a:pt x="5627077" y="1281894"/>
                  <a:pt x="5594147" y="1314824"/>
                  <a:pt x="5553526" y="1314824"/>
                </a:cubicBezTo>
                <a:lnTo>
                  <a:pt x="73551" y="1314824"/>
                </a:lnTo>
                <a:cubicBezTo>
                  <a:pt x="32930" y="1314824"/>
                  <a:pt x="0" y="1281894"/>
                  <a:pt x="0" y="1241272"/>
                </a:cubicBezTo>
                <a:lnTo>
                  <a:pt x="0" y="73551"/>
                </a:lnTo>
                <a:cubicBezTo>
                  <a:pt x="0" y="32930"/>
                  <a:pt x="32930" y="0"/>
                  <a:pt x="73551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363648" y="5728217"/>
            <a:ext cx="147113" cy="147113"/>
          </a:xfrm>
          <a:custGeom>
            <a:avLst/>
            <a:gdLst/>
            <a:ahLst/>
            <a:cxnLst/>
            <a:rect l="l" t="t" r="r" b="b"/>
            <a:pathLst>
              <a:path w="147113" h="147113">
                <a:moveTo>
                  <a:pt x="82751" y="9195"/>
                </a:moveTo>
                <a:cubicBezTo>
                  <a:pt x="82751" y="4109"/>
                  <a:pt x="78642" y="0"/>
                  <a:pt x="73557" y="0"/>
                </a:cubicBezTo>
                <a:cubicBezTo>
                  <a:pt x="68471" y="0"/>
                  <a:pt x="64362" y="4109"/>
                  <a:pt x="64362" y="9195"/>
                </a:cubicBezTo>
                <a:lnTo>
                  <a:pt x="64362" y="68959"/>
                </a:lnTo>
                <a:cubicBezTo>
                  <a:pt x="64362" y="71488"/>
                  <a:pt x="62293" y="73557"/>
                  <a:pt x="59765" y="73557"/>
                </a:cubicBezTo>
                <a:cubicBezTo>
                  <a:pt x="57236" y="73557"/>
                  <a:pt x="55167" y="71488"/>
                  <a:pt x="55167" y="68959"/>
                </a:cubicBezTo>
                <a:lnTo>
                  <a:pt x="55167" y="18389"/>
                </a:lnTo>
                <a:cubicBezTo>
                  <a:pt x="55167" y="13303"/>
                  <a:pt x="51059" y="9195"/>
                  <a:pt x="45973" y="9195"/>
                </a:cubicBezTo>
                <a:cubicBezTo>
                  <a:pt x="40887" y="9195"/>
                  <a:pt x="36778" y="13303"/>
                  <a:pt x="36778" y="18389"/>
                </a:cubicBezTo>
                <a:lnTo>
                  <a:pt x="36778" y="96543"/>
                </a:lnTo>
                <a:cubicBezTo>
                  <a:pt x="36778" y="96974"/>
                  <a:pt x="36778" y="97434"/>
                  <a:pt x="36807" y="97865"/>
                </a:cubicBezTo>
                <a:lnTo>
                  <a:pt x="19424" y="81314"/>
                </a:lnTo>
                <a:cubicBezTo>
                  <a:pt x="14826" y="76947"/>
                  <a:pt x="7557" y="77119"/>
                  <a:pt x="3161" y="81717"/>
                </a:cubicBezTo>
                <a:cubicBezTo>
                  <a:pt x="-1236" y="86314"/>
                  <a:pt x="-1034" y="93583"/>
                  <a:pt x="3563" y="97980"/>
                </a:cubicBezTo>
                <a:lnTo>
                  <a:pt x="35859" y="128724"/>
                </a:lnTo>
                <a:cubicBezTo>
                  <a:pt x="48243" y="140533"/>
                  <a:pt x="64707" y="147113"/>
                  <a:pt x="81832" y="147113"/>
                </a:cubicBezTo>
                <a:lnTo>
                  <a:pt x="87348" y="147113"/>
                </a:lnTo>
                <a:cubicBezTo>
                  <a:pt x="115277" y="147113"/>
                  <a:pt x="137919" y="124471"/>
                  <a:pt x="137919" y="96543"/>
                </a:cubicBezTo>
                <a:lnTo>
                  <a:pt x="137919" y="36778"/>
                </a:lnTo>
                <a:cubicBezTo>
                  <a:pt x="137919" y="31693"/>
                  <a:pt x="133810" y="27584"/>
                  <a:pt x="128724" y="27584"/>
                </a:cubicBezTo>
                <a:cubicBezTo>
                  <a:pt x="123638" y="27584"/>
                  <a:pt x="119529" y="31693"/>
                  <a:pt x="119529" y="36778"/>
                </a:cubicBezTo>
                <a:lnTo>
                  <a:pt x="119529" y="68959"/>
                </a:lnTo>
                <a:cubicBezTo>
                  <a:pt x="119529" y="71488"/>
                  <a:pt x="117461" y="73557"/>
                  <a:pt x="114932" y="73557"/>
                </a:cubicBezTo>
                <a:cubicBezTo>
                  <a:pt x="112404" y="73557"/>
                  <a:pt x="110335" y="71488"/>
                  <a:pt x="110335" y="68959"/>
                </a:cubicBezTo>
                <a:lnTo>
                  <a:pt x="110335" y="18389"/>
                </a:lnTo>
                <a:cubicBezTo>
                  <a:pt x="110335" y="13303"/>
                  <a:pt x="106226" y="9195"/>
                  <a:pt x="101140" y="9195"/>
                </a:cubicBezTo>
                <a:cubicBezTo>
                  <a:pt x="96055" y="9195"/>
                  <a:pt x="91946" y="13303"/>
                  <a:pt x="91946" y="18389"/>
                </a:cubicBezTo>
                <a:lnTo>
                  <a:pt x="91946" y="68959"/>
                </a:lnTo>
                <a:cubicBezTo>
                  <a:pt x="91946" y="71488"/>
                  <a:pt x="89877" y="73557"/>
                  <a:pt x="87348" y="73557"/>
                </a:cubicBezTo>
                <a:cubicBezTo>
                  <a:pt x="84820" y="73557"/>
                  <a:pt x="82751" y="71488"/>
                  <a:pt x="82751" y="68959"/>
                </a:cubicBezTo>
                <a:lnTo>
                  <a:pt x="82751" y="9195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46" name="Text 44"/>
          <p:cNvSpPr/>
          <p:nvPr/>
        </p:nvSpPr>
        <p:spPr>
          <a:xfrm>
            <a:off x="6529150" y="5691439"/>
            <a:ext cx="5213321" cy="22067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58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When to Break the Rules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345259" y="5985665"/>
            <a:ext cx="5397213" cy="7171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Satu prinsip yang </a:t>
            </a:r>
            <a:pPr>
              <a:lnSpc>
                <a:spcPct val="140000"/>
              </a:lnSpc>
            </a:pPr>
            <a:r>
              <a:rPr lang="en-US" sz="1158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overrides semua framework</a:t>
            </a:r>
            <a:pPr>
              <a:lnSpc>
                <a:spcPct val="14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: </a:t>
            </a:r>
            <a:pPr>
              <a:lnSpc>
                <a:spcPct val="140000"/>
              </a:lnSpc>
            </a:pPr>
            <a:r>
              <a:rPr lang="en-US" sz="1158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judgment tentang apa yang benar-benar dibutuhkan klien</a:t>
            </a:r>
            <a:pPr>
              <a:lnSpc>
                <a:spcPct val="140000"/>
              </a:lnSpc>
            </a:pPr>
            <a:r>
              <a:rPr lang="en-US" sz="115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sering lebih valuable dari framework application yang sempurna.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4486" y="334486"/>
            <a:ext cx="33449" cy="334486"/>
          </a:xfrm>
          <a:custGeom>
            <a:avLst/>
            <a:gdLst/>
            <a:ahLst/>
            <a:cxnLst/>
            <a:rect l="l" t="t" r="r" b="b"/>
            <a:pathLst>
              <a:path w="33449" h="334486">
                <a:moveTo>
                  <a:pt x="0" y="0"/>
                </a:moveTo>
                <a:lnTo>
                  <a:pt x="33449" y="0"/>
                </a:lnTo>
                <a:lnTo>
                  <a:pt x="33449" y="334486"/>
                </a:lnTo>
                <a:lnTo>
                  <a:pt x="0" y="334486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468280" y="434831"/>
            <a:ext cx="1287770" cy="1337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90" b="1" spc="237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Implementation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34486" y="735868"/>
            <a:ext cx="11648461" cy="30103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975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Personal Practice Plan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34486" y="1103802"/>
            <a:ext cx="11598288" cy="234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tidak bisa diinternalisasi hanya dengan membaca — butuh latihan deliberate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38667" y="1475918"/>
            <a:ext cx="3721152" cy="3135802"/>
          </a:xfrm>
          <a:custGeom>
            <a:avLst/>
            <a:gdLst/>
            <a:ahLst/>
            <a:cxnLst/>
            <a:rect l="l" t="t" r="r" b="b"/>
            <a:pathLst>
              <a:path w="3721152" h="3135802">
                <a:moveTo>
                  <a:pt x="66887" y="0"/>
                </a:moveTo>
                <a:lnTo>
                  <a:pt x="3654266" y="0"/>
                </a:lnTo>
                <a:cubicBezTo>
                  <a:pt x="3691206" y="0"/>
                  <a:pt x="3721152" y="29946"/>
                  <a:pt x="3721152" y="66887"/>
                </a:cubicBezTo>
                <a:lnTo>
                  <a:pt x="3721152" y="3068916"/>
                </a:lnTo>
                <a:cubicBezTo>
                  <a:pt x="3721152" y="3105832"/>
                  <a:pt x="3691181" y="3135802"/>
                  <a:pt x="3654266" y="3135802"/>
                </a:cubicBezTo>
                <a:lnTo>
                  <a:pt x="66887" y="3135802"/>
                </a:lnTo>
                <a:cubicBezTo>
                  <a:pt x="29946" y="3135802"/>
                  <a:pt x="0" y="3105856"/>
                  <a:pt x="0" y="3068916"/>
                </a:cubicBezTo>
                <a:lnTo>
                  <a:pt x="0" y="66887"/>
                </a:lnTo>
                <a:cubicBezTo>
                  <a:pt x="0" y="29971"/>
                  <a:pt x="29971" y="0"/>
                  <a:pt x="66887" y="0"/>
                </a:cubicBezTo>
                <a:close/>
              </a:path>
            </a:pathLst>
          </a:custGeom>
          <a:gradFill rotWithShape="1" flip="none">
            <a:gsLst>
              <a:gs pos="0">
                <a:srgbClr val="4A6C8C">
                  <a:alpha val="25000"/>
                </a:srgbClr>
              </a:gs>
              <a:gs pos="100000">
                <a:srgbClr val="4A6C8C">
                  <a:alpha val="10000"/>
                </a:srgbClr>
              </a:gs>
            </a:gsLst>
            <a:lin ang="2700000" scaled="1"/>
          </a:gra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10091" y="1647342"/>
            <a:ext cx="401383" cy="401383"/>
          </a:xfrm>
          <a:custGeom>
            <a:avLst/>
            <a:gdLst/>
            <a:ahLst/>
            <a:cxnLst/>
            <a:rect l="l" t="t" r="r" b="b"/>
            <a:pathLst>
              <a:path w="401383" h="401383">
                <a:moveTo>
                  <a:pt x="200691" y="0"/>
                </a:moveTo>
                <a:lnTo>
                  <a:pt x="200691" y="0"/>
                </a:lnTo>
                <a:cubicBezTo>
                  <a:pt x="311456" y="0"/>
                  <a:pt x="401383" y="89927"/>
                  <a:pt x="401383" y="200691"/>
                </a:cubicBezTo>
                <a:lnTo>
                  <a:pt x="401383" y="200691"/>
                </a:lnTo>
                <a:cubicBezTo>
                  <a:pt x="401383" y="311456"/>
                  <a:pt x="311456" y="401383"/>
                  <a:pt x="200691" y="401383"/>
                </a:cubicBezTo>
                <a:lnTo>
                  <a:pt x="200691" y="401383"/>
                </a:lnTo>
                <a:cubicBezTo>
                  <a:pt x="89927" y="401383"/>
                  <a:pt x="0" y="311456"/>
                  <a:pt x="0" y="200691"/>
                </a:cubicBezTo>
                <a:lnTo>
                  <a:pt x="0" y="200691"/>
                </a:lnTo>
                <a:cubicBezTo>
                  <a:pt x="0" y="89927"/>
                  <a:pt x="89927" y="0"/>
                  <a:pt x="200691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8" name="Shape 6"/>
          <p:cNvSpPr/>
          <p:nvPr/>
        </p:nvSpPr>
        <p:spPr>
          <a:xfrm>
            <a:off x="627160" y="1764412"/>
            <a:ext cx="167243" cy="167243"/>
          </a:xfrm>
          <a:custGeom>
            <a:avLst/>
            <a:gdLst/>
            <a:ahLst/>
            <a:cxnLst/>
            <a:rect l="l" t="t" r="r" b="b"/>
            <a:pathLst>
              <a:path w="167243" h="167243">
                <a:moveTo>
                  <a:pt x="75945" y="1699"/>
                </a:moveTo>
                <a:cubicBezTo>
                  <a:pt x="80812" y="-555"/>
                  <a:pt x="86431" y="-555"/>
                  <a:pt x="91298" y="1699"/>
                </a:cubicBezTo>
                <a:lnTo>
                  <a:pt x="162702" y="34690"/>
                </a:lnTo>
                <a:cubicBezTo>
                  <a:pt x="165479" y="35964"/>
                  <a:pt x="167243" y="38740"/>
                  <a:pt x="167243" y="41811"/>
                </a:cubicBezTo>
                <a:cubicBezTo>
                  <a:pt x="167243" y="44881"/>
                  <a:pt x="165479" y="47658"/>
                  <a:pt x="162702" y="48932"/>
                </a:cubicBezTo>
                <a:lnTo>
                  <a:pt x="91298" y="81923"/>
                </a:lnTo>
                <a:cubicBezTo>
                  <a:pt x="86431" y="84177"/>
                  <a:pt x="80812" y="84177"/>
                  <a:pt x="75945" y="81923"/>
                </a:cubicBezTo>
                <a:lnTo>
                  <a:pt x="4540" y="48932"/>
                </a:lnTo>
                <a:cubicBezTo>
                  <a:pt x="1764" y="47625"/>
                  <a:pt x="0" y="44849"/>
                  <a:pt x="0" y="41811"/>
                </a:cubicBezTo>
                <a:cubicBezTo>
                  <a:pt x="0" y="38773"/>
                  <a:pt x="1764" y="35964"/>
                  <a:pt x="4540" y="34690"/>
                </a:cubicBezTo>
                <a:lnTo>
                  <a:pt x="75945" y="1699"/>
                </a:lnTo>
                <a:close/>
                <a:moveTo>
                  <a:pt x="15712" y="71340"/>
                </a:moveTo>
                <a:lnTo>
                  <a:pt x="69380" y="96132"/>
                </a:lnTo>
                <a:cubicBezTo>
                  <a:pt x="78428" y="100313"/>
                  <a:pt x="88848" y="100313"/>
                  <a:pt x="97896" y="96132"/>
                </a:cubicBezTo>
                <a:lnTo>
                  <a:pt x="151564" y="71340"/>
                </a:lnTo>
                <a:lnTo>
                  <a:pt x="162702" y="76501"/>
                </a:lnTo>
                <a:cubicBezTo>
                  <a:pt x="165479" y="77774"/>
                  <a:pt x="167243" y="80551"/>
                  <a:pt x="167243" y="83621"/>
                </a:cubicBezTo>
                <a:cubicBezTo>
                  <a:pt x="167243" y="86692"/>
                  <a:pt x="165479" y="89468"/>
                  <a:pt x="162702" y="90742"/>
                </a:cubicBezTo>
                <a:lnTo>
                  <a:pt x="91298" y="123734"/>
                </a:lnTo>
                <a:cubicBezTo>
                  <a:pt x="86431" y="125987"/>
                  <a:pt x="80812" y="125987"/>
                  <a:pt x="75945" y="123734"/>
                </a:cubicBezTo>
                <a:lnTo>
                  <a:pt x="4540" y="90742"/>
                </a:lnTo>
                <a:cubicBezTo>
                  <a:pt x="1764" y="89436"/>
                  <a:pt x="0" y="86659"/>
                  <a:pt x="0" y="83621"/>
                </a:cubicBezTo>
                <a:cubicBezTo>
                  <a:pt x="0" y="80584"/>
                  <a:pt x="1764" y="77774"/>
                  <a:pt x="4540" y="76501"/>
                </a:cubicBezTo>
                <a:lnTo>
                  <a:pt x="15679" y="71340"/>
                </a:lnTo>
                <a:close/>
                <a:moveTo>
                  <a:pt x="4540" y="118311"/>
                </a:moveTo>
                <a:lnTo>
                  <a:pt x="15679" y="113150"/>
                </a:lnTo>
                <a:lnTo>
                  <a:pt x="69347" y="137943"/>
                </a:lnTo>
                <a:cubicBezTo>
                  <a:pt x="78395" y="142124"/>
                  <a:pt x="88815" y="142124"/>
                  <a:pt x="97863" y="137943"/>
                </a:cubicBezTo>
                <a:lnTo>
                  <a:pt x="151531" y="113150"/>
                </a:lnTo>
                <a:lnTo>
                  <a:pt x="162670" y="118311"/>
                </a:lnTo>
                <a:cubicBezTo>
                  <a:pt x="165446" y="119585"/>
                  <a:pt x="167210" y="122362"/>
                  <a:pt x="167210" y="125432"/>
                </a:cubicBezTo>
                <a:cubicBezTo>
                  <a:pt x="167210" y="128503"/>
                  <a:pt x="165446" y="131279"/>
                  <a:pt x="162670" y="132553"/>
                </a:cubicBezTo>
                <a:lnTo>
                  <a:pt x="91265" y="165544"/>
                </a:lnTo>
                <a:cubicBezTo>
                  <a:pt x="86398" y="167798"/>
                  <a:pt x="80780" y="167798"/>
                  <a:pt x="75913" y="165544"/>
                </a:cubicBezTo>
                <a:lnTo>
                  <a:pt x="4540" y="132553"/>
                </a:lnTo>
                <a:cubicBezTo>
                  <a:pt x="1764" y="131246"/>
                  <a:pt x="0" y="128470"/>
                  <a:pt x="0" y="125432"/>
                </a:cubicBezTo>
                <a:cubicBezTo>
                  <a:pt x="0" y="122394"/>
                  <a:pt x="1764" y="119585"/>
                  <a:pt x="4540" y="118311"/>
                </a:cubicBezTo>
                <a:close/>
              </a:path>
            </a:pathLst>
          </a:custGeom>
          <a:solidFill>
            <a:srgbClr val="1A1D21"/>
          </a:solidFill>
          <a:ln/>
        </p:spPr>
      </p:sp>
      <p:sp>
        <p:nvSpPr>
          <p:cNvPr id="9" name="Text 7"/>
          <p:cNvSpPr/>
          <p:nvPr/>
        </p:nvSpPr>
        <p:spPr>
          <a:xfrm>
            <a:off x="1011819" y="1730963"/>
            <a:ext cx="543539" cy="234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7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MECE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510091" y="2182519"/>
            <a:ext cx="3378305" cy="836214"/>
          </a:xfrm>
          <a:custGeom>
            <a:avLst/>
            <a:gdLst/>
            <a:ahLst/>
            <a:cxnLst/>
            <a:rect l="l" t="t" r="r" b="b"/>
            <a:pathLst>
              <a:path w="3378305" h="836214">
                <a:moveTo>
                  <a:pt x="66897" y="0"/>
                </a:moveTo>
                <a:lnTo>
                  <a:pt x="3311407" y="0"/>
                </a:lnTo>
                <a:cubicBezTo>
                  <a:pt x="3348354" y="0"/>
                  <a:pt x="3378305" y="29951"/>
                  <a:pt x="3378305" y="66897"/>
                </a:cubicBezTo>
                <a:lnTo>
                  <a:pt x="3378305" y="769317"/>
                </a:lnTo>
                <a:cubicBezTo>
                  <a:pt x="3378305" y="806263"/>
                  <a:pt x="3348354" y="836214"/>
                  <a:pt x="3311407" y="836214"/>
                </a:cubicBezTo>
                <a:lnTo>
                  <a:pt x="66897" y="836214"/>
                </a:lnTo>
                <a:cubicBezTo>
                  <a:pt x="29976" y="836214"/>
                  <a:pt x="0" y="806238"/>
                  <a:pt x="0" y="769317"/>
                </a:cubicBezTo>
                <a:lnTo>
                  <a:pt x="0" y="66897"/>
                </a:lnTo>
                <a:cubicBezTo>
                  <a:pt x="0" y="29976"/>
                  <a:pt x="29976" y="0"/>
                  <a:pt x="6689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10436" y="2282864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Latihan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10436" y="2550453"/>
            <a:ext cx="3244510" cy="3679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minggu, ambil </a:t>
            </a:r>
            <a:pPr>
              <a:lnSpc>
                <a:spcPct val="110000"/>
              </a:lnSpc>
            </a:pPr>
            <a:r>
              <a:rPr lang="en-US" sz="1054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satu masalah random</a:t>
            </a:r>
            <a:pPr>
              <a:lnSpc>
                <a:spcPct val="11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dan breakdown secara MECE dalam </a:t>
            </a:r>
            <a:pPr>
              <a:lnSpc>
                <a:spcPct val="110000"/>
              </a:lnSpc>
            </a:pPr>
            <a:r>
              <a:rPr lang="en-US" sz="1054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 menit</a:t>
            </a:r>
            <a:pPr>
              <a:lnSpc>
                <a:spcPct val="11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10091" y="3119078"/>
            <a:ext cx="3378305" cy="1137251"/>
          </a:xfrm>
          <a:custGeom>
            <a:avLst/>
            <a:gdLst/>
            <a:ahLst/>
            <a:cxnLst/>
            <a:rect l="l" t="t" r="r" b="b"/>
            <a:pathLst>
              <a:path w="3378305" h="1137251">
                <a:moveTo>
                  <a:pt x="66893" y="0"/>
                </a:moveTo>
                <a:lnTo>
                  <a:pt x="3311411" y="0"/>
                </a:lnTo>
                <a:cubicBezTo>
                  <a:pt x="3348355" y="0"/>
                  <a:pt x="3378305" y="29949"/>
                  <a:pt x="3378305" y="66893"/>
                </a:cubicBezTo>
                <a:lnTo>
                  <a:pt x="3378305" y="1070358"/>
                </a:lnTo>
                <a:cubicBezTo>
                  <a:pt x="3378305" y="1107302"/>
                  <a:pt x="3348355" y="1137251"/>
                  <a:pt x="3311411" y="1137251"/>
                </a:cubicBezTo>
                <a:lnTo>
                  <a:pt x="66893" y="1137251"/>
                </a:lnTo>
                <a:cubicBezTo>
                  <a:pt x="29949" y="1137251"/>
                  <a:pt x="0" y="1107302"/>
                  <a:pt x="0" y="1070358"/>
                </a:cubicBezTo>
                <a:lnTo>
                  <a:pt x="0" y="66893"/>
                </a:lnTo>
                <a:cubicBezTo>
                  <a:pt x="0" y="29949"/>
                  <a:pt x="29949" y="0"/>
                  <a:pt x="6689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4" name="Text 12"/>
          <p:cNvSpPr/>
          <p:nvPr/>
        </p:nvSpPr>
        <p:spPr>
          <a:xfrm>
            <a:off x="610436" y="3219424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Contoh Masalah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10436" y="3487012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"Kenapa traffic Jakarta macet?"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10436" y="3721152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"Mengapa produktivitas tim rendah?"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10436" y="3955292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"Bagaimana meningkatkan voter turnout?"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38667" y="4753877"/>
            <a:ext cx="3721152" cy="476642"/>
          </a:xfrm>
          <a:custGeom>
            <a:avLst/>
            <a:gdLst/>
            <a:ahLst/>
            <a:cxnLst/>
            <a:rect l="l" t="t" r="r" b="b"/>
            <a:pathLst>
              <a:path w="3721152" h="476642">
                <a:moveTo>
                  <a:pt x="66897" y="0"/>
                </a:moveTo>
                <a:lnTo>
                  <a:pt x="3654256" y="0"/>
                </a:lnTo>
                <a:cubicBezTo>
                  <a:pt x="3691202" y="0"/>
                  <a:pt x="3721152" y="29951"/>
                  <a:pt x="3721152" y="66897"/>
                </a:cubicBezTo>
                <a:lnTo>
                  <a:pt x="3721152" y="409745"/>
                </a:lnTo>
                <a:cubicBezTo>
                  <a:pt x="3721152" y="446691"/>
                  <a:pt x="3691202" y="476642"/>
                  <a:pt x="3654256" y="476642"/>
                </a:cubicBezTo>
                <a:lnTo>
                  <a:pt x="66897" y="476642"/>
                </a:lnTo>
                <a:cubicBezTo>
                  <a:pt x="29951" y="476642"/>
                  <a:pt x="0" y="446691"/>
                  <a:pt x="0" y="409745"/>
                </a:cubicBezTo>
                <a:lnTo>
                  <a:pt x="0" y="66897"/>
                </a:lnTo>
                <a:cubicBezTo>
                  <a:pt x="0" y="29975"/>
                  <a:pt x="29975" y="0"/>
                  <a:pt x="66897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93366" y="4921119"/>
            <a:ext cx="133794" cy="133794"/>
          </a:xfrm>
          <a:custGeom>
            <a:avLst/>
            <a:gdLst/>
            <a:ahLst/>
            <a:cxnLst/>
            <a:rect l="l" t="t" r="r" b="b"/>
            <a:pathLst>
              <a:path w="133794" h="133794">
                <a:moveTo>
                  <a:pt x="66897" y="0"/>
                </a:moveTo>
                <a:cubicBezTo>
                  <a:pt x="103819" y="0"/>
                  <a:pt x="133794" y="29976"/>
                  <a:pt x="133794" y="66897"/>
                </a:cubicBezTo>
                <a:cubicBezTo>
                  <a:pt x="133794" y="103819"/>
                  <a:pt x="103819" y="133794"/>
                  <a:pt x="66897" y="133794"/>
                </a:cubicBezTo>
                <a:cubicBezTo>
                  <a:pt x="29976" y="133794"/>
                  <a:pt x="0" y="103819"/>
                  <a:pt x="0" y="66897"/>
                </a:cubicBezTo>
                <a:cubicBezTo>
                  <a:pt x="0" y="29976"/>
                  <a:pt x="29976" y="0"/>
                  <a:pt x="66897" y="0"/>
                </a:cubicBezTo>
                <a:close/>
                <a:moveTo>
                  <a:pt x="60626" y="31358"/>
                </a:moveTo>
                <a:lnTo>
                  <a:pt x="60626" y="66897"/>
                </a:lnTo>
                <a:cubicBezTo>
                  <a:pt x="60626" y="68988"/>
                  <a:pt x="61671" y="70948"/>
                  <a:pt x="63422" y="72123"/>
                </a:cubicBezTo>
                <a:lnTo>
                  <a:pt x="88508" y="88848"/>
                </a:lnTo>
                <a:cubicBezTo>
                  <a:pt x="91383" y="90781"/>
                  <a:pt x="95276" y="89998"/>
                  <a:pt x="97210" y="87097"/>
                </a:cubicBezTo>
                <a:cubicBezTo>
                  <a:pt x="99144" y="84196"/>
                  <a:pt x="98360" y="80329"/>
                  <a:pt x="95459" y="78395"/>
                </a:cubicBezTo>
                <a:lnTo>
                  <a:pt x="73169" y="63552"/>
                </a:lnTo>
                <a:lnTo>
                  <a:pt x="73169" y="31358"/>
                </a:lnTo>
                <a:cubicBezTo>
                  <a:pt x="73169" y="27883"/>
                  <a:pt x="70373" y="25086"/>
                  <a:pt x="66897" y="25086"/>
                </a:cubicBezTo>
                <a:cubicBezTo>
                  <a:pt x="63422" y="25086"/>
                  <a:pt x="60626" y="27883"/>
                  <a:pt x="60626" y="31358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0" name="Text 18"/>
          <p:cNvSpPr/>
          <p:nvPr/>
        </p:nvSpPr>
        <p:spPr>
          <a:xfrm>
            <a:off x="687932" y="4891852"/>
            <a:ext cx="3300808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Frequency: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1x per minggu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234771" y="1475918"/>
            <a:ext cx="3721152" cy="3135802"/>
          </a:xfrm>
          <a:custGeom>
            <a:avLst/>
            <a:gdLst/>
            <a:ahLst/>
            <a:cxnLst/>
            <a:rect l="l" t="t" r="r" b="b"/>
            <a:pathLst>
              <a:path w="3721152" h="3135802">
                <a:moveTo>
                  <a:pt x="66887" y="0"/>
                </a:moveTo>
                <a:lnTo>
                  <a:pt x="3654266" y="0"/>
                </a:lnTo>
                <a:cubicBezTo>
                  <a:pt x="3691206" y="0"/>
                  <a:pt x="3721152" y="29946"/>
                  <a:pt x="3721152" y="66887"/>
                </a:cubicBezTo>
                <a:lnTo>
                  <a:pt x="3721152" y="3068916"/>
                </a:lnTo>
                <a:cubicBezTo>
                  <a:pt x="3721152" y="3105832"/>
                  <a:pt x="3691181" y="3135802"/>
                  <a:pt x="3654266" y="3135802"/>
                </a:cubicBezTo>
                <a:lnTo>
                  <a:pt x="66887" y="3135802"/>
                </a:lnTo>
                <a:cubicBezTo>
                  <a:pt x="29946" y="3135802"/>
                  <a:pt x="0" y="3105856"/>
                  <a:pt x="0" y="3068916"/>
                </a:cubicBezTo>
                <a:lnTo>
                  <a:pt x="0" y="66887"/>
                </a:lnTo>
                <a:cubicBezTo>
                  <a:pt x="0" y="29971"/>
                  <a:pt x="29971" y="0"/>
                  <a:pt x="66887" y="0"/>
                </a:cubicBezTo>
                <a:close/>
              </a:path>
            </a:pathLst>
          </a:custGeom>
          <a:gradFill rotWithShape="1" flip="none">
            <a:gsLst>
              <a:gs pos="0">
                <a:srgbClr val="4A6C8C">
                  <a:alpha val="25000"/>
                </a:srgbClr>
              </a:gs>
              <a:gs pos="100000">
                <a:srgbClr val="4A6C8C">
                  <a:alpha val="10000"/>
                </a:srgbClr>
              </a:gs>
            </a:gsLst>
            <a:lin ang="2700000" scaled="1"/>
          </a:gra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406194" y="1647342"/>
            <a:ext cx="401383" cy="401383"/>
          </a:xfrm>
          <a:custGeom>
            <a:avLst/>
            <a:gdLst/>
            <a:ahLst/>
            <a:cxnLst/>
            <a:rect l="l" t="t" r="r" b="b"/>
            <a:pathLst>
              <a:path w="401383" h="401383">
                <a:moveTo>
                  <a:pt x="200691" y="0"/>
                </a:moveTo>
                <a:lnTo>
                  <a:pt x="200691" y="0"/>
                </a:lnTo>
                <a:cubicBezTo>
                  <a:pt x="311456" y="0"/>
                  <a:pt x="401383" y="89927"/>
                  <a:pt x="401383" y="200691"/>
                </a:cubicBezTo>
                <a:lnTo>
                  <a:pt x="401383" y="200691"/>
                </a:lnTo>
                <a:cubicBezTo>
                  <a:pt x="401383" y="311456"/>
                  <a:pt x="311456" y="401383"/>
                  <a:pt x="200691" y="401383"/>
                </a:cubicBezTo>
                <a:lnTo>
                  <a:pt x="200691" y="401383"/>
                </a:lnTo>
                <a:cubicBezTo>
                  <a:pt x="89927" y="401383"/>
                  <a:pt x="0" y="311456"/>
                  <a:pt x="0" y="200691"/>
                </a:cubicBezTo>
                <a:lnTo>
                  <a:pt x="0" y="200691"/>
                </a:lnTo>
                <a:cubicBezTo>
                  <a:pt x="0" y="89927"/>
                  <a:pt x="89927" y="0"/>
                  <a:pt x="200691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3" name="Shape 21"/>
          <p:cNvSpPr/>
          <p:nvPr/>
        </p:nvSpPr>
        <p:spPr>
          <a:xfrm>
            <a:off x="4533717" y="1764412"/>
            <a:ext cx="146337" cy="167243"/>
          </a:xfrm>
          <a:custGeom>
            <a:avLst/>
            <a:gdLst/>
            <a:ahLst/>
            <a:cxnLst/>
            <a:rect l="l" t="t" r="r" b="b"/>
            <a:pathLst>
              <a:path w="146337" h="167243">
                <a:moveTo>
                  <a:pt x="65787" y="34428"/>
                </a:moveTo>
                <a:cubicBezTo>
                  <a:pt x="69870" y="30345"/>
                  <a:pt x="76501" y="30345"/>
                  <a:pt x="80584" y="34428"/>
                </a:cubicBezTo>
                <a:lnTo>
                  <a:pt x="143300" y="97145"/>
                </a:lnTo>
                <a:cubicBezTo>
                  <a:pt x="147383" y="101228"/>
                  <a:pt x="147383" y="107859"/>
                  <a:pt x="143300" y="111942"/>
                </a:cubicBezTo>
                <a:cubicBezTo>
                  <a:pt x="139217" y="116025"/>
                  <a:pt x="132586" y="116025"/>
                  <a:pt x="128503" y="111942"/>
                </a:cubicBezTo>
                <a:lnTo>
                  <a:pt x="73169" y="56608"/>
                </a:lnTo>
                <a:lnTo>
                  <a:pt x="17835" y="111909"/>
                </a:lnTo>
                <a:cubicBezTo>
                  <a:pt x="13752" y="115992"/>
                  <a:pt x="7121" y="115992"/>
                  <a:pt x="3038" y="111909"/>
                </a:cubicBezTo>
                <a:cubicBezTo>
                  <a:pt x="-1045" y="107826"/>
                  <a:pt x="-1045" y="101195"/>
                  <a:pt x="3038" y="97112"/>
                </a:cubicBezTo>
                <a:lnTo>
                  <a:pt x="65754" y="34396"/>
                </a:lnTo>
                <a:close/>
              </a:path>
            </a:pathLst>
          </a:custGeom>
          <a:solidFill>
            <a:srgbClr val="1A1D21"/>
          </a:solidFill>
          <a:ln/>
        </p:spPr>
      </p:sp>
      <p:sp>
        <p:nvSpPr>
          <p:cNvPr id="24" name="Text 22"/>
          <p:cNvSpPr/>
          <p:nvPr/>
        </p:nvSpPr>
        <p:spPr>
          <a:xfrm>
            <a:off x="4907923" y="1730963"/>
            <a:ext cx="1371391" cy="234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7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Pyramid Principle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4406194" y="2182519"/>
            <a:ext cx="3378305" cy="1020181"/>
          </a:xfrm>
          <a:custGeom>
            <a:avLst/>
            <a:gdLst/>
            <a:ahLst/>
            <a:cxnLst/>
            <a:rect l="l" t="t" r="r" b="b"/>
            <a:pathLst>
              <a:path w="3378305" h="1020181">
                <a:moveTo>
                  <a:pt x="66893" y="0"/>
                </a:moveTo>
                <a:lnTo>
                  <a:pt x="3311411" y="0"/>
                </a:lnTo>
                <a:cubicBezTo>
                  <a:pt x="3348355" y="0"/>
                  <a:pt x="3378305" y="29949"/>
                  <a:pt x="3378305" y="66893"/>
                </a:cubicBezTo>
                <a:lnTo>
                  <a:pt x="3378305" y="953288"/>
                </a:lnTo>
                <a:cubicBezTo>
                  <a:pt x="3378305" y="990232"/>
                  <a:pt x="3348355" y="1020181"/>
                  <a:pt x="3311411" y="1020181"/>
                </a:cubicBezTo>
                <a:lnTo>
                  <a:pt x="66893" y="1020181"/>
                </a:lnTo>
                <a:cubicBezTo>
                  <a:pt x="29949" y="1020181"/>
                  <a:pt x="0" y="990232"/>
                  <a:pt x="0" y="953288"/>
                </a:cubicBezTo>
                <a:lnTo>
                  <a:pt x="0" y="66893"/>
                </a:lnTo>
                <a:cubicBezTo>
                  <a:pt x="0" y="29974"/>
                  <a:pt x="29974" y="0"/>
                  <a:pt x="6689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4506540" y="2282864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Latihan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506540" y="2550453"/>
            <a:ext cx="3244510" cy="5519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4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Rewrite satu email atau memo per hari</a:t>
            </a:r>
            <a:pPr>
              <a:lnSpc>
                <a:spcPct val="11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menggunakan struktur pyramid — conclusion dulu, baru supporting arguments.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406194" y="3303045"/>
            <a:ext cx="3378305" cy="1137251"/>
          </a:xfrm>
          <a:custGeom>
            <a:avLst/>
            <a:gdLst/>
            <a:ahLst/>
            <a:cxnLst/>
            <a:rect l="l" t="t" r="r" b="b"/>
            <a:pathLst>
              <a:path w="3378305" h="1137251">
                <a:moveTo>
                  <a:pt x="66893" y="0"/>
                </a:moveTo>
                <a:lnTo>
                  <a:pt x="3311411" y="0"/>
                </a:lnTo>
                <a:cubicBezTo>
                  <a:pt x="3348355" y="0"/>
                  <a:pt x="3378305" y="29949"/>
                  <a:pt x="3378305" y="66893"/>
                </a:cubicBezTo>
                <a:lnTo>
                  <a:pt x="3378305" y="1070358"/>
                </a:lnTo>
                <a:cubicBezTo>
                  <a:pt x="3378305" y="1107302"/>
                  <a:pt x="3348355" y="1137251"/>
                  <a:pt x="3311411" y="1137251"/>
                </a:cubicBezTo>
                <a:lnTo>
                  <a:pt x="66893" y="1137251"/>
                </a:lnTo>
                <a:cubicBezTo>
                  <a:pt x="29949" y="1137251"/>
                  <a:pt x="0" y="1107302"/>
                  <a:pt x="0" y="1070358"/>
                </a:cubicBezTo>
                <a:lnTo>
                  <a:pt x="0" y="66893"/>
                </a:lnTo>
                <a:cubicBezTo>
                  <a:pt x="0" y="29949"/>
                  <a:pt x="29949" y="0"/>
                  <a:pt x="6689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29" name="Text 27"/>
          <p:cNvSpPr/>
          <p:nvPr/>
        </p:nvSpPr>
        <p:spPr>
          <a:xfrm>
            <a:off x="4506540" y="3403391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Format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506540" y="3670979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Subject line: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Conclusion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506540" y="3905119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First paragraph: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Main point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506540" y="4139259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Next paragraphs: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Supporting points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234771" y="4753877"/>
            <a:ext cx="3721152" cy="476642"/>
          </a:xfrm>
          <a:custGeom>
            <a:avLst/>
            <a:gdLst/>
            <a:ahLst/>
            <a:cxnLst/>
            <a:rect l="l" t="t" r="r" b="b"/>
            <a:pathLst>
              <a:path w="3721152" h="476642">
                <a:moveTo>
                  <a:pt x="66897" y="0"/>
                </a:moveTo>
                <a:lnTo>
                  <a:pt x="3654256" y="0"/>
                </a:lnTo>
                <a:cubicBezTo>
                  <a:pt x="3691202" y="0"/>
                  <a:pt x="3721152" y="29951"/>
                  <a:pt x="3721152" y="66897"/>
                </a:cubicBezTo>
                <a:lnTo>
                  <a:pt x="3721152" y="409745"/>
                </a:lnTo>
                <a:cubicBezTo>
                  <a:pt x="3721152" y="446691"/>
                  <a:pt x="3691202" y="476642"/>
                  <a:pt x="3654256" y="476642"/>
                </a:cubicBezTo>
                <a:lnTo>
                  <a:pt x="66897" y="476642"/>
                </a:lnTo>
                <a:cubicBezTo>
                  <a:pt x="29951" y="476642"/>
                  <a:pt x="0" y="446691"/>
                  <a:pt x="0" y="409745"/>
                </a:cubicBezTo>
                <a:lnTo>
                  <a:pt x="0" y="66897"/>
                </a:lnTo>
                <a:cubicBezTo>
                  <a:pt x="0" y="29975"/>
                  <a:pt x="29975" y="0"/>
                  <a:pt x="66897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389470" y="4921119"/>
            <a:ext cx="133794" cy="133794"/>
          </a:xfrm>
          <a:custGeom>
            <a:avLst/>
            <a:gdLst/>
            <a:ahLst/>
            <a:cxnLst/>
            <a:rect l="l" t="t" r="r" b="b"/>
            <a:pathLst>
              <a:path w="133794" h="133794">
                <a:moveTo>
                  <a:pt x="66897" y="0"/>
                </a:moveTo>
                <a:cubicBezTo>
                  <a:pt x="103819" y="0"/>
                  <a:pt x="133794" y="29976"/>
                  <a:pt x="133794" y="66897"/>
                </a:cubicBezTo>
                <a:cubicBezTo>
                  <a:pt x="133794" y="103819"/>
                  <a:pt x="103819" y="133794"/>
                  <a:pt x="66897" y="133794"/>
                </a:cubicBezTo>
                <a:cubicBezTo>
                  <a:pt x="29976" y="133794"/>
                  <a:pt x="0" y="103819"/>
                  <a:pt x="0" y="66897"/>
                </a:cubicBezTo>
                <a:cubicBezTo>
                  <a:pt x="0" y="29976"/>
                  <a:pt x="29976" y="0"/>
                  <a:pt x="66897" y="0"/>
                </a:cubicBezTo>
                <a:close/>
                <a:moveTo>
                  <a:pt x="60626" y="31358"/>
                </a:moveTo>
                <a:lnTo>
                  <a:pt x="60626" y="66897"/>
                </a:lnTo>
                <a:cubicBezTo>
                  <a:pt x="60626" y="68988"/>
                  <a:pt x="61671" y="70948"/>
                  <a:pt x="63422" y="72123"/>
                </a:cubicBezTo>
                <a:lnTo>
                  <a:pt x="88508" y="88848"/>
                </a:lnTo>
                <a:cubicBezTo>
                  <a:pt x="91383" y="90781"/>
                  <a:pt x="95276" y="89998"/>
                  <a:pt x="97210" y="87097"/>
                </a:cubicBezTo>
                <a:cubicBezTo>
                  <a:pt x="99144" y="84196"/>
                  <a:pt x="98360" y="80329"/>
                  <a:pt x="95459" y="78395"/>
                </a:cubicBezTo>
                <a:lnTo>
                  <a:pt x="73169" y="63552"/>
                </a:lnTo>
                <a:lnTo>
                  <a:pt x="73169" y="31358"/>
                </a:lnTo>
                <a:cubicBezTo>
                  <a:pt x="73169" y="27883"/>
                  <a:pt x="70373" y="25086"/>
                  <a:pt x="66897" y="25086"/>
                </a:cubicBezTo>
                <a:cubicBezTo>
                  <a:pt x="63422" y="25086"/>
                  <a:pt x="60626" y="27883"/>
                  <a:pt x="60626" y="31358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5" name="Text 33"/>
          <p:cNvSpPr/>
          <p:nvPr/>
        </p:nvSpPr>
        <p:spPr>
          <a:xfrm>
            <a:off x="4584036" y="4891852"/>
            <a:ext cx="3300808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Frequency: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1x per hari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8130874" y="1475918"/>
            <a:ext cx="3721152" cy="3135802"/>
          </a:xfrm>
          <a:custGeom>
            <a:avLst/>
            <a:gdLst/>
            <a:ahLst/>
            <a:cxnLst/>
            <a:rect l="l" t="t" r="r" b="b"/>
            <a:pathLst>
              <a:path w="3721152" h="3135802">
                <a:moveTo>
                  <a:pt x="66887" y="0"/>
                </a:moveTo>
                <a:lnTo>
                  <a:pt x="3654266" y="0"/>
                </a:lnTo>
                <a:cubicBezTo>
                  <a:pt x="3691206" y="0"/>
                  <a:pt x="3721152" y="29946"/>
                  <a:pt x="3721152" y="66887"/>
                </a:cubicBezTo>
                <a:lnTo>
                  <a:pt x="3721152" y="3068916"/>
                </a:lnTo>
                <a:cubicBezTo>
                  <a:pt x="3721152" y="3105832"/>
                  <a:pt x="3691181" y="3135802"/>
                  <a:pt x="3654266" y="3135802"/>
                </a:cubicBezTo>
                <a:lnTo>
                  <a:pt x="66887" y="3135802"/>
                </a:lnTo>
                <a:cubicBezTo>
                  <a:pt x="29946" y="3135802"/>
                  <a:pt x="0" y="3105856"/>
                  <a:pt x="0" y="3068916"/>
                </a:cubicBezTo>
                <a:lnTo>
                  <a:pt x="0" y="66887"/>
                </a:lnTo>
                <a:cubicBezTo>
                  <a:pt x="0" y="29971"/>
                  <a:pt x="29971" y="0"/>
                  <a:pt x="66887" y="0"/>
                </a:cubicBezTo>
                <a:close/>
              </a:path>
            </a:pathLst>
          </a:custGeom>
          <a:gradFill rotWithShape="1" flip="none">
            <a:gsLst>
              <a:gs pos="0">
                <a:srgbClr val="4A6C8C">
                  <a:alpha val="25000"/>
                </a:srgbClr>
              </a:gs>
              <a:gs pos="100000">
                <a:srgbClr val="4A6C8C">
                  <a:alpha val="10000"/>
                </a:srgbClr>
              </a:gs>
            </a:gsLst>
            <a:lin ang="2700000" scaled="1"/>
          </a:gra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8302298" y="1647342"/>
            <a:ext cx="401383" cy="401383"/>
          </a:xfrm>
          <a:custGeom>
            <a:avLst/>
            <a:gdLst/>
            <a:ahLst/>
            <a:cxnLst/>
            <a:rect l="l" t="t" r="r" b="b"/>
            <a:pathLst>
              <a:path w="401383" h="401383">
                <a:moveTo>
                  <a:pt x="200691" y="0"/>
                </a:moveTo>
                <a:lnTo>
                  <a:pt x="200691" y="0"/>
                </a:lnTo>
                <a:cubicBezTo>
                  <a:pt x="311456" y="0"/>
                  <a:pt x="401383" y="89927"/>
                  <a:pt x="401383" y="200691"/>
                </a:cubicBezTo>
                <a:lnTo>
                  <a:pt x="401383" y="200691"/>
                </a:lnTo>
                <a:cubicBezTo>
                  <a:pt x="401383" y="311456"/>
                  <a:pt x="311456" y="401383"/>
                  <a:pt x="200691" y="401383"/>
                </a:cubicBezTo>
                <a:lnTo>
                  <a:pt x="200691" y="401383"/>
                </a:lnTo>
                <a:cubicBezTo>
                  <a:pt x="89927" y="401383"/>
                  <a:pt x="0" y="311456"/>
                  <a:pt x="0" y="200691"/>
                </a:cubicBezTo>
                <a:lnTo>
                  <a:pt x="0" y="200691"/>
                </a:lnTo>
                <a:cubicBezTo>
                  <a:pt x="0" y="89927"/>
                  <a:pt x="89927" y="0"/>
                  <a:pt x="200691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8" name="Shape 36"/>
          <p:cNvSpPr/>
          <p:nvPr/>
        </p:nvSpPr>
        <p:spPr>
          <a:xfrm>
            <a:off x="8429821" y="1764412"/>
            <a:ext cx="146337" cy="167243"/>
          </a:xfrm>
          <a:custGeom>
            <a:avLst/>
            <a:gdLst/>
            <a:ahLst/>
            <a:cxnLst/>
            <a:rect l="l" t="t" r="r" b="b"/>
            <a:pathLst>
              <a:path w="146337" h="167243">
                <a:moveTo>
                  <a:pt x="94074" y="0"/>
                </a:moveTo>
                <a:lnTo>
                  <a:pt x="41811" y="0"/>
                </a:lnTo>
                <a:cubicBezTo>
                  <a:pt x="36029" y="0"/>
                  <a:pt x="31358" y="4671"/>
                  <a:pt x="31358" y="10453"/>
                </a:cubicBezTo>
                <a:cubicBezTo>
                  <a:pt x="31358" y="16234"/>
                  <a:pt x="36029" y="20905"/>
                  <a:pt x="41811" y="20905"/>
                </a:cubicBezTo>
                <a:lnTo>
                  <a:pt x="41811" y="70392"/>
                </a:lnTo>
                <a:lnTo>
                  <a:pt x="2450" y="139249"/>
                </a:lnTo>
                <a:cubicBezTo>
                  <a:pt x="849" y="142091"/>
                  <a:pt x="0" y="145260"/>
                  <a:pt x="0" y="148526"/>
                </a:cubicBezTo>
                <a:cubicBezTo>
                  <a:pt x="0" y="158881"/>
                  <a:pt x="8362" y="167243"/>
                  <a:pt x="18717" y="167243"/>
                </a:cubicBezTo>
                <a:lnTo>
                  <a:pt x="127621" y="167243"/>
                </a:lnTo>
                <a:cubicBezTo>
                  <a:pt x="137943" y="167243"/>
                  <a:pt x="146337" y="158881"/>
                  <a:pt x="146337" y="148526"/>
                </a:cubicBezTo>
                <a:cubicBezTo>
                  <a:pt x="146337" y="145260"/>
                  <a:pt x="145488" y="142058"/>
                  <a:pt x="143888" y="139249"/>
                </a:cubicBezTo>
                <a:lnTo>
                  <a:pt x="104527" y="70392"/>
                </a:lnTo>
                <a:lnTo>
                  <a:pt x="104527" y="20905"/>
                </a:lnTo>
                <a:cubicBezTo>
                  <a:pt x="110308" y="20905"/>
                  <a:pt x="114979" y="16234"/>
                  <a:pt x="114979" y="10453"/>
                </a:cubicBezTo>
                <a:cubicBezTo>
                  <a:pt x="114979" y="4671"/>
                  <a:pt x="110308" y="0"/>
                  <a:pt x="104527" y="0"/>
                </a:cubicBezTo>
                <a:lnTo>
                  <a:pt x="94074" y="0"/>
                </a:lnTo>
                <a:close/>
                <a:moveTo>
                  <a:pt x="62716" y="70392"/>
                </a:moveTo>
                <a:lnTo>
                  <a:pt x="62716" y="20905"/>
                </a:lnTo>
                <a:lnTo>
                  <a:pt x="83621" y="20905"/>
                </a:lnTo>
                <a:lnTo>
                  <a:pt x="83621" y="70392"/>
                </a:lnTo>
                <a:cubicBezTo>
                  <a:pt x="83621" y="74018"/>
                  <a:pt x="84569" y="77611"/>
                  <a:pt x="86365" y="80780"/>
                </a:cubicBezTo>
                <a:lnTo>
                  <a:pt x="99954" y="104527"/>
                </a:lnTo>
                <a:lnTo>
                  <a:pt x="46384" y="104527"/>
                </a:lnTo>
                <a:lnTo>
                  <a:pt x="59972" y="80780"/>
                </a:lnTo>
                <a:cubicBezTo>
                  <a:pt x="61769" y="77611"/>
                  <a:pt x="62716" y="74051"/>
                  <a:pt x="62716" y="70392"/>
                </a:cubicBezTo>
                <a:close/>
              </a:path>
            </a:pathLst>
          </a:custGeom>
          <a:solidFill>
            <a:srgbClr val="1A1D21"/>
          </a:solidFill>
          <a:ln/>
        </p:spPr>
      </p:sp>
      <p:sp>
        <p:nvSpPr>
          <p:cNvPr id="39" name="Text 37"/>
          <p:cNvSpPr/>
          <p:nvPr/>
        </p:nvSpPr>
        <p:spPr>
          <a:xfrm>
            <a:off x="8804027" y="1730963"/>
            <a:ext cx="1471737" cy="234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17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Hypothesis-Driven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8302298" y="2182519"/>
            <a:ext cx="3378305" cy="836214"/>
          </a:xfrm>
          <a:custGeom>
            <a:avLst/>
            <a:gdLst/>
            <a:ahLst/>
            <a:cxnLst/>
            <a:rect l="l" t="t" r="r" b="b"/>
            <a:pathLst>
              <a:path w="3378305" h="836214">
                <a:moveTo>
                  <a:pt x="66897" y="0"/>
                </a:moveTo>
                <a:lnTo>
                  <a:pt x="3311407" y="0"/>
                </a:lnTo>
                <a:cubicBezTo>
                  <a:pt x="3348354" y="0"/>
                  <a:pt x="3378305" y="29951"/>
                  <a:pt x="3378305" y="66897"/>
                </a:cubicBezTo>
                <a:lnTo>
                  <a:pt x="3378305" y="769317"/>
                </a:lnTo>
                <a:cubicBezTo>
                  <a:pt x="3378305" y="806263"/>
                  <a:pt x="3348354" y="836214"/>
                  <a:pt x="3311407" y="836214"/>
                </a:cubicBezTo>
                <a:lnTo>
                  <a:pt x="66897" y="836214"/>
                </a:lnTo>
                <a:cubicBezTo>
                  <a:pt x="29976" y="836214"/>
                  <a:pt x="0" y="806238"/>
                  <a:pt x="0" y="769317"/>
                </a:cubicBezTo>
                <a:lnTo>
                  <a:pt x="0" y="66897"/>
                </a:lnTo>
                <a:cubicBezTo>
                  <a:pt x="0" y="29976"/>
                  <a:pt x="29976" y="0"/>
                  <a:pt x="6689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1" name="Text 39"/>
          <p:cNvSpPr/>
          <p:nvPr/>
        </p:nvSpPr>
        <p:spPr>
          <a:xfrm>
            <a:off x="8402644" y="2282864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Latihan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8402644" y="2550453"/>
            <a:ext cx="3244510" cy="36793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Sebelum membuka </a:t>
            </a:r>
            <a:pPr>
              <a:lnSpc>
                <a:spcPct val="110000"/>
              </a:lnSpc>
            </a:pPr>
            <a:r>
              <a:rPr lang="en-US" sz="1054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apapun</a:t>
            </a:r>
            <a:pPr>
              <a:lnSpc>
                <a:spcPct val="11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tulis dulu </a:t>
            </a:r>
            <a:pPr>
              <a:lnSpc>
                <a:spcPct val="110000"/>
              </a:lnSpc>
            </a:pPr>
            <a:r>
              <a:rPr lang="en-US" sz="1054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tiga hipotesis</a:t>
            </a:r>
            <a:pPr>
              <a:lnSpc>
                <a:spcPct val="11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yang akan di-test.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302298" y="3119078"/>
            <a:ext cx="3378305" cy="1137251"/>
          </a:xfrm>
          <a:custGeom>
            <a:avLst/>
            <a:gdLst/>
            <a:ahLst/>
            <a:cxnLst/>
            <a:rect l="l" t="t" r="r" b="b"/>
            <a:pathLst>
              <a:path w="3378305" h="1137251">
                <a:moveTo>
                  <a:pt x="66893" y="0"/>
                </a:moveTo>
                <a:lnTo>
                  <a:pt x="3311411" y="0"/>
                </a:lnTo>
                <a:cubicBezTo>
                  <a:pt x="3348355" y="0"/>
                  <a:pt x="3378305" y="29949"/>
                  <a:pt x="3378305" y="66893"/>
                </a:cubicBezTo>
                <a:lnTo>
                  <a:pt x="3378305" y="1070358"/>
                </a:lnTo>
                <a:cubicBezTo>
                  <a:pt x="3378305" y="1107302"/>
                  <a:pt x="3348355" y="1137251"/>
                  <a:pt x="3311411" y="1137251"/>
                </a:cubicBezTo>
                <a:lnTo>
                  <a:pt x="66893" y="1137251"/>
                </a:lnTo>
                <a:cubicBezTo>
                  <a:pt x="29949" y="1137251"/>
                  <a:pt x="0" y="1107302"/>
                  <a:pt x="0" y="1070358"/>
                </a:cubicBezTo>
                <a:lnTo>
                  <a:pt x="0" y="66893"/>
                </a:lnTo>
                <a:cubicBezTo>
                  <a:pt x="0" y="29949"/>
                  <a:pt x="29949" y="0"/>
                  <a:pt x="6689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4" name="Text 42"/>
          <p:cNvSpPr/>
          <p:nvPr/>
        </p:nvSpPr>
        <p:spPr>
          <a:xfrm>
            <a:off x="8402644" y="3219424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Aplikasi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8402644" y="3487012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Sebelum analisis data AGIRI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8402644" y="3721152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Sebelum riset untuk policy brief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8402644" y="3955292"/>
            <a:ext cx="3244510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Sebelum presentasi ke stakeholder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8130874" y="4753877"/>
            <a:ext cx="3721152" cy="476642"/>
          </a:xfrm>
          <a:custGeom>
            <a:avLst/>
            <a:gdLst/>
            <a:ahLst/>
            <a:cxnLst/>
            <a:rect l="l" t="t" r="r" b="b"/>
            <a:pathLst>
              <a:path w="3721152" h="476642">
                <a:moveTo>
                  <a:pt x="66897" y="0"/>
                </a:moveTo>
                <a:lnTo>
                  <a:pt x="3654256" y="0"/>
                </a:lnTo>
                <a:cubicBezTo>
                  <a:pt x="3691202" y="0"/>
                  <a:pt x="3721152" y="29951"/>
                  <a:pt x="3721152" y="66897"/>
                </a:cubicBezTo>
                <a:lnTo>
                  <a:pt x="3721152" y="409745"/>
                </a:lnTo>
                <a:cubicBezTo>
                  <a:pt x="3721152" y="446691"/>
                  <a:pt x="3691202" y="476642"/>
                  <a:pt x="3654256" y="476642"/>
                </a:cubicBezTo>
                <a:lnTo>
                  <a:pt x="66897" y="476642"/>
                </a:lnTo>
                <a:cubicBezTo>
                  <a:pt x="29951" y="476642"/>
                  <a:pt x="0" y="446691"/>
                  <a:pt x="0" y="409745"/>
                </a:cubicBezTo>
                <a:lnTo>
                  <a:pt x="0" y="66897"/>
                </a:lnTo>
                <a:cubicBezTo>
                  <a:pt x="0" y="29975"/>
                  <a:pt x="29975" y="0"/>
                  <a:pt x="66897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8285574" y="4921119"/>
            <a:ext cx="133794" cy="133794"/>
          </a:xfrm>
          <a:custGeom>
            <a:avLst/>
            <a:gdLst/>
            <a:ahLst/>
            <a:cxnLst/>
            <a:rect l="l" t="t" r="r" b="b"/>
            <a:pathLst>
              <a:path w="133794" h="133794">
                <a:moveTo>
                  <a:pt x="66897" y="0"/>
                </a:moveTo>
                <a:cubicBezTo>
                  <a:pt x="103819" y="0"/>
                  <a:pt x="133794" y="29976"/>
                  <a:pt x="133794" y="66897"/>
                </a:cubicBezTo>
                <a:cubicBezTo>
                  <a:pt x="133794" y="103819"/>
                  <a:pt x="103819" y="133794"/>
                  <a:pt x="66897" y="133794"/>
                </a:cubicBezTo>
                <a:cubicBezTo>
                  <a:pt x="29976" y="133794"/>
                  <a:pt x="0" y="103819"/>
                  <a:pt x="0" y="66897"/>
                </a:cubicBezTo>
                <a:cubicBezTo>
                  <a:pt x="0" y="29976"/>
                  <a:pt x="29976" y="0"/>
                  <a:pt x="66897" y="0"/>
                </a:cubicBezTo>
                <a:close/>
                <a:moveTo>
                  <a:pt x="60626" y="31358"/>
                </a:moveTo>
                <a:lnTo>
                  <a:pt x="60626" y="66897"/>
                </a:lnTo>
                <a:cubicBezTo>
                  <a:pt x="60626" y="68988"/>
                  <a:pt x="61671" y="70948"/>
                  <a:pt x="63422" y="72123"/>
                </a:cubicBezTo>
                <a:lnTo>
                  <a:pt x="88508" y="88848"/>
                </a:lnTo>
                <a:cubicBezTo>
                  <a:pt x="91383" y="90781"/>
                  <a:pt x="95276" y="89998"/>
                  <a:pt x="97210" y="87097"/>
                </a:cubicBezTo>
                <a:cubicBezTo>
                  <a:pt x="99144" y="84196"/>
                  <a:pt x="98360" y="80329"/>
                  <a:pt x="95459" y="78395"/>
                </a:cubicBezTo>
                <a:lnTo>
                  <a:pt x="73169" y="63552"/>
                </a:lnTo>
                <a:lnTo>
                  <a:pt x="73169" y="31358"/>
                </a:lnTo>
                <a:cubicBezTo>
                  <a:pt x="73169" y="27883"/>
                  <a:pt x="70373" y="25086"/>
                  <a:pt x="66897" y="25086"/>
                </a:cubicBezTo>
                <a:cubicBezTo>
                  <a:pt x="63422" y="25086"/>
                  <a:pt x="60626" y="27883"/>
                  <a:pt x="60626" y="31358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0" name="Text 48"/>
          <p:cNvSpPr/>
          <p:nvPr/>
        </p:nvSpPr>
        <p:spPr>
          <a:xfrm>
            <a:off x="8480140" y="4891852"/>
            <a:ext cx="3300808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Frequency: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Setiap kali mulai analysis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338667" y="5372675"/>
            <a:ext cx="5669531" cy="1279407"/>
          </a:xfrm>
          <a:custGeom>
            <a:avLst/>
            <a:gdLst/>
            <a:ahLst/>
            <a:cxnLst/>
            <a:rect l="l" t="t" r="r" b="b"/>
            <a:pathLst>
              <a:path w="5669531" h="1279407">
                <a:moveTo>
                  <a:pt x="66900" y="0"/>
                </a:moveTo>
                <a:lnTo>
                  <a:pt x="5602631" y="0"/>
                </a:lnTo>
                <a:cubicBezTo>
                  <a:pt x="5639579" y="0"/>
                  <a:pt x="5669531" y="29952"/>
                  <a:pt x="5669531" y="66900"/>
                </a:cubicBezTo>
                <a:lnTo>
                  <a:pt x="5669531" y="1212507"/>
                </a:lnTo>
                <a:cubicBezTo>
                  <a:pt x="5669531" y="1249455"/>
                  <a:pt x="5639579" y="1279407"/>
                  <a:pt x="5602631" y="1279407"/>
                </a:cubicBezTo>
                <a:lnTo>
                  <a:pt x="66900" y="1279407"/>
                </a:lnTo>
                <a:cubicBezTo>
                  <a:pt x="29952" y="1279407"/>
                  <a:pt x="0" y="1249455"/>
                  <a:pt x="0" y="1212507"/>
                </a:cubicBezTo>
                <a:lnTo>
                  <a:pt x="0" y="66900"/>
                </a:lnTo>
                <a:cubicBezTo>
                  <a:pt x="0" y="29977"/>
                  <a:pt x="29977" y="0"/>
                  <a:pt x="66900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493366" y="5544099"/>
            <a:ext cx="133794" cy="133794"/>
          </a:xfrm>
          <a:custGeom>
            <a:avLst/>
            <a:gdLst/>
            <a:ahLst/>
            <a:cxnLst/>
            <a:rect l="l" t="t" r="r" b="b"/>
            <a:pathLst>
              <a:path w="133794" h="133794">
                <a:moveTo>
                  <a:pt x="66897" y="133794"/>
                </a:moveTo>
                <a:cubicBezTo>
                  <a:pt x="103819" y="133794"/>
                  <a:pt x="133794" y="103819"/>
                  <a:pt x="133794" y="66897"/>
                </a:cubicBezTo>
                <a:cubicBezTo>
                  <a:pt x="133794" y="29976"/>
                  <a:pt x="103819" y="0"/>
                  <a:pt x="66897" y="0"/>
                </a:cubicBezTo>
                <a:cubicBezTo>
                  <a:pt x="29976" y="0"/>
                  <a:pt x="0" y="29976"/>
                  <a:pt x="0" y="66897"/>
                </a:cubicBezTo>
                <a:cubicBezTo>
                  <a:pt x="0" y="103819"/>
                  <a:pt x="29976" y="133794"/>
                  <a:pt x="66897" y="133794"/>
                </a:cubicBezTo>
                <a:close/>
                <a:moveTo>
                  <a:pt x="60626" y="89893"/>
                </a:moveTo>
                <a:lnTo>
                  <a:pt x="60626" y="73169"/>
                </a:lnTo>
                <a:lnTo>
                  <a:pt x="43901" y="73169"/>
                </a:lnTo>
                <a:cubicBezTo>
                  <a:pt x="40426" y="73169"/>
                  <a:pt x="37630" y="70373"/>
                  <a:pt x="37630" y="66897"/>
                </a:cubicBezTo>
                <a:cubicBezTo>
                  <a:pt x="37630" y="63422"/>
                  <a:pt x="40426" y="60626"/>
                  <a:pt x="43901" y="60626"/>
                </a:cubicBezTo>
                <a:lnTo>
                  <a:pt x="60626" y="60626"/>
                </a:lnTo>
                <a:lnTo>
                  <a:pt x="60626" y="43901"/>
                </a:lnTo>
                <a:cubicBezTo>
                  <a:pt x="60626" y="40426"/>
                  <a:pt x="63422" y="37630"/>
                  <a:pt x="66897" y="37630"/>
                </a:cubicBezTo>
                <a:cubicBezTo>
                  <a:pt x="70373" y="37630"/>
                  <a:pt x="73169" y="40426"/>
                  <a:pt x="73169" y="43901"/>
                </a:cubicBezTo>
                <a:lnTo>
                  <a:pt x="73169" y="60626"/>
                </a:lnTo>
                <a:lnTo>
                  <a:pt x="89893" y="60626"/>
                </a:lnTo>
                <a:cubicBezTo>
                  <a:pt x="93369" y="60626"/>
                  <a:pt x="96165" y="63422"/>
                  <a:pt x="96165" y="66897"/>
                </a:cubicBezTo>
                <a:cubicBezTo>
                  <a:pt x="96165" y="70373"/>
                  <a:pt x="93369" y="73169"/>
                  <a:pt x="89893" y="73169"/>
                </a:cubicBezTo>
                <a:lnTo>
                  <a:pt x="73169" y="73169"/>
                </a:lnTo>
                <a:lnTo>
                  <a:pt x="73169" y="89893"/>
                </a:lnTo>
                <a:cubicBezTo>
                  <a:pt x="73169" y="93369"/>
                  <a:pt x="70373" y="96165"/>
                  <a:pt x="66897" y="96165"/>
                </a:cubicBezTo>
                <a:cubicBezTo>
                  <a:pt x="63422" y="96165"/>
                  <a:pt x="60626" y="93369"/>
                  <a:pt x="60626" y="89893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3" name="Text 51"/>
          <p:cNvSpPr/>
          <p:nvPr/>
        </p:nvSpPr>
        <p:spPr>
          <a:xfrm>
            <a:off x="643885" y="5510650"/>
            <a:ext cx="5293235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Latihan Tambahan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476642" y="5845136"/>
            <a:ext cx="167243" cy="133794"/>
          </a:xfrm>
          <a:custGeom>
            <a:avLst/>
            <a:gdLst/>
            <a:ahLst/>
            <a:cxnLst/>
            <a:rect l="l" t="t" r="r" b="b"/>
            <a:pathLst>
              <a:path w="167243" h="133794">
                <a:moveTo>
                  <a:pt x="83621" y="4181"/>
                </a:moveTo>
                <a:cubicBezTo>
                  <a:pt x="98621" y="4181"/>
                  <a:pt x="110798" y="16359"/>
                  <a:pt x="110798" y="31358"/>
                </a:cubicBezTo>
                <a:cubicBezTo>
                  <a:pt x="110798" y="46357"/>
                  <a:pt x="98621" y="58535"/>
                  <a:pt x="83621" y="58535"/>
                </a:cubicBezTo>
                <a:cubicBezTo>
                  <a:pt x="68622" y="58535"/>
                  <a:pt x="56444" y="46357"/>
                  <a:pt x="56444" y="31358"/>
                </a:cubicBezTo>
                <a:cubicBezTo>
                  <a:pt x="56444" y="16359"/>
                  <a:pt x="68622" y="4181"/>
                  <a:pt x="83621" y="4181"/>
                </a:cubicBezTo>
                <a:close/>
                <a:moveTo>
                  <a:pt x="25086" y="22996"/>
                </a:moveTo>
                <a:cubicBezTo>
                  <a:pt x="35471" y="22996"/>
                  <a:pt x="43901" y="31427"/>
                  <a:pt x="43901" y="41811"/>
                </a:cubicBezTo>
                <a:cubicBezTo>
                  <a:pt x="43901" y="52195"/>
                  <a:pt x="35471" y="60626"/>
                  <a:pt x="25086" y="60626"/>
                </a:cubicBezTo>
                <a:cubicBezTo>
                  <a:pt x="14702" y="60626"/>
                  <a:pt x="6272" y="52195"/>
                  <a:pt x="6272" y="41811"/>
                </a:cubicBezTo>
                <a:cubicBezTo>
                  <a:pt x="6272" y="31427"/>
                  <a:pt x="14702" y="22996"/>
                  <a:pt x="25086" y="22996"/>
                </a:cubicBezTo>
                <a:close/>
                <a:moveTo>
                  <a:pt x="0" y="108708"/>
                </a:moveTo>
                <a:cubicBezTo>
                  <a:pt x="0" y="90233"/>
                  <a:pt x="14973" y="75259"/>
                  <a:pt x="33449" y="75259"/>
                </a:cubicBezTo>
                <a:cubicBezTo>
                  <a:pt x="36793" y="75259"/>
                  <a:pt x="40034" y="75756"/>
                  <a:pt x="43091" y="76670"/>
                </a:cubicBezTo>
                <a:cubicBezTo>
                  <a:pt x="34494" y="86287"/>
                  <a:pt x="29267" y="98987"/>
                  <a:pt x="29267" y="112889"/>
                </a:cubicBezTo>
                <a:lnTo>
                  <a:pt x="29267" y="117070"/>
                </a:lnTo>
                <a:cubicBezTo>
                  <a:pt x="29267" y="120049"/>
                  <a:pt x="29895" y="122871"/>
                  <a:pt x="31018" y="125432"/>
                </a:cubicBezTo>
                <a:lnTo>
                  <a:pt x="8362" y="125432"/>
                </a:lnTo>
                <a:cubicBezTo>
                  <a:pt x="3737" y="125432"/>
                  <a:pt x="0" y="121695"/>
                  <a:pt x="0" y="117070"/>
                </a:cubicBezTo>
                <a:lnTo>
                  <a:pt x="0" y="108708"/>
                </a:lnTo>
                <a:close/>
                <a:moveTo>
                  <a:pt x="136224" y="125432"/>
                </a:moveTo>
                <a:cubicBezTo>
                  <a:pt x="137348" y="122871"/>
                  <a:pt x="137975" y="120049"/>
                  <a:pt x="137975" y="117070"/>
                </a:cubicBezTo>
                <a:lnTo>
                  <a:pt x="137975" y="112889"/>
                </a:lnTo>
                <a:cubicBezTo>
                  <a:pt x="137975" y="98987"/>
                  <a:pt x="132749" y="86287"/>
                  <a:pt x="124152" y="76670"/>
                </a:cubicBezTo>
                <a:cubicBezTo>
                  <a:pt x="127209" y="75756"/>
                  <a:pt x="130449" y="75259"/>
                  <a:pt x="133794" y="75259"/>
                </a:cubicBezTo>
                <a:cubicBezTo>
                  <a:pt x="152269" y="75259"/>
                  <a:pt x="167243" y="90233"/>
                  <a:pt x="167243" y="108708"/>
                </a:cubicBezTo>
                <a:lnTo>
                  <a:pt x="167243" y="117070"/>
                </a:lnTo>
                <a:cubicBezTo>
                  <a:pt x="167243" y="121695"/>
                  <a:pt x="163506" y="125432"/>
                  <a:pt x="158881" y="125432"/>
                </a:cubicBezTo>
                <a:lnTo>
                  <a:pt x="136224" y="125432"/>
                </a:lnTo>
                <a:close/>
                <a:moveTo>
                  <a:pt x="123342" y="41811"/>
                </a:moveTo>
                <a:cubicBezTo>
                  <a:pt x="123342" y="31427"/>
                  <a:pt x="131772" y="22996"/>
                  <a:pt x="142156" y="22996"/>
                </a:cubicBezTo>
                <a:cubicBezTo>
                  <a:pt x="152541" y="22996"/>
                  <a:pt x="160971" y="31427"/>
                  <a:pt x="160971" y="41811"/>
                </a:cubicBezTo>
                <a:cubicBezTo>
                  <a:pt x="160971" y="52195"/>
                  <a:pt x="152541" y="60626"/>
                  <a:pt x="142156" y="60626"/>
                </a:cubicBezTo>
                <a:cubicBezTo>
                  <a:pt x="131772" y="60626"/>
                  <a:pt x="123342" y="52195"/>
                  <a:pt x="123342" y="41811"/>
                </a:cubicBezTo>
                <a:close/>
                <a:moveTo>
                  <a:pt x="41811" y="112889"/>
                </a:moveTo>
                <a:cubicBezTo>
                  <a:pt x="41811" y="89788"/>
                  <a:pt x="60521" y="71078"/>
                  <a:pt x="83621" y="71078"/>
                </a:cubicBezTo>
                <a:cubicBezTo>
                  <a:pt x="106722" y="71078"/>
                  <a:pt x="125432" y="89788"/>
                  <a:pt x="125432" y="112889"/>
                </a:cubicBezTo>
                <a:lnTo>
                  <a:pt x="125432" y="117070"/>
                </a:lnTo>
                <a:cubicBezTo>
                  <a:pt x="125432" y="121695"/>
                  <a:pt x="121695" y="125432"/>
                  <a:pt x="117070" y="125432"/>
                </a:cubicBezTo>
                <a:lnTo>
                  <a:pt x="50173" y="125432"/>
                </a:lnTo>
                <a:cubicBezTo>
                  <a:pt x="45548" y="125432"/>
                  <a:pt x="41811" y="121695"/>
                  <a:pt x="41811" y="117070"/>
                </a:cubicBezTo>
                <a:lnTo>
                  <a:pt x="41811" y="112889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5" name="Text 53"/>
          <p:cNvSpPr/>
          <p:nvPr/>
        </p:nvSpPr>
        <p:spPr>
          <a:xfrm>
            <a:off x="710782" y="5811687"/>
            <a:ext cx="2475193" cy="4013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Stakeholder Mapping: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Buat untuk setiap project baru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3239807" y="5845136"/>
            <a:ext cx="133794" cy="133794"/>
          </a:xfrm>
          <a:custGeom>
            <a:avLst/>
            <a:gdLst/>
            <a:ahLst/>
            <a:cxnLst/>
            <a:rect l="l" t="t" r="r" b="b"/>
            <a:pathLst>
              <a:path w="133794" h="133794">
                <a:moveTo>
                  <a:pt x="50173" y="16724"/>
                </a:moveTo>
                <a:cubicBezTo>
                  <a:pt x="50173" y="12099"/>
                  <a:pt x="53910" y="8362"/>
                  <a:pt x="58535" y="8362"/>
                </a:cubicBezTo>
                <a:lnTo>
                  <a:pt x="75259" y="8362"/>
                </a:lnTo>
                <a:cubicBezTo>
                  <a:pt x="79885" y="8362"/>
                  <a:pt x="83621" y="12099"/>
                  <a:pt x="83621" y="16724"/>
                </a:cubicBezTo>
                <a:lnTo>
                  <a:pt x="83621" y="33449"/>
                </a:lnTo>
                <a:cubicBezTo>
                  <a:pt x="83621" y="38074"/>
                  <a:pt x="79885" y="41811"/>
                  <a:pt x="75259" y="41811"/>
                </a:cubicBezTo>
                <a:lnTo>
                  <a:pt x="73169" y="41811"/>
                </a:lnTo>
                <a:lnTo>
                  <a:pt x="73169" y="58535"/>
                </a:lnTo>
                <a:lnTo>
                  <a:pt x="104527" y="58535"/>
                </a:lnTo>
                <a:cubicBezTo>
                  <a:pt x="114927" y="58535"/>
                  <a:pt x="123342" y="66949"/>
                  <a:pt x="123342" y="77350"/>
                </a:cubicBezTo>
                <a:lnTo>
                  <a:pt x="123342" y="91984"/>
                </a:lnTo>
                <a:lnTo>
                  <a:pt x="125432" y="91984"/>
                </a:lnTo>
                <a:cubicBezTo>
                  <a:pt x="130057" y="91984"/>
                  <a:pt x="133794" y="95720"/>
                  <a:pt x="133794" y="100346"/>
                </a:cubicBezTo>
                <a:lnTo>
                  <a:pt x="133794" y="117070"/>
                </a:lnTo>
                <a:cubicBezTo>
                  <a:pt x="133794" y="121695"/>
                  <a:pt x="130057" y="125432"/>
                  <a:pt x="125432" y="125432"/>
                </a:cubicBezTo>
                <a:lnTo>
                  <a:pt x="108708" y="125432"/>
                </a:lnTo>
                <a:cubicBezTo>
                  <a:pt x="104083" y="125432"/>
                  <a:pt x="100346" y="121695"/>
                  <a:pt x="100346" y="117070"/>
                </a:cubicBezTo>
                <a:lnTo>
                  <a:pt x="100346" y="100346"/>
                </a:lnTo>
                <a:cubicBezTo>
                  <a:pt x="100346" y="95720"/>
                  <a:pt x="104083" y="91984"/>
                  <a:pt x="108708" y="91984"/>
                </a:cubicBezTo>
                <a:lnTo>
                  <a:pt x="110798" y="91984"/>
                </a:lnTo>
                <a:lnTo>
                  <a:pt x="110798" y="77350"/>
                </a:lnTo>
                <a:cubicBezTo>
                  <a:pt x="110798" y="73874"/>
                  <a:pt x="108002" y="71078"/>
                  <a:pt x="104527" y="71078"/>
                </a:cubicBezTo>
                <a:lnTo>
                  <a:pt x="73169" y="71078"/>
                </a:lnTo>
                <a:lnTo>
                  <a:pt x="73169" y="91984"/>
                </a:lnTo>
                <a:lnTo>
                  <a:pt x="75259" y="91984"/>
                </a:lnTo>
                <a:cubicBezTo>
                  <a:pt x="79885" y="91984"/>
                  <a:pt x="83621" y="95720"/>
                  <a:pt x="83621" y="100346"/>
                </a:cubicBezTo>
                <a:lnTo>
                  <a:pt x="83621" y="117070"/>
                </a:lnTo>
                <a:cubicBezTo>
                  <a:pt x="83621" y="121695"/>
                  <a:pt x="79885" y="125432"/>
                  <a:pt x="75259" y="125432"/>
                </a:cubicBezTo>
                <a:lnTo>
                  <a:pt x="58535" y="125432"/>
                </a:lnTo>
                <a:cubicBezTo>
                  <a:pt x="53910" y="125432"/>
                  <a:pt x="50173" y="121695"/>
                  <a:pt x="50173" y="117070"/>
                </a:cubicBezTo>
                <a:lnTo>
                  <a:pt x="50173" y="100346"/>
                </a:lnTo>
                <a:cubicBezTo>
                  <a:pt x="50173" y="95720"/>
                  <a:pt x="53910" y="91984"/>
                  <a:pt x="58535" y="91984"/>
                </a:cubicBezTo>
                <a:lnTo>
                  <a:pt x="60626" y="91984"/>
                </a:lnTo>
                <a:lnTo>
                  <a:pt x="60626" y="71078"/>
                </a:lnTo>
                <a:lnTo>
                  <a:pt x="29267" y="71078"/>
                </a:lnTo>
                <a:cubicBezTo>
                  <a:pt x="25792" y="71078"/>
                  <a:pt x="22996" y="73874"/>
                  <a:pt x="22996" y="77350"/>
                </a:cubicBezTo>
                <a:lnTo>
                  <a:pt x="22996" y="91984"/>
                </a:lnTo>
                <a:lnTo>
                  <a:pt x="25086" y="91984"/>
                </a:lnTo>
                <a:cubicBezTo>
                  <a:pt x="29712" y="91984"/>
                  <a:pt x="33449" y="95720"/>
                  <a:pt x="33449" y="100346"/>
                </a:cubicBezTo>
                <a:lnTo>
                  <a:pt x="33449" y="117070"/>
                </a:lnTo>
                <a:cubicBezTo>
                  <a:pt x="33449" y="121695"/>
                  <a:pt x="29712" y="125432"/>
                  <a:pt x="25086" y="125432"/>
                </a:cubicBezTo>
                <a:lnTo>
                  <a:pt x="8362" y="125432"/>
                </a:lnTo>
                <a:cubicBezTo>
                  <a:pt x="3737" y="125432"/>
                  <a:pt x="0" y="121695"/>
                  <a:pt x="0" y="117070"/>
                </a:cubicBezTo>
                <a:lnTo>
                  <a:pt x="0" y="100346"/>
                </a:lnTo>
                <a:cubicBezTo>
                  <a:pt x="0" y="95720"/>
                  <a:pt x="3737" y="91984"/>
                  <a:pt x="8362" y="91984"/>
                </a:cubicBezTo>
                <a:lnTo>
                  <a:pt x="10453" y="91984"/>
                </a:lnTo>
                <a:lnTo>
                  <a:pt x="10453" y="77350"/>
                </a:lnTo>
                <a:cubicBezTo>
                  <a:pt x="10453" y="66949"/>
                  <a:pt x="18867" y="58535"/>
                  <a:pt x="29267" y="58535"/>
                </a:cubicBezTo>
                <a:lnTo>
                  <a:pt x="60626" y="58535"/>
                </a:lnTo>
                <a:lnTo>
                  <a:pt x="60626" y="41811"/>
                </a:lnTo>
                <a:lnTo>
                  <a:pt x="58535" y="41811"/>
                </a:lnTo>
                <a:cubicBezTo>
                  <a:pt x="53910" y="41811"/>
                  <a:pt x="50173" y="38074"/>
                  <a:pt x="50173" y="33449"/>
                </a:cubicBezTo>
                <a:lnTo>
                  <a:pt x="50173" y="16724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7" name="Text 55"/>
          <p:cNvSpPr/>
          <p:nvPr/>
        </p:nvSpPr>
        <p:spPr>
          <a:xfrm>
            <a:off x="3457222" y="5811687"/>
            <a:ext cx="2475193" cy="4013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Issue Tree: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Latih dengan masalah kompleks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493366" y="6346864"/>
            <a:ext cx="133794" cy="133794"/>
          </a:xfrm>
          <a:custGeom>
            <a:avLst/>
            <a:gdLst/>
            <a:ahLst/>
            <a:cxnLst/>
            <a:rect l="l" t="t" r="r" b="b"/>
            <a:pathLst>
              <a:path w="133794" h="133794">
                <a:moveTo>
                  <a:pt x="66897" y="133794"/>
                </a:moveTo>
                <a:cubicBezTo>
                  <a:pt x="103819" y="133794"/>
                  <a:pt x="133794" y="103819"/>
                  <a:pt x="133794" y="66897"/>
                </a:cubicBezTo>
                <a:cubicBezTo>
                  <a:pt x="133794" y="29976"/>
                  <a:pt x="103819" y="0"/>
                  <a:pt x="66897" y="0"/>
                </a:cubicBezTo>
                <a:cubicBezTo>
                  <a:pt x="29976" y="0"/>
                  <a:pt x="0" y="29976"/>
                  <a:pt x="0" y="66897"/>
                </a:cubicBezTo>
                <a:cubicBezTo>
                  <a:pt x="0" y="103819"/>
                  <a:pt x="29976" y="133794"/>
                  <a:pt x="66897" y="133794"/>
                </a:cubicBezTo>
                <a:close/>
                <a:moveTo>
                  <a:pt x="66897" y="45992"/>
                </a:moveTo>
                <a:cubicBezTo>
                  <a:pt x="62272" y="45992"/>
                  <a:pt x="58535" y="49729"/>
                  <a:pt x="58535" y="54354"/>
                </a:cubicBezTo>
                <a:cubicBezTo>
                  <a:pt x="58535" y="57829"/>
                  <a:pt x="55739" y="60626"/>
                  <a:pt x="52263" y="60626"/>
                </a:cubicBezTo>
                <a:cubicBezTo>
                  <a:pt x="48788" y="60626"/>
                  <a:pt x="45992" y="57829"/>
                  <a:pt x="45992" y="54354"/>
                </a:cubicBezTo>
                <a:cubicBezTo>
                  <a:pt x="45992" y="42804"/>
                  <a:pt x="55347" y="33449"/>
                  <a:pt x="66897" y="33449"/>
                </a:cubicBezTo>
                <a:cubicBezTo>
                  <a:pt x="78447" y="33449"/>
                  <a:pt x="87802" y="42804"/>
                  <a:pt x="87802" y="54354"/>
                </a:cubicBezTo>
                <a:cubicBezTo>
                  <a:pt x="87802" y="66688"/>
                  <a:pt x="78395" y="71914"/>
                  <a:pt x="73169" y="73822"/>
                </a:cubicBezTo>
                <a:lnTo>
                  <a:pt x="73169" y="74815"/>
                </a:lnTo>
                <a:cubicBezTo>
                  <a:pt x="73169" y="78291"/>
                  <a:pt x="70373" y="81087"/>
                  <a:pt x="66897" y="81087"/>
                </a:cubicBezTo>
                <a:cubicBezTo>
                  <a:pt x="63422" y="81087"/>
                  <a:pt x="60626" y="78291"/>
                  <a:pt x="60626" y="74815"/>
                </a:cubicBezTo>
                <a:lnTo>
                  <a:pt x="60626" y="72698"/>
                </a:lnTo>
                <a:cubicBezTo>
                  <a:pt x="60626" y="67341"/>
                  <a:pt x="64493" y="63500"/>
                  <a:pt x="68491" y="62193"/>
                </a:cubicBezTo>
                <a:cubicBezTo>
                  <a:pt x="70164" y="61645"/>
                  <a:pt x="71941" y="60756"/>
                  <a:pt x="73247" y="59502"/>
                </a:cubicBezTo>
                <a:cubicBezTo>
                  <a:pt x="74371" y="58404"/>
                  <a:pt x="75259" y="56889"/>
                  <a:pt x="75259" y="54380"/>
                </a:cubicBezTo>
                <a:cubicBezTo>
                  <a:pt x="75259" y="49755"/>
                  <a:pt x="71522" y="46018"/>
                  <a:pt x="66897" y="46018"/>
                </a:cubicBezTo>
                <a:close/>
                <a:moveTo>
                  <a:pt x="58535" y="96165"/>
                </a:moveTo>
                <a:cubicBezTo>
                  <a:pt x="58535" y="91549"/>
                  <a:pt x="62282" y="87802"/>
                  <a:pt x="66897" y="87802"/>
                </a:cubicBezTo>
                <a:cubicBezTo>
                  <a:pt x="71512" y="87802"/>
                  <a:pt x="75259" y="91549"/>
                  <a:pt x="75259" y="96165"/>
                </a:cubicBezTo>
                <a:cubicBezTo>
                  <a:pt x="75259" y="100780"/>
                  <a:pt x="71512" y="104527"/>
                  <a:pt x="66897" y="104527"/>
                </a:cubicBezTo>
                <a:cubicBezTo>
                  <a:pt x="62282" y="104527"/>
                  <a:pt x="58535" y="100780"/>
                  <a:pt x="58535" y="96165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9" name="Text 57"/>
          <p:cNvSpPr/>
          <p:nvPr/>
        </p:nvSpPr>
        <p:spPr>
          <a:xfrm>
            <a:off x="710782" y="6313416"/>
            <a:ext cx="2408296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 What Test: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Apply ke setiap slide deck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3239807" y="6346864"/>
            <a:ext cx="133794" cy="133794"/>
          </a:xfrm>
          <a:custGeom>
            <a:avLst/>
            <a:gdLst/>
            <a:ahLst/>
            <a:cxnLst/>
            <a:rect l="l" t="t" r="r" b="b"/>
            <a:pathLst>
              <a:path w="133794" h="133794">
                <a:moveTo>
                  <a:pt x="133794" y="25086"/>
                </a:moveTo>
                <a:cubicBezTo>
                  <a:pt x="133794" y="38205"/>
                  <a:pt x="118350" y="57777"/>
                  <a:pt x="111687" y="65591"/>
                </a:cubicBezTo>
                <a:cubicBezTo>
                  <a:pt x="110694" y="66740"/>
                  <a:pt x="109230" y="67185"/>
                  <a:pt x="107898" y="66897"/>
                </a:cubicBezTo>
                <a:lnTo>
                  <a:pt x="83621" y="66897"/>
                </a:lnTo>
                <a:cubicBezTo>
                  <a:pt x="78996" y="66897"/>
                  <a:pt x="75259" y="70634"/>
                  <a:pt x="75259" y="75259"/>
                </a:cubicBezTo>
                <a:cubicBezTo>
                  <a:pt x="75259" y="79885"/>
                  <a:pt x="78996" y="83621"/>
                  <a:pt x="83621" y="83621"/>
                </a:cubicBezTo>
                <a:lnTo>
                  <a:pt x="108708" y="83621"/>
                </a:lnTo>
                <a:cubicBezTo>
                  <a:pt x="122558" y="83621"/>
                  <a:pt x="133794" y="94858"/>
                  <a:pt x="133794" y="108708"/>
                </a:cubicBezTo>
                <a:cubicBezTo>
                  <a:pt x="133794" y="122558"/>
                  <a:pt x="122558" y="133794"/>
                  <a:pt x="108708" y="133794"/>
                </a:cubicBezTo>
                <a:lnTo>
                  <a:pt x="36480" y="133794"/>
                </a:lnTo>
                <a:cubicBezTo>
                  <a:pt x="38753" y="131207"/>
                  <a:pt x="41523" y="127888"/>
                  <a:pt x="44319" y="124178"/>
                </a:cubicBezTo>
                <a:cubicBezTo>
                  <a:pt x="45966" y="121983"/>
                  <a:pt x="47664" y="119579"/>
                  <a:pt x="49284" y="117070"/>
                </a:cubicBezTo>
                <a:lnTo>
                  <a:pt x="108708" y="117070"/>
                </a:lnTo>
                <a:cubicBezTo>
                  <a:pt x="113333" y="117070"/>
                  <a:pt x="117070" y="113333"/>
                  <a:pt x="117070" y="108708"/>
                </a:cubicBezTo>
                <a:cubicBezTo>
                  <a:pt x="117070" y="104083"/>
                  <a:pt x="113333" y="100346"/>
                  <a:pt x="108708" y="100346"/>
                </a:cubicBezTo>
                <a:lnTo>
                  <a:pt x="83621" y="100346"/>
                </a:lnTo>
                <a:cubicBezTo>
                  <a:pt x="69772" y="100346"/>
                  <a:pt x="58535" y="89109"/>
                  <a:pt x="58535" y="75259"/>
                </a:cubicBezTo>
                <a:cubicBezTo>
                  <a:pt x="58535" y="61409"/>
                  <a:pt x="69772" y="50173"/>
                  <a:pt x="83621" y="50173"/>
                </a:cubicBezTo>
                <a:lnTo>
                  <a:pt x="94022" y="50173"/>
                </a:lnTo>
                <a:cubicBezTo>
                  <a:pt x="88534" y="41941"/>
                  <a:pt x="83621" y="32482"/>
                  <a:pt x="83621" y="25086"/>
                </a:cubicBezTo>
                <a:cubicBezTo>
                  <a:pt x="83621" y="11237"/>
                  <a:pt x="94858" y="0"/>
                  <a:pt x="108708" y="0"/>
                </a:cubicBezTo>
                <a:cubicBezTo>
                  <a:pt x="122558" y="0"/>
                  <a:pt x="133794" y="11237"/>
                  <a:pt x="133794" y="25086"/>
                </a:cubicBezTo>
                <a:close/>
                <a:moveTo>
                  <a:pt x="30600" y="127810"/>
                </a:moveTo>
                <a:cubicBezTo>
                  <a:pt x="29607" y="128934"/>
                  <a:pt x="28719" y="129927"/>
                  <a:pt x="27961" y="130763"/>
                </a:cubicBezTo>
                <a:lnTo>
                  <a:pt x="27491" y="131286"/>
                </a:lnTo>
                <a:lnTo>
                  <a:pt x="27438" y="131233"/>
                </a:lnTo>
                <a:cubicBezTo>
                  <a:pt x="25870" y="132435"/>
                  <a:pt x="23623" y="132279"/>
                  <a:pt x="22212" y="130763"/>
                </a:cubicBezTo>
                <a:cubicBezTo>
                  <a:pt x="15627" y="123603"/>
                  <a:pt x="0" y="105180"/>
                  <a:pt x="0" y="91984"/>
                </a:cubicBezTo>
                <a:cubicBezTo>
                  <a:pt x="0" y="78134"/>
                  <a:pt x="11237" y="66897"/>
                  <a:pt x="25086" y="66897"/>
                </a:cubicBezTo>
                <a:cubicBezTo>
                  <a:pt x="38936" y="66897"/>
                  <a:pt x="50173" y="78134"/>
                  <a:pt x="50173" y="91984"/>
                </a:cubicBezTo>
                <a:cubicBezTo>
                  <a:pt x="50173" y="99823"/>
                  <a:pt x="44659" y="109492"/>
                  <a:pt x="38806" y="117566"/>
                </a:cubicBezTo>
                <a:cubicBezTo>
                  <a:pt x="36009" y="121408"/>
                  <a:pt x="33135" y="124883"/>
                  <a:pt x="30757" y="127627"/>
                </a:cubicBezTo>
                <a:lnTo>
                  <a:pt x="30600" y="127810"/>
                </a:lnTo>
                <a:close/>
                <a:moveTo>
                  <a:pt x="33449" y="91984"/>
                </a:moveTo>
                <a:cubicBezTo>
                  <a:pt x="33449" y="87368"/>
                  <a:pt x="29702" y="83621"/>
                  <a:pt x="25086" y="83621"/>
                </a:cubicBezTo>
                <a:cubicBezTo>
                  <a:pt x="20471" y="83621"/>
                  <a:pt x="16724" y="87368"/>
                  <a:pt x="16724" y="91984"/>
                </a:cubicBezTo>
                <a:cubicBezTo>
                  <a:pt x="16724" y="96599"/>
                  <a:pt x="20471" y="100346"/>
                  <a:pt x="25086" y="100346"/>
                </a:cubicBezTo>
                <a:cubicBezTo>
                  <a:pt x="29702" y="100346"/>
                  <a:pt x="33449" y="96599"/>
                  <a:pt x="33449" y="91984"/>
                </a:cubicBezTo>
                <a:close/>
                <a:moveTo>
                  <a:pt x="108708" y="33449"/>
                </a:moveTo>
                <a:cubicBezTo>
                  <a:pt x="113323" y="33449"/>
                  <a:pt x="117070" y="29702"/>
                  <a:pt x="117070" y="25086"/>
                </a:cubicBezTo>
                <a:cubicBezTo>
                  <a:pt x="117070" y="20471"/>
                  <a:pt x="113323" y="16724"/>
                  <a:pt x="108708" y="16724"/>
                </a:cubicBezTo>
                <a:cubicBezTo>
                  <a:pt x="104093" y="16724"/>
                  <a:pt x="100346" y="20471"/>
                  <a:pt x="100346" y="25086"/>
                </a:cubicBezTo>
                <a:cubicBezTo>
                  <a:pt x="100346" y="29702"/>
                  <a:pt x="104093" y="33449"/>
                  <a:pt x="108708" y="33449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1" name="Text 59"/>
          <p:cNvSpPr/>
          <p:nvPr/>
        </p:nvSpPr>
        <p:spPr>
          <a:xfrm>
            <a:off x="3457222" y="6313416"/>
            <a:ext cx="2366486" cy="20069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54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Narrative Arc:</a:t>
            </a:r>
            <a:pPr>
              <a:lnSpc>
                <a:spcPct val="13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Struktur setiap presentasi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6187004" y="5376856"/>
            <a:ext cx="5661169" cy="1271045"/>
          </a:xfrm>
          <a:custGeom>
            <a:avLst/>
            <a:gdLst/>
            <a:ahLst/>
            <a:cxnLst/>
            <a:rect l="l" t="t" r="r" b="b"/>
            <a:pathLst>
              <a:path w="5661169" h="1271045">
                <a:moveTo>
                  <a:pt x="66895" y="0"/>
                </a:moveTo>
                <a:lnTo>
                  <a:pt x="5594274" y="0"/>
                </a:lnTo>
                <a:cubicBezTo>
                  <a:pt x="5631219" y="0"/>
                  <a:pt x="5661169" y="29950"/>
                  <a:pt x="5661169" y="66895"/>
                </a:cubicBezTo>
                <a:lnTo>
                  <a:pt x="5661169" y="1204150"/>
                </a:lnTo>
                <a:cubicBezTo>
                  <a:pt x="5661169" y="1241095"/>
                  <a:pt x="5631219" y="1271045"/>
                  <a:pt x="5594274" y="1271045"/>
                </a:cubicBezTo>
                <a:lnTo>
                  <a:pt x="66895" y="1271045"/>
                </a:lnTo>
                <a:cubicBezTo>
                  <a:pt x="29950" y="1271045"/>
                  <a:pt x="0" y="1241095"/>
                  <a:pt x="0" y="1204150"/>
                </a:cubicBezTo>
                <a:lnTo>
                  <a:pt x="0" y="66895"/>
                </a:lnTo>
                <a:cubicBezTo>
                  <a:pt x="0" y="29975"/>
                  <a:pt x="29975" y="0"/>
                  <a:pt x="66895" y="0"/>
                </a:cubicBezTo>
                <a:close/>
              </a:path>
            </a:pathLst>
          </a:custGeom>
          <a:gradFill rotWithShape="1" flip="none">
            <a:gsLst>
              <a:gs pos="0">
                <a:srgbClr val="C9A86A">
                  <a:alpha val="20000"/>
                </a:srgbClr>
              </a:gs>
              <a:gs pos="100000">
                <a:srgbClr val="C9A86A">
                  <a:alpha val="5000"/>
                </a:srgbClr>
              </a:gs>
            </a:gsLst>
            <a:lin ang="2700000" scaled="1"/>
          </a:gradFill>
          <a:ln w="25400">
            <a:solidFill>
              <a:srgbClr val="C9A86A"/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6329160" y="5644444"/>
            <a:ext cx="468280" cy="468280"/>
          </a:xfrm>
          <a:custGeom>
            <a:avLst/>
            <a:gdLst/>
            <a:ahLst/>
            <a:cxnLst/>
            <a:rect l="l" t="t" r="r" b="b"/>
            <a:pathLst>
              <a:path w="468280" h="468280">
                <a:moveTo>
                  <a:pt x="234140" y="0"/>
                </a:moveTo>
                <a:lnTo>
                  <a:pt x="234140" y="0"/>
                </a:lnTo>
                <a:cubicBezTo>
                  <a:pt x="363365" y="0"/>
                  <a:pt x="468280" y="104915"/>
                  <a:pt x="468280" y="234140"/>
                </a:cubicBezTo>
                <a:lnTo>
                  <a:pt x="468280" y="234140"/>
                </a:lnTo>
                <a:cubicBezTo>
                  <a:pt x="468280" y="363365"/>
                  <a:pt x="363365" y="468280"/>
                  <a:pt x="234140" y="468280"/>
                </a:cubicBezTo>
                <a:lnTo>
                  <a:pt x="234140" y="468280"/>
                </a:lnTo>
                <a:cubicBezTo>
                  <a:pt x="104915" y="468280"/>
                  <a:pt x="0" y="363365"/>
                  <a:pt x="0" y="234140"/>
                </a:cubicBezTo>
                <a:lnTo>
                  <a:pt x="0" y="234140"/>
                </a:lnTo>
                <a:cubicBezTo>
                  <a:pt x="0" y="104915"/>
                  <a:pt x="104915" y="0"/>
                  <a:pt x="234140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4" name="Shape 62"/>
          <p:cNvSpPr/>
          <p:nvPr/>
        </p:nvSpPr>
        <p:spPr>
          <a:xfrm>
            <a:off x="6488041" y="5778239"/>
            <a:ext cx="150519" cy="200691"/>
          </a:xfrm>
          <a:custGeom>
            <a:avLst/>
            <a:gdLst/>
            <a:ahLst/>
            <a:cxnLst/>
            <a:rect l="l" t="t" r="r" b="b"/>
            <a:pathLst>
              <a:path w="150519" h="200691">
                <a:moveTo>
                  <a:pt x="12543" y="0"/>
                </a:moveTo>
                <a:cubicBezTo>
                  <a:pt x="5605" y="0"/>
                  <a:pt x="0" y="5605"/>
                  <a:pt x="0" y="12543"/>
                </a:cubicBezTo>
                <a:cubicBezTo>
                  <a:pt x="0" y="19481"/>
                  <a:pt x="5605" y="25086"/>
                  <a:pt x="12543" y="25086"/>
                </a:cubicBezTo>
                <a:lnTo>
                  <a:pt x="12543" y="29398"/>
                </a:lnTo>
                <a:cubicBezTo>
                  <a:pt x="12543" y="46018"/>
                  <a:pt x="19168" y="61971"/>
                  <a:pt x="30927" y="73731"/>
                </a:cubicBezTo>
                <a:lnTo>
                  <a:pt x="57542" y="100346"/>
                </a:lnTo>
                <a:lnTo>
                  <a:pt x="30927" y="126961"/>
                </a:lnTo>
                <a:cubicBezTo>
                  <a:pt x="19168" y="138720"/>
                  <a:pt x="12543" y="154673"/>
                  <a:pt x="12543" y="171293"/>
                </a:cubicBezTo>
                <a:lnTo>
                  <a:pt x="12543" y="175605"/>
                </a:lnTo>
                <a:cubicBezTo>
                  <a:pt x="5605" y="175605"/>
                  <a:pt x="0" y="181210"/>
                  <a:pt x="0" y="188148"/>
                </a:cubicBezTo>
                <a:cubicBezTo>
                  <a:pt x="0" y="195086"/>
                  <a:pt x="5605" y="200691"/>
                  <a:pt x="12543" y="200691"/>
                </a:cubicBezTo>
                <a:lnTo>
                  <a:pt x="137975" y="200691"/>
                </a:lnTo>
                <a:cubicBezTo>
                  <a:pt x="144913" y="200691"/>
                  <a:pt x="150519" y="195086"/>
                  <a:pt x="150519" y="188148"/>
                </a:cubicBezTo>
                <a:cubicBezTo>
                  <a:pt x="150519" y="181210"/>
                  <a:pt x="144913" y="175605"/>
                  <a:pt x="137975" y="175605"/>
                </a:cubicBezTo>
                <a:lnTo>
                  <a:pt x="137975" y="171293"/>
                </a:lnTo>
                <a:cubicBezTo>
                  <a:pt x="137975" y="154673"/>
                  <a:pt x="131351" y="138720"/>
                  <a:pt x="119592" y="126961"/>
                </a:cubicBezTo>
                <a:lnTo>
                  <a:pt x="92977" y="100346"/>
                </a:lnTo>
                <a:lnTo>
                  <a:pt x="119592" y="73731"/>
                </a:lnTo>
                <a:cubicBezTo>
                  <a:pt x="131351" y="61971"/>
                  <a:pt x="137975" y="46018"/>
                  <a:pt x="137975" y="29398"/>
                </a:cubicBezTo>
                <a:lnTo>
                  <a:pt x="137975" y="25086"/>
                </a:lnTo>
                <a:cubicBezTo>
                  <a:pt x="144913" y="25086"/>
                  <a:pt x="150519" y="19481"/>
                  <a:pt x="150519" y="12543"/>
                </a:cubicBezTo>
                <a:cubicBezTo>
                  <a:pt x="150519" y="5605"/>
                  <a:pt x="144913" y="0"/>
                  <a:pt x="137975" y="0"/>
                </a:cubicBezTo>
                <a:lnTo>
                  <a:pt x="12543" y="0"/>
                </a:lnTo>
                <a:close/>
                <a:moveTo>
                  <a:pt x="37630" y="29398"/>
                </a:moveTo>
                <a:lnTo>
                  <a:pt x="37630" y="25086"/>
                </a:lnTo>
                <a:lnTo>
                  <a:pt x="112889" y="25086"/>
                </a:lnTo>
                <a:lnTo>
                  <a:pt x="112889" y="29398"/>
                </a:lnTo>
                <a:cubicBezTo>
                  <a:pt x="112889" y="36846"/>
                  <a:pt x="110694" y="44058"/>
                  <a:pt x="106617" y="50173"/>
                </a:cubicBezTo>
                <a:lnTo>
                  <a:pt x="43901" y="50173"/>
                </a:lnTo>
                <a:cubicBezTo>
                  <a:pt x="39864" y="44058"/>
                  <a:pt x="37630" y="36846"/>
                  <a:pt x="37630" y="29398"/>
                </a:cubicBezTo>
                <a:close/>
                <a:moveTo>
                  <a:pt x="43901" y="150519"/>
                </a:moveTo>
                <a:cubicBezTo>
                  <a:pt x="45273" y="148441"/>
                  <a:pt x="46880" y="146481"/>
                  <a:pt x="48644" y="144678"/>
                </a:cubicBezTo>
                <a:lnTo>
                  <a:pt x="75259" y="118063"/>
                </a:lnTo>
                <a:lnTo>
                  <a:pt x="101874" y="144678"/>
                </a:lnTo>
                <a:cubicBezTo>
                  <a:pt x="103677" y="146481"/>
                  <a:pt x="105245" y="148441"/>
                  <a:pt x="106656" y="150519"/>
                </a:cubicBezTo>
                <a:lnTo>
                  <a:pt x="43901" y="150519"/>
                </a:lnTo>
                <a:close/>
              </a:path>
            </a:pathLst>
          </a:custGeom>
          <a:solidFill>
            <a:srgbClr val="1A1D21"/>
          </a:solidFill>
          <a:ln/>
        </p:spPr>
      </p:sp>
      <p:sp>
        <p:nvSpPr>
          <p:cNvPr id="65" name="Text 63"/>
          <p:cNvSpPr/>
          <p:nvPr/>
        </p:nvSpPr>
        <p:spPr>
          <a:xfrm>
            <a:off x="6931234" y="5644444"/>
            <a:ext cx="4850041" cy="2341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85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Timeline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6931234" y="5945481"/>
            <a:ext cx="4841679" cy="4348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Dari </a:t>
            </a:r>
            <a:pPr>
              <a:lnSpc>
                <a:spcPct val="140000"/>
              </a:lnSpc>
            </a:pPr>
            <a:r>
              <a:rPr lang="en-US" sz="1054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"tahu teorinya"</a:t>
            </a:r>
            <a:pPr>
              <a:lnSpc>
                <a:spcPct val="14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ke </a:t>
            </a:r>
            <a:pPr>
              <a:lnSpc>
                <a:spcPct val="140000"/>
              </a:lnSpc>
            </a:pPr>
            <a:r>
              <a:rPr lang="en-US" sz="1054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"menggunakannya secara natural"</a:t>
            </a:r>
            <a:pPr>
              <a:lnSpc>
                <a:spcPct val="14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: </a:t>
            </a:r>
            <a:pPr>
              <a:lnSpc>
                <a:spcPct val="140000"/>
              </a:lnSpc>
            </a:pPr>
            <a:r>
              <a:rPr lang="en-US" sz="1054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3–6 bulan latihan deliberate</a:t>
            </a:r>
            <a:pPr>
              <a:lnSpc>
                <a:spcPct val="140000"/>
              </a:lnSpc>
            </a:pPr>
            <a:r>
              <a:rPr lang="en-US" sz="1054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Tidak ada shortcut.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images.stockcake.com/public/c/e/1/ce187a1d-0e4e-428a-a8c8-c4855a8e95da_large/modern-architectural-lines-stockcake.jp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rcRect l="0" r="0" t="777" b="777"/>
          <a:stretch/>
        </p:blipFill>
        <p:spPr>
          <a:xfrm>
            <a:off x="0" y="0"/>
            <a:ext cx="12192000" cy="6858545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545"/>
          </a:xfrm>
          <a:custGeom>
            <a:avLst/>
            <a:gdLst/>
            <a:ahLst/>
            <a:cxnLst/>
            <a:rect l="l" t="t" r="r" b="b"/>
            <a:pathLst>
              <a:path w="12192000" h="6858545">
                <a:moveTo>
                  <a:pt x="0" y="0"/>
                </a:moveTo>
                <a:lnTo>
                  <a:pt x="12192000" y="0"/>
                </a:lnTo>
                <a:lnTo>
                  <a:pt x="12192000" y="6858545"/>
                </a:lnTo>
                <a:lnTo>
                  <a:pt x="0" y="6858545"/>
                </a:lnTo>
                <a:lnTo>
                  <a:pt x="0" y="0"/>
                </a:lnTo>
                <a:close/>
              </a:path>
            </a:pathLst>
          </a:custGeom>
          <a:gradFill rotWithShape="1" flip="none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90000"/>
                </a:srgbClr>
              </a:gs>
              <a:gs pos="100000">
                <a:srgbClr val="4A6C8C">
                  <a:alpha val="30000"/>
                </a:srgbClr>
              </a:gs>
            </a:gsLst>
            <a:lin ang="2700000" scaled="1"/>
          </a:gradFill>
          <a:ln/>
        </p:spPr>
      </p:sp>
      <p:sp>
        <p:nvSpPr>
          <p:cNvPr id="4" name="Shape 1"/>
          <p:cNvSpPr/>
          <p:nvPr/>
        </p:nvSpPr>
        <p:spPr>
          <a:xfrm>
            <a:off x="5695596" y="-270159"/>
            <a:ext cx="801761" cy="801761"/>
          </a:xfrm>
          <a:custGeom>
            <a:avLst/>
            <a:gdLst/>
            <a:ahLst/>
            <a:cxnLst/>
            <a:rect l="l" t="t" r="r" b="b"/>
            <a:pathLst>
              <a:path w="801761" h="801761">
                <a:moveTo>
                  <a:pt x="400881" y="0"/>
                </a:moveTo>
                <a:lnTo>
                  <a:pt x="400881" y="0"/>
                </a:lnTo>
                <a:cubicBezTo>
                  <a:pt x="622133" y="0"/>
                  <a:pt x="801761" y="179629"/>
                  <a:pt x="801761" y="400881"/>
                </a:cubicBezTo>
                <a:lnTo>
                  <a:pt x="801761" y="400881"/>
                </a:lnTo>
                <a:cubicBezTo>
                  <a:pt x="801761" y="622133"/>
                  <a:pt x="622133" y="801761"/>
                  <a:pt x="400881" y="801761"/>
                </a:cubicBezTo>
                <a:lnTo>
                  <a:pt x="400881" y="801761"/>
                </a:lnTo>
                <a:cubicBezTo>
                  <a:pt x="179629" y="801761"/>
                  <a:pt x="0" y="622133"/>
                  <a:pt x="0" y="400881"/>
                </a:cubicBezTo>
                <a:lnTo>
                  <a:pt x="0" y="400881"/>
                </a:lnTo>
                <a:cubicBezTo>
                  <a:pt x="0" y="179629"/>
                  <a:pt x="179629" y="0"/>
                  <a:pt x="400881" y="0"/>
                </a:cubicBezTo>
                <a:close/>
              </a:path>
            </a:pathLst>
          </a:custGeom>
          <a:solidFill>
            <a:srgbClr val="C9A86A">
              <a:alpha val="20000"/>
            </a:srgbClr>
          </a:solidFill>
          <a:ln w="50800">
            <a:solidFill>
              <a:srgbClr val="C9A86A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5939610" y="-26144"/>
            <a:ext cx="313733" cy="313733"/>
          </a:xfrm>
          <a:custGeom>
            <a:avLst/>
            <a:gdLst/>
            <a:ahLst/>
            <a:cxnLst/>
            <a:rect l="l" t="t" r="r" b="b"/>
            <a:pathLst>
              <a:path w="313733" h="313733">
                <a:moveTo>
                  <a:pt x="78433" y="196083"/>
                </a:moveTo>
                <a:lnTo>
                  <a:pt x="15013" y="196083"/>
                </a:lnTo>
                <a:cubicBezTo>
                  <a:pt x="-245" y="196083"/>
                  <a:pt x="-9620" y="179477"/>
                  <a:pt x="-1777" y="166364"/>
                </a:cubicBezTo>
                <a:lnTo>
                  <a:pt x="30638" y="112319"/>
                </a:lnTo>
                <a:cubicBezTo>
                  <a:pt x="35969" y="103434"/>
                  <a:pt x="45528" y="98041"/>
                  <a:pt x="55884" y="98041"/>
                </a:cubicBezTo>
                <a:lnTo>
                  <a:pt x="114096" y="98041"/>
                </a:lnTo>
                <a:cubicBezTo>
                  <a:pt x="160727" y="19057"/>
                  <a:pt x="230275" y="15074"/>
                  <a:pt x="276783" y="21876"/>
                </a:cubicBezTo>
                <a:cubicBezTo>
                  <a:pt x="284627" y="23040"/>
                  <a:pt x="290754" y="29167"/>
                  <a:pt x="291857" y="36949"/>
                </a:cubicBezTo>
                <a:cubicBezTo>
                  <a:pt x="298659" y="83458"/>
                  <a:pt x="294676" y="153006"/>
                  <a:pt x="215691" y="199637"/>
                </a:cubicBezTo>
                <a:lnTo>
                  <a:pt x="215691" y="257849"/>
                </a:lnTo>
                <a:cubicBezTo>
                  <a:pt x="215691" y="268205"/>
                  <a:pt x="210299" y="277764"/>
                  <a:pt x="201414" y="283095"/>
                </a:cubicBezTo>
                <a:lnTo>
                  <a:pt x="147369" y="315510"/>
                </a:lnTo>
                <a:cubicBezTo>
                  <a:pt x="134317" y="323353"/>
                  <a:pt x="117650" y="313916"/>
                  <a:pt x="117650" y="298720"/>
                </a:cubicBezTo>
                <a:lnTo>
                  <a:pt x="117650" y="235299"/>
                </a:lnTo>
                <a:cubicBezTo>
                  <a:pt x="117650" y="213669"/>
                  <a:pt x="100064" y="196083"/>
                  <a:pt x="78433" y="196083"/>
                </a:cubicBezTo>
                <a:lnTo>
                  <a:pt x="78372" y="196083"/>
                </a:lnTo>
                <a:close/>
                <a:moveTo>
                  <a:pt x="245104" y="98041"/>
                </a:moveTo>
                <a:cubicBezTo>
                  <a:pt x="245104" y="81808"/>
                  <a:pt x="231924" y="68629"/>
                  <a:pt x="215691" y="68629"/>
                </a:cubicBezTo>
                <a:cubicBezTo>
                  <a:pt x="199458" y="68629"/>
                  <a:pt x="186279" y="81808"/>
                  <a:pt x="186279" y="98041"/>
                </a:cubicBezTo>
                <a:cubicBezTo>
                  <a:pt x="186279" y="114275"/>
                  <a:pt x="199458" y="127454"/>
                  <a:pt x="215691" y="127454"/>
                </a:cubicBezTo>
                <a:cubicBezTo>
                  <a:pt x="231924" y="127454"/>
                  <a:pt x="245104" y="114275"/>
                  <a:pt x="245104" y="9804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" name="Text 3"/>
          <p:cNvSpPr/>
          <p:nvPr/>
        </p:nvSpPr>
        <p:spPr>
          <a:xfrm>
            <a:off x="3815583" y="1037061"/>
            <a:ext cx="4557838" cy="196082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4117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Framework Adalah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4117" b="1" dirty="0">
                <a:solidFill>
                  <a:srgbClr val="C9A86A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Titik Awal</a:t>
            </a:r>
            <a:pPr algn="ctr">
              <a:lnSpc>
                <a:spcPct val="100000"/>
              </a:lnSpc>
            </a:pPr>
            <a:r>
              <a:rPr lang="en-US" sz="4117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,</a:t>
            </a:r>
            <a:endParaRPr lang="en-US" sz="1600" dirty="0"/>
          </a:p>
          <a:p>
            <a:pPr algn="ctr">
              <a:lnSpc>
                <a:spcPct val="100000"/>
              </a:lnSpc>
            </a:pPr>
            <a:r>
              <a:rPr lang="en-US" sz="4117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Bukan Titik Akhir</a:t>
            </a:r>
            <a:endParaRPr lang="en-US" sz="1600" dirty="0"/>
          </a:p>
        </p:txBody>
      </p:sp>
      <p:sp>
        <p:nvSpPr>
          <p:cNvPr id="7" name="Shape 4"/>
          <p:cNvSpPr/>
          <p:nvPr/>
        </p:nvSpPr>
        <p:spPr>
          <a:xfrm>
            <a:off x="5538730" y="3207045"/>
            <a:ext cx="1115494" cy="0"/>
          </a:xfrm>
          <a:custGeom>
            <a:avLst/>
            <a:gdLst/>
            <a:ahLst/>
            <a:cxnLst/>
            <a:rect l="l" t="t" r="r" b="b"/>
            <a:pathLst>
              <a:path w="1115494" h="0">
                <a:moveTo>
                  <a:pt x="0" y="0"/>
                </a:moveTo>
                <a:lnTo>
                  <a:pt x="1115494" y="0"/>
                </a:lnTo>
                <a:lnTo>
                  <a:pt x="1115494" y="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8" name="Text 5"/>
          <p:cNvSpPr/>
          <p:nvPr/>
        </p:nvSpPr>
        <p:spPr>
          <a:xfrm>
            <a:off x="2697706" y="3485919"/>
            <a:ext cx="6797541" cy="33987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64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Ini adalah </a:t>
            </a:r>
            <a:pPr algn="ctr">
              <a:lnSpc>
                <a:spcPct val="140000"/>
              </a:lnSpc>
            </a:pPr>
            <a:r>
              <a:rPr lang="en-US" sz="1647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fondasi</a:t>
            </a:r>
            <a:pPr algn="ctr">
              <a:lnSpc>
                <a:spcPct val="140000"/>
              </a:lnSpc>
            </a:pPr>
            <a:r>
              <a:rPr lang="en-US" sz="1647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2706421" y="3965232"/>
            <a:ext cx="6780112" cy="56646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372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Judgment</a:t>
            </a:r>
            <a:pPr algn="ctr">
              <a:lnSpc>
                <a:spcPct val="140000"/>
              </a:lnSpc>
            </a:pPr>
            <a:r>
              <a:rPr lang="en-US" sz="137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</a:t>
            </a:r>
            <a:pPr algn="ctr">
              <a:lnSpc>
                <a:spcPct val="140000"/>
              </a:lnSpc>
            </a:pPr>
            <a:r>
              <a:rPr lang="en-US" sz="1372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adaptability</a:t>
            </a:r>
            <a:pPr algn="ctr">
              <a:lnSpc>
                <a:spcPct val="140000"/>
              </a:lnSpc>
            </a:pPr>
            <a:r>
              <a:rPr lang="en-US" sz="137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dan </a:t>
            </a:r>
            <a:pPr algn="ctr">
              <a:lnSpc>
                <a:spcPct val="140000"/>
              </a:lnSpc>
            </a:pPr>
            <a:r>
              <a:rPr lang="en-US" sz="1372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genuine curiosity</a:t>
            </a:r>
            <a:pPr algn="ctr">
              <a:lnSpc>
                <a:spcPct val="140000"/>
              </a:lnSpc>
            </a:pPr>
            <a:r>
              <a:rPr lang="en-US" sz="1372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akan membedakan konsultan baik dari yang luar biasa.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2722693" y="4884643"/>
            <a:ext cx="2100266" cy="1246216"/>
          </a:xfrm>
          <a:custGeom>
            <a:avLst/>
            <a:gdLst/>
            <a:ahLst/>
            <a:cxnLst/>
            <a:rect l="l" t="t" r="r" b="b"/>
            <a:pathLst>
              <a:path w="2100266" h="1246216">
                <a:moveTo>
                  <a:pt x="69713" y="0"/>
                </a:moveTo>
                <a:lnTo>
                  <a:pt x="2030553" y="0"/>
                </a:lnTo>
                <a:cubicBezTo>
                  <a:pt x="2069054" y="0"/>
                  <a:pt x="2100266" y="31212"/>
                  <a:pt x="2100266" y="69713"/>
                </a:cubicBezTo>
                <a:lnTo>
                  <a:pt x="2100266" y="1176503"/>
                </a:lnTo>
                <a:cubicBezTo>
                  <a:pt x="2100266" y="1215004"/>
                  <a:pt x="2069054" y="1246216"/>
                  <a:pt x="2030553" y="1246216"/>
                </a:cubicBezTo>
                <a:lnTo>
                  <a:pt x="69713" y="1246216"/>
                </a:lnTo>
                <a:cubicBezTo>
                  <a:pt x="31212" y="1246216"/>
                  <a:pt x="0" y="1215004"/>
                  <a:pt x="0" y="1176503"/>
                </a:cubicBezTo>
                <a:lnTo>
                  <a:pt x="0" y="69713"/>
                </a:lnTo>
                <a:cubicBezTo>
                  <a:pt x="0" y="31237"/>
                  <a:pt x="31237" y="0"/>
                  <a:pt x="69713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646121" y="5063297"/>
            <a:ext cx="261444" cy="261444"/>
          </a:xfrm>
          <a:custGeom>
            <a:avLst/>
            <a:gdLst/>
            <a:ahLst/>
            <a:cxnLst/>
            <a:rect l="l" t="t" r="r" b="b"/>
            <a:pathLst>
              <a:path w="261444" h="261444">
                <a:moveTo>
                  <a:pt x="61276" y="28595"/>
                </a:moveTo>
                <a:cubicBezTo>
                  <a:pt x="61276" y="12817"/>
                  <a:pt x="74093" y="0"/>
                  <a:pt x="89871" y="0"/>
                </a:cubicBezTo>
                <a:lnTo>
                  <a:pt x="102127" y="0"/>
                </a:lnTo>
                <a:cubicBezTo>
                  <a:pt x="111165" y="0"/>
                  <a:pt x="118467" y="7302"/>
                  <a:pt x="118467" y="16340"/>
                </a:cubicBezTo>
                <a:lnTo>
                  <a:pt x="118467" y="245104"/>
                </a:lnTo>
                <a:cubicBezTo>
                  <a:pt x="118467" y="254142"/>
                  <a:pt x="111165" y="261444"/>
                  <a:pt x="102127" y="261444"/>
                </a:cubicBezTo>
                <a:lnTo>
                  <a:pt x="85786" y="261444"/>
                </a:lnTo>
                <a:cubicBezTo>
                  <a:pt x="70569" y="261444"/>
                  <a:pt x="57753" y="251027"/>
                  <a:pt x="54127" y="236934"/>
                </a:cubicBezTo>
                <a:cubicBezTo>
                  <a:pt x="53770" y="236934"/>
                  <a:pt x="53463" y="236934"/>
                  <a:pt x="53106" y="236934"/>
                </a:cubicBezTo>
                <a:cubicBezTo>
                  <a:pt x="30536" y="236934"/>
                  <a:pt x="12255" y="218653"/>
                  <a:pt x="12255" y="196083"/>
                </a:cubicBezTo>
                <a:cubicBezTo>
                  <a:pt x="12255" y="186892"/>
                  <a:pt x="15319" y="178415"/>
                  <a:pt x="20425" y="171573"/>
                </a:cubicBezTo>
                <a:cubicBezTo>
                  <a:pt x="10519" y="164117"/>
                  <a:pt x="4085" y="152271"/>
                  <a:pt x="4085" y="138892"/>
                </a:cubicBezTo>
                <a:cubicBezTo>
                  <a:pt x="4085" y="123114"/>
                  <a:pt x="13072" y="109378"/>
                  <a:pt x="26144" y="102586"/>
                </a:cubicBezTo>
                <a:cubicBezTo>
                  <a:pt x="22519" y="96458"/>
                  <a:pt x="20425" y="89310"/>
                  <a:pt x="20425" y="81701"/>
                </a:cubicBezTo>
                <a:cubicBezTo>
                  <a:pt x="20425" y="59131"/>
                  <a:pt x="38706" y="40851"/>
                  <a:pt x="61276" y="40851"/>
                </a:cubicBezTo>
                <a:lnTo>
                  <a:pt x="61276" y="28595"/>
                </a:lnTo>
                <a:close/>
                <a:moveTo>
                  <a:pt x="200168" y="28595"/>
                </a:moveTo>
                <a:lnTo>
                  <a:pt x="200168" y="40851"/>
                </a:lnTo>
                <a:cubicBezTo>
                  <a:pt x="222738" y="40851"/>
                  <a:pt x="241019" y="59131"/>
                  <a:pt x="241019" y="81701"/>
                </a:cubicBezTo>
                <a:cubicBezTo>
                  <a:pt x="241019" y="89361"/>
                  <a:pt x="238925" y="96510"/>
                  <a:pt x="235299" y="102586"/>
                </a:cubicBezTo>
                <a:cubicBezTo>
                  <a:pt x="248423" y="109378"/>
                  <a:pt x="257359" y="123062"/>
                  <a:pt x="257359" y="138892"/>
                </a:cubicBezTo>
                <a:cubicBezTo>
                  <a:pt x="257359" y="152271"/>
                  <a:pt x="250925" y="164117"/>
                  <a:pt x="241019" y="171573"/>
                </a:cubicBezTo>
                <a:cubicBezTo>
                  <a:pt x="246125" y="178415"/>
                  <a:pt x="249189" y="186892"/>
                  <a:pt x="249189" y="196083"/>
                </a:cubicBezTo>
                <a:cubicBezTo>
                  <a:pt x="249189" y="218653"/>
                  <a:pt x="230908" y="236934"/>
                  <a:pt x="208338" y="236934"/>
                </a:cubicBezTo>
                <a:cubicBezTo>
                  <a:pt x="207981" y="236934"/>
                  <a:pt x="207674" y="236934"/>
                  <a:pt x="207317" y="236934"/>
                </a:cubicBezTo>
                <a:cubicBezTo>
                  <a:pt x="203691" y="251027"/>
                  <a:pt x="190874" y="261444"/>
                  <a:pt x="175658" y="261444"/>
                </a:cubicBezTo>
                <a:lnTo>
                  <a:pt x="159317" y="261444"/>
                </a:lnTo>
                <a:cubicBezTo>
                  <a:pt x="150279" y="261444"/>
                  <a:pt x="142977" y="254142"/>
                  <a:pt x="142977" y="245104"/>
                </a:cubicBezTo>
                <a:lnTo>
                  <a:pt x="142977" y="16340"/>
                </a:lnTo>
                <a:cubicBezTo>
                  <a:pt x="142977" y="7302"/>
                  <a:pt x="150279" y="0"/>
                  <a:pt x="159317" y="0"/>
                </a:cubicBezTo>
                <a:lnTo>
                  <a:pt x="171573" y="0"/>
                </a:lnTo>
                <a:cubicBezTo>
                  <a:pt x="187351" y="0"/>
                  <a:pt x="200168" y="12817"/>
                  <a:pt x="200168" y="28595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2" name="Text 9"/>
          <p:cNvSpPr/>
          <p:nvPr/>
        </p:nvSpPr>
        <p:spPr>
          <a:xfrm>
            <a:off x="2862130" y="5429318"/>
            <a:ext cx="1821392" cy="244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35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Internalisasi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2866487" y="5743051"/>
            <a:ext cx="1812678" cy="2091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9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3-6 bulan deliberate practice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5044505" y="4884643"/>
            <a:ext cx="2100266" cy="1246216"/>
          </a:xfrm>
          <a:custGeom>
            <a:avLst/>
            <a:gdLst/>
            <a:ahLst/>
            <a:cxnLst/>
            <a:rect l="l" t="t" r="r" b="b"/>
            <a:pathLst>
              <a:path w="2100266" h="1246216">
                <a:moveTo>
                  <a:pt x="69713" y="0"/>
                </a:moveTo>
                <a:lnTo>
                  <a:pt x="2030553" y="0"/>
                </a:lnTo>
                <a:cubicBezTo>
                  <a:pt x="2069054" y="0"/>
                  <a:pt x="2100266" y="31212"/>
                  <a:pt x="2100266" y="69713"/>
                </a:cubicBezTo>
                <a:lnTo>
                  <a:pt x="2100266" y="1176503"/>
                </a:lnTo>
                <a:cubicBezTo>
                  <a:pt x="2100266" y="1215004"/>
                  <a:pt x="2069054" y="1246216"/>
                  <a:pt x="2030553" y="1246216"/>
                </a:cubicBezTo>
                <a:lnTo>
                  <a:pt x="69713" y="1246216"/>
                </a:lnTo>
                <a:cubicBezTo>
                  <a:pt x="31212" y="1246216"/>
                  <a:pt x="0" y="1215004"/>
                  <a:pt x="0" y="1176503"/>
                </a:cubicBezTo>
                <a:lnTo>
                  <a:pt x="0" y="69713"/>
                </a:lnTo>
                <a:cubicBezTo>
                  <a:pt x="0" y="31237"/>
                  <a:pt x="31237" y="0"/>
                  <a:pt x="69713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5935253" y="5063297"/>
            <a:ext cx="326805" cy="261444"/>
          </a:xfrm>
          <a:custGeom>
            <a:avLst/>
            <a:gdLst/>
            <a:ahLst/>
            <a:cxnLst/>
            <a:rect l="l" t="t" r="r" b="b"/>
            <a:pathLst>
              <a:path w="326805" h="261444">
                <a:moveTo>
                  <a:pt x="163402" y="8170"/>
                </a:moveTo>
                <a:cubicBezTo>
                  <a:pt x="192712" y="8170"/>
                  <a:pt x="216508" y="31966"/>
                  <a:pt x="216508" y="61276"/>
                </a:cubicBezTo>
                <a:cubicBezTo>
                  <a:pt x="216508" y="90586"/>
                  <a:pt x="192712" y="114382"/>
                  <a:pt x="163402" y="114382"/>
                </a:cubicBezTo>
                <a:cubicBezTo>
                  <a:pt x="134093" y="114382"/>
                  <a:pt x="110297" y="90586"/>
                  <a:pt x="110297" y="61276"/>
                </a:cubicBezTo>
                <a:cubicBezTo>
                  <a:pt x="110297" y="31966"/>
                  <a:pt x="134093" y="8170"/>
                  <a:pt x="163402" y="8170"/>
                </a:cubicBezTo>
                <a:close/>
                <a:moveTo>
                  <a:pt x="49021" y="44936"/>
                </a:moveTo>
                <a:cubicBezTo>
                  <a:pt x="69312" y="44936"/>
                  <a:pt x="85786" y="61410"/>
                  <a:pt x="85786" y="81701"/>
                </a:cubicBezTo>
                <a:cubicBezTo>
                  <a:pt x="85786" y="101993"/>
                  <a:pt x="69312" y="118467"/>
                  <a:pt x="49021" y="118467"/>
                </a:cubicBezTo>
                <a:cubicBezTo>
                  <a:pt x="28729" y="118467"/>
                  <a:pt x="12255" y="101993"/>
                  <a:pt x="12255" y="81701"/>
                </a:cubicBezTo>
                <a:cubicBezTo>
                  <a:pt x="12255" y="61410"/>
                  <a:pt x="28729" y="44936"/>
                  <a:pt x="49021" y="44936"/>
                </a:cubicBezTo>
                <a:close/>
                <a:moveTo>
                  <a:pt x="0" y="212423"/>
                </a:moveTo>
                <a:cubicBezTo>
                  <a:pt x="0" y="176321"/>
                  <a:pt x="29259" y="147062"/>
                  <a:pt x="65361" y="147062"/>
                </a:cubicBezTo>
                <a:cubicBezTo>
                  <a:pt x="71897" y="147062"/>
                  <a:pt x="78229" y="148032"/>
                  <a:pt x="84203" y="149820"/>
                </a:cubicBezTo>
                <a:cubicBezTo>
                  <a:pt x="67404" y="168611"/>
                  <a:pt x="57191" y="193428"/>
                  <a:pt x="57191" y="220593"/>
                </a:cubicBezTo>
                <a:lnTo>
                  <a:pt x="57191" y="228763"/>
                </a:lnTo>
                <a:cubicBezTo>
                  <a:pt x="57191" y="234585"/>
                  <a:pt x="58416" y="240099"/>
                  <a:pt x="60612" y="245104"/>
                </a:cubicBezTo>
                <a:lnTo>
                  <a:pt x="16340" y="245104"/>
                </a:lnTo>
                <a:cubicBezTo>
                  <a:pt x="7302" y="245104"/>
                  <a:pt x="0" y="237802"/>
                  <a:pt x="0" y="228763"/>
                </a:cubicBezTo>
                <a:lnTo>
                  <a:pt x="0" y="212423"/>
                </a:lnTo>
                <a:close/>
                <a:moveTo>
                  <a:pt x="266193" y="245104"/>
                </a:moveTo>
                <a:cubicBezTo>
                  <a:pt x="268388" y="240099"/>
                  <a:pt x="269614" y="234585"/>
                  <a:pt x="269614" y="228763"/>
                </a:cubicBezTo>
                <a:lnTo>
                  <a:pt x="269614" y="220593"/>
                </a:lnTo>
                <a:cubicBezTo>
                  <a:pt x="269614" y="193428"/>
                  <a:pt x="259401" y="168611"/>
                  <a:pt x="242602" y="149820"/>
                </a:cubicBezTo>
                <a:cubicBezTo>
                  <a:pt x="248576" y="148032"/>
                  <a:pt x="254908" y="147062"/>
                  <a:pt x="261444" y="147062"/>
                </a:cubicBezTo>
                <a:cubicBezTo>
                  <a:pt x="297546" y="147062"/>
                  <a:pt x="326805" y="176321"/>
                  <a:pt x="326805" y="212423"/>
                </a:cubicBezTo>
                <a:lnTo>
                  <a:pt x="326805" y="228763"/>
                </a:lnTo>
                <a:cubicBezTo>
                  <a:pt x="326805" y="237802"/>
                  <a:pt x="319503" y="245104"/>
                  <a:pt x="310465" y="245104"/>
                </a:cubicBezTo>
                <a:lnTo>
                  <a:pt x="266193" y="245104"/>
                </a:lnTo>
                <a:close/>
                <a:moveTo>
                  <a:pt x="241019" y="81701"/>
                </a:moveTo>
                <a:cubicBezTo>
                  <a:pt x="241019" y="61410"/>
                  <a:pt x="257493" y="44936"/>
                  <a:pt x="277784" y="44936"/>
                </a:cubicBezTo>
                <a:cubicBezTo>
                  <a:pt x="298076" y="44936"/>
                  <a:pt x="314550" y="61410"/>
                  <a:pt x="314550" y="81701"/>
                </a:cubicBezTo>
                <a:cubicBezTo>
                  <a:pt x="314550" y="101993"/>
                  <a:pt x="298076" y="118467"/>
                  <a:pt x="277784" y="118467"/>
                </a:cubicBezTo>
                <a:cubicBezTo>
                  <a:pt x="257493" y="118467"/>
                  <a:pt x="241019" y="101993"/>
                  <a:pt x="241019" y="81701"/>
                </a:cubicBezTo>
                <a:close/>
                <a:moveTo>
                  <a:pt x="81701" y="220593"/>
                </a:moveTo>
                <a:cubicBezTo>
                  <a:pt x="81701" y="175453"/>
                  <a:pt x="118263" y="138892"/>
                  <a:pt x="163402" y="138892"/>
                </a:cubicBezTo>
                <a:cubicBezTo>
                  <a:pt x="208542" y="138892"/>
                  <a:pt x="245104" y="175453"/>
                  <a:pt x="245104" y="220593"/>
                </a:cubicBezTo>
                <a:lnTo>
                  <a:pt x="245104" y="228763"/>
                </a:lnTo>
                <a:cubicBezTo>
                  <a:pt x="245104" y="237802"/>
                  <a:pt x="237802" y="245104"/>
                  <a:pt x="228763" y="245104"/>
                </a:cubicBezTo>
                <a:lnTo>
                  <a:pt x="98041" y="245104"/>
                </a:lnTo>
                <a:cubicBezTo>
                  <a:pt x="89003" y="245104"/>
                  <a:pt x="81701" y="237802"/>
                  <a:pt x="81701" y="228763"/>
                </a:cubicBezTo>
                <a:lnTo>
                  <a:pt x="81701" y="220593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6" name="Text 13"/>
          <p:cNvSpPr/>
          <p:nvPr/>
        </p:nvSpPr>
        <p:spPr>
          <a:xfrm>
            <a:off x="5183942" y="5429318"/>
            <a:ext cx="1821392" cy="244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35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Aplikasi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188299" y="5743051"/>
            <a:ext cx="1812678" cy="2091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9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meeting, email, deck</a:t>
            </a:r>
            <a:endParaRPr lang="en-US" sz="1600" dirty="0"/>
          </a:p>
        </p:txBody>
      </p:sp>
      <p:sp>
        <p:nvSpPr>
          <p:cNvPr id="18" name="Shape 15"/>
          <p:cNvSpPr/>
          <p:nvPr/>
        </p:nvSpPr>
        <p:spPr>
          <a:xfrm>
            <a:off x="7366318" y="4884643"/>
            <a:ext cx="2100266" cy="1246216"/>
          </a:xfrm>
          <a:custGeom>
            <a:avLst/>
            <a:gdLst/>
            <a:ahLst/>
            <a:cxnLst/>
            <a:rect l="l" t="t" r="r" b="b"/>
            <a:pathLst>
              <a:path w="2100266" h="1246216">
                <a:moveTo>
                  <a:pt x="69713" y="0"/>
                </a:moveTo>
                <a:lnTo>
                  <a:pt x="2030553" y="0"/>
                </a:lnTo>
                <a:cubicBezTo>
                  <a:pt x="2069054" y="0"/>
                  <a:pt x="2100266" y="31212"/>
                  <a:pt x="2100266" y="69713"/>
                </a:cubicBezTo>
                <a:lnTo>
                  <a:pt x="2100266" y="1176503"/>
                </a:lnTo>
                <a:cubicBezTo>
                  <a:pt x="2100266" y="1215004"/>
                  <a:pt x="2069054" y="1246216"/>
                  <a:pt x="2030553" y="1246216"/>
                </a:cubicBezTo>
                <a:lnTo>
                  <a:pt x="69713" y="1246216"/>
                </a:lnTo>
                <a:cubicBezTo>
                  <a:pt x="31212" y="1246216"/>
                  <a:pt x="0" y="1215004"/>
                  <a:pt x="0" y="1176503"/>
                </a:cubicBezTo>
                <a:lnTo>
                  <a:pt x="0" y="69713"/>
                </a:lnTo>
                <a:cubicBezTo>
                  <a:pt x="0" y="31237"/>
                  <a:pt x="31237" y="0"/>
                  <a:pt x="69713" y="0"/>
                </a:cubicBezTo>
                <a:close/>
              </a:path>
            </a:pathLst>
          </a:custGeom>
          <a:solidFill>
            <a:srgbClr val="4A6C8C">
              <a:alpha val="20000"/>
            </a:srgbClr>
          </a:soli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8289746" y="5063297"/>
            <a:ext cx="261444" cy="261444"/>
          </a:xfrm>
          <a:custGeom>
            <a:avLst/>
            <a:gdLst/>
            <a:ahLst/>
            <a:cxnLst/>
            <a:rect l="l" t="t" r="r" b="b"/>
            <a:pathLst>
              <a:path w="261444" h="261444">
                <a:moveTo>
                  <a:pt x="32680" y="32680"/>
                </a:moveTo>
                <a:cubicBezTo>
                  <a:pt x="32680" y="23642"/>
                  <a:pt x="25378" y="16340"/>
                  <a:pt x="16340" y="16340"/>
                </a:cubicBezTo>
                <a:cubicBezTo>
                  <a:pt x="7302" y="16340"/>
                  <a:pt x="0" y="23642"/>
                  <a:pt x="0" y="32680"/>
                </a:cubicBezTo>
                <a:lnTo>
                  <a:pt x="0" y="204253"/>
                </a:lnTo>
                <a:cubicBezTo>
                  <a:pt x="0" y="226823"/>
                  <a:pt x="18281" y="245104"/>
                  <a:pt x="40851" y="245104"/>
                </a:cubicBezTo>
                <a:lnTo>
                  <a:pt x="245104" y="245104"/>
                </a:lnTo>
                <a:cubicBezTo>
                  <a:pt x="254142" y="245104"/>
                  <a:pt x="261444" y="237802"/>
                  <a:pt x="261444" y="228763"/>
                </a:cubicBezTo>
                <a:cubicBezTo>
                  <a:pt x="261444" y="219725"/>
                  <a:pt x="254142" y="212423"/>
                  <a:pt x="245104" y="212423"/>
                </a:cubicBezTo>
                <a:lnTo>
                  <a:pt x="40851" y="212423"/>
                </a:lnTo>
                <a:cubicBezTo>
                  <a:pt x="36357" y="212423"/>
                  <a:pt x="32680" y="208747"/>
                  <a:pt x="32680" y="204253"/>
                </a:cubicBezTo>
                <a:lnTo>
                  <a:pt x="32680" y="32680"/>
                </a:lnTo>
                <a:close/>
                <a:moveTo>
                  <a:pt x="240304" y="76901"/>
                </a:moveTo>
                <a:cubicBezTo>
                  <a:pt x="246687" y="70518"/>
                  <a:pt x="246687" y="60153"/>
                  <a:pt x="240304" y="53770"/>
                </a:cubicBezTo>
                <a:cubicBezTo>
                  <a:pt x="233921" y="47387"/>
                  <a:pt x="223555" y="47387"/>
                  <a:pt x="217172" y="53770"/>
                </a:cubicBezTo>
                <a:lnTo>
                  <a:pt x="163402" y="107590"/>
                </a:lnTo>
                <a:lnTo>
                  <a:pt x="134092" y="78331"/>
                </a:lnTo>
                <a:cubicBezTo>
                  <a:pt x="127709" y="71948"/>
                  <a:pt x="117343" y="71948"/>
                  <a:pt x="110960" y="78331"/>
                </a:cubicBezTo>
                <a:lnTo>
                  <a:pt x="61940" y="127352"/>
                </a:lnTo>
                <a:cubicBezTo>
                  <a:pt x="55557" y="133735"/>
                  <a:pt x="55557" y="144101"/>
                  <a:pt x="61940" y="150483"/>
                </a:cubicBezTo>
                <a:cubicBezTo>
                  <a:pt x="68323" y="156866"/>
                  <a:pt x="78688" y="156866"/>
                  <a:pt x="85071" y="150483"/>
                </a:cubicBezTo>
                <a:lnTo>
                  <a:pt x="122552" y="113003"/>
                </a:lnTo>
                <a:lnTo>
                  <a:pt x="151862" y="142313"/>
                </a:lnTo>
                <a:cubicBezTo>
                  <a:pt x="158245" y="148696"/>
                  <a:pt x="168611" y="148696"/>
                  <a:pt x="174994" y="142313"/>
                </a:cubicBezTo>
                <a:lnTo>
                  <a:pt x="240355" y="76952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0" name="Text 17"/>
          <p:cNvSpPr/>
          <p:nvPr/>
        </p:nvSpPr>
        <p:spPr>
          <a:xfrm>
            <a:off x="7505754" y="5429318"/>
            <a:ext cx="1821392" cy="2440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35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Evolution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7510112" y="5743051"/>
            <a:ext cx="1812678" cy="20915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098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Adaptasi dan refinement</a:t>
            </a:r>
            <a:endParaRPr lang="en-US" sz="1600" dirty="0"/>
          </a:p>
        </p:txBody>
      </p:sp>
      <p:sp>
        <p:nvSpPr>
          <p:cNvPr id="22" name="Shape 19"/>
          <p:cNvSpPr/>
          <p:nvPr/>
        </p:nvSpPr>
        <p:spPr>
          <a:xfrm>
            <a:off x="4818329" y="6492523"/>
            <a:ext cx="2553435" cy="644895"/>
          </a:xfrm>
          <a:custGeom>
            <a:avLst/>
            <a:gdLst/>
            <a:ahLst/>
            <a:cxnLst/>
            <a:rect l="l" t="t" r="r" b="b"/>
            <a:pathLst>
              <a:path w="2553435" h="644895">
                <a:moveTo>
                  <a:pt x="69720" y="0"/>
                </a:moveTo>
                <a:lnTo>
                  <a:pt x="2483716" y="0"/>
                </a:lnTo>
                <a:cubicBezTo>
                  <a:pt x="2522195" y="0"/>
                  <a:pt x="2553435" y="31240"/>
                  <a:pt x="2553435" y="69720"/>
                </a:cubicBezTo>
                <a:lnTo>
                  <a:pt x="2553435" y="575175"/>
                </a:lnTo>
                <a:cubicBezTo>
                  <a:pt x="2553435" y="613680"/>
                  <a:pt x="2522221" y="644895"/>
                  <a:pt x="2483716" y="644895"/>
                </a:cubicBezTo>
                <a:lnTo>
                  <a:pt x="69720" y="644895"/>
                </a:lnTo>
                <a:cubicBezTo>
                  <a:pt x="31240" y="644895"/>
                  <a:pt x="0" y="613655"/>
                  <a:pt x="0" y="575175"/>
                </a:cubicBezTo>
                <a:lnTo>
                  <a:pt x="0" y="69720"/>
                </a:lnTo>
                <a:cubicBezTo>
                  <a:pt x="0" y="31215"/>
                  <a:pt x="31215" y="0"/>
                  <a:pt x="69720" y="0"/>
                </a:cubicBezTo>
                <a:close/>
              </a:path>
            </a:pathLst>
          </a:custGeom>
          <a:solidFill>
            <a:srgbClr val="C9A86A">
              <a:alpha val="14902"/>
            </a:srgbClr>
          </a:solidFill>
          <a:ln w="25400">
            <a:solidFill>
              <a:srgbClr val="C9A86A"/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5123347" y="6675534"/>
            <a:ext cx="1943400" cy="27887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647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Mulai latihan hari ini.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476250"/>
            <a:ext cx="57150" cy="457200"/>
          </a:xfrm>
          <a:custGeom>
            <a:avLst/>
            <a:gdLst/>
            <a:ahLst/>
            <a:cxnLst/>
            <a:rect l="l" t="t" r="r" b="b"/>
            <a:pathLst>
              <a:path w="57150" h="457200">
                <a:moveTo>
                  <a:pt x="0" y="0"/>
                </a:moveTo>
                <a:lnTo>
                  <a:pt x="57150" y="0"/>
                </a:lnTo>
                <a:lnTo>
                  <a:pt x="5715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552450" y="381000"/>
            <a:ext cx="18669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spc="315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Navigation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52450" y="571500"/>
            <a:ext cx="20288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Daftar Isi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609600" y="1181100"/>
            <a:ext cx="112966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11 framework fundamental yang akan mengubah cara berpikir dan bekerja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400050" y="1752600"/>
            <a:ext cx="3667125" cy="1143000"/>
          </a:xfrm>
          <a:custGeom>
            <a:avLst/>
            <a:gdLst/>
            <a:ahLst/>
            <a:cxnLst/>
            <a:rect l="l" t="t" r="r" b="b"/>
            <a:pathLst>
              <a:path w="3667125" h="1143000">
                <a:moveTo>
                  <a:pt x="0" y="0"/>
                </a:moveTo>
                <a:lnTo>
                  <a:pt x="3590921" y="0"/>
                </a:lnTo>
                <a:cubicBezTo>
                  <a:pt x="3633007" y="0"/>
                  <a:pt x="3667125" y="34118"/>
                  <a:pt x="3667125" y="76204"/>
                </a:cubicBezTo>
                <a:lnTo>
                  <a:pt x="3667125" y="1066796"/>
                </a:lnTo>
                <a:cubicBezTo>
                  <a:pt x="3667125" y="1108882"/>
                  <a:pt x="3633007" y="1143000"/>
                  <a:pt x="3590921" y="1143000"/>
                </a:cubicBez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14902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00050" y="1752600"/>
            <a:ext cx="38100" cy="1143000"/>
          </a:xfrm>
          <a:custGeom>
            <a:avLst/>
            <a:gdLst/>
            <a:ahLst/>
            <a:cxnLst/>
            <a:rect l="l" t="t" r="r" b="b"/>
            <a:pathLst>
              <a:path w="38100" h="1143000">
                <a:moveTo>
                  <a:pt x="0" y="0"/>
                </a:moveTo>
                <a:lnTo>
                  <a:pt x="38100" y="0"/>
                </a:lnTo>
                <a:lnTo>
                  <a:pt x="38100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8" name="Shape 6"/>
          <p:cNvSpPr/>
          <p:nvPr/>
        </p:nvSpPr>
        <p:spPr>
          <a:xfrm>
            <a:off x="609600" y="19431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9" name="Text 7"/>
          <p:cNvSpPr/>
          <p:nvPr/>
        </p:nvSpPr>
        <p:spPr>
          <a:xfrm>
            <a:off x="561975" y="19431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19200" y="1943100"/>
            <a:ext cx="2743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Mengapa Framework Matters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219200" y="2286000"/>
            <a:ext cx="27336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Perbedaan fundamental antara pintar dan premium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00050" y="3048000"/>
            <a:ext cx="3667125" cy="1143000"/>
          </a:xfrm>
          <a:custGeom>
            <a:avLst/>
            <a:gdLst/>
            <a:ahLst/>
            <a:cxnLst/>
            <a:rect l="l" t="t" r="r" b="b"/>
            <a:pathLst>
              <a:path w="3667125" h="1143000">
                <a:moveTo>
                  <a:pt x="0" y="0"/>
                </a:moveTo>
                <a:lnTo>
                  <a:pt x="3590921" y="0"/>
                </a:lnTo>
                <a:cubicBezTo>
                  <a:pt x="3633007" y="0"/>
                  <a:pt x="3667125" y="34118"/>
                  <a:pt x="3667125" y="76204"/>
                </a:cubicBezTo>
                <a:lnTo>
                  <a:pt x="3667125" y="1066796"/>
                </a:lnTo>
                <a:cubicBezTo>
                  <a:pt x="3667125" y="1108882"/>
                  <a:pt x="3633007" y="1143000"/>
                  <a:pt x="3590921" y="1143000"/>
                </a:cubicBez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14902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400050" y="3048000"/>
            <a:ext cx="38100" cy="1143000"/>
          </a:xfrm>
          <a:custGeom>
            <a:avLst/>
            <a:gdLst/>
            <a:ahLst/>
            <a:cxnLst/>
            <a:rect l="l" t="t" r="r" b="b"/>
            <a:pathLst>
              <a:path w="38100" h="1143000">
                <a:moveTo>
                  <a:pt x="0" y="0"/>
                </a:moveTo>
                <a:lnTo>
                  <a:pt x="38100" y="0"/>
                </a:lnTo>
                <a:lnTo>
                  <a:pt x="38100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14" name="Shape 12"/>
          <p:cNvSpPr/>
          <p:nvPr/>
        </p:nvSpPr>
        <p:spPr>
          <a:xfrm>
            <a:off x="609600" y="32385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15" name="Text 13"/>
          <p:cNvSpPr/>
          <p:nvPr/>
        </p:nvSpPr>
        <p:spPr>
          <a:xfrm>
            <a:off x="561975" y="32385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219200" y="3238500"/>
            <a:ext cx="2743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MECE Thinking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219200" y="3581400"/>
            <a:ext cx="27336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Mutually Exclusive, Collectively Exhaustive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00050" y="4343400"/>
            <a:ext cx="3667125" cy="933450"/>
          </a:xfrm>
          <a:custGeom>
            <a:avLst/>
            <a:gdLst/>
            <a:ahLst/>
            <a:cxnLst/>
            <a:rect l="l" t="t" r="r" b="b"/>
            <a:pathLst>
              <a:path w="3667125" h="933450">
                <a:moveTo>
                  <a:pt x="0" y="0"/>
                </a:moveTo>
                <a:lnTo>
                  <a:pt x="3590927" y="0"/>
                </a:lnTo>
                <a:cubicBezTo>
                  <a:pt x="3633010" y="0"/>
                  <a:pt x="3667125" y="34115"/>
                  <a:pt x="3667125" y="76198"/>
                </a:cubicBezTo>
                <a:lnTo>
                  <a:pt x="3667125" y="857252"/>
                </a:lnTo>
                <a:cubicBezTo>
                  <a:pt x="3667125" y="899335"/>
                  <a:pt x="3633010" y="933450"/>
                  <a:pt x="3590927" y="933450"/>
                </a:cubicBez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14902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400050" y="4343400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0"/>
                </a:moveTo>
                <a:lnTo>
                  <a:pt x="38100" y="0"/>
                </a:lnTo>
                <a:lnTo>
                  <a:pt x="38100" y="933450"/>
                </a:ln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0" name="Shape 18"/>
          <p:cNvSpPr/>
          <p:nvPr/>
        </p:nvSpPr>
        <p:spPr>
          <a:xfrm>
            <a:off x="609600" y="45339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1" name="Text 19"/>
          <p:cNvSpPr/>
          <p:nvPr/>
        </p:nvSpPr>
        <p:spPr>
          <a:xfrm>
            <a:off x="561975" y="45339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03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219200" y="4533900"/>
            <a:ext cx="22383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Hypothesis-Driven Analysis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219200" y="4876800"/>
            <a:ext cx="222885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Dari exploratory ke confirmatory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400050" y="5429250"/>
            <a:ext cx="3667125" cy="1143000"/>
          </a:xfrm>
          <a:custGeom>
            <a:avLst/>
            <a:gdLst/>
            <a:ahLst/>
            <a:cxnLst/>
            <a:rect l="l" t="t" r="r" b="b"/>
            <a:pathLst>
              <a:path w="3667125" h="1143000">
                <a:moveTo>
                  <a:pt x="0" y="0"/>
                </a:moveTo>
                <a:lnTo>
                  <a:pt x="3590921" y="0"/>
                </a:lnTo>
                <a:cubicBezTo>
                  <a:pt x="3633007" y="0"/>
                  <a:pt x="3667125" y="34118"/>
                  <a:pt x="3667125" y="76204"/>
                </a:cubicBezTo>
                <a:lnTo>
                  <a:pt x="3667125" y="1066796"/>
                </a:lnTo>
                <a:cubicBezTo>
                  <a:pt x="3667125" y="1108882"/>
                  <a:pt x="3633007" y="1143000"/>
                  <a:pt x="3590921" y="1143000"/>
                </a:cubicBez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14902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400050" y="5429250"/>
            <a:ext cx="38100" cy="1143000"/>
          </a:xfrm>
          <a:custGeom>
            <a:avLst/>
            <a:gdLst/>
            <a:ahLst/>
            <a:cxnLst/>
            <a:rect l="l" t="t" r="r" b="b"/>
            <a:pathLst>
              <a:path w="38100" h="1143000">
                <a:moveTo>
                  <a:pt x="0" y="0"/>
                </a:moveTo>
                <a:lnTo>
                  <a:pt x="38100" y="0"/>
                </a:lnTo>
                <a:lnTo>
                  <a:pt x="38100" y="114300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6" name="Shape 24"/>
          <p:cNvSpPr/>
          <p:nvPr/>
        </p:nvSpPr>
        <p:spPr>
          <a:xfrm>
            <a:off x="609600" y="56197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7" name="Text 25"/>
          <p:cNvSpPr/>
          <p:nvPr/>
        </p:nvSpPr>
        <p:spPr>
          <a:xfrm>
            <a:off x="561975" y="561975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04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219200" y="5619750"/>
            <a:ext cx="27432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Pyramid Principle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1219200" y="5962650"/>
            <a:ext cx="27336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Barbara Minto's communication framework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4273525" y="1752600"/>
            <a:ext cx="3667125" cy="933450"/>
          </a:xfrm>
          <a:custGeom>
            <a:avLst/>
            <a:gdLst/>
            <a:ahLst/>
            <a:cxnLst/>
            <a:rect l="l" t="t" r="r" b="b"/>
            <a:pathLst>
              <a:path w="3667125" h="933450">
                <a:moveTo>
                  <a:pt x="0" y="0"/>
                </a:moveTo>
                <a:lnTo>
                  <a:pt x="3590927" y="0"/>
                </a:lnTo>
                <a:cubicBezTo>
                  <a:pt x="3633010" y="0"/>
                  <a:pt x="3667125" y="34115"/>
                  <a:pt x="3667125" y="76198"/>
                </a:cubicBezTo>
                <a:lnTo>
                  <a:pt x="3667125" y="857252"/>
                </a:lnTo>
                <a:cubicBezTo>
                  <a:pt x="3667125" y="899335"/>
                  <a:pt x="3633010" y="933450"/>
                  <a:pt x="3590927" y="933450"/>
                </a:cubicBez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14902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4273525" y="1752600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0"/>
                </a:moveTo>
                <a:lnTo>
                  <a:pt x="38100" y="0"/>
                </a:lnTo>
                <a:lnTo>
                  <a:pt x="38100" y="933450"/>
                </a:ln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2" name="Shape 30"/>
          <p:cNvSpPr/>
          <p:nvPr/>
        </p:nvSpPr>
        <p:spPr>
          <a:xfrm>
            <a:off x="4483075" y="19431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3" name="Text 31"/>
          <p:cNvSpPr/>
          <p:nvPr/>
        </p:nvSpPr>
        <p:spPr>
          <a:xfrm>
            <a:off x="4435450" y="19431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05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5092675" y="1943100"/>
            <a:ext cx="17907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Stakeholder Mapping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5092675" y="2286000"/>
            <a:ext cx="178117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Interest × Influence matrix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4273525" y="2838450"/>
            <a:ext cx="3667125" cy="933450"/>
          </a:xfrm>
          <a:custGeom>
            <a:avLst/>
            <a:gdLst/>
            <a:ahLst/>
            <a:cxnLst/>
            <a:rect l="l" t="t" r="r" b="b"/>
            <a:pathLst>
              <a:path w="3667125" h="933450">
                <a:moveTo>
                  <a:pt x="0" y="0"/>
                </a:moveTo>
                <a:lnTo>
                  <a:pt x="3590927" y="0"/>
                </a:lnTo>
                <a:cubicBezTo>
                  <a:pt x="3633010" y="0"/>
                  <a:pt x="3667125" y="34115"/>
                  <a:pt x="3667125" y="76198"/>
                </a:cubicBezTo>
                <a:lnTo>
                  <a:pt x="3667125" y="857252"/>
                </a:lnTo>
                <a:cubicBezTo>
                  <a:pt x="3667125" y="899335"/>
                  <a:pt x="3633010" y="933450"/>
                  <a:pt x="3590927" y="933450"/>
                </a:cubicBez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14902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4273525" y="2838450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0"/>
                </a:moveTo>
                <a:lnTo>
                  <a:pt x="38100" y="0"/>
                </a:lnTo>
                <a:lnTo>
                  <a:pt x="38100" y="933450"/>
                </a:ln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8" name="Shape 36"/>
          <p:cNvSpPr/>
          <p:nvPr/>
        </p:nvSpPr>
        <p:spPr>
          <a:xfrm>
            <a:off x="4483075" y="30289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9" name="Text 37"/>
          <p:cNvSpPr/>
          <p:nvPr/>
        </p:nvSpPr>
        <p:spPr>
          <a:xfrm>
            <a:off x="4435450" y="302895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06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5092675" y="3028950"/>
            <a:ext cx="21907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Issue Tree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5092675" y="3371850"/>
            <a:ext cx="218122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Dekonstruksi masalah kompleks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4273525" y="3924300"/>
            <a:ext cx="3667125" cy="933450"/>
          </a:xfrm>
          <a:custGeom>
            <a:avLst/>
            <a:gdLst/>
            <a:ahLst/>
            <a:cxnLst/>
            <a:rect l="l" t="t" r="r" b="b"/>
            <a:pathLst>
              <a:path w="3667125" h="933450">
                <a:moveTo>
                  <a:pt x="0" y="0"/>
                </a:moveTo>
                <a:lnTo>
                  <a:pt x="3590927" y="0"/>
                </a:lnTo>
                <a:cubicBezTo>
                  <a:pt x="3633010" y="0"/>
                  <a:pt x="3667125" y="34115"/>
                  <a:pt x="3667125" y="76198"/>
                </a:cubicBezTo>
                <a:lnTo>
                  <a:pt x="3667125" y="857252"/>
                </a:lnTo>
                <a:cubicBezTo>
                  <a:pt x="3667125" y="899335"/>
                  <a:pt x="3633010" y="933450"/>
                  <a:pt x="3590927" y="933450"/>
                </a:cubicBez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14902"/>
            </a:srgbClr>
          </a:solidFill>
          <a:ln/>
        </p:spPr>
      </p:sp>
      <p:sp>
        <p:nvSpPr>
          <p:cNvPr id="43" name="Shape 41"/>
          <p:cNvSpPr/>
          <p:nvPr/>
        </p:nvSpPr>
        <p:spPr>
          <a:xfrm>
            <a:off x="4273525" y="3924300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0"/>
                </a:moveTo>
                <a:lnTo>
                  <a:pt x="38100" y="0"/>
                </a:lnTo>
                <a:lnTo>
                  <a:pt x="38100" y="933450"/>
                </a:ln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4" name="Shape 42"/>
          <p:cNvSpPr/>
          <p:nvPr/>
        </p:nvSpPr>
        <p:spPr>
          <a:xfrm>
            <a:off x="4483075" y="4114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5" name="Text 43"/>
          <p:cNvSpPr/>
          <p:nvPr/>
        </p:nvSpPr>
        <p:spPr>
          <a:xfrm>
            <a:off x="4435450" y="41148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07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5092675" y="4114800"/>
            <a:ext cx="22288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 What? Test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5092675" y="4457700"/>
            <a:ext cx="221932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Filter untuk menghilangkan noise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4273525" y="5010150"/>
            <a:ext cx="3667125" cy="933450"/>
          </a:xfrm>
          <a:custGeom>
            <a:avLst/>
            <a:gdLst/>
            <a:ahLst/>
            <a:cxnLst/>
            <a:rect l="l" t="t" r="r" b="b"/>
            <a:pathLst>
              <a:path w="3667125" h="933450">
                <a:moveTo>
                  <a:pt x="0" y="0"/>
                </a:moveTo>
                <a:lnTo>
                  <a:pt x="3590927" y="0"/>
                </a:lnTo>
                <a:cubicBezTo>
                  <a:pt x="3633010" y="0"/>
                  <a:pt x="3667125" y="34115"/>
                  <a:pt x="3667125" y="76198"/>
                </a:cubicBezTo>
                <a:lnTo>
                  <a:pt x="3667125" y="857252"/>
                </a:lnTo>
                <a:cubicBezTo>
                  <a:pt x="3667125" y="899335"/>
                  <a:pt x="3633010" y="933450"/>
                  <a:pt x="3590927" y="933450"/>
                </a:cubicBez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14902"/>
            </a:srgbClr>
          </a:solidFill>
          <a:ln/>
        </p:spPr>
      </p:sp>
      <p:sp>
        <p:nvSpPr>
          <p:cNvPr id="49" name="Shape 47"/>
          <p:cNvSpPr/>
          <p:nvPr/>
        </p:nvSpPr>
        <p:spPr>
          <a:xfrm>
            <a:off x="4273525" y="5010150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0"/>
                </a:moveTo>
                <a:lnTo>
                  <a:pt x="38100" y="0"/>
                </a:lnTo>
                <a:lnTo>
                  <a:pt x="38100" y="933450"/>
                </a:ln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50" name="Shape 48"/>
          <p:cNvSpPr/>
          <p:nvPr/>
        </p:nvSpPr>
        <p:spPr>
          <a:xfrm>
            <a:off x="4483075" y="52006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51" name="Text 49"/>
          <p:cNvSpPr/>
          <p:nvPr/>
        </p:nvSpPr>
        <p:spPr>
          <a:xfrm>
            <a:off x="4435450" y="520065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08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5092675" y="5200650"/>
            <a:ext cx="24003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Consulting Narrative Arc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5092675" y="5543550"/>
            <a:ext cx="239077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Story dari problem ke commitment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8147000" y="1752600"/>
            <a:ext cx="3667125" cy="933450"/>
          </a:xfrm>
          <a:custGeom>
            <a:avLst/>
            <a:gdLst/>
            <a:ahLst/>
            <a:cxnLst/>
            <a:rect l="l" t="t" r="r" b="b"/>
            <a:pathLst>
              <a:path w="3667125" h="933450">
                <a:moveTo>
                  <a:pt x="0" y="0"/>
                </a:moveTo>
                <a:lnTo>
                  <a:pt x="3590927" y="0"/>
                </a:lnTo>
                <a:cubicBezTo>
                  <a:pt x="3633010" y="0"/>
                  <a:pt x="3667125" y="34115"/>
                  <a:pt x="3667125" y="76198"/>
                </a:cubicBezTo>
                <a:lnTo>
                  <a:pt x="3667125" y="857252"/>
                </a:lnTo>
                <a:cubicBezTo>
                  <a:pt x="3667125" y="899335"/>
                  <a:pt x="3633010" y="933450"/>
                  <a:pt x="3590927" y="933450"/>
                </a:cubicBez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14902"/>
            </a:srgbClr>
          </a:solidFill>
          <a:ln/>
        </p:spPr>
      </p:sp>
      <p:sp>
        <p:nvSpPr>
          <p:cNvPr id="55" name="Shape 53"/>
          <p:cNvSpPr/>
          <p:nvPr/>
        </p:nvSpPr>
        <p:spPr>
          <a:xfrm>
            <a:off x="8147000" y="1752600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0"/>
                </a:moveTo>
                <a:lnTo>
                  <a:pt x="38100" y="0"/>
                </a:lnTo>
                <a:lnTo>
                  <a:pt x="38100" y="933450"/>
                </a:ln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56" name="Shape 54"/>
          <p:cNvSpPr/>
          <p:nvPr/>
        </p:nvSpPr>
        <p:spPr>
          <a:xfrm>
            <a:off x="8356550" y="19431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57" name="Text 55"/>
          <p:cNvSpPr/>
          <p:nvPr/>
        </p:nvSpPr>
        <p:spPr>
          <a:xfrm>
            <a:off x="8308925" y="19431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09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8966150" y="1943100"/>
            <a:ext cx="26384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Value Driver Tree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8966150" y="2286000"/>
            <a:ext cx="26289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Memetakan alur intervensi ke outcome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8147000" y="2838450"/>
            <a:ext cx="3667125" cy="933450"/>
          </a:xfrm>
          <a:custGeom>
            <a:avLst/>
            <a:gdLst/>
            <a:ahLst/>
            <a:cxnLst/>
            <a:rect l="l" t="t" r="r" b="b"/>
            <a:pathLst>
              <a:path w="3667125" h="933450">
                <a:moveTo>
                  <a:pt x="0" y="0"/>
                </a:moveTo>
                <a:lnTo>
                  <a:pt x="3590927" y="0"/>
                </a:lnTo>
                <a:cubicBezTo>
                  <a:pt x="3633010" y="0"/>
                  <a:pt x="3667125" y="34115"/>
                  <a:pt x="3667125" y="76198"/>
                </a:cubicBezTo>
                <a:lnTo>
                  <a:pt x="3667125" y="857252"/>
                </a:lnTo>
                <a:cubicBezTo>
                  <a:pt x="3667125" y="899335"/>
                  <a:pt x="3633010" y="933450"/>
                  <a:pt x="3590927" y="933450"/>
                </a:cubicBez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14902"/>
            </a:srgbClr>
          </a:solidFill>
          <a:ln/>
        </p:spPr>
      </p:sp>
      <p:sp>
        <p:nvSpPr>
          <p:cNvPr id="61" name="Shape 59"/>
          <p:cNvSpPr/>
          <p:nvPr/>
        </p:nvSpPr>
        <p:spPr>
          <a:xfrm>
            <a:off x="8147000" y="2838450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0"/>
                </a:moveTo>
                <a:lnTo>
                  <a:pt x="38100" y="0"/>
                </a:lnTo>
                <a:lnTo>
                  <a:pt x="38100" y="933450"/>
                </a:ln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2" name="Shape 60"/>
          <p:cNvSpPr/>
          <p:nvPr/>
        </p:nvSpPr>
        <p:spPr>
          <a:xfrm>
            <a:off x="8356550" y="30289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3" name="Text 61"/>
          <p:cNvSpPr/>
          <p:nvPr/>
        </p:nvSpPr>
        <p:spPr>
          <a:xfrm>
            <a:off x="8308925" y="302895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10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8966150" y="3028950"/>
            <a:ext cx="22955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Menggunakan Framework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8966150" y="3371850"/>
            <a:ext cx="2286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Cara natural tanpa terlihat robotic</a:t>
            </a:r>
            <a:endParaRPr lang="en-US" sz="1600" dirty="0"/>
          </a:p>
        </p:txBody>
      </p:sp>
      <p:sp>
        <p:nvSpPr>
          <p:cNvPr id="66" name="Shape 64"/>
          <p:cNvSpPr/>
          <p:nvPr/>
        </p:nvSpPr>
        <p:spPr>
          <a:xfrm>
            <a:off x="8147000" y="3924300"/>
            <a:ext cx="3667125" cy="933450"/>
          </a:xfrm>
          <a:custGeom>
            <a:avLst/>
            <a:gdLst/>
            <a:ahLst/>
            <a:cxnLst/>
            <a:rect l="l" t="t" r="r" b="b"/>
            <a:pathLst>
              <a:path w="3667125" h="933450">
                <a:moveTo>
                  <a:pt x="0" y="0"/>
                </a:moveTo>
                <a:lnTo>
                  <a:pt x="3590927" y="0"/>
                </a:lnTo>
                <a:cubicBezTo>
                  <a:pt x="3633010" y="0"/>
                  <a:pt x="3667125" y="34115"/>
                  <a:pt x="3667125" y="76198"/>
                </a:cubicBezTo>
                <a:lnTo>
                  <a:pt x="3667125" y="857252"/>
                </a:lnTo>
                <a:cubicBezTo>
                  <a:pt x="3667125" y="899335"/>
                  <a:pt x="3633010" y="933450"/>
                  <a:pt x="3590927" y="933450"/>
                </a:cubicBez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4A6C8C">
              <a:alpha val="14902"/>
            </a:srgbClr>
          </a:solidFill>
          <a:ln/>
        </p:spPr>
      </p:sp>
      <p:sp>
        <p:nvSpPr>
          <p:cNvPr id="67" name="Shape 65"/>
          <p:cNvSpPr/>
          <p:nvPr/>
        </p:nvSpPr>
        <p:spPr>
          <a:xfrm>
            <a:off x="8147000" y="3924300"/>
            <a:ext cx="38100" cy="933450"/>
          </a:xfrm>
          <a:custGeom>
            <a:avLst/>
            <a:gdLst/>
            <a:ahLst/>
            <a:cxnLst/>
            <a:rect l="l" t="t" r="r" b="b"/>
            <a:pathLst>
              <a:path w="38100" h="933450">
                <a:moveTo>
                  <a:pt x="0" y="0"/>
                </a:moveTo>
                <a:lnTo>
                  <a:pt x="38100" y="0"/>
                </a:lnTo>
                <a:lnTo>
                  <a:pt x="38100" y="933450"/>
                </a:lnTo>
                <a:lnTo>
                  <a:pt x="0" y="93345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8" name="Shape 66"/>
          <p:cNvSpPr/>
          <p:nvPr/>
        </p:nvSpPr>
        <p:spPr>
          <a:xfrm>
            <a:off x="8356550" y="41148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9" name="Text 67"/>
          <p:cNvSpPr/>
          <p:nvPr/>
        </p:nvSpPr>
        <p:spPr>
          <a:xfrm>
            <a:off x="8308925" y="4114800"/>
            <a:ext cx="55245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11</a:t>
            </a:r>
            <a:endParaRPr lang="en-US" sz="1600" dirty="0"/>
          </a:p>
        </p:txBody>
      </p:sp>
      <p:sp>
        <p:nvSpPr>
          <p:cNvPr id="70" name="Text 68"/>
          <p:cNvSpPr/>
          <p:nvPr/>
        </p:nvSpPr>
        <p:spPr>
          <a:xfrm>
            <a:off x="8966150" y="4114800"/>
            <a:ext cx="24765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Personal Practice Plan</a:t>
            </a:r>
            <a:endParaRPr lang="en-US" sz="1600" dirty="0"/>
          </a:p>
        </p:txBody>
      </p:sp>
      <p:sp>
        <p:nvSpPr>
          <p:cNvPr id="71" name="Text 69"/>
          <p:cNvSpPr/>
          <p:nvPr/>
        </p:nvSpPr>
        <p:spPr>
          <a:xfrm>
            <a:off x="8966150" y="4457700"/>
            <a:ext cx="246697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Latihan deliberate untuk internalisasi</a:t>
            </a:r>
            <a:endParaRPr lang="en-US" sz="1600" dirty="0"/>
          </a:p>
        </p:txBody>
      </p:sp>
      <p:sp>
        <p:nvSpPr>
          <p:cNvPr id="72" name="Shape 70"/>
          <p:cNvSpPr/>
          <p:nvPr/>
        </p:nvSpPr>
        <p:spPr>
          <a:xfrm>
            <a:off x="8137475" y="5019675"/>
            <a:ext cx="3667125" cy="1181100"/>
          </a:xfrm>
          <a:custGeom>
            <a:avLst/>
            <a:gdLst/>
            <a:ahLst/>
            <a:cxnLst/>
            <a:rect l="l" t="t" r="r" b="b"/>
            <a:pathLst>
              <a:path w="3667125" h="1181100">
                <a:moveTo>
                  <a:pt x="76205" y="0"/>
                </a:moveTo>
                <a:lnTo>
                  <a:pt x="3590920" y="0"/>
                </a:lnTo>
                <a:cubicBezTo>
                  <a:pt x="3632979" y="0"/>
                  <a:pt x="3667125" y="34146"/>
                  <a:pt x="3667125" y="76205"/>
                </a:cubicBezTo>
                <a:lnTo>
                  <a:pt x="3667125" y="1104895"/>
                </a:lnTo>
                <a:cubicBezTo>
                  <a:pt x="3667125" y="1146982"/>
                  <a:pt x="3633007" y="1181100"/>
                  <a:pt x="3590920" y="1181100"/>
                </a:cubicBezTo>
                <a:lnTo>
                  <a:pt x="76205" y="1181100"/>
                </a:lnTo>
                <a:cubicBezTo>
                  <a:pt x="34146" y="1181100"/>
                  <a:pt x="0" y="1146954"/>
                  <a:pt x="0" y="1104895"/>
                </a:cubicBezTo>
                <a:lnTo>
                  <a:pt x="0" y="76205"/>
                </a:lnTo>
                <a:cubicBezTo>
                  <a:pt x="0" y="34146"/>
                  <a:pt x="34146" y="0"/>
                  <a:pt x="76205" y="0"/>
                </a:cubicBezTo>
                <a:close/>
              </a:path>
            </a:pathLst>
          </a:custGeom>
          <a:gradFill rotWithShape="1" flip="none">
            <a:gsLst>
              <a:gs pos="0">
                <a:srgbClr val="C9A86A">
                  <a:alpha val="20000"/>
                </a:srgbClr>
              </a:gs>
              <a:gs pos="100000">
                <a:srgbClr val="4A6C8C">
                  <a:alpha val="20000"/>
                </a:srgbClr>
              </a:gs>
            </a:gsLst>
            <a:lin ang="2700000" scaled="1"/>
          </a:gradFill>
          <a:ln w="25400">
            <a:solidFill>
              <a:srgbClr val="C9A86A"/>
            </a:solidFill>
            <a:prstDash val="solid"/>
          </a:ln>
        </p:spPr>
      </p:sp>
      <p:sp>
        <p:nvSpPr>
          <p:cNvPr id="73" name="Shape 71"/>
          <p:cNvSpPr/>
          <p:nvPr/>
        </p:nvSpPr>
        <p:spPr>
          <a:xfrm>
            <a:off x="9864626" y="5219700"/>
            <a:ext cx="214313" cy="285750"/>
          </a:xfrm>
          <a:custGeom>
            <a:avLst/>
            <a:gdLst/>
            <a:ahLst/>
            <a:cxnLst/>
            <a:rect l="l" t="t" r="r" b="b"/>
            <a:pathLst>
              <a:path w="214313" h="285750">
                <a:moveTo>
                  <a:pt x="163469" y="214313"/>
                </a:moveTo>
                <a:cubicBezTo>
                  <a:pt x="167543" y="201867"/>
                  <a:pt x="175692" y="190593"/>
                  <a:pt x="184900" y="180882"/>
                </a:cubicBezTo>
                <a:cubicBezTo>
                  <a:pt x="203150" y="161683"/>
                  <a:pt x="214312" y="135731"/>
                  <a:pt x="214312" y="107156"/>
                </a:cubicBezTo>
                <a:cubicBezTo>
                  <a:pt x="214312" y="47997"/>
                  <a:pt x="166315" y="0"/>
                  <a:pt x="107156" y="0"/>
                </a:cubicBezTo>
                <a:cubicBezTo>
                  <a:pt x="47997" y="0"/>
                  <a:pt x="0" y="47997"/>
                  <a:pt x="0" y="107156"/>
                </a:cubicBezTo>
                <a:cubicBezTo>
                  <a:pt x="0" y="135731"/>
                  <a:pt x="11162" y="161683"/>
                  <a:pt x="29412" y="180882"/>
                </a:cubicBezTo>
                <a:cubicBezTo>
                  <a:pt x="38621" y="190593"/>
                  <a:pt x="46825" y="201867"/>
                  <a:pt x="50843" y="214313"/>
                </a:cubicBezTo>
                <a:lnTo>
                  <a:pt x="163413" y="214313"/>
                </a:lnTo>
                <a:close/>
                <a:moveTo>
                  <a:pt x="160734" y="241102"/>
                </a:moveTo>
                <a:lnTo>
                  <a:pt x="53578" y="241102"/>
                </a:lnTo>
                <a:lnTo>
                  <a:pt x="53578" y="250031"/>
                </a:lnTo>
                <a:cubicBezTo>
                  <a:pt x="53578" y="274700"/>
                  <a:pt x="73558" y="294680"/>
                  <a:pt x="98227" y="294680"/>
                </a:cubicBezTo>
                <a:lnTo>
                  <a:pt x="116086" y="294680"/>
                </a:lnTo>
                <a:cubicBezTo>
                  <a:pt x="140754" y="294680"/>
                  <a:pt x="160734" y="274700"/>
                  <a:pt x="160734" y="250031"/>
                </a:cubicBezTo>
                <a:lnTo>
                  <a:pt x="160734" y="241102"/>
                </a:lnTo>
                <a:close/>
                <a:moveTo>
                  <a:pt x="102691" y="62508"/>
                </a:moveTo>
                <a:cubicBezTo>
                  <a:pt x="80479" y="62508"/>
                  <a:pt x="62508" y="80479"/>
                  <a:pt x="62508" y="102691"/>
                </a:cubicBezTo>
                <a:cubicBezTo>
                  <a:pt x="62508" y="110114"/>
                  <a:pt x="56536" y="116086"/>
                  <a:pt x="49113" y="116086"/>
                </a:cubicBezTo>
                <a:cubicBezTo>
                  <a:pt x="41690" y="116086"/>
                  <a:pt x="35719" y="110114"/>
                  <a:pt x="35719" y="102691"/>
                </a:cubicBezTo>
                <a:cubicBezTo>
                  <a:pt x="35719" y="65689"/>
                  <a:pt x="65689" y="35719"/>
                  <a:pt x="102691" y="35719"/>
                </a:cubicBezTo>
                <a:cubicBezTo>
                  <a:pt x="110114" y="35719"/>
                  <a:pt x="116086" y="41690"/>
                  <a:pt x="116086" y="49113"/>
                </a:cubicBezTo>
                <a:cubicBezTo>
                  <a:pt x="116086" y="56536"/>
                  <a:pt x="110114" y="62508"/>
                  <a:pt x="102691" y="62508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74" name="Text 72"/>
          <p:cNvSpPr/>
          <p:nvPr/>
        </p:nvSpPr>
        <p:spPr>
          <a:xfrm>
            <a:off x="9214321" y="5581650"/>
            <a:ext cx="15144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Mulai dari framework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9219084" y="5810250"/>
            <a:ext cx="15049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Selesai dengan judgment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77754" y="434417"/>
            <a:ext cx="37775" cy="377754"/>
          </a:xfrm>
          <a:custGeom>
            <a:avLst/>
            <a:gdLst/>
            <a:ahLst/>
            <a:cxnLst/>
            <a:rect l="l" t="t" r="r" b="b"/>
            <a:pathLst>
              <a:path w="37775" h="377754">
                <a:moveTo>
                  <a:pt x="0" y="0"/>
                </a:moveTo>
                <a:lnTo>
                  <a:pt x="37775" y="0"/>
                </a:lnTo>
                <a:lnTo>
                  <a:pt x="37775" y="377754"/>
                </a:lnTo>
                <a:lnTo>
                  <a:pt x="0" y="377754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528855" y="377754"/>
            <a:ext cx="3730318" cy="1511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92" b="1" spc="268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Foundation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528855" y="528855"/>
            <a:ext cx="3815312" cy="33997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31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Mengapa Framework Matters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28855" y="944384"/>
            <a:ext cx="11370386" cy="2644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Bukan sekadar jargon — ini adalah bahasa yang membuat konsultan premium berbeda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2476" y="1364635"/>
            <a:ext cx="5609642" cy="2389292"/>
          </a:xfrm>
          <a:custGeom>
            <a:avLst/>
            <a:gdLst/>
            <a:ahLst/>
            <a:cxnLst/>
            <a:rect l="l" t="t" r="r" b="b"/>
            <a:pathLst>
              <a:path w="5609642" h="2389292">
                <a:moveTo>
                  <a:pt x="75549" y="0"/>
                </a:moveTo>
                <a:lnTo>
                  <a:pt x="5534093" y="0"/>
                </a:lnTo>
                <a:cubicBezTo>
                  <a:pt x="5575818" y="0"/>
                  <a:pt x="5609642" y="33825"/>
                  <a:pt x="5609642" y="75549"/>
                </a:cubicBezTo>
                <a:lnTo>
                  <a:pt x="5609642" y="2313743"/>
                </a:lnTo>
                <a:cubicBezTo>
                  <a:pt x="5609642" y="2355467"/>
                  <a:pt x="5575818" y="2389292"/>
                  <a:pt x="5534093" y="2389292"/>
                </a:cubicBezTo>
                <a:lnTo>
                  <a:pt x="75549" y="2389292"/>
                </a:lnTo>
                <a:cubicBezTo>
                  <a:pt x="33825" y="2389292"/>
                  <a:pt x="0" y="2355467"/>
                  <a:pt x="0" y="2313743"/>
                </a:cubicBezTo>
                <a:lnTo>
                  <a:pt x="0" y="75549"/>
                </a:lnTo>
                <a:cubicBezTo>
                  <a:pt x="0" y="33825"/>
                  <a:pt x="33825" y="0"/>
                  <a:pt x="75549" y="0"/>
                </a:cubicBezTo>
                <a:close/>
              </a:path>
            </a:pathLst>
          </a:custGeom>
          <a:gradFill rotWithShape="1" flip="none">
            <a:gsLst>
              <a:gs pos="0">
                <a:srgbClr val="4A6C8C">
                  <a:alpha val="25000"/>
                </a:srgbClr>
              </a:gs>
              <a:gs pos="100000">
                <a:srgbClr val="4A6C8C">
                  <a:alpha val="10000"/>
                </a:srgbClr>
              </a:gs>
            </a:gsLst>
            <a:lin ang="2700000" scaled="1"/>
          </a:gra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76074" y="1558234"/>
            <a:ext cx="453304" cy="453304"/>
          </a:xfrm>
          <a:custGeom>
            <a:avLst/>
            <a:gdLst/>
            <a:ahLst/>
            <a:cxnLst/>
            <a:rect l="l" t="t" r="r" b="b"/>
            <a:pathLst>
              <a:path w="453304" h="453304">
                <a:moveTo>
                  <a:pt x="226652" y="0"/>
                </a:moveTo>
                <a:lnTo>
                  <a:pt x="226652" y="0"/>
                </a:lnTo>
                <a:cubicBezTo>
                  <a:pt x="351829" y="0"/>
                  <a:pt x="453304" y="101476"/>
                  <a:pt x="453304" y="226652"/>
                </a:cubicBezTo>
                <a:lnTo>
                  <a:pt x="453304" y="226652"/>
                </a:lnTo>
                <a:cubicBezTo>
                  <a:pt x="453304" y="351829"/>
                  <a:pt x="351829" y="453304"/>
                  <a:pt x="226652" y="453304"/>
                </a:cubicBezTo>
                <a:lnTo>
                  <a:pt x="226652" y="453304"/>
                </a:lnTo>
                <a:cubicBezTo>
                  <a:pt x="101476" y="453304"/>
                  <a:pt x="0" y="351829"/>
                  <a:pt x="0" y="226652"/>
                </a:cubicBezTo>
                <a:lnTo>
                  <a:pt x="0" y="226652"/>
                </a:lnTo>
                <a:cubicBezTo>
                  <a:pt x="0" y="101476"/>
                  <a:pt x="101476" y="0"/>
                  <a:pt x="226652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8" name="Shape 6"/>
          <p:cNvSpPr/>
          <p:nvPr/>
        </p:nvSpPr>
        <p:spPr>
          <a:xfrm>
            <a:off x="708288" y="1690448"/>
            <a:ext cx="188877" cy="188877"/>
          </a:xfrm>
          <a:custGeom>
            <a:avLst/>
            <a:gdLst/>
            <a:ahLst/>
            <a:cxnLst/>
            <a:rect l="l" t="t" r="r" b="b"/>
            <a:pathLst>
              <a:path w="188877" h="188877">
                <a:moveTo>
                  <a:pt x="44268" y="20658"/>
                </a:moveTo>
                <a:cubicBezTo>
                  <a:pt x="44268" y="9259"/>
                  <a:pt x="53527" y="0"/>
                  <a:pt x="64926" y="0"/>
                </a:cubicBezTo>
                <a:lnTo>
                  <a:pt x="73780" y="0"/>
                </a:lnTo>
                <a:cubicBezTo>
                  <a:pt x="80310" y="0"/>
                  <a:pt x="85585" y="5275"/>
                  <a:pt x="85585" y="11805"/>
                </a:cubicBezTo>
                <a:lnTo>
                  <a:pt x="85585" y="177072"/>
                </a:lnTo>
                <a:cubicBezTo>
                  <a:pt x="85585" y="183602"/>
                  <a:pt x="80310" y="188877"/>
                  <a:pt x="73780" y="188877"/>
                </a:cubicBezTo>
                <a:lnTo>
                  <a:pt x="61975" y="188877"/>
                </a:lnTo>
                <a:cubicBezTo>
                  <a:pt x="50982" y="188877"/>
                  <a:pt x="41723" y="181351"/>
                  <a:pt x="39103" y="171170"/>
                </a:cubicBezTo>
                <a:cubicBezTo>
                  <a:pt x="38845" y="171170"/>
                  <a:pt x="38624" y="171170"/>
                  <a:pt x="38366" y="171170"/>
                </a:cubicBezTo>
                <a:cubicBezTo>
                  <a:pt x="22060" y="171170"/>
                  <a:pt x="8854" y="157963"/>
                  <a:pt x="8854" y="141658"/>
                </a:cubicBezTo>
                <a:cubicBezTo>
                  <a:pt x="8854" y="135017"/>
                  <a:pt x="11067" y="128894"/>
                  <a:pt x="14756" y="123950"/>
                </a:cubicBezTo>
                <a:cubicBezTo>
                  <a:pt x="7599" y="118564"/>
                  <a:pt x="2951" y="110006"/>
                  <a:pt x="2951" y="100341"/>
                </a:cubicBezTo>
                <a:cubicBezTo>
                  <a:pt x="2951" y="88942"/>
                  <a:pt x="9444" y="79018"/>
                  <a:pt x="18888" y="74112"/>
                </a:cubicBezTo>
                <a:cubicBezTo>
                  <a:pt x="16268" y="69685"/>
                  <a:pt x="14756" y="64521"/>
                  <a:pt x="14756" y="59024"/>
                </a:cubicBezTo>
                <a:cubicBezTo>
                  <a:pt x="14756" y="42719"/>
                  <a:pt x="27963" y="29512"/>
                  <a:pt x="44268" y="29512"/>
                </a:cubicBezTo>
                <a:lnTo>
                  <a:pt x="44268" y="20658"/>
                </a:lnTo>
                <a:close/>
                <a:moveTo>
                  <a:pt x="144609" y="20658"/>
                </a:moveTo>
                <a:lnTo>
                  <a:pt x="144609" y="29512"/>
                </a:lnTo>
                <a:cubicBezTo>
                  <a:pt x="160914" y="29512"/>
                  <a:pt x="174121" y="42719"/>
                  <a:pt x="174121" y="59024"/>
                </a:cubicBezTo>
                <a:cubicBezTo>
                  <a:pt x="174121" y="64558"/>
                  <a:pt x="172608" y="69722"/>
                  <a:pt x="169989" y="74112"/>
                </a:cubicBezTo>
                <a:cubicBezTo>
                  <a:pt x="179470" y="79018"/>
                  <a:pt x="185926" y="88905"/>
                  <a:pt x="185926" y="100341"/>
                </a:cubicBezTo>
                <a:cubicBezTo>
                  <a:pt x="185926" y="110006"/>
                  <a:pt x="181277" y="118564"/>
                  <a:pt x="174121" y="123950"/>
                </a:cubicBezTo>
                <a:cubicBezTo>
                  <a:pt x="177810" y="128894"/>
                  <a:pt x="180023" y="135017"/>
                  <a:pt x="180023" y="141658"/>
                </a:cubicBezTo>
                <a:cubicBezTo>
                  <a:pt x="180023" y="157963"/>
                  <a:pt x="166817" y="171170"/>
                  <a:pt x="150511" y="171170"/>
                </a:cubicBezTo>
                <a:cubicBezTo>
                  <a:pt x="150253" y="171170"/>
                  <a:pt x="150032" y="171170"/>
                  <a:pt x="149773" y="171170"/>
                </a:cubicBezTo>
                <a:cubicBezTo>
                  <a:pt x="147154" y="181351"/>
                  <a:pt x="137895" y="188877"/>
                  <a:pt x="126902" y="188877"/>
                </a:cubicBezTo>
                <a:lnTo>
                  <a:pt x="115097" y="188877"/>
                </a:lnTo>
                <a:cubicBezTo>
                  <a:pt x="108567" y="188877"/>
                  <a:pt x="103292" y="183602"/>
                  <a:pt x="103292" y="177072"/>
                </a:cubicBezTo>
                <a:lnTo>
                  <a:pt x="103292" y="11805"/>
                </a:lnTo>
                <a:cubicBezTo>
                  <a:pt x="103292" y="5275"/>
                  <a:pt x="108567" y="0"/>
                  <a:pt x="115097" y="0"/>
                </a:cubicBezTo>
                <a:lnTo>
                  <a:pt x="123950" y="0"/>
                </a:lnTo>
                <a:cubicBezTo>
                  <a:pt x="135349" y="0"/>
                  <a:pt x="144609" y="9259"/>
                  <a:pt x="144609" y="20658"/>
                </a:cubicBezTo>
                <a:close/>
              </a:path>
            </a:pathLst>
          </a:custGeom>
          <a:solidFill>
            <a:srgbClr val="1A1D21"/>
          </a:solidFill>
          <a:ln/>
        </p:spPr>
      </p:sp>
      <p:sp>
        <p:nvSpPr>
          <p:cNvPr id="9" name="Text 7"/>
          <p:cNvSpPr/>
          <p:nvPr/>
        </p:nvSpPr>
        <p:spPr>
          <a:xfrm>
            <a:off x="1142705" y="1652672"/>
            <a:ext cx="1596009" cy="2644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7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Pintar vs Premium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76074" y="2124864"/>
            <a:ext cx="5297995" cy="491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9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Perbedaan antara orang yang </a:t>
            </a:r>
            <a:pPr>
              <a:lnSpc>
                <a:spcPct val="140000"/>
              </a:lnSpc>
            </a:pPr>
            <a:r>
              <a:rPr lang="en-US" sz="1190" dirty="0">
                <a:solidFill>
                  <a:srgbClr val="EDF2F4"/>
                </a:solidFill>
                <a:highlight>
                  <a:srgbClr val="C9A86A">
                    <a:alpha val="3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"pintar" </a:t>
            </a:r>
            <a:pPr>
              <a:lnSpc>
                <a:spcPct val="140000"/>
              </a:lnSpc>
            </a:pPr>
            <a:r>
              <a:rPr lang="en-US" sz="119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dan konsultan yang </a:t>
            </a:r>
            <a:pPr>
              <a:lnSpc>
                <a:spcPct val="140000"/>
              </a:lnSpc>
            </a:pPr>
            <a:r>
              <a:rPr lang="en-US" sz="1190" dirty="0">
                <a:solidFill>
                  <a:srgbClr val="EDF2F4"/>
                </a:solidFill>
                <a:highlight>
                  <a:srgbClr val="C9A86A">
                    <a:alpha val="30000"/>
                  </a:srgbClr>
                </a:highlight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dibayar premium </a:t>
            </a:r>
            <a:pPr>
              <a:lnSpc>
                <a:spcPct val="140000"/>
              </a:lnSpc>
            </a:pPr>
            <a:r>
              <a:rPr lang="en-US" sz="119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bukan pada kecerdasannya.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94962" y="2767046"/>
            <a:ext cx="151101" cy="151101"/>
          </a:xfrm>
          <a:custGeom>
            <a:avLst/>
            <a:gdLst/>
            <a:ahLst/>
            <a:cxnLst/>
            <a:rect l="l" t="t" r="r" b="b"/>
            <a:pathLst>
              <a:path w="151101" h="151101">
                <a:moveTo>
                  <a:pt x="75551" y="151101"/>
                </a:moveTo>
                <a:cubicBezTo>
                  <a:pt x="117248" y="151101"/>
                  <a:pt x="151101" y="117248"/>
                  <a:pt x="151101" y="75551"/>
                </a:cubicBezTo>
                <a:cubicBezTo>
                  <a:pt x="151101" y="33853"/>
                  <a:pt x="117248" y="0"/>
                  <a:pt x="75551" y="0"/>
                </a:cubicBezTo>
                <a:cubicBezTo>
                  <a:pt x="33853" y="0"/>
                  <a:pt x="0" y="33853"/>
                  <a:pt x="0" y="75551"/>
                </a:cubicBezTo>
                <a:cubicBezTo>
                  <a:pt x="0" y="117248"/>
                  <a:pt x="33853" y="151101"/>
                  <a:pt x="75551" y="151101"/>
                </a:cubicBezTo>
                <a:close/>
                <a:moveTo>
                  <a:pt x="100459" y="62772"/>
                </a:moveTo>
                <a:lnTo>
                  <a:pt x="76849" y="100547"/>
                </a:lnTo>
                <a:cubicBezTo>
                  <a:pt x="75610" y="102525"/>
                  <a:pt x="73485" y="103764"/>
                  <a:pt x="71153" y="103882"/>
                </a:cubicBezTo>
                <a:cubicBezTo>
                  <a:pt x="68822" y="104000"/>
                  <a:pt x="66579" y="102938"/>
                  <a:pt x="65192" y="101049"/>
                </a:cubicBezTo>
                <a:lnTo>
                  <a:pt x="51026" y="82161"/>
                </a:lnTo>
                <a:cubicBezTo>
                  <a:pt x="48665" y="79033"/>
                  <a:pt x="49315" y="74606"/>
                  <a:pt x="52443" y="72245"/>
                </a:cubicBezTo>
                <a:cubicBezTo>
                  <a:pt x="55571" y="69884"/>
                  <a:pt x="59998" y="70534"/>
                  <a:pt x="62359" y="73662"/>
                </a:cubicBezTo>
                <a:lnTo>
                  <a:pt x="70327" y="84286"/>
                </a:lnTo>
                <a:lnTo>
                  <a:pt x="88447" y="55276"/>
                </a:lnTo>
                <a:cubicBezTo>
                  <a:pt x="90513" y="51971"/>
                  <a:pt x="94881" y="50938"/>
                  <a:pt x="98216" y="53033"/>
                </a:cubicBezTo>
                <a:cubicBezTo>
                  <a:pt x="101551" y="55128"/>
                  <a:pt x="102554" y="59467"/>
                  <a:pt x="100459" y="62802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2" name="Text 10"/>
          <p:cNvSpPr/>
          <p:nvPr/>
        </p:nvSpPr>
        <p:spPr>
          <a:xfrm>
            <a:off x="878277" y="2729270"/>
            <a:ext cx="3418671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Kemampuan menyusun pemikiran secara </a:t>
            </a:r>
            <a:pPr>
              <a:lnSpc>
                <a:spcPct val="130000"/>
              </a:lnSpc>
            </a:pPr>
            <a:r>
              <a:rPr lang="en-US" sz="119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struktural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94962" y="3069249"/>
            <a:ext cx="151101" cy="151101"/>
          </a:xfrm>
          <a:custGeom>
            <a:avLst/>
            <a:gdLst/>
            <a:ahLst/>
            <a:cxnLst/>
            <a:rect l="l" t="t" r="r" b="b"/>
            <a:pathLst>
              <a:path w="151101" h="151101">
                <a:moveTo>
                  <a:pt x="75551" y="151101"/>
                </a:moveTo>
                <a:cubicBezTo>
                  <a:pt x="117248" y="151101"/>
                  <a:pt x="151101" y="117248"/>
                  <a:pt x="151101" y="75551"/>
                </a:cubicBezTo>
                <a:cubicBezTo>
                  <a:pt x="151101" y="33853"/>
                  <a:pt x="117248" y="0"/>
                  <a:pt x="75551" y="0"/>
                </a:cubicBezTo>
                <a:cubicBezTo>
                  <a:pt x="33853" y="0"/>
                  <a:pt x="0" y="33853"/>
                  <a:pt x="0" y="75551"/>
                </a:cubicBezTo>
                <a:cubicBezTo>
                  <a:pt x="0" y="117248"/>
                  <a:pt x="33853" y="151101"/>
                  <a:pt x="75551" y="151101"/>
                </a:cubicBezTo>
                <a:close/>
                <a:moveTo>
                  <a:pt x="100459" y="62772"/>
                </a:moveTo>
                <a:lnTo>
                  <a:pt x="76849" y="100547"/>
                </a:lnTo>
                <a:cubicBezTo>
                  <a:pt x="75610" y="102525"/>
                  <a:pt x="73485" y="103764"/>
                  <a:pt x="71153" y="103882"/>
                </a:cubicBezTo>
                <a:cubicBezTo>
                  <a:pt x="68822" y="104000"/>
                  <a:pt x="66579" y="102938"/>
                  <a:pt x="65192" y="101049"/>
                </a:cubicBezTo>
                <a:lnTo>
                  <a:pt x="51026" y="82161"/>
                </a:lnTo>
                <a:cubicBezTo>
                  <a:pt x="48665" y="79033"/>
                  <a:pt x="49315" y="74606"/>
                  <a:pt x="52443" y="72245"/>
                </a:cubicBezTo>
                <a:cubicBezTo>
                  <a:pt x="55571" y="69884"/>
                  <a:pt x="59998" y="70534"/>
                  <a:pt x="62359" y="73662"/>
                </a:cubicBezTo>
                <a:lnTo>
                  <a:pt x="70327" y="84286"/>
                </a:lnTo>
                <a:lnTo>
                  <a:pt x="88447" y="55276"/>
                </a:lnTo>
                <a:cubicBezTo>
                  <a:pt x="90513" y="51971"/>
                  <a:pt x="94881" y="50938"/>
                  <a:pt x="98216" y="53033"/>
                </a:cubicBezTo>
                <a:cubicBezTo>
                  <a:pt x="101551" y="55128"/>
                  <a:pt x="102554" y="59467"/>
                  <a:pt x="100459" y="62802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4" name="Text 12"/>
          <p:cNvSpPr/>
          <p:nvPr/>
        </p:nvSpPr>
        <p:spPr>
          <a:xfrm>
            <a:off x="878277" y="3031473"/>
            <a:ext cx="2842596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Mengkomunikasikan insight dengan </a:t>
            </a:r>
            <a:pPr>
              <a:lnSpc>
                <a:spcPct val="130000"/>
              </a:lnSpc>
            </a:pPr>
            <a:r>
              <a:rPr lang="en-US" sz="119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presisi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94962" y="3371452"/>
            <a:ext cx="151101" cy="151101"/>
          </a:xfrm>
          <a:custGeom>
            <a:avLst/>
            <a:gdLst/>
            <a:ahLst/>
            <a:cxnLst/>
            <a:rect l="l" t="t" r="r" b="b"/>
            <a:pathLst>
              <a:path w="151101" h="151101">
                <a:moveTo>
                  <a:pt x="75551" y="151101"/>
                </a:moveTo>
                <a:cubicBezTo>
                  <a:pt x="117248" y="151101"/>
                  <a:pt x="151101" y="117248"/>
                  <a:pt x="151101" y="75551"/>
                </a:cubicBezTo>
                <a:cubicBezTo>
                  <a:pt x="151101" y="33853"/>
                  <a:pt x="117248" y="0"/>
                  <a:pt x="75551" y="0"/>
                </a:cubicBezTo>
                <a:cubicBezTo>
                  <a:pt x="33853" y="0"/>
                  <a:pt x="0" y="33853"/>
                  <a:pt x="0" y="75551"/>
                </a:cubicBezTo>
                <a:cubicBezTo>
                  <a:pt x="0" y="117248"/>
                  <a:pt x="33853" y="151101"/>
                  <a:pt x="75551" y="151101"/>
                </a:cubicBezTo>
                <a:close/>
                <a:moveTo>
                  <a:pt x="100459" y="62772"/>
                </a:moveTo>
                <a:lnTo>
                  <a:pt x="76849" y="100547"/>
                </a:lnTo>
                <a:cubicBezTo>
                  <a:pt x="75610" y="102525"/>
                  <a:pt x="73485" y="103764"/>
                  <a:pt x="71153" y="103882"/>
                </a:cubicBezTo>
                <a:cubicBezTo>
                  <a:pt x="68822" y="104000"/>
                  <a:pt x="66579" y="102938"/>
                  <a:pt x="65192" y="101049"/>
                </a:cubicBezTo>
                <a:lnTo>
                  <a:pt x="51026" y="82161"/>
                </a:lnTo>
                <a:cubicBezTo>
                  <a:pt x="48665" y="79033"/>
                  <a:pt x="49315" y="74606"/>
                  <a:pt x="52443" y="72245"/>
                </a:cubicBezTo>
                <a:cubicBezTo>
                  <a:pt x="55571" y="69884"/>
                  <a:pt x="59998" y="70534"/>
                  <a:pt x="62359" y="73662"/>
                </a:cubicBezTo>
                <a:lnTo>
                  <a:pt x="70327" y="84286"/>
                </a:lnTo>
                <a:lnTo>
                  <a:pt x="88447" y="55276"/>
                </a:lnTo>
                <a:cubicBezTo>
                  <a:pt x="90513" y="51971"/>
                  <a:pt x="94881" y="50938"/>
                  <a:pt x="98216" y="53033"/>
                </a:cubicBezTo>
                <a:cubicBezTo>
                  <a:pt x="101551" y="55128"/>
                  <a:pt x="102554" y="59467"/>
                  <a:pt x="100459" y="62802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6" name="Text 14"/>
          <p:cNvSpPr/>
          <p:nvPr/>
        </p:nvSpPr>
        <p:spPr>
          <a:xfrm>
            <a:off x="878277" y="3333676"/>
            <a:ext cx="3333676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Membuat masalah kompleks menjadi </a:t>
            </a:r>
            <a:pPr>
              <a:lnSpc>
                <a:spcPct val="130000"/>
              </a:lnSpc>
            </a:pPr>
            <a:r>
              <a:rPr lang="en-US" sz="119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manageable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82476" y="3914473"/>
            <a:ext cx="5609642" cy="1256031"/>
          </a:xfrm>
          <a:custGeom>
            <a:avLst/>
            <a:gdLst/>
            <a:ahLst/>
            <a:cxnLst/>
            <a:rect l="l" t="t" r="r" b="b"/>
            <a:pathLst>
              <a:path w="5609642" h="1256031">
                <a:moveTo>
                  <a:pt x="75550" y="0"/>
                </a:moveTo>
                <a:lnTo>
                  <a:pt x="5534092" y="0"/>
                </a:lnTo>
                <a:cubicBezTo>
                  <a:pt x="5575789" y="0"/>
                  <a:pt x="5609642" y="33853"/>
                  <a:pt x="5609642" y="75550"/>
                </a:cubicBezTo>
                <a:lnTo>
                  <a:pt x="5609642" y="1180481"/>
                </a:lnTo>
                <a:cubicBezTo>
                  <a:pt x="5609642" y="1222206"/>
                  <a:pt x="5575817" y="1256031"/>
                  <a:pt x="5534092" y="1256031"/>
                </a:cubicBezTo>
                <a:lnTo>
                  <a:pt x="75550" y="1256031"/>
                </a:lnTo>
                <a:cubicBezTo>
                  <a:pt x="33853" y="1256031"/>
                  <a:pt x="0" y="1222178"/>
                  <a:pt x="0" y="1180481"/>
                </a:cubicBezTo>
                <a:lnTo>
                  <a:pt x="0" y="75550"/>
                </a:lnTo>
                <a:cubicBezTo>
                  <a:pt x="0" y="33853"/>
                  <a:pt x="33853" y="0"/>
                  <a:pt x="75550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590240" y="4126959"/>
            <a:ext cx="254984" cy="226652"/>
          </a:xfrm>
          <a:custGeom>
            <a:avLst/>
            <a:gdLst/>
            <a:ahLst/>
            <a:cxnLst/>
            <a:rect l="l" t="t" r="r" b="b"/>
            <a:pathLst>
              <a:path w="254984" h="226652">
                <a:moveTo>
                  <a:pt x="70829" y="0"/>
                </a:moveTo>
                <a:cubicBezTo>
                  <a:pt x="78664" y="0"/>
                  <a:pt x="84995" y="6330"/>
                  <a:pt x="84995" y="14166"/>
                </a:cubicBezTo>
                <a:lnTo>
                  <a:pt x="84995" y="28332"/>
                </a:lnTo>
                <a:lnTo>
                  <a:pt x="141658" y="28332"/>
                </a:lnTo>
                <a:cubicBezTo>
                  <a:pt x="149493" y="28332"/>
                  <a:pt x="155823" y="34662"/>
                  <a:pt x="155823" y="42497"/>
                </a:cubicBezTo>
                <a:cubicBezTo>
                  <a:pt x="155823" y="50333"/>
                  <a:pt x="149493" y="56663"/>
                  <a:pt x="141658" y="56663"/>
                </a:cubicBezTo>
                <a:lnTo>
                  <a:pt x="137408" y="56663"/>
                </a:lnTo>
                <a:lnTo>
                  <a:pt x="133689" y="66889"/>
                </a:lnTo>
                <a:cubicBezTo>
                  <a:pt x="126429" y="86898"/>
                  <a:pt x="115495" y="105181"/>
                  <a:pt x="101728" y="120896"/>
                </a:cubicBezTo>
                <a:cubicBezTo>
                  <a:pt x="108014" y="124792"/>
                  <a:pt x="114566" y="128244"/>
                  <a:pt x="121383" y="131299"/>
                </a:cubicBezTo>
                <a:lnTo>
                  <a:pt x="143694" y="141215"/>
                </a:lnTo>
                <a:lnTo>
                  <a:pt x="171229" y="79240"/>
                </a:lnTo>
                <a:cubicBezTo>
                  <a:pt x="173486" y="74105"/>
                  <a:pt x="178577" y="70829"/>
                  <a:pt x="184155" y="70829"/>
                </a:cubicBezTo>
                <a:cubicBezTo>
                  <a:pt x="189733" y="70829"/>
                  <a:pt x="194824" y="74105"/>
                  <a:pt x="197081" y="79240"/>
                </a:cubicBezTo>
                <a:lnTo>
                  <a:pt x="253744" y="206732"/>
                </a:lnTo>
                <a:cubicBezTo>
                  <a:pt x="256932" y="213903"/>
                  <a:pt x="253700" y="222270"/>
                  <a:pt x="246573" y="225413"/>
                </a:cubicBezTo>
                <a:cubicBezTo>
                  <a:pt x="239446" y="228556"/>
                  <a:pt x="231035" y="225368"/>
                  <a:pt x="227892" y="218241"/>
                </a:cubicBezTo>
                <a:lnTo>
                  <a:pt x="219038" y="198321"/>
                </a:lnTo>
                <a:lnTo>
                  <a:pt x="149316" y="198321"/>
                </a:lnTo>
                <a:lnTo>
                  <a:pt x="140462" y="218241"/>
                </a:lnTo>
                <a:cubicBezTo>
                  <a:pt x="137275" y="225413"/>
                  <a:pt x="128908" y="228600"/>
                  <a:pt x="121781" y="225413"/>
                </a:cubicBezTo>
                <a:cubicBezTo>
                  <a:pt x="114654" y="222225"/>
                  <a:pt x="111423" y="213859"/>
                  <a:pt x="114610" y="206732"/>
                </a:cubicBezTo>
                <a:lnTo>
                  <a:pt x="132229" y="167112"/>
                </a:lnTo>
                <a:lnTo>
                  <a:pt x="109917" y="157196"/>
                </a:lnTo>
                <a:cubicBezTo>
                  <a:pt x="99736" y="152680"/>
                  <a:pt x="89997" y="147280"/>
                  <a:pt x="80789" y="141082"/>
                </a:cubicBezTo>
                <a:cubicBezTo>
                  <a:pt x="71360" y="148696"/>
                  <a:pt x="61046" y="155336"/>
                  <a:pt x="50023" y="160870"/>
                </a:cubicBezTo>
                <a:lnTo>
                  <a:pt x="34662" y="168484"/>
                </a:lnTo>
                <a:cubicBezTo>
                  <a:pt x="27668" y="171981"/>
                  <a:pt x="19168" y="169148"/>
                  <a:pt x="15671" y="162154"/>
                </a:cubicBezTo>
                <a:cubicBezTo>
                  <a:pt x="12174" y="155159"/>
                  <a:pt x="15007" y="146660"/>
                  <a:pt x="22001" y="143163"/>
                </a:cubicBezTo>
                <a:lnTo>
                  <a:pt x="37274" y="135504"/>
                </a:lnTo>
                <a:cubicBezTo>
                  <a:pt x="44489" y="131874"/>
                  <a:pt x="51351" y="127669"/>
                  <a:pt x="57814" y="122977"/>
                </a:cubicBezTo>
                <a:cubicBezTo>
                  <a:pt x="51705" y="117354"/>
                  <a:pt x="45950" y="111290"/>
                  <a:pt x="40594" y="104871"/>
                </a:cubicBezTo>
                <a:lnTo>
                  <a:pt x="36123" y="99470"/>
                </a:lnTo>
                <a:cubicBezTo>
                  <a:pt x="31120" y="93450"/>
                  <a:pt x="31917" y="84508"/>
                  <a:pt x="37938" y="79505"/>
                </a:cubicBezTo>
                <a:cubicBezTo>
                  <a:pt x="43958" y="74503"/>
                  <a:pt x="52900" y="75300"/>
                  <a:pt x="57903" y="81320"/>
                </a:cubicBezTo>
                <a:lnTo>
                  <a:pt x="62418" y="86721"/>
                </a:lnTo>
                <a:cubicBezTo>
                  <a:pt x="67509" y="92874"/>
                  <a:pt x="73086" y="98585"/>
                  <a:pt x="78974" y="103853"/>
                </a:cubicBezTo>
                <a:cubicBezTo>
                  <a:pt x="91148" y="90395"/>
                  <a:pt x="100754" y="74592"/>
                  <a:pt x="107084" y="57194"/>
                </a:cubicBezTo>
                <a:lnTo>
                  <a:pt x="107306" y="56663"/>
                </a:lnTo>
                <a:lnTo>
                  <a:pt x="14210" y="56663"/>
                </a:lnTo>
                <a:cubicBezTo>
                  <a:pt x="6330" y="56663"/>
                  <a:pt x="0" y="50333"/>
                  <a:pt x="0" y="42497"/>
                </a:cubicBezTo>
                <a:cubicBezTo>
                  <a:pt x="0" y="34662"/>
                  <a:pt x="6330" y="28332"/>
                  <a:pt x="14166" y="28332"/>
                </a:cubicBezTo>
                <a:lnTo>
                  <a:pt x="56663" y="28332"/>
                </a:lnTo>
                <a:lnTo>
                  <a:pt x="56663" y="14166"/>
                </a:lnTo>
                <a:cubicBezTo>
                  <a:pt x="56663" y="6330"/>
                  <a:pt x="62993" y="0"/>
                  <a:pt x="70829" y="0"/>
                </a:cubicBezTo>
                <a:close/>
                <a:moveTo>
                  <a:pt x="184155" y="119878"/>
                </a:moveTo>
                <a:lnTo>
                  <a:pt x="161888" y="169989"/>
                </a:lnTo>
                <a:lnTo>
                  <a:pt x="206422" y="169989"/>
                </a:lnTo>
                <a:lnTo>
                  <a:pt x="184155" y="119878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9" name="Text 17"/>
          <p:cNvSpPr/>
          <p:nvPr/>
        </p:nvSpPr>
        <p:spPr>
          <a:xfrm>
            <a:off x="972716" y="4108071"/>
            <a:ext cx="1633785" cy="2644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39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Framework = Bahasa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76074" y="4485825"/>
            <a:ext cx="5297995" cy="491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adalah </a:t>
            </a:r>
            <a:pPr>
              <a:lnSpc>
                <a:spcPct val="140000"/>
              </a:lnSpc>
            </a:pPr>
            <a:r>
              <a:rPr lang="en-US" sz="1190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bahasa</a:t>
            </a:r>
            <a:pPr>
              <a:lnSpc>
                <a:spcPct val="14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yang membuat semua ini bisa terjadi secara </a:t>
            </a:r>
            <a:pPr>
              <a:lnSpc>
                <a:spcPct val="140000"/>
              </a:lnSpc>
            </a:pPr>
            <a:r>
              <a:rPr lang="en-US" sz="119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konsisten</a:t>
            </a:r>
            <a:pPr>
              <a:lnSpc>
                <a:spcPct val="14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, bukan hanya ketika sedang dalam kondisi terbaik.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6198259" y="1369357"/>
            <a:ext cx="5600198" cy="4249729"/>
          </a:xfrm>
          <a:custGeom>
            <a:avLst/>
            <a:gdLst/>
            <a:ahLst/>
            <a:cxnLst/>
            <a:rect l="l" t="t" r="r" b="b"/>
            <a:pathLst>
              <a:path w="5600198" h="4249729">
                <a:moveTo>
                  <a:pt x="75560" y="0"/>
                </a:moveTo>
                <a:lnTo>
                  <a:pt x="5524638" y="0"/>
                </a:lnTo>
                <a:cubicBezTo>
                  <a:pt x="5566369" y="0"/>
                  <a:pt x="5600198" y="33829"/>
                  <a:pt x="5600198" y="75560"/>
                </a:cubicBezTo>
                <a:lnTo>
                  <a:pt x="5600198" y="4174169"/>
                </a:lnTo>
                <a:cubicBezTo>
                  <a:pt x="5600198" y="4215899"/>
                  <a:pt x="5566369" y="4249729"/>
                  <a:pt x="5524638" y="4249729"/>
                </a:cubicBezTo>
                <a:lnTo>
                  <a:pt x="75560" y="4249729"/>
                </a:lnTo>
                <a:cubicBezTo>
                  <a:pt x="33829" y="4249729"/>
                  <a:pt x="0" y="4215899"/>
                  <a:pt x="0" y="4174169"/>
                </a:cubicBezTo>
                <a:lnTo>
                  <a:pt x="0" y="75560"/>
                </a:lnTo>
                <a:cubicBezTo>
                  <a:pt x="0" y="33857"/>
                  <a:pt x="33857" y="0"/>
                  <a:pt x="75560" y="0"/>
                </a:cubicBezTo>
                <a:close/>
              </a:path>
            </a:pathLst>
          </a:custGeom>
          <a:gradFill rotWithShape="1" flip="none">
            <a:gsLst>
              <a:gs pos="0">
                <a:srgbClr val="C9A86A">
                  <a:alpha val="20000"/>
                </a:srgbClr>
              </a:gs>
              <a:gs pos="100000">
                <a:srgbClr val="C9A86A">
                  <a:alpha val="5000"/>
                </a:srgbClr>
              </a:gs>
            </a:gsLst>
            <a:lin ang="2700000" scaled="1"/>
          </a:gradFill>
          <a:ln w="25400">
            <a:solidFill>
              <a:srgbClr val="C9A86A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6396580" y="1567678"/>
            <a:ext cx="453304" cy="453304"/>
          </a:xfrm>
          <a:custGeom>
            <a:avLst/>
            <a:gdLst/>
            <a:ahLst/>
            <a:cxnLst/>
            <a:rect l="l" t="t" r="r" b="b"/>
            <a:pathLst>
              <a:path w="453304" h="453304">
                <a:moveTo>
                  <a:pt x="226652" y="0"/>
                </a:moveTo>
                <a:lnTo>
                  <a:pt x="226652" y="0"/>
                </a:lnTo>
                <a:cubicBezTo>
                  <a:pt x="351829" y="0"/>
                  <a:pt x="453304" y="101476"/>
                  <a:pt x="453304" y="226652"/>
                </a:cubicBezTo>
                <a:lnTo>
                  <a:pt x="453304" y="226652"/>
                </a:lnTo>
                <a:cubicBezTo>
                  <a:pt x="453304" y="351829"/>
                  <a:pt x="351829" y="453304"/>
                  <a:pt x="226652" y="453304"/>
                </a:cubicBezTo>
                <a:lnTo>
                  <a:pt x="226652" y="453304"/>
                </a:lnTo>
                <a:cubicBezTo>
                  <a:pt x="101476" y="453304"/>
                  <a:pt x="0" y="351829"/>
                  <a:pt x="0" y="226652"/>
                </a:cubicBezTo>
                <a:lnTo>
                  <a:pt x="0" y="226652"/>
                </a:lnTo>
                <a:cubicBezTo>
                  <a:pt x="0" y="101476"/>
                  <a:pt x="101476" y="0"/>
                  <a:pt x="226652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3" name="Shape 21"/>
          <p:cNvSpPr/>
          <p:nvPr/>
        </p:nvSpPr>
        <p:spPr>
          <a:xfrm>
            <a:off x="6528794" y="1699892"/>
            <a:ext cx="188877" cy="188877"/>
          </a:xfrm>
          <a:custGeom>
            <a:avLst/>
            <a:gdLst/>
            <a:ahLst/>
            <a:cxnLst/>
            <a:rect l="l" t="t" r="r" b="b"/>
            <a:pathLst>
              <a:path w="188877" h="188877">
                <a:moveTo>
                  <a:pt x="23610" y="23610"/>
                </a:moveTo>
                <a:cubicBezTo>
                  <a:pt x="23610" y="17080"/>
                  <a:pt x="18334" y="11805"/>
                  <a:pt x="11805" y="11805"/>
                </a:cubicBezTo>
                <a:cubicBezTo>
                  <a:pt x="5275" y="11805"/>
                  <a:pt x="0" y="17080"/>
                  <a:pt x="0" y="23610"/>
                </a:cubicBezTo>
                <a:lnTo>
                  <a:pt x="0" y="147560"/>
                </a:lnTo>
                <a:cubicBezTo>
                  <a:pt x="0" y="163865"/>
                  <a:pt x="13207" y="177072"/>
                  <a:pt x="29512" y="177072"/>
                </a:cubicBezTo>
                <a:lnTo>
                  <a:pt x="177072" y="177072"/>
                </a:lnTo>
                <a:cubicBezTo>
                  <a:pt x="183602" y="177072"/>
                  <a:pt x="188877" y="171797"/>
                  <a:pt x="188877" y="165267"/>
                </a:cubicBezTo>
                <a:cubicBezTo>
                  <a:pt x="188877" y="158738"/>
                  <a:pt x="183602" y="153462"/>
                  <a:pt x="177072" y="153462"/>
                </a:cubicBezTo>
                <a:lnTo>
                  <a:pt x="29512" y="153462"/>
                </a:lnTo>
                <a:cubicBezTo>
                  <a:pt x="26266" y="153462"/>
                  <a:pt x="23610" y="150806"/>
                  <a:pt x="23610" y="147560"/>
                </a:cubicBezTo>
                <a:lnTo>
                  <a:pt x="23610" y="23610"/>
                </a:lnTo>
                <a:close/>
                <a:moveTo>
                  <a:pt x="173604" y="55556"/>
                </a:moveTo>
                <a:cubicBezTo>
                  <a:pt x="178216" y="50945"/>
                  <a:pt x="178216" y="43456"/>
                  <a:pt x="173604" y="38845"/>
                </a:cubicBezTo>
                <a:cubicBezTo>
                  <a:pt x="168993" y="34234"/>
                  <a:pt x="161504" y="34234"/>
                  <a:pt x="156893" y="38845"/>
                </a:cubicBezTo>
                <a:lnTo>
                  <a:pt x="118048" y="77727"/>
                </a:lnTo>
                <a:lnTo>
                  <a:pt x="96873" y="56589"/>
                </a:lnTo>
                <a:cubicBezTo>
                  <a:pt x="92262" y="51978"/>
                  <a:pt x="84773" y="51978"/>
                  <a:pt x="80162" y="56589"/>
                </a:cubicBezTo>
                <a:lnTo>
                  <a:pt x="44748" y="92004"/>
                </a:lnTo>
                <a:cubicBezTo>
                  <a:pt x="40136" y="96615"/>
                  <a:pt x="40136" y="104104"/>
                  <a:pt x="44748" y="108715"/>
                </a:cubicBezTo>
                <a:cubicBezTo>
                  <a:pt x="49359" y="113326"/>
                  <a:pt x="56848" y="113326"/>
                  <a:pt x="61459" y="108715"/>
                </a:cubicBezTo>
                <a:lnTo>
                  <a:pt x="88536" y="81638"/>
                </a:lnTo>
                <a:lnTo>
                  <a:pt x="109711" y="102812"/>
                </a:lnTo>
                <a:cubicBezTo>
                  <a:pt x="114322" y="107424"/>
                  <a:pt x="121811" y="107424"/>
                  <a:pt x="126422" y="102812"/>
                </a:cubicBezTo>
                <a:lnTo>
                  <a:pt x="173641" y="55593"/>
                </a:lnTo>
                <a:close/>
              </a:path>
            </a:pathLst>
          </a:custGeom>
          <a:solidFill>
            <a:srgbClr val="1A1D21"/>
          </a:solidFill>
          <a:ln/>
        </p:spPr>
      </p:sp>
      <p:sp>
        <p:nvSpPr>
          <p:cNvPr id="24" name="Text 22"/>
          <p:cNvSpPr/>
          <p:nvPr/>
        </p:nvSpPr>
        <p:spPr>
          <a:xfrm>
            <a:off x="6963210" y="1662116"/>
            <a:ext cx="1652672" cy="2644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87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Impact Framework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396580" y="2172084"/>
            <a:ext cx="5203557" cy="906609"/>
          </a:xfrm>
          <a:custGeom>
            <a:avLst/>
            <a:gdLst/>
            <a:ahLst/>
            <a:cxnLst/>
            <a:rect l="l" t="t" r="r" b="b"/>
            <a:pathLst>
              <a:path w="5203557" h="906609">
                <a:moveTo>
                  <a:pt x="75548" y="0"/>
                </a:moveTo>
                <a:lnTo>
                  <a:pt x="5128009" y="0"/>
                </a:lnTo>
                <a:cubicBezTo>
                  <a:pt x="5169705" y="0"/>
                  <a:pt x="5203557" y="33852"/>
                  <a:pt x="5203557" y="75548"/>
                </a:cubicBezTo>
                <a:lnTo>
                  <a:pt x="5203557" y="831061"/>
                </a:lnTo>
                <a:cubicBezTo>
                  <a:pt x="5203557" y="872785"/>
                  <a:pt x="5169733" y="906609"/>
                  <a:pt x="5128009" y="906609"/>
                </a:cubicBezTo>
                <a:lnTo>
                  <a:pt x="75548" y="906609"/>
                </a:lnTo>
                <a:cubicBezTo>
                  <a:pt x="33852" y="906609"/>
                  <a:pt x="0" y="872757"/>
                  <a:pt x="0" y="831061"/>
                </a:cubicBezTo>
                <a:lnTo>
                  <a:pt x="0" y="75548"/>
                </a:lnTo>
                <a:cubicBezTo>
                  <a:pt x="0" y="33824"/>
                  <a:pt x="33824" y="0"/>
                  <a:pt x="75548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6547681" y="2323185"/>
            <a:ext cx="302203" cy="302203"/>
          </a:xfrm>
          <a:custGeom>
            <a:avLst/>
            <a:gdLst/>
            <a:ahLst/>
            <a:cxnLst/>
            <a:rect l="l" t="t" r="r" b="b"/>
            <a:pathLst>
              <a:path w="302203" h="302203">
                <a:moveTo>
                  <a:pt x="151101" y="0"/>
                </a:moveTo>
                <a:lnTo>
                  <a:pt x="151101" y="0"/>
                </a:lnTo>
                <a:cubicBezTo>
                  <a:pt x="234553" y="0"/>
                  <a:pt x="302203" y="67650"/>
                  <a:pt x="302203" y="151101"/>
                </a:cubicBezTo>
                <a:lnTo>
                  <a:pt x="302203" y="151101"/>
                </a:lnTo>
                <a:cubicBezTo>
                  <a:pt x="302203" y="234553"/>
                  <a:pt x="234553" y="302203"/>
                  <a:pt x="151101" y="302203"/>
                </a:cubicBezTo>
                <a:lnTo>
                  <a:pt x="151101" y="302203"/>
                </a:lnTo>
                <a:cubicBezTo>
                  <a:pt x="67650" y="302203"/>
                  <a:pt x="0" y="234553"/>
                  <a:pt x="0" y="151101"/>
                </a:cubicBezTo>
                <a:lnTo>
                  <a:pt x="0" y="151101"/>
                </a:lnTo>
                <a:cubicBezTo>
                  <a:pt x="0" y="67650"/>
                  <a:pt x="67650" y="0"/>
                  <a:pt x="151101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7" name="Text 25"/>
          <p:cNvSpPr/>
          <p:nvPr/>
        </p:nvSpPr>
        <p:spPr>
          <a:xfrm>
            <a:off x="6514628" y="2323185"/>
            <a:ext cx="368310" cy="302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4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963210" y="2360960"/>
            <a:ext cx="906609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Consistency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963210" y="2700939"/>
            <a:ext cx="4561376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Deliver kualitas yang sama baiknya di hari buruk maupun hari baik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96580" y="3229794"/>
            <a:ext cx="5203557" cy="1133261"/>
          </a:xfrm>
          <a:custGeom>
            <a:avLst/>
            <a:gdLst/>
            <a:ahLst/>
            <a:cxnLst/>
            <a:rect l="l" t="t" r="r" b="b"/>
            <a:pathLst>
              <a:path w="5203557" h="1133261">
                <a:moveTo>
                  <a:pt x="75555" y="0"/>
                </a:moveTo>
                <a:lnTo>
                  <a:pt x="5128002" y="0"/>
                </a:lnTo>
                <a:cubicBezTo>
                  <a:pt x="5169730" y="0"/>
                  <a:pt x="5203557" y="33827"/>
                  <a:pt x="5203557" y="75555"/>
                </a:cubicBezTo>
                <a:lnTo>
                  <a:pt x="5203557" y="1057707"/>
                </a:lnTo>
                <a:cubicBezTo>
                  <a:pt x="5203557" y="1099434"/>
                  <a:pt x="5169730" y="1133261"/>
                  <a:pt x="5128002" y="1133261"/>
                </a:cubicBezTo>
                <a:lnTo>
                  <a:pt x="75555" y="1133261"/>
                </a:lnTo>
                <a:cubicBezTo>
                  <a:pt x="33827" y="1133261"/>
                  <a:pt x="0" y="1099434"/>
                  <a:pt x="0" y="1057707"/>
                </a:cubicBezTo>
                <a:lnTo>
                  <a:pt x="0" y="75555"/>
                </a:lnTo>
                <a:cubicBezTo>
                  <a:pt x="0" y="33827"/>
                  <a:pt x="33827" y="0"/>
                  <a:pt x="7555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6547681" y="3380895"/>
            <a:ext cx="302203" cy="302203"/>
          </a:xfrm>
          <a:custGeom>
            <a:avLst/>
            <a:gdLst/>
            <a:ahLst/>
            <a:cxnLst/>
            <a:rect l="l" t="t" r="r" b="b"/>
            <a:pathLst>
              <a:path w="302203" h="302203">
                <a:moveTo>
                  <a:pt x="151101" y="0"/>
                </a:moveTo>
                <a:lnTo>
                  <a:pt x="151101" y="0"/>
                </a:lnTo>
                <a:cubicBezTo>
                  <a:pt x="234553" y="0"/>
                  <a:pt x="302203" y="67650"/>
                  <a:pt x="302203" y="151101"/>
                </a:cubicBezTo>
                <a:lnTo>
                  <a:pt x="302203" y="151101"/>
                </a:lnTo>
                <a:cubicBezTo>
                  <a:pt x="302203" y="234553"/>
                  <a:pt x="234553" y="302203"/>
                  <a:pt x="151101" y="302203"/>
                </a:cubicBezTo>
                <a:lnTo>
                  <a:pt x="151101" y="302203"/>
                </a:lnTo>
                <a:cubicBezTo>
                  <a:pt x="67650" y="302203"/>
                  <a:pt x="0" y="234553"/>
                  <a:pt x="0" y="151101"/>
                </a:cubicBezTo>
                <a:lnTo>
                  <a:pt x="0" y="151101"/>
                </a:lnTo>
                <a:cubicBezTo>
                  <a:pt x="0" y="67650"/>
                  <a:pt x="67650" y="0"/>
                  <a:pt x="151101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2" name="Text 30"/>
          <p:cNvSpPr/>
          <p:nvPr/>
        </p:nvSpPr>
        <p:spPr>
          <a:xfrm>
            <a:off x="6514628" y="3380895"/>
            <a:ext cx="368310" cy="302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4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963210" y="3418671"/>
            <a:ext cx="764951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Scalability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963210" y="3758649"/>
            <a:ext cx="4561376" cy="453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Tim bisa bekerja dengan standar yang sama tanpa reinvent the wheel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96580" y="4514156"/>
            <a:ext cx="5203557" cy="906609"/>
          </a:xfrm>
          <a:custGeom>
            <a:avLst/>
            <a:gdLst/>
            <a:ahLst/>
            <a:cxnLst/>
            <a:rect l="l" t="t" r="r" b="b"/>
            <a:pathLst>
              <a:path w="5203557" h="906609">
                <a:moveTo>
                  <a:pt x="75548" y="0"/>
                </a:moveTo>
                <a:lnTo>
                  <a:pt x="5128009" y="0"/>
                </a:lnTo>
                <a:cubicBezTo>
                  <a:pt x="5169705" y="0"/>
                  <a:pt x="5203557" y="33852"/>
                  <a:pt x="5203557" y="75548"/>
                </a:cubicBezTo>
                <a:lnTo>
                  <a:pt x="5203557" y="831061"/>
                </a:lnTo>
                <a:cubicBezTo>
                  <a:pt x="5203557" y="872785"/>
                  <a:pt x="5169733" y="906609"/>
                  <a:pt x="5128009" y="906609"/>
                </a:cubicBezTo>
                <a:lnTo>
                  <a:pt x="75548" y="906609"/>
                </a:lnTo>
                <a:cubicBezTo>
                  <a:pt x="33852" y="906609"/>
                  <a:pt x="0" y="872757"/>
                  <a:pt x="0" y="831061"/>
                </a:cubicBezTo>
                <a:lnTo>
                  <a:pt x="0" y="75548"/>
                </a:lnTo>
                <a:cubicBezTo>
                  <a:pt x="0" y="33824"/>
                  <a:pt x="33824" y="0"/>
                  <a:pt x="75548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6547681" y="4665258"/>
            <a:ext cx="302203" cy="302203"/>
          </a:xfrm>
          <a:custGeom>
            <a:avLst/>
            <a:gdLst/>
            <a:ahLst/>
            <a:cxnLst/>
            <a:rect l="l" t="t" r="r" b="b"/>
            <a:pathLst>
              <a:path w="302203" h="302203">
                <a:moveTo>
                  <a:pt x="151101" y="0"/>
                </a:moveTo>
                <a:lnTo>
                  <a:pt x="151101" y="0"/>
                </a:lnTo>
                <a:cubicBezTo>
                  <a:pt x="234553" y="0"/>
                  <a:pt x="302203" y="67650"/>
                  <a:pt x="302203" y="151101"/>
                </a:cubicBezTo>
                <a:lnTo>
                  <a:pt x="302203" y="151101"/>
                </a:lnTo>
                <a:cubicBezTo>
                  <a:pt x="302203" y="234553"/>
                  <a:pt x="234553" y="302203"/>
                  <a:pt x="151101" y="302203"/>
                </a:cubicBezTo>
                <a:lnTo>
                  <a:pt x="151101" y="302203"/>
                </a:lnTo>
                <a:cubicBezTo>
                  <a:pt x="67650" y="302203"/>
                  <a:pt x="0" y="234553"/>
                  <a:pt x="0" y="151101"/>
                </a:cubicBezTo>
                <a:lnTo>
                  <a:pt x="0" y="151101"/>
                </a:lnTo>
                <a:cubicBezTo>
                  <a:pt x="0" y="67650"/>
                  <a:pt x="67650" y="0"/>
                  <a:pt x="151101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7" name="Text 35"/>
          <p:cNvSpPr/>
          <p:nvPr/>
        </p:nvSpPr>
        <p:spPr>
          <a:xfrm>
            <a:off x="6514628" y="4665258"/>
            <a:ext cx="368310" cy="30220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41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963210" y="4703033"/>
            <a:ext cx="764951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Credibility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963210" y="5043012"/>
            <a:ext cx="4561376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Klien merasakan professionalism dan struktur yang meyakinkan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193537" y="5784353"/>
            <a:ext cx="5609642" cy="1067154"/>
          </a:xfrm>
          <a:custGeom>
            <a:avLst/>
            <a:gdLst/>
            <a:ahLst/>
            <a:cxnLst/>
            <a:rect l="l" t="t" r="r" b="b"/>
            <a:pathLst>
              <a:path w="5609642" h="1067154">
                <a:moveTo>
                  <a:pt x="75555" y="0"/>
                </a:moveTo>
                <a:lnTo>
                  <a:pt x="5534088" y="0"/>
                </a:lnTo>
                <a:cubicBezTo>
                  <a:pt x="5575815" y="0"/>
                  <a:pt x="5609642" y="33827"/>
                  <a:pt x="5609642" y="75555"/>
                </a:cubicBezTo>
                <a:lnTo>
                  <a:pt x="5609642" y="991600"/>
                </a:lnTo>
                <a:cubicBezTo>
                  <a:pt x="5609642" y="1033327"/>
                  <a:pt x="5575815" y="1067154"/>
                  <a:pt x="5534088" y="1067154"/>
                </a:cubicBezTo>
                <a:lnTo>
                  <a:pt x="75555" y="1067154"/>
                </a:lnTo>
                <a:cubicBezTo>
                  <a:pt x="33827" y="1067154"/>
                  <a:pt x="0" y="1033327"/>
                  <a:pt x="0" y="991600"/>
                </a:cubicBezTo>
                <a:lnTo>
                  <a:pt x="0" y="75555"/>
                </a:lnTo>
                <a:cubicBezTo>
                  <a:pt x="0" y="33827"/>
                  <a:pt x="33827" y="0"/>
                  <a:pt x="75555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C9A86A">
                <a:alpha val="50196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372970" y="5977952"/>
            <a:ext cx="188877" cy="188877"/>
          </a:xfrm>
          <a:custGeom>
            <a:avLst/>
            <a:gdLst/>
            <a:ahLst/>
            <a:cxnLst/>
            <a:rect l="l" t="t" r="r" b="b"/>
            <a:pathLst>
              <a:path w="188877" h="188877">
                <a:moveTo>
                  <a:pt x="94438" y="0"/>
                </a:moveTo>
                <a:cubicBezTo>
                  <a:pt x="99861" y="0"/>
                  <a:pt x="104841" y="2988"/>
                  <a:pt x="107424" y="7747"/>
                </a:cubicBezTo>
                <a:lnTo>
                  <a:pt x="187106" y="155307"/>
                </a:lnTo>
                <a:cubicBezTo>
                  <a:pt x="189578" y="159881"/>
                  <a:pt x="189467" y="165415"/>
                  <a:pt x="186811" y="169878"/>
                </a:cubicBezTo>
                <a:cubicBezTo>
                  <a:pt x="184155" y="174342"/>
                  <a:pt x="179322" y="177072"/>
                  <a:pt x="174121" y="177072"/>
                </a:cubicBezTo>
                <a:lnTo>
                  <a:pt x="14756" y="177072"/>
                </a:lnTo>
                <a:cubicBezTo>
                  <a:pt x="9555" y="177072"/>
                  <a:pt x="4759" y="174342"/>
                  <a:pt x="2066" y="169878"/>
                </a:cubicBezTo>
                <a:cubicBezTo>
                  <a:pt x="-627" y="165415"/>
                  <a:pt x="-701" y="159881"/>
                  <a:pt x="1771" y="155307"/>
                </a:cubicBezTo>
                <a:lnTo>
                  <a:pt x="81453" y="7747"/>
                </a:lnTo>
                <a:cubicBezTo>
                  <a:pt x="84035" y="2988"/>
                  <a:pt x="89016" y="0"/>
                  <a:pt x="94438" y="0"/>
                </a:cubicBezTo>
                <a:close/>
                <a:moveTo>
                  <a:pt x="94438" y="61975"/>
                </a:moveTo>
                <a:cubicBezTo>
                  <a:pt x="89532" y="61975"/>
                  <a:pt x="85585" y="65922"/>
                  <a:pt x="85585" y="70829"/>
                </a:cubicBezTo>
                <a:lnTo>
                  <a:pt x="85585" y="112146"/>
                </a:lnTo>
                <a:cubicBezTo>
                  <a:pt x="85585" y="117052"/>
                  <a:pt x="89532" y="120999"/>
                  <a:pt x="94438" y="120999"/>
                </a:cubicBezTo>
                <a:cubicBezTo>
                  <a:pt x="99345" y="120999"/>
                  <a:pt x="103292" y="117052"/>
                  <a:pt x="103292" y="112146"/>
                </a:cubicBezTo>
                <a:lnTo>
                  <a:pt x="103292" y="70829"/>
                </a:lnTo>
                <a:cubicBezTo>
                  <a:pt x="103292" y="65922"/>
                  <a:pt x="99345" y="61975"/>
                  <a:pt x="94438" y="61975"/>
                </a:cubicBezTo>
                <a:close/>
                <a:moveTo>
                  <a:pt x="104288" y="141658"/>
                </a:moveTo>
                <a:cubicBezTo>
                  <a:pt x="104512" y="138002"/>
                  <a:pt x="102689" y="134523"/>
                  <a:pt x="99555" y="132627"/>
                </a:cubicBezTo>
                <a:cubicBezTo>
                  <a:pt x="96421" y="130732"/>
                  <a:pt x="92493" y="130732"/>
                  <a:pt x="89359" y="132627"/>
                </a:cubicBezTo>
                <a:cubicBezTo>
                  <a:pt x="86225" y="134523"/>
                  <a:pt x="84402" y="138002"/>
                  <a:pt x="84626" y="141658"/>
                </a:cubicBezTo>
                <a:cubicBezTo>
                  <a:pt x="84402" y="145314"/>
                  <a:pt x="86225" y="148792"/>
                  <a:pt x="89359" y="150688"/>
                </a:cubicBezTo>
                <a:cubicBezTo>
                  <a:pt x="92493" y="152584"/>
                  <a:pt x="96421" y="152584"/>
                  <a:pt x="99555" y="150688"/>
                </a:cubicBezTo>
                <a:cubicBezTo>
                  <a:pt x="102689" y="148792"/>
                  <a:pt x="104512" y="145314"/>
                  <a:pt x="104288" y="141658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42" name="Text 40"/>
          <p:cNvSpPr/>
          <p:nvPr/>
        </p:nvSpPr>
        <p:spPr>
          <a:xfrm>
            <a:off x="6698783" y="5940177"/>
            <a:ext cx="5024124" cy="2266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Insight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698783" y="6204604"/>
            <a:ext cx="5024124" cy="491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bukan </a:t>
            </a:r>
            <a:pPr>
              <a:lnSpc>
                <a:spcPct val="140000"/>
              </a:lnSpc>
            </a:pPr>
            <a:r>
              <a:rPr lang="en-US" sz="119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kaku</a:t>
            </a:r>
            <a:pPr>
              <a:lnSpc>
                <a:spcPct val="14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mereka adalah </a:t>
            </a:r>
            <a:pPr>
              <a:lnSpc>
                <a:spcPct val="140000"/>
              </a:lnSpc>
            </a:pPr>
            <a:r>
              <a:rPr lang="en-US" sz="1190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scaffolding</a:t>
            </a:r>
            <a:pPr>
              <a:lnSpc>
                <a:spcPct val="140000"/>
              </a:lnSpc>
            </a:pPr>
            <a:r>
              <a:rPr lang="en-US" sz="119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yang memungkinkan kreativitas dan judgment bekerja lebih efektif.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" cy="381000"/>
          </a:xfrm>
          <a:custGeom>
            <a:avLst/>
            <a:gdLst/>
            <a:ahLst/>
            <a:cxnLst/>
            <a:rect l="l" t="t" r="r" b="b"/>
            <a:pathLst>
              <a:path w="38100" h="381000">
                <a:moveTo>
                  <a:pt x="0" y="0"/>
                </a:moveTo>
                <a:lnTo>
                  <a:pt x="38100" y="0"/>
                </a:lnTo>
                <a:lnTo>
                  <a:pt x="381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500063"/>
            <a:ext cx="120015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270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1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1825898" y="476250"/>
            <a:ext cx="113347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Mutually Exclusive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2970014" y="457200"/>
            <a:ext cx="123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3096220" y="476250"/>
            <a:ext cx="13906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Collectively Exhaustive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381000" y="838200"/>
            <a:ext cx="11572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MECE Thinking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81000" y="12573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Fondasi dari semua analytical work di consulting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85763" y="1719263"/>
            <a:ext cx="4448175" cy="3571875"/>
          </a:xfrm>
          <a:custGeom>
            <a:avLst/>
            <a:gdLst/>
            <a:ahLst/>
            <a:cxnLst/>
            <a:rect l="l" t="t" r="r" b="b"/>
            <a:pathLst>
              <a:path w="4448175" h="3571875">
                <a:moveTo>
                  <a:pt x="76188" y="0"/>
                </a:moveTo>
                <a:lnTo>
                  <a:pt x="4371987" y="0"/>
                </a:lnTo>
                <a:cubicBezTo>
                  <a:pt x="4414064" y="0"/>
                  <a:pt x="4448175" y="34111"/>
                  <a:pt x="4448175" y="76188"/>
                </a:cubicBezTo>
                <a:lnTo>
                  <a:pt x="4448175" y="3495687"/>
                </a:lnTo>
                <a:cubicBezTo>
                  <a:pt x="4448175" y="3537764"/>
                  <a:pt x="4414064" y="3571875"/>
                  <a:pt x="4371987" y="3571875"/>
                </a:cubicBezTo>
                <a:lnTo>
                  <a:pt x="76188" y="3571875"/>
                </a:lnTo>
                <a:cubicBezTo>
                  <a:pt x="34111" y="3571875"/>
                  <a:pt x="0" y="3537764"/>
                  <a:pt x="0" y="3495687"/>
                </a:cubicBezTo>
                <a:lnTo>
                  <a:pt x="0" y="76188"/>
                </a:lnTo>
                <a:cubicBezTo>
                  <a:pt x="0" y="34111"/>
                  <a:pt x="34111" y="0"/>
                  <a:pt x="76188" y="0"/>
                </a:cubicBezTo>
                <a:close/>
              </a:path>
            </a:pathLst>
          </a:custGeom>
          <a:gradFill rotWithShape="1" flip="none">
            <a:gsLst>
              <a:gs pos="0">
                <a:srgbClr val="4A6C8C">
                  <a:alpha val="25000"/>
                </a:srgbClr>
              </a:gs>
              <a:gs pos="100000">
                <a:srgbClr val="4A6C8C">
                  <a:alpha val="10000"/>
                </a:srgbClr>
              </a:gs>
            </a:gsLst>
            <a:lin ang="2700000" scaled="1"/>
          </a:gra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04838" y="19526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86506" y="1935"/>
                </a:moveTo>
                <a:cubicBezTo>
                  <a:pt x="92050" y="-633"/>
                  <a:pt x="98450" y="-633"/>
                  <a:pt x="103994" y="1935"/>
                </a:cubicBezTo>
                <a:lnTo>
                  <a:pt x="185328" y="39514"/>
                </a:lnTo>
                <a:cubicBezTo>
                  <a:pt x="188491" y="40965"/>
                  <a:pt x="190500" y="44128"/>
                  <a:pt x="190500" y="47625"/>
                </a:cubicBezTo>
                <a:cubicBezTo>
                  <a:pt x="190500" y="51122"/>
                  <a:pt x="188491" y="54285"/>
                  <a:pt x="185328" y="55736"/>
                </a:cubicBezTo>
                <a:lnTo>
                  <a:pt x="103994" y="93315"/>
                </a:lnTo>
                <a:cubicBezTo>
                  <a:pt x="98450" y="95883"/>
                  <a:pt x="92050" y="95883"/>
                  <a:pt x="86506" y="93315"/>
                </a:cubicBezTo>
                <a:lnTo>
                  <a:pt x="5172" y="55736"/>
                </a:lnTo>
                <a:cubicBezTo>
                  <a:pt x="2009" y="54248"/>
                  <a:pt x="0" y="51085"/>
                  <a:pt x="0" y="47625"/>
                </a:cubicBezTo>
                <a:cubicBezTo>
                  <a:pt x="0" y="44165"/>
                  <a:pt x="2009" y="40965"/>
                  <a:pt x="5172" y="39514"/>
                </a:cubicBezTo>
                <a:lnTo>
                  <a:pt x="86506" y="1935"/>
                </a:lnTo>
                <a:close/>
                <a:moveTo>
                  <a:pt x="17897" y="81260"/>
                </a:moveTo>
                <a:lnTo>
                  <a:pt x="79028" y="109500"/>
                </a:lnTo>
                <a:cubicBezTo>
                  <a:pt x="89334" y="114263"/>
                  <a:pt x="101203" y="114263"/>
                  <a:pt x="111509" y="109500"/>
                </a:cubicBezTo>
                <a:lnTo>
                  <a:pt x="172641" y="81260"/>
                </a:lnTo>
                <a:lnTo>
                  <a:pt x="185328" y="87139"/>
                </a:lnTo>
                <a:cubicBezTo>
                  <a:pt x="188491" y="88590"/>
                  <a:pt x="190500" y="91753"/>
                  <a:pt x="190500" y="95250"/>
                </a:cubicBezTo>
                <a:cubicBezTo>
                  <a:pt x="190500" y="98747"/>
                  <a:pt x="188491" y="101910"/>
                  <a:pt x="185328" y="103361"/>
                </a:cubicBezTo>
                <a:lnTo>
                  <a:pt x="103994" y="140940"/>
                </a:lnTo>
                <a:cubicBezTo>
                  <a:pt x="98450" y="143508"/>
                  <a:pt x="92050" y="143508"/>
                  <a:pt x="86506" y="140940"/>
                </a:cubicBezTo>
                <a:lnTo>
                  <a:pt x="5172" y="103361"/>
                </a:lnTo>
                <a:cubicBezTo>
                  <a:pt x="2009" y="101873"/>
                  <a:pt x="0" y="98710"/>
                  <a:pt x="0" y="95250"/>
                </a:cubicBezTo>
                <a:cubicBezTo>
                  <a:pt x="0" y="91790"/>
                  <a:pt x="2009" y="88590"/>
                  <a:pt x="5172" y="87139"/>
                </a:cubicBezTo>
                <a:lnTo>
                  <a:pt x="17859" y="81260"/>
                </a:lnTo>
                <a:close/>
                <a:moveTo>
                  <a:pt x="5172" y="134764"/>
                </a:moveTo>
                <a:lnTo>
                  <a:pt x="17859" y="128885"/>
                </a:lnTo>
                <a:lnTo>
                  <a:pt x="78991" y="157125"/>
                </a:lnTo>
                <a:cubicBezTo>
                  <a:pt x="89297" y="161888"/>
                  <a:pt x="101166" y="161888"/>
                  <a:pt x="111472" y="157125"/>
                </a:cubicBezTo>
                <a:lnTo>
                  <a:pt x="172603" y="128885"/>
                </a:lnTo>
                <a:lnTo>
                  <a:pt x="185291" y="134764"/>
                </a:lnTo>
                <a:cubicBezTo>
                  <a:pt x="188454" y="136215"/>
                  <a:pt x="190463" y="139378"/>
                  <a:pt x="190463" y="142875"/>
                </a:cubicBezTo>
                <a:cubicBezTo>
                  <a:pt x="190463" y="146372"/>
                  <a:pt x="188454" y="149535"/>
                  <a:pt x="185291" y="150986"/>
                </a:cubicBezTo>
                <a:lnTo>
                  <a:pt x="103956" y="188565"/>
                </a:lnTo>
                <a:cubicBezTo>
                  <a:pt x="98413" y="191133"/>
                  <a:pt x="92013" y="191133"/>
                  <a:pt x="86469" y="188565"/>
                </a:cubicBezTo>
                <a:lnTo>
                  <a:pt x="5172" y="150986"/>
                </a:lnTo>
                <a:cubicBezTo>
                  <a:pt x="2009" y="149498"/>
                  <a:pt x="0" y="146335"/>
                  <a:pt x="0" y="142875"/>
                </a:cubicBezTo>
                <a:cubicBezTo>
                  <a:pt x="0" y="139415"/>
                  <a:pt x="2009" y="136215"/>
                  <a:pt x="5172" y="134764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1" name="Text 9"/>
          <p:cNvSpPr/>
          <p:nvPr/>
        </p:nvSpPr>
        <p:spPr>
          <a:xfrm>
            <a:off x="819150" y="1914525"/>
            <a:ext cx="39147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Definisi MECE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81025" y="2619375"/>
            <a:ext cx="4057650" cy="1143000"/>
          </a:xfrm>
          <a:custGeom>
            <a:avLst/>
            <a:gdLst/>
            <a:ahLst/>
            <a:cxnLst/>
            <a:rect l="l" t="t" r="r" b="b"/>
            <a:pathLst>
              <a:path w="4057650" h="1143000">
                <a:moveTo>
                  <a:pt x="76204" y="0"/>
                </a:moveTo>
                <a:lnTo>
                  <a:pt x="3981446" y="0"/>
                </a:lnTo>
                <a:cubicBezTo>
                  <a:pt x="4023532" y="0"/>
                  <a:pt x="4057650" y="34118"/>
                  <a:pt x="4057650" y="76204"/>
                </a:cubicBezTo>
                <a:lnTo>
                  <a:pt x="4057650" y="1066796"/>
                </a:lnTo>
                <a:cubicBezTo>
                  <a:pt x="4057650" y="1108882"/>
                  <a:pt x="4023532" y="1143000"/>
                  <a:pt x="3981446" y="1143000"/>
                </a:cubicBezTo>
                <a:lnTo>
                  <a:pt x="76204" y="1143000"/>
                </a:lnTo>
                <a:cubicBezTo>
                  <a:pt x="34118" y="1143000"/>
                  <a:pt x="0" y="1108882"/>
                  <a:pt x="0" y="1066796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3" name="Text 11"/>
          <p:cNvSpPr/>
          <p:nvPr/>
        </p:nvSpPr>
        <p:spPr>
          <a:xfrm>
            <a:off x="733425" y="2771775"/>
            <a:ext cx="2286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54212" y="2790825"/>
            <a:ext cx="1295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Mutually Exclusive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33425" y="3114675"/>
            <a:ext cx="382905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kategori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tidak overlap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tidak ada item yang masuk ke lebih dari satu bucket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81025" y="3914775"/>
            <a:ext cx="4057650" cy="895350"/>
          </a:xfrm>
          <a:custGeom>
            <a:avLst/>
            <a:gdLst/>
            <a:ahLst/>
            <a:cxnLst/>
            <a:rect l="l" t="t" r="r" b="b"/>
            <a:pathLst>
              <a:path w="4057650" h="895350">
                <a:moveTo>
                  <a:pt x="76203" y="0"/>
                </a:moveTo>
                <a:lnTo>
                  <a:pt x="3981447" y="0"/>
                </a:lnTo>
                <a:cubicBezTo>
                  <a:pt x="4023533" y="0"/>
                  <a:pt x="4057650" y="34117"/>
                  <a:pt x="4057650" y="76203"/>
                </a:cubicBezTo>
                <a:lnTo>
                  <a:pt x="4057650" y="819147"/>
                </a:lnTo>
                <a:cubicBezTo>
                  <a:pt x="4057650" y="861233"/>
                  <a:pt x="4023533" y="895350"/>
                  <a:pt x="3981447" y="895350"/>
                </a:cubicBezTo>
                <a:lnTo>
                  <a:pt x="76203" y="895350"/>
                </a:lnTo>
                <a:cubicBezTo>
                  <a:pt x="34117" y="895350"/>
                  <a:pt x="0" y="861233"/>
                  <a:pt x="0" y="819147"/>
                </a:cubicBezTo>
                <a:lnTo>
                  <a:pt x="0" y="76203"/>
                </a:lnTo>
                <a:cubicBezTo>
                  <a:pt x="0" y="34146"/>
                  <a:pt x="34146" y="0"/>
                  <a:pt x="7620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7" name="Text 15"/>
          <p:cNvSpPr/>
          <p:nvPr/>
        </p:nvSpPr>
        <p:spPr>
          <a:xfrm>
            <a:off x="733425" y="4067175"/>
            <a:ext cx="1714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99145" y="4086225"/>
            <a:ext cx="1590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Collectively Exhaustive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733425" y="4410075"/>
            <a:ext cx="3829050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Semua kemungkinan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tercakup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tidak ada yang terlewat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85763" y="5453063"/>
            <a:ext cx="4448175" cy="1323975"/>
          </a:xfrm>
          <a:custGeom>
            <a:avLst/>
            <a:gdLst/>
            <a:ahLst/>
            <a:cxnLst/>
            <a:rect l="l" t="t" r="r" b="b"/>
            <a:pathLst>
              <a:path w="4448175" h="1323975">
                <a:moveTo>
                  <a:pt x="76195" y="0"/>
                </a:moveTo>
                <a:lnTo>
                  <a:pt x="4371980" y="0"/>
                </a:lnTo>
                <a:cubicBezTo>
                  <a:pt x="4414061" y="0"/>
                  <a:pt x="4448175" y="34114"/>
                  <a:pt x="4448175" y="76195"/>
                </a:cubicBezTo>
                <a:lnTo>
                  <a:pt x="4448175" y="1247780"/>
                </a:lnTo>
                <a:cubicBezTo>
                  <a:pt x="4448175" y="1289861"/>
                  <a:pt x="4414061" y="1323975"/>
                  <a:pt x="4371980" y="1323975"/>
                </a:cubicBezTo>
                <a:lnTo>
                  <a:pt x="76195" y="1323975"/>
                </a:lnTo>
                <a:cubicBezTo>
                  <a:pt x="34114" y="1323975"/>
                  <a:pt x="0" y="1289861"/>
                  <a:pt x="0" y="1247780"/>
                </a:cubicBezTo>
                <a:lnTo>
                  <a:pt x="0" y="76195"/>
                </a:lnTo>
                <a:cubicBezTo>
                  <a:pt x="0" y="34114"/>
                  <a:pt x="34114" y="0"/>
                  <a:pt x="76195" y="0"/>
                </a:cubicBezTo>
                <a:close/>
              </a:path>
            </a:pathLst>
          </a:custGeom>
          <a:solidFill>
            <a:srgbClr val="C9A86A">
              <a:alpha val="14902"/>
            </a:srgbClr>
          </a:solidFill>
          <a:ln w="12700">
            <a:solidFill>
              <a:srgbClr val="C9A86A">
                <a:alpha val="4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90550" y="564832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108979" y="142875"/>
                </a:moveTo>
                <a:cubicBezTo>
                  <a:pt x="111696" y="134578"/>
                  <a:pt x="117128" y="127062"/>
                  <a:pt x="123267" y="120588"/>
                </a:cubicBezTo>
                <a:cubicBezTo>
                  <a:pt x="135434" y="107789"/>
                  <a:pt x="142875" y="90488"/>
                  <a:pt x="142875" y="71438"/>
                </a:cubicBezTo>
                <a:cubicBezTo>
                  <a:pt x="142875" y="31998"/>
                  <a:pt x="110877" y="0"/>
                  <a:pt x="71437" y="0"/>
                </a:cubicBezTo>
                <a:cubicBezTo>
                  <a:pt x="31998" y="0"/>
                  <a:pt x="0" y="31998"/>
                  <a:pt x="0" y="71438"/>
                </a:cubicBezTo>
                <a:cubicBezTo>
                  <a:pt x="0" y="90488"/>
                  <a:pt x="7441" y="107789"/>
                  <a:pt x="19608" y="120588"/>
                </a:cubicBezTo>
                <a:cubicBezTo>
                  <a:pt x="25747" y="127062"/>
                  <a:pt x="31217" y="134578"/>
                  <a:pt x="33896" y="142875"/>
                </a:cubicBezTo>
                <a:lnTo>
                  <a:pt x="108942" y="142875"/>
                </a:lnTo>
                <a:close/>
                <a:moveTo>
                  <a:pt x="107156" y="160734"/>
                </a:moveTo>
                <a:lnTo>
                  <a:pt x="35719" y="160734"/>
                </a:lnTo>
                <a:lnTo>
                  <a:pt x="35719" y="166688"/>
                </a:lnTo>
                <a:cubicBezTo>
                  <a:pt x="35719" y="183133"/>
                  <a:pt x="49039" y="196453"/>
                  <a:pt x="65484" y="196453"/>
                </a:cubicBezTo>
                <a:lnTo>
                  <a:pt x="77391" y="196453"/>
                </a:lnTo>
                <a:cubicBezTo>
                  <a:pt x="93836" y="196453"/>
                  <a:pt x="107156" y="183133"/>
                  <a:pt x="107156" y="166688"/>
                </a:cubicBezTo>
                <a:lnTo>
                  <a:pt x="107156" y="160734"/>
                </a:lnTo>
                <a:close/>
                <a:moveTo>
                  <a:pt x="68461" y="41672"/>
                </a:moveTo>
                <a:cubicBezTo>
                  <a:pt x="53653" y="41672"/>
                  <a:pt x="41672" y="53653"/>
                  <a:pt x="41672" y="68461"/>
                </a:cubicBezTo>
                <a:cubicBezTo>
                  <a:pt x="41672" y="73409"/>
                  <a:pt x="37691" y="77391"/>
                  <a:pt x="32742" y="77391"/>
                </a:cubicBezTo>
                <a:cubicBezTo>
                  <a:pt x="27794" y="77391"/>
                  <a:pt x="23812" y="73409"/>
                  <a:pt x="23812" y="68461"/>
                </a:cubicBezTo>
                <a:cubicBezTo>
                  <a:pt x="23812" y="43793"/>
                  <a:pt x="43793" y="23812"/>
                  <a:pt x="68461" y="23812"/>
                </a:cubicBezTo>
                <a:cubicBezTo>
                  <a:pt x="73409" y="23812"/>
                  <a:pt x="77391" y="27794"/>
                  <a:pt x="77391" y="32742"/>
                </a:cubicBezTo>
                <a:cubicBezTo>
                  <a:pt x="77391" y="37691"/>
                  <a:pt x="73409" y="41672"/>
                  <a:pt x="68461" y="41672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2" name="Text 20"/>
          <p:cNvSpPr/>
          <p:nvPr/>
        </p:nvSpPr>
        <p:spPr>
          <a:xfrm>
            <a:off x="895350" y="5610225"/>
            <a:ext cx="3857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Why It Matters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95350" y="5876925"/>
            <a:ext cx="3857625" cy="7429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MECE memastikan analisis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komprehensif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tanpa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redundansi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efisiensi dan kelengkapan dalam satu framework.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033963" y="1719263"/>
            <a:ext cx="6772275" cy="3057525"/>
          </a:xfrm>
          <a:custGeom>
            <a:avLst/>
            <a:gdLst/>
            <a:ahLst/>
            <a:cxnLst/>
            <a:rect l="l" t="t" r="r" b="b"/>
            <a:pathLst>
              <a:path w="6772275" h="3057525">
                <a:moveTo>
                  <a:pt x="76194" y="0"/>
                </a:moveTo>
                <a:lnTo>
                  <a:pt x="6696081" y="0"/>
                </a:lnTo>
                <a:cubicBezTo>
                  <a:pt x="6738162" y="0"/>
                  <a:pt x="6772275" y="34113"/>
                  <a:pt x="6772275" y="76194"/>
                </a:cubicBezTo>
                <a:lnTo>
                  <a:pt x="6772275" y="2981331"/>
                </a:lnTo>
                <a:cubicBezTo>
                  <a:pt x="6772275" y="3023412"/>
                  <a:pt x="6738162" y="3057525"/>
                  <a:pt x="6696081" y="3057525"/>
                </a:cubicBezTo>
                <a:lnTo>
                  <a:pt x="76194" y="3057525"/>
                </a:lnTo>
                <a:cubicBezTo>
                  <a:pt x="34113" y="3057525"/>
                  <a:pt x="0" y="3023412"/>
                  <a:pt x="0" y="2981331"/>
                </a:cubicBezTo>
                <a:lnTo>
                  <a:pt x="0" y="76194"/>
                </a:lnTo>
                <a:cubicBezTo>
                  <a:pt x="0" y="34113"/>
                  <a:pt x="34113" y="0"/>
                  <a:pt x="76194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253038" y="19526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74414" y="17859"/>
                </a:moveTo>
                <a:lnTo>
                  <a:pt x="116086" y="17859"/>
                </a:lnTo>
                <a:cubicBezTo>
                  <a:pt x="117723" y="17859"/>
                  <a:pt x="119063" y="19199"/>
                  <a:pt x="119063" y="20836"/>
                </a:cubicBezTo>
                <a:lnTo>
                  <a:pt x="119063" y="35719"/>
                </a:lnTo>
                <a:lnTo>
                  <a:pt x="71438" y="35719"/>
                </a:lnTo>
                <a:lnTo>
                  <a:pt x="71438" y="20836"/>
                </a:lnTo>
                <a:cubicBezTo>
                  <a:pt x="71438" y="19199"/>
                  <a:pt x="72777" y="17859"/>
                  <a:pt x="74414" y="17859"/>
                </a:cubicBezTo>
                <a:close/>
                <a:moveTo>
                  <a:pt x="53578" y="20836"/>
                </a:moveTo>
                <a:lnTo>
                  <a:pt x="53578" y="35719"/>
                </a:lnTo>
                <a:lnTo>
                  <a:pt x="23812" y="35719"/>
                </a:lnTo>
                <a:cubicBezTo>
                  <a:pt x="10678" y="35719"/>
                  <a:pt x="0" y="46397"/>
                  <a:pt x="0" y="59531"/>
                </a:cubicBezTo>
                <a:lnTo>
                  <a:pt x="0" y="95250"/>
                </a:lnTo>
                <a:lnTo>
                  <a:pt x="190500" y="95250"/>
                </a:lnTo>
                <a:lnTo>
                  <a:pt x="190500" y="59531"/>
                </a:lnTo>
                <a:cubicBezTo>
                  <a:pt x="190500" y="46397"/>
                  <a:pt x="179822" y="35719"/>
                  <a:pt x="166688" y="35719"/>
                </a:cubicBezTo>
                <a:lnTo>
                  <a:pt x="136922" y="35719"/>
                </a:lnTo>
                <a:lnTo>
                  <a:pt x="136922" y="20836"/>
                </a:lnTo>
                <a:cubicBezTo>
                  <a:pt x="136922" y="9339"/>
                  <a:pt x="127583" y="0"/>
                  <a:pt x="116086" y="0"/>
                </a:cubicBezTo>
                <a:lnTo>
                  <a:pt x="74414" y="0"/>
                </a:lnTo>
                <a:cubicBezTo>
                  <a:pt x="62917" y="0"/>
                  <a:pt x="53578" y="9339"/>
                  <a:pt x="53578" y="20836"/>
                </a:cubicBezTo>
                <a:close/>
                <a:moveTo>
                  <a:pt x="190500" y="113109"/>
                </a:moveTo>
                <a:lnTo>
                  <a:pt x="119063" y="113109"/>
                </a:lnTo>
                <a:lnTo>
                  <a:pt x="119063" y="119063"/>
                </a:lnTo>
                <a:cubicBezTo>
                  <a:pt x="119063" y="125648"/>
                  <a:pt x="113742" y="130969"/>
                  <a:pt x="107156" y="130969"/>
                </a:cubicBezTo>
                <a:lnTo>
                  <a:pt x="83344" y="130969"/>
                </a:lnTo>
                <a:cubicBezTo>
                  <a:pt x="76758" y="130969"/>
                  <a:pt x="71438" y="125648"/>
                  <a:pt x="71438" y="119063"/>
                </a:cubicBezTo>
                <a:lnTo>
                  <a:pt x="71438" y="113109"/>
                </a:lnTo>
                <a:lnTo>
                  <a:pt x="0" y="113109"/>
                </a:lnTo>
                <a:lnTo>
                  <a:pt x="0" y="154781"/>
                </a:lnTo>
                <a:cubicBezTo>
                  <a:pt x="0" y="167915"/>
                  <a:pt x="10678" y="178594"/>
                  <a:pt x="23812" y="178594"/>
                </a:cubicBezTo>
                <a:lnTo>
                  <a:pt x="166688" y="178594"/>
                </a:lnTo>
                <a:cubicBezTo>
                  <a:pt x="179822" y="178594"/>
                  <a:pt x="190500" y="167915"/>
                  <a:pt x="190500" y="154781"/>
                </a:cubicBezTo>
                <a:lnTo>
                  <a:pt x="190500" y="113109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6" name="Text 24"/>
          <p:cNvSpPr/>
          <p:nvPr/>
        </p:nvSpPr>
        <p:spPr>
          <a:xfrm>
            <a:off x="5467350" y="1914525"/>
            <a:ext cx="623887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Aplikasi untuk Subkhan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229225" y="2333625"/>
            <a:ext cx="2028825" cy="2247900"/>
          </a:xfrm>
          <a:custGeom>
            <a:avLst/>
            <a:gdLst/>
            <a:ahLst/>
            <a:cxnLst/>
            <a:rect l="l" t="t" r="r" b="b"/>
            <a:pathLst>
              <a:path w="2028825" h="2247900">
                <a:moveTo>
                  <a:pt x="76203" y="0"/>
                </a:moveTo>
                <a:lnTo>
                  <a:pt x="1952622" y="0"/>
                </a:lnTo>
                <a:cubicBezTo>
                  <a:pt x="1994708" y="0"/>
                  <a:pt x="2028825" y="34117"/>
                  <a:pt x="2028825" y="76203"/>
                </a:cubicBezTo>
                <a:lnTo>
                  <a:pt x="2028825" y="2171697"/>
                </a:lnTo>
                <a:cubicBezTo>
                  <a:pt x="2028825" y="2213783"/>
                  <a:pt x="1994708" y="2247900"/>
                  <a:pt x="1952622" y="2247900"/>
                </a:cubicBezTo>
                <a:lnTo>
                  <a:pt x="76203" y="2247900"/>
                </a:lnTo>
                <a:cubicBezTo>
                  <a:pt x="34117" y="2247900"/>
                  <a:pt x="0" y="2213783"/>
                  <a:pt x="0" y="217169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28" name="Shape 26"/>
          <p:cNvSpPr/>
          <p:nvPr/>
        </p:nvSpPr>
        <p:spPr>
          <a:xfrm>
            <a:off x="5381625" y="2524125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104775" y="0"/>
                </a:moveTo>
                <a:cubicBezTo>
                  <a:pt x="104775" y="-5269"/>
                  <a:pt x="100519" y="-9525"/>
                  <a:pt x="95250" y="-9525"/>
                </a:cubicBezTo>
                <a:cubicBezTo>
                  <a:pt x="89981" y="-9525"/>
                  <a:pt x="85725" y="-5269"/>
                  <a:pt x="85725" y="0"/>
                </a:cubicBezTo>
                <a:lnTo>
                  <a:pt x="85725" y="19050"/>
                </a:lnTo>
                <a:lnTo>
                  <a:pt x="57150" y="19050"/>
                </a:lnTo>
                <a:cubicBezTo>
                  <a:pt x="41374" y="19050"/>
                  <a:pt x="28575" y="31849"/>
                  <a:pt x="28575" y="47625"/>
                </a:cubicBezTo>
                <a:lnTo>
                  <a:pt x="28575" y="114300"/>
                </a:lnTo>
                <a:cubicBezTo>
                  <a:pt x="28575" y="130076"/>
                  <a:pt x="41374" y="142875"/>
                  <a:pt x="57150" y="142875"/>
                </a:cubicBezTo>
                <a:lnTo>
                  <a:pt x="133350" y="142875"/>
                </a:lnTo>
                <a:cubicBezTo>
                  <a:pt x="149126" y="142875"/>
                  <a:pt x="161925" y="130076"/>
                  <a:pt x="161925" y="114300"/>
                </a:cubicBezTo>
                <a:lnTo>
                  <a:pt x="161925" y="47625"/>
                </a:lnTo>
                <a:cubicBezTo>
                  <a:pt x="161925" y="31849"/>
                  <a:pt x="149126" y="19050"/>
                  <a:pt x="133350" y="19050"/>
                </a:cubicBezTo>
                <a:lnTo>
                  <a:pt x="104775" y="19050"/>
                </a:lnTo>
                <a:lnTo>
                  <a:pt x="104775" y="0"/>
                </a:lnTo>
                <a:close/>
                <a:moveTo>
                  <a:pt x="47625" y="109537"/>
                </a:moveTo>
                <a:cubicBezTo>
                  <a:pt x="47625" y="105579"/>
                  <a:pt x="50810" y="102394"/>
                  <a:pt x="54769" y="102394"/>
                </a:cubicBezTo>
                <a:lnTo>
                  <a:pt x="64294" y="102394"/>
                </a:lnTo>
                <a:cubicBezTo>
                  <a:pt x="68253" y="102394"/>
                  <a:pt x="71438" y="105579"/>
                  <a:pt x="71438" y="109537"/>
                </a:cubicBezTo>
                <a:cubicBezTo>
                  <a:pt x="71438" y="113496"/>
                  <a:pt x="68253" y="116681"/>
                  <a:pt x="64294" y="116681"/>
                </a:cubicBezTo>
                <a:lnTo>
                  <a:pt x="54769" y="116681"/>
                </a:lnTo>
                <a:cubicBezTo>
                  <a:pt x="50810" y="116681"/>
                  <a:pt x="47625" y="113496"/>
                  <a:pt x="47625" y="109537"/>
                </a:cubicBezTo>
                <a:close/>
                <a:moveTo>
                  <a:pt x="83344" y="109537"/>
                </a:moveTo>
                <a:cubicBezTo>
                  <a:pt x="83344" y="105579"/>
                  <a:pt x="86529" y="102394"/>
                  <a:pt x="90488" y="102394"/>
                </a:cubicBezTo>
                <a:lnTo>
                  <a:pt x="100013" y="102394"/>
                </a:lnTo>
                <a:cubicBezTo>
                  <a:pt x="103971" y="102394"/>
                  <a:pt x="107156" y="105579"/>
                  <a:pt x="107156" y="109537"/>
                </a:cubicBezTo>
                <a:cubicBezTo>
                  <a:pt x="107156" y="113496"/>
                  <a:pt x="103971" y="116681"/>
                  <a:pt x="100013" y="116681"/>
                </a:cubicBezTo>
                <a:lnTo>
                  <a:pt x="90488" y="116681"/>
                </a:lnTo>
                <a:cubicBezTo>
                  <a:pt x="86529" y="116681"/>
                  <a:pt x="83344" y="113496"/>
                  <a:pt x="83344" y="109537"/>
                </a:cubicBezTo>
                <a:close/>
                <a:moveTo>
                  <a:pt x="119062" y="109537"/>
                </a:moveTo>
                <a:cubicBezTo>
                  <a:pt x="119062" y="105579"/>
                  <a:pt x="122247" y="102394"/>
                  <a:pt x="126206" y="102394"/>
                </a:cubicBezTo>
                <a:lnTo>
                  <a:pt x="135731" y="102394"/>
                </a:lnTo>
                <a:cubicBezTo>
                  <a:pt x="139690" y="102394"/>
                  <a:pt x="142875" y="105579"/>
                  <a:pt x="142875" y="109537"/>
                </a:cubicBezTo>
                <a:cubicBezTo>
                  <a:pt x="142875" y="113496"/>
                  <a:pt x="139690" y="116681"/>
                  <a:pt x="135731" y="116681"/>
                </a:cubicBezTo>
                <a:lnTo>
                  <a:pt x="126206" y="116681"/>
                </a:lnTo>
                <a:cubicBezTo>
                  <a:pt x="122247" y="116681"/>
                  <a:pt x="119062" y="113496"/>
                  <a:pt x="119062" y="109537"/>
                </a:cubicBezTo>
                <a:close/>
                <a:moveTo>
                  <a:pt x="66675" y="52388"/>
                </a:moveTo>
                <a:cubicBezTo>
                  <a:pt x="74560" y="52388"/>
                  <a:pt x="80962" y="58790"/>
                  <a:pt x="80962" y="66675"/>
                </a:cubicBezTo>
                <a:cubicBezTo>
                  <a:pt x="80962" y="74560"/>
                  <a:pt x="74560" y="80962"/>
                  <a:pt x="66675" y="80962"/>
                </a:cubicBezTo>
                <a:cubicBezTo>
                  <a:pt x="58790" y="80962"/>
                  <a:pt x="52388" y="74560"/>
                  <a:pt x="52388" y="66675"/>
                </a:cubicBezTo>
                <a:cubicBezTo>
                  <a:pt x="52388" y="58790"/>
                  <a:pt x="58790" y="52388"/>
                  <a:pt x="66675" y="52388"/>
                </a:cubicBezTo>
                <a:close/>
                <a:moveTo>
                  <a:pt x="109537" y="66675"/>
                </a:moveTo>
                <a:cubicBezTo>
                  <a:pt x="109537" y="58790"/>
                  <a:pt x="115940" y="52388"/>
                  <a:pt x="123825" y="52388"/>
                </a:cubicBezTo>
                <a:cubicBezTo>
                  <a:pt x="131710" y="52388"/>
                  <a:pt x="138113" y="58790"/>
                  <a:pt x="138113" y="66675"/>
                </a:cubicBezTo>
                <a:cubicBezTo>
                  <a:pt x="138113" y="74560"/>
                  <a:pt x="131710" y="80962"/>
                  <a:pt x="123825" y="80962"/>
                </a:cubicBezTo>
                <a:cubicBezTo>
                  <a:pt x="115940" y="80962"/>
                  <a:pt x="109537" y="74560"/>
                  <a:pt x="109537" y="66675"/>
                </a:cubicBezTo>
                <a:close/>
                <a:moveTo>
                  <a:pt x="19050" y="66675"/>
                </a:moveTo>
                <a:cubicBezTo>
                  <a:pt x="19050" y="61406"/>
                  <a:pt x="14794" y="57150"/>
                  <a:pt x="9525" y="57150"/>
                </a:cubicBezTo>
                <a:cubicBezTo>
                  <a:pt x="4256" y="57150"/>
                  <a:pt x="0" y="61406"/>
                  <a:pt x="0" y="66675"/>
                </a:cubicBezTo>
                <a:lnTo>
                  <a:pt x="0" y="95250"/>
                </a:lnTo>
                <a:cubicBezTo>
                  <a:pt x="0" y="100519"/>
                  <a:pt x="4256" y="104775"/>
                  <a:pt x="9525" y="104775"/>
                </a:cubicBezTo>
                <a:cubicBezTo>
                  <a:pt x="14794" y="104775"/>
                  <a:pt x="19050" y="100519"/>
                  <a:pt x="19050" y="95250"/>
                </a:cubicBezTo>
                <a:lnTo>
                  <a:pt x="19050" y="66675"/>
                </a:lnTo>
                <a:close/>
                <a:moveTo>
                  <a:pt x="180975" y="57150"/>
                </a:moveTo>
                <a:cubicBezTo>
                  <a:pt x="175706" y="57150"/>
                  <a:pt x="171450" y="61406"/>
                  <a:pt x="171450" y="66675"/>
                </a:cubicBezTo>
                <a:lnTo>
                  <a:pt x="171450" y="95250"/>
                </a:lnTo>
                <a:cubicBezTo>
                  <a:pt x="171450" y="100519"/>
                  <a:pt x="175706" y="104775"/>
                  <a:pt x="180975" y="104775"/>
                </a:cubicBezTo>
                <a:cubicBezTo>
                  <a:pt x="186244" y="104775"/>
                  <a:pt x="190500" y="100519"/>
                  <a:pt x="190500" y="95250"/>
                </a:cubicBezTo>
                <a:lnTo>
                  <a:pt x="190500" y="66675"/>
                </a:lnTo>
                <a:cubicBezTo>
                  <a:pt x="190500" y="61406"/>
                  <a:pt x="186244" y="57150"/>
                  <a:pt x="180975" y="5715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9" name="Text 27"/>
          <p:cNvSpPr/>
          <p:nvPr/>
        </p:nvSpPr>
        <p:spPr>
          <a:xfrm>
            <a:off x="5648325" y="2486025"/>
            <a:ext cx="10572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AI Governance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5381625" y="2790825"/>
            <a:ext cx="1800225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Memecah implementasi AI governance: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5381625" y="336232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Regulatory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5381625" y="362902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Technical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5381625" y="389572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Organizational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5381625" y="416242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Operational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7407250" y="2333625"/>
            <a:ext cx="2028825" cy="2247900"/>
          </a:xfrm>
          <a:custGeom>
            <a:avLst/>
            <a:gdLst/>
            <a:ahLst/>
            <a:cxnLst/>
            <a:rect l="l" t="t" r="r" b="b"/>
            <a:pathLst>
              <a:path w="2028825" h="2247900">
                <a:moveTo>
                  <a:pt x="76203" y="0"/>
                </a:moveTo>
                <a:lnTo>
                  <a:pt x="1952622" y="0"/>
                </a:lnTo>
                <a:cubicBezTo>
                  <a:pt x="1994708" y="0"/>
                  <a:pt x="2028825" y="34117"/>
                  <a:pt x="2028825" y="76203"/>
                </a:cubicBezTo>
                <a:lnTo>
                  <a:pt x="2028825" y="2171697"/>
                </a:lnTo>
                <a:cubicBezTo>
                  <a:pt x="2028825" y="2213783"/>
                  <a:pt x="1994708" y="2247900"/>
                  <a:pt x="1952622" y="2247900"/>
                </a:cubicBezTo>
                <a:lnTo>
                  <a:pt x="76203" y="2247900"/>
                </a:lnTo>
                <a:cubicBezTo>
                  <a:pt x="34117" y="2247900"/>
                  <a:pt x="0" y="2213783"/>
                  <a:pt x="0" y="217169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7597750" y="2524125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19050"/>
                </a:moveTo>
                <a:cubicBezTo>
                  <a:pt x="0" y="8543"/>
                  <a:pt x="8543" y="0"/>
                  <a:pt x="19050" y="0"/>
                </a:cubicBezTo>
                <a:lnTo>
                  <a:pt x="63550" y="0"/>
                </a:lnTo>
                <a:cubicBezTo>
                  <a:pt x="68610" y="0"/>
                  <a:pt x="73462" y="1994"/>
                  <a:pt x="77033" y="5566"/>
                </a:cubicBezTo>
                <a:lnTo>
                  <a:pt x="108734" y="37296"/>
                </a:lnTo>
                <a:cubicBezTo>
                  <a:pt x="112306" y="40868"/>
                  <a:pt x="114300" y="45720"/>
                  <a:pt x="114300" y="50780"/>
                </a:cubicBezTo>
                <a:lnTo>
                  <a:pt x="114300" y="133350"/>
                </a:lnTo>
                <a:cubicBezTo>
                  <a:pt x="114300" y="143857"/>
                  <a:pt x="105757" y="152400"/>
                  <a:pt x="95250" y="152400"/>
                </a:cubicBezTo>
                <a:lnTo>
                  <a:pt x="19050" y="152400"/>
                </a:lnTo>
                <a:cubicBezTo>
                  <a:pt x="8543" y="152400"/>
                  <a:pt x="0" y="143857"/>
                  <a:pt x="0" y="133350"/>
                </a:cubicBezTo>
                <a:lnTo>
                  <a:pt x="0" y="19050"/>
                </a:lnTo>
                <a:close/>
                <a:moveTo>
                  <a:pt x="61912" y="17413"/>
                </a:moveTo>
                <a:lnTo>
                  <a:pt x="61912" y="45244"/>
                </a:lnTo>
                <a:cubicBezTo>
                  <a:pt x="61912" y="49203"/>
                  <a:pt x="65097" y="52388"/>
                  <a:pt x="69056" y="52388"/>
                </a:cubicBezTo>
                <a:lnTo>
                  <a:pt x="96887" y="52388"/>
                </a:lnTo>
                <a:lnTo>
                  <a:pt x="61912" y="17413"/>
                </a:lnTo>
                <a:close/>
                <a:moveTo>
                  <a:pt x="35719" y="76200"/>
                </a:moveTo>
                <a:cubicBezTo>
                  <a:pt x="31760" y="76200"/>
                  <a:pt x="28575" y="79385"/>
                  <a:pt x="28575" y="83344"/>
                </a:cubicBezTo>
                <a:cubicBezTo>
                  <a:pt x="28575" y="87303"/>
                  <a:pt x="31760" y="90488"/>
                  <a:pt x="35719" y="90488"/>
                </a:cubicBezTo>
                <a:lnTo>
                  <a:pt x="78581" y="90488"/>
                </a:lnTo>
                <a:cubicBezTo>
                  <a:pt x="82540" y="90488"/>
                  <a:pt x="85725" y="87303"/>
                  <a:pt x="85725" y="83344"/>
                </a:cubicBezTo>
                <a:cubicBezTo>
                  <a:pt x="85725" y="79385"/>
                  <a:pt x="82540" y="76200"/>
                  <a:pt x="78581" y="76200"/>
                </a:cubicBezTo>
                <a:lnTo>
                  <a:pt x="35719" y="76200"/>
                </a:lnTo>
                <a:close/>
                <a:moveTo>
                  <a:pt x="35719" y="104775"/>
                </a:moveTo>
                <a:cubicBezTo>
                  <a:pt x="31760" y="104775"/>
                  <a:pt x="28575" y="107960"/>
                  <a:pt x="28575" y="111919"/>
                </a:cubicBezTo>
                <a:cubicBezTo>
                  <a:pt x="28575" y="115878"/>
                  <a:pt x="31760" y="119062"/>
                  <a:pt x="35719" y="119062"/>
                </a:cubicBezTo>
                <a:lnTo>
                  <a:pt x="78581" y="119062"/>
                </a:lnTo>
                <a:cubicBezTo>
                  <a:pt x="82540" y="119062"/>
                  <a:pt x="85725" y="115878"/>
                  <a:pt x="85725" y="111919"/>
                </a:cubicBezTo>
                <a:cubicBezTo>
                  <a:pt x="85725" y="107960"/>
                  <a:pt x="82540" y="104775"/>
                  <a:pt x="78581" y="104775"/>
                </a:cubicBezTo>
                <a:lnTo>
                  <a:pt x="35719" y="104775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7" name="Text 35"/>
          <p:cNvSpPr/>
          <p:nvPr/>
        </p:nvSpPr>
        <p:spPr>
          <a:xfrm>
            <a:off x="7826350" y="2486025"/>
            <a:ext cx="838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Policy Brief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7559650" y="2790825"/>
            <a:ext cx="1800225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Struktur rekomendasi kebijakan: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7559650" y="336232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Short-term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7559650" y="362902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Medium-term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7559650" y="389572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Long-term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7559650" y="420052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(atau by stakeholder type)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9585275" y="2333625"/>
            <a:ext cx="2028825" cy="2247900"/>
          </a:xfrm>
          <a:custGeom>
            <a:avLst/>
            <a:gdLst/>
            <a:ahLst/>
            <a:cxnLst/>
            <a:rect l="l" t="t" r="r" b="b"/>
            <a:pathLst>
              <a:path w="2028825" h="2247900">
                <a:moveTo>
                  <a:pt x="76203" y="0"/>
                </a:moveTo>
                <a:lnTo>
                  <a:pt x="1952622" y="0"/>
                </a:lnTo>
                <a:cubicBezTo>
                  <a:pt x="1994708" y="0"/>
                  <a:pt x="2028825" y="34117"/>
                  <a:pt x="2028825" y="76203"/>
                </a:cubicBezTo>
                <a:lnTo>
                  <a:pt x="2028825" y="2171697"/>
                </a:lnTo>
                <a:cubicBezTo>
                  <a:pt x="2028825" y="2213783"/>
                  <a:pt x="1994708" y="2247900"/>
                  <a:pt x="1952622" y="2247900"/>
                </a:cubicBezTo>
                <a:lnTo>
                  <a:pt x="76203" y="2247900"/>
                </a:lnTo>
                <a:cubicBezTo>
                  <a:pt x="34117" y="2247900"/>
                  <a:pt x="0" y="2213783"/>
                  <a:pt x="0" y="217169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4" name="Shape 42"/>
          <p:cNvSpPr/>
          <p:nvPr/>
        </p:nvSpPr>
        <p:spPr>
          <a:xfrm>
            <a:off x="9766250" y="2524125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9050" y="9525"/>
                </a:moveTo>
                <a:cubicBezTo>
                  <a:pt x="8543" y="9525"/>
                  <a:pt x="0" y="18068"/>
                  <a:pt x="0" y="28575"/>
                </a:cubicBezTo>
                <a:lnTo>
                  <a:pt x="0" y="123825"/>
                </a:lnTo>
                <a:cubicBezTo>
                  <a:pt x="0" y="134332"/>
                  <a:pt x="8543" y="142875"/>
                  <a:pt x="19050" y="142875"/>
                </a:cubicBezTo>
                <a:lnTo>
                  <a:pt x="114300" y="142875"/>
                </a:lnTo>
                <a:cubicBezTo>
                  <a:pt x="124807" y="142875"/>
                  <a:pt x="133350" y="134332"/>
                  <a:pt x="133350" y="123825"/>
                </a:cubicBezTo>
                <a:lnTo>
                  <a:pt x="133350" y="28575"/>
                </a:lnTo>
                <a:cubicBezTo>
                  <a:pt x="133350" y="18068"/>
                  <a:pt x="124807" y="9525"/>
                  <a:pt x="114300" y="9525"/>
                </a:cubicBezTo>
                <a:lnTo>
                  <a:pt x="19050" y="9525"/>
                </a:lnTo>
                <a:close/>
                <a:moveTo>
                  <a:pt x="35719" y="66675"/>
                </a:moveTo>
                <a:cubicBezTo>
                  <a:pt x="39678" y="66675"/>
                  <a:pt x="42863" y="69860"/>
                  <a:pt x="42863" y="73819"/>
                </a:cubicBezTo>
                <a:lnTo>
                  <a:pt x="42863" y="107156"/>
                </a:lnTo>
                <a:cubicBezTo>
                  <a:pt x="42863" y="111115"/>
                  <a:pt x="39678" y="114300"/>
                  <a:pt x="35719" y="114300"/>
                </a:cubicBezTo>
                <a:cubicBezTo>
                  <a:pt x="31760" y="114300"/>
                  <a:pt x="28575" y="111115"/>
                  <a:pt x="28575" y="107156"/>
                </a:cubicBezTo>
                <a:lnTo>
                  <a:pt x="28575" y="73819"/>
                </a:lnTo>
                <a:cubicBezTo>
                  <a:pt x="28575" y="69860"/>
                  <a:pt x="31760" y="66675"/>
                  <a:pt x="35719" y="66675"/>
                </a:cubicBezTo>
                <a:close/>
                <a:moveTo>
                  <a:pt x="90488" y="92869"/>
                </a:moveTo>
                <a:cubicBezTo>
                  <a:pt x="90488" y="88910"/>
                  <a:pt x="93672" y="85725"/>
                  <a:pt x="97631" y="85725"/>
                </a:cubicBezTo>
                <a:cubicBezTo>
                  <a:pt x="101590" y="85725"/>
                  <a:pt x="104775" y="88910"/>
                  <a:pt x="104775" y="92869"/>
                </a:cubicBezTo>
                <a:lnTo>
                  <a:pt x="104775" y="107156"/>
                </a:lnTo>
                <a:cubicBezTo>
                  <a:pt x="104775" y="111115"/>
                  <a:pt x="101590" y="114300"/>
                  <a:pt x="97631" y="114300"/>
                </a:cubicBezTo>
                <a:cubicBezTo>
                  <a:pt x="93672" y="114300"/>
                  <a:pt x="90488" y="111115"/>
                  <a:pt x="90488" y="107156"/>
                </a:cubicBezTo>
                <a:lnTo>
                  <a:pt x="90488" y="92869"/>
                </a:lnTo>
                <a:close/>
                <a:moveTo>
                  <a:pt x="66675" y="38100"/>
                </a:moveTo>
                <a:cubicBezTo>
                  <a:pt x="70634" y="38100"/>
                  <a:pt x="73819" y="41285"/>
                  <a:pt x="73819" y="45244"/>
                </a:cubicBezTo>
                <a:lnTo>
                  <a:pt x="73819" y="107156"/>
                </a:lnTo>
                <a:cubicBezTo>
                  <a:pt x="73819" y="111115"/>
                  <a:pt x="70634" y="114300"/>
                  <a:pt x="66675" y="114300"/>
                </a:cubicBezTo>
                <a:cubicBezTo>
                  <a:pt x="62716" y="114300"/>
                  <a:pt x="59531" y="111115"/>
                  <a:pt x="59531" y="107156"/>
                </a:cubicBezTo>
                <a:lnTo>
                  <a:pt x="59531" y="45244"/>
                </a:lnTo>
                <a:cubicBezTo>
                  <a:pt x="59531" y="41285"/>
                  <a:pt x="62716" y="38100"/>
                  <a:pt x="66675" y="3810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45" name="Text 43"/>
          <p:cNvSpPr/>
          <p:nvPr/>
        </p:nvSpPr>
        <p:spPr>
          <a:xfrm>
            <a:off x="10004375" y="2486025"/>
            <a:ext cx="952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AGIRI Survey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9737675" y="2790825"/>
            <a:ext cx="1800225" cy="2476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Organisasi data survei: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9737675" y="311467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Demographics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9737675" y="338137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Readiness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9737675" y="364807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Implementation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9737675" y="3914775"/>
            <a:ext cx="1800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Challenges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5033963" y="4938713"/>
            <a:ext cx="3305175" cy="1838325"/>
          </a:xfrm>
          <a:custGeom>
            <a:avLst/>
            <a:gdLst/>
            <a:ahLst/>
            <a:cxnLst/>
            <a:rect l="l" t="t" r="r" b="b"/>
            <a:pathLst>
              <a:path w="3305175" h="1838325">
                <a:moveTo>
                  <a:pt x="76199" y="0"/>
                </a:moveTo>
                <a:lnTo>
                  <a:pt x="3228976" y="0"/>
                </a:lnTo>
                <a:cubicBezTo>
                  <a:pt x="3271032" y="0"/>
                  <a:pt x="3305175" y="34143"/>
                  <a:pt x="3305175" y="76199"/>
                </a:cubicBezTo>
                <a:lnTo>
                  <a:pt x="3305175" y="1762126"/>
                </a:lnTo>
                <a:cubicBezTo>
                  <a:pt x="3305175" y="1804182"/>
                  <a:pt x="3271032" y="1838325"/>
                  <a:pt x="3228976" y="1838325"/>
                </a:cubicBezTo>
                <a:lnTo>
                  <a:pt x="76199" y="1838325"/>
                </a:lnTo>
                <a:cubicBezTo>
                  <a:pt x="34143" y="1838325"/>
                  <a:pt x="0" y="1804182"/>
                  <a:pt x="0" y="1762126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40000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5214938" y="51339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62136" y="62136"/>
                </a:moveTo>
                <a:cubicBezTo>
                  <a:pt x="65633" y="58638"/>
                  <a:pt x="71289" y="58638"/>
                  <a:pt x="74749" y="62136"/>
                </a:cubicBezTo>
                <a:lnTo>
                  <a:pt x="95213" y="82600"/>
                </a:lnTo>
                <a:lnTo>
                  <a:pt x="115677" y="62136"/>
                </a:lnTo>
                <a:cubicBezTo>
                  <a:pt x="119174" y="58638"/>
                  <a:pt x="124830" y="58638"/>
                  <a:pt x="128290" y="62136"/>
                </a:cubicBezTo>
                <a:cubicBezTo>
                  <a:pt x="131750" y="65633"/>
                  <a:pt x="131787" y="71289"/>
                  <a:pt x="128290" y="74749"/>
                </a:cubicBezTo>
                <a:lnTo>
                  <a:pt x="107826" y="95213"/>
                </a:lnTo>
                <a:lnTo>
                  <a:pt x="128290" y="115677"/>
                </a:lnTo>
                <a:cubicBezTo>
                  <a:pt x="131787" y="119174"/>
                  <a:pt x="131787" y="124830"/>
                  <a:pt x="128290" y="128290"/>
                </a:cubicBezTo>
                <a:cubicBezTo>
                  <a:pt x="124792" y="131750"/>
                  <a:pt x="119137" y="131787"/>
                  <a:pt x="115677" y="128290"/>
                </a:cubicBezTo>
                <a:lnTo>
                  <a:pt x="95213" y="107826"/>
                </a:lnTo>
                <a:lnTo>
                  <a:pt x="74749" y="128290"/>
                </a:lnTo>
                <a:cubicBezTo>
                  <a:pt x="71251" y="131787"/>
                  <a:pt x="65596" y="131787"/>
                  <a:pt x="62136" y="128290"/>
                </a:cubicBezTo>
                <a:cubicBezTo>
                  <a:pt x="58675" y="124792"/>
                  <a:pt x="58638" y="119137"/>
                  <a:pt x="62136" y="115677"/>
                </a:cubicBezTo>
                <a:lnTo>
                  <a:pt x="82600" y="95213"/>
                </a:lnTo>
                <a:lnTo>
                  <a:pt x="62136" y="74749"/>
                </a:lnTo>
                <a:cubicBezTo>
                  <a:pt x="58638" y="71251"/>
                  <a:pt x="58638" y="65596"/>
                  <a:pt x="62136" y="62136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53" name="Text 51"/>
          <p:cNvSpPr/>
          <p:nvPr/>
        </p:nvSpPr>
        <p:spPr>
          <a:xfrm>
            <a:off x="5543550" y="5095875"/>
            <a:ext cx="2562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Kesalahan Umum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5543550" y="5400675"/>
            <a:ext cx="2562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Overlap: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FA2A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"Budget &amp; Resources"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5543550" y="5667375"/>
            <a:ext cx="2562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Missing: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FA2A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Lupa "External Factors"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5543550" y="5934075"/>
            <a:ext cx="25622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Mixing levels: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FFA2A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Strategic + operational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8501063" y="4938713"/>
            <a:ext cx="3305175" cy="1838325"/>
          </a:xfrm>
          <a:custGeom>
            <a:avLst/>
            <a:gdLst/>
            <a:ahLst/>
            <a:cxnLst/>
            <a:rect l="l" t="t" r="r" b="b"/>
            <a:pathLst>
              <a:path w="3305175" h="1838325">
                <a:moveTo>
                  <a:pt x="76199" y="0"/>
                </a:moveTo>
                <a:lnTo>
                  <a:pt x="3228976" y="0"/>
                </a:lnTo>
                <a:cubicBezTo>
                  <a:pt x="3271032" y="0"/>
                  <a:pt x="3305175" y="34143"/>
                  <a:pt x="3305175" y="76199"/>
                </a:cubicBezTo>
                <a:lnTo>
                  <a:pt x="3305175" y="1762126"/>
                </a:lnTo>
                <a:cubicBezTo>
                  <a:pt x="3305175" y="1804182"/>
                  <a:pt x="3271032" y="1838325"/>
                  <a:pt x="3228976" y="1838325"/>
                </a:cubicBezTo>
                <a:lnTo>
                  <a:pt x="76199" y="1838325"/>
                </a:lnTo>
                <a:cubicBezTo>
                  <a:pt x="34143" y="1838325"/>
                  <a:pt x="0" y="1804182"/>
                  <a:pt x="0" y="1762126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0D542B">
              <a:alpha val="20000"/>
            </a:srgbClr>
          </a:solidFill>
          <a:ln w="12700">
            <a:solidFill>
              <a:srgbClr val="00C950">
                <a:alpha val="40000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8682038" y="51339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126653" y="79139"/>
                </a:moveTo>
                <a:lnTo>
                  <a:pt x="96887" y="126764"/>
                </a:lnTo>
                <a:cubicBezTo>
                  <a:pt x="95324" y="129257"/>
                  <a:pt x="92646" y="130820"/>
                  <a:pt x="89706" y="130969"/>
                </a:cubicBezTo>
                <a:cubicBezTo>
                  <a:pt x="86767" y="131118"/>
                  <a:pt x="83939" y="129778"/>
                  <a:pt x="82190" y="127397"/>
                </a:cubicBezTo>
                <a:lnTo>
                  <a:pt x="64331" y="103584"/>
                </a:lnTo>
                <a:cubicBezTo>
                  <a:pt x="61354" y="99640"/>
                  <a:pt x="62173" y="94059"/>
                  <a:pt x="66117" y="91083"/>
                </a:cubicBezTo>
                <a:cubicBezTo>
                  <a:pt x="70061" y="88106"/>
                  <a:pt x="75642" y="88925"/>
                  <a:pt x="78618" y="92869"/>
                </a:cubicBezTo>
                <a:lnTo>
                  <a:pt x="88664" y="106263"/>
                </a:lnTo>
                <a:lnTo>
                  <a:pt x="111509" y="69689"/>
                </a:lnTo>
                <a:cubicBezTo>
                  <a:pt x="114114" y="65522"/>
                  <a:pt x="119621" y="64219"/>
                  <a:pt x="123825" y="66861"/>
                </a:cubicBezTo>
                <a:cubicBezTo>
                  <a:pt x="128029" y="69503"/>
                  <a:pt x="129294" y="74972"/>
                  <a:pt x="126653" y="79177"/>
                </a:cubicBezTo>
                <a:close/>
              </a:path>
            </a:pathLst>
          </a:custGeom>
          <a:solidFill>
            <a:srgbClr val="05DF72"/>
          </a:solidFill>
          <a:ln/>
        </p:spPr>
      </p:sp>
      <p:sp>
        <p:nvSpPr>
          <p:cNvPr id="59" name="Text 57"/>
          <p:cNvSpPr/>
          <p:nvPr/>
        </p:nvSpPr>
        <p:spPr>
          <a:xfrm>
            <a:off x="9010650" y="5095875"/>
            <a:ext cx="2714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Cara Menghindari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9010650" y="5400675"/>
            <a:ext cx="27146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Test dengan data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apakah ada yang double-counted?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9010650" y="5895975"/>
            <a:ext cx="27146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Peer review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minta orang lain cek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9010650" y="6162675"/>
            <a:ext cx="27146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Use proven frameworks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4P, Porter's, etc.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" cy="381000"/>
          </a:xfrm>
          <a:custGeom>
            <a:avLst/>
            <a:gdLst/>
            <a:ahLst/>
            <a:cxnLst/>
            <a:rect l="l" t="t" r="r" b="b"/>
            <a:pathLst>
              <a:path w="38100" h="381000">
                <a:moveTo>
                  <a:pt x="0" y="0"/>
                </a:moveTo>
                <a:lnTo>
                  <a:pt x="38100" y="0"/>
                </a:lnTo>
                <a:lnTo>
                  <a:pt x="381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95300"/>
            <a:ext cx="12192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270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2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38200"/>
            <a:ext cx="11572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Hypothesis-Driven Analysis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2573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Paradigma shift: dari exploratory ke confirmatory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5763" y="1681163"/>
            <a:ext cx="5048250" cy="3629025"/>
          </a:xfrm>
          <a:custGeom>
            <a:avLst/>
            <a:gdLst/>
            <a:ahLst/>
            <a:cxnLst/>
            <a:rect l="l" t="t" r="r" b="b"/>
            <a:pathLst>
              <a:path w="5048250" h="3629025">
                <a:moveTo>
                  <a:pt x="76210" y="0"/>
                </a:moveTo>
                <a:lnTo>
                  <a:pt x="4972040" y="0"/>
                </a:lnTo>
                <a:cubicBezTo>
                  <a:pt x="5014130" y="0"/>
                  <a:pt x="5048250" y="34120"/>
                  <a:pt x="5048250" y="76210"/>
                </a:cubicBezTo>
                <a:lnTo>
                  <a:pt x="5048250" y="3552815"/>
                </a:lnTo>
                <a:cubicBezTo>
                  <a:pt x="5048250" y="3594905"/>
                  <a:pt x="5014130" y="3629025"/>
                  <a:pt x="4972040" y="3629025"/>
                </a:cubicBezTo>
                <a:lnTo>
                  <a:pt x="76210" y="3629025"/>
                </a:lnTo>
                <a:cubicBezTo>
                  <a:pt x="34120" y="3629025"/>
                  <a:pt x="0" y="3594905"/>
                  <a:pt x="0" y="3552815"/>
                </a:cubicBezTo>
                <a:lnTo>
                  <a:pt x="0" y="76210"/>
                </a:lnTo>
                <a:cubicBezTo>
                  <a:pt x="0" y="34148"/>
                  <a:pt x="34148" y="0"/>
                  <a:pt x="76210" y="0"/>
                </a:cubicBezTo>
                <a:close/>
              </a:path>
            </a:pathLst>
          </a:custGeom>
          <a:gradFill rotWithShape="1" flip="none">
            <a:gsLst>
              <a:gs pos="0">
                <a:srgbClr val="4A6C8C">
                  <a:alpha val="25000"/>
                </a:srgbClr>
              </a:gs>
              <a:gs pos="100000">
                <a:srgbClr val="4A6C8C">
                  <a:alpha val="10000"/>
                </a:srgbClr>
              </a:gs>
            </a:gsLst>
            <a:lin ang="2700000" scaled="1"/>
          </a:gra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04838" y="19145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87003" y="56034"/>
                </a:moveTo>
                <a:lnTo>
                  <a:pt x="151284" y="91753"/>
                </a:lnTo>
                <a:cubicBezTo>
                  <a:pt x="147861" y="95176"/>
                  <a:pt x="142763" y="96180"/>
                  <a:pt x="138299" y="94320"/>
                </a:cubicBezTo>
                <a:cubicBezTo>
                  <a:pt x="133834" y="92459"/>
                  <a:pt x="130969" y="88143"/>
                  <a:pt x="130969" y="83344"/>
                </a:cubicBezTo>
                <a:lnTo>
                  <a:pt x="130969" y="59531"/>
                </a:lnTo>
                <a:lnTo>
                  <a:pt x="11906" y="59531"/>
                </a:lnTo>
                <a:cubicBezTo>
                  <a:pt x="5321" y="59531"/>
                  <a:pt x="0" y="54211"/>
                  <a:pt x="0" y="47625"/>
                </a:cubicBezTo>
                <a:cubicBezTo>
                  <a:pt x="0" y="41039"/>
                  <a:pt x="5321" y="35719"/>
                  <a:pt x="11906" y="35719"/>
                </a:cubicBezTo>
                <a:lnTo>
                  <a:pt x="130969" y="35719"/>
                </a:lnTo>
                <a:lnTo>
                  <a:pt x="130969" y="11906"/>
                </a:lnTo>
                <a:cubicBezTo>
                  <a:pt x="130969" y="7107"/>
                  <a:pt x="133871" y="2753"/>
                  <a:pt x="138336" y="893"/>
                </a:cubicBezTo>
                <a:cubicBezTo>
                  <a:pt x="142801" y="-967"/>
                  <a:pt x="147898" y="74"/>
                  <a:pt x="151321" y="3460"/>
                </a:cubicBezTo>
                <a:lnTo>
                  <a:pt x="187040" y="39179"/>
                </a:lnTo>
                <a:cubicBezTo>
                  <a:pt x="191691" y="43830"/>
                  <a:pt x="191691" y="51383"/>
                  <a:pt x="187040" y="56034"/>
                </a:cubicBezTo>
                <a:close/>
                <a:moveTo>
                  <a:pt x="39179" y="187003"/>
                </a:moveTo>
                <a:lnTo>
                  <a:pt x="3460" y="151284"/>
                </a:lnTo>
                <a:cubicBezTo>
                  <a:pt x="-1191" y="146633"/>
                  <a:pt x="-1191" y="139080"/>
                  <a:pt x="3460" y="134429"/>
                </a:cubicBezTo>
                <a:lnTo>
                  <a:pt x="39179" y="98710"/>
                </a:lnTo>
                <a:cubicBezTo>
                  <a:pt x="42602" y="95287"/>
                  <a:pt x="47699" y="94283"/>
                  <a:pt x="52164" y="96143"/>
                </a:cubicBezTo>
                <a:cubicBezTo>
                  <a:pt x="56629" y="98003"/>
                  <a:pt x="59531" y="102357"/>
                  <a:pt x="59531" y="107156"/>
                </a:cubicBezTo>
                <a:lnTo>
                  <a:pt x="59531" y="130969"/>
                </a:lnTo>
                <a:lnTo>
                  <a:pt x="178594" y="130969"/>
                </a:lnTo>
                <a:cubicBezTo>
                  <a:pt x="185179" y="130969"/>
                  <a:pt x="190500" y="136289"/>
                  <a:pt x="190500" y="142875"/>
                </a:cubicBezTo>
                <a:cubicBezTo>
                  <a:pt x="190500" y="149461"/>
                  <a:pt x="185179" y="154781"/>
                  <a:pt x="178594" y="154781"/>
                </a:cubicBezTo>
                <a:lnTo>
                  <a:pt x="59531" y="154781"/>
                </a:lnTo>
                <a:lnTo>
                  <a:pt x="59531" y="178594"/>
                </a:lnTo>
                <a:cubicBezTo>
                  <a:pt x="59531" y="183393"/>
                  <a:pt x="56629" y="187747"/>
                  <a:pt x="52164" y="189607"/>
                </a:cubicBezTo>
                <a:cubicBezTo>
                  <a:pt x="47699" y="191467"/>
                  <a:pt x="42602" y="190426"/>
                  <a:pt x="39179" y="18704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8" name="Text 6"/>
          <p:cNvSpPr/>
          <p:nvPr/>
        </p:nvSpPr>
        <p:spPr>
          <a:xfrm>
            <a:off x="819150" y="1876425"/>
            <a:ext cx="45148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Mindset Shift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85788" y="2471738"/>
            <a:ext cx="4648200" cy="1000125"/>
          </a:xfrm>
          <a:custGeom>
            <a:avLst/>
            <a:gdLst/>
            <a:ahLst/>
            <a:cxnLst/>
            <a:rect l="l" t="t" r="r" b="b"/>
            <a:pathLst>
              <a:path w="4648200" h="1000125">
                <a:moveTo>
                  <a:pt x="76200" y="0"/>
                </a:moveTo>
                <a:lnTo>
                  <a:pt x="4572000" y="0"/>
                </a:lnTo>
                <a:cubicBezTo>
                  <a:pt x="4614084" y="0"/>
                  <a:pt x="4648200" y="34116"/>
                  <a:pt x="4648200" y="76200"/>
                </a:cubicBezTo>
                <a:lnTo>
                  <a:pt x="4648200" y="923925"/>
                </a:lnTo>
                <a:cubicBezTo>
                  <a:pt x="4648200" y="966009"/>
                  <a:pt x="4614084" y="1000125"/>
                  <a:pt x="4572000" y="1000125"/>
                </a:cubicBezTo>
                <a:lnTo>
                  <a:pt x="76200" y="1000125"/>
                </a:lnTo>
                <a:cubicBezTo>
                  <a:pt x="34116" y="1000125"/>
                  <a:pt x="0" y="966009"/>
                  <a:pt x="0" y="9239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30196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42950" y="26289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11" name="Text 9"/>
          <p:cNvSpPr/>
          <p:nvPr/>
        </p:nvSpPr>
        <p:spPr>
          <a:xfrm>
            <a:off x="971550" y="2590800"/>
            <a:ext cx="1714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Traditional (Exploratory)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704850" y="2895600"/>
            <a:ext cx="44862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Kumpulkan data → Analisis → Cari pattern → Buat kesimpulan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FFA2A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(3 bulan, sering meandering)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2838450" y="359092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63029" y="187003"/>
                </a:moveTo>
                <a:cubicBezTo>
                  <a:pt x="67680" y="191653"/>
                  <a:pt x="75233" y="191653"/>
                  <a:pt x="79883" y="187003"/>
                </a:cubicBezTo>
                <a:lnTo>
                  <a:pt x="139415" y="127471"/>
                </a:lnTo>
                <a:cubicBezTo>
                  <a:pt x="144066" y="122820"/>
                  <a:pt x="144066" y="115267"/>
                  <a:pt x="139415" y="110617"/>
                </a:cubicBezTo>
                <a:cubicBezTo>
                  <a:pt x="134764" y="105966"/>
                  <a:pt x="127211" y="105966"/>
                  <a:pt x="122560" y="110617"/>
                </a:cubicBezTo>
                <a:lnTo>
                  <a:pt x="83344" y="149833"/>
                </a:lnTo>
                <a:lnTo>
                  <a:pt x="83344" y="11906"/>
                </a:lnTo>
                <a:cubicBezTo>
                  <a:pt x="83344" y="5321"/>
                  <a:pt x="78023" y="0"/>
                  <a:pt x="71438" y="0"/>
                </a:cubicBezTo>
                <a:cubicBezTo>
                  <a:pt x="64852" y="0"/>
                  <a:pt x="59531" y="5321"/>
                  <a:pt x="59531" y="11906"/>
                </a:cubicBezTo>
                <a:lnTo>
                  <a:pt x="59531" y="149833"/>
                </a:lnTo>
                <a:lnTo>
                  <a:pt x="20315" y="110617"/>
                </a:lnTo>
                <a:cubicBezTo>
                  <a:pt x="15664" y="105966"/>
                  <a:pt x="8111" y="105966"/>
                  <a:pt x="3460" y="110617"/>
                </a:cubicBezTo>
                <a:cubicBezTo>
                  <a:pt x="-1191" y="115267"/>
                  <a:pt x="-1191" y="122820"/>
                  <a:pt x="3460" y="127471"/>
                </a:cubicBezTo>
                <a:lnTo>
                  <a:pt x="62992" y="187003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4" name="Shape 12"/>
          <p:cNvSpPr/>
          <p:nvPr/>
        </p:nvSpPr>
        <p:spPr>
          <a:xfrm>
            <a:off x="585788" y="3900488"/>
            <a:ext cx="4648200" cy="1000125"/>
          </a:xfrm>
          <a:custGeom>
            <a:avLst/>
            <a:gdLst/>
            <a:ahLst/>
            <a:cxnLst/>
            <a:rect l="l" t="t" r="r" b="b"/>
            <a:pathLst>
              <a:path w="4648200" h="1000125">
                <a:moveTo>
                  <a:pt x="76200" y="0"/>
                </a:moveTo>
                <a:lnTo>
                  <a:pt x="4572000" y="0"/>
                </a:lnTo>
                <a:cubicBezTo>
                  <a:pt x="4614084" y="0"/>
                  <a:pt x="4648200" y="34116"/>
                  <a:pt x="4648200" y="76200"/>
                </a:cubicBezTo>
                <a:lnTo>
                  <a:pt x="4648200" y="923925"/>
                </a:lnTo>
                <a:cubicBezTo>
                  <a:pt x="4648200" y="966009"/>
                  <a:pt x="4614084" y="1000125"/>
                  <a:pt x="4572000" y="1000125"/>
                </a:cubicBezTo>
                <a:lnTo>
                  <a:pt x="76200" y="1000125"/>
                </a:lnTo>
                <a:cubicBezTo>
                  <a:pt x="34116" y="1000125"/>
                  <a:pt x="0" y="966009"/>
                  <a:pt x="0" y="9239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0D542B">
              <a:alpha val="20000"/>
            </a:srgbClr>
          </a:solidFill>
          <a:ln w="12700">
            <a:solidFill>
              <a:srgbClr val="00C950">
                <a:alpha val="30196"/>
              </a:srgbClr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33425" y="405765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05DF72"/>
          </a:solidFill>
          <a:ln/>
        </p:spPr>
      </p:sp>
      <p:sp>
        <p:nvSpPr>
          <p:cNvPr id="16" name="Text 14"/>
          <p:cNvSpPr/>
          <p:nvPr/>
        </p:nvSpPr>
        <p:spPr>
          <a:xfrm>
            <a:off x="971550" y="4019550"/>
            <a:ext cx="18478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Consulting (Confirmatory)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04850" y="4324350"/>
            <a:ext cx="44862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Susun hipotesis → Buktikan/bantah → Refine → Deliver insight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(2 minggu, focused &amp; powerful)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85763" y="5472113"/>
            <a:ext cx="5048250" cy="1000125"/>
          </a:xfrm>
          <a:custGeom>
            <a:avLst/>
            <a:gdLst/>
            <a:ahLst/>
            <a:cxnLst/>
            <a:rect l="l" t="t" r="r" b="b"/>
            <a:pathLst>
              <a:path w="5048250" h="1000125">
                <a:moveTo>
                  <a:pt x="76200" y="0"/>
                </a:moveTo>
                <a:lnTo>
                  <a:pt x="4972050" y="0"/>
                </a:lnTo>
                <a:cubicBezTo>
                  <a:pt x="5014134" y="0"/>
                  <a:pt x="5048250" y="34116"/>
                  <a:pt x="5048250" y="76200"/>
                </a:cubicBezTo>
                <a:lnTo>
                  <a:pt x="5048250" y="923925"/>
                </a:lnTo>
                <a:cubicBezTo>
                  <a:pt x="5048250" y="966009"/>
                  <a:pt x="5014134" y="1000125"/>
                  <a:pt x="4972050" y="1000125"/>
                </a:cubicBezTo>
                <a:lnTo>
                  <a:pt x="76200" y="1000125"/>
                </a:lnTo>
                <a:cubicBezTo>
                  <a:pt x="34116" y="1000125"/>
                  <a:pt x="0" y="966009"/>
                  <a:pt x="0" y="923925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9A86A">
              <a:alpha val="14902"/>
            </a:srgbClr>
          </a:solidFill>
          <a:ln w="12700">
            <a:solidFill>
              <a:srgbClr val="C9A86A">
                <a:alpha val="4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66738" y="56673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7625" y="119063"/>
                </a:moveTo>
                <a:lnTo>
                  <a:pt x="9116" y="119063"/>
                </a:lnTo>
                <a:cubicBezTo>
                  <a:pt x="-149" y="119063"/>
                  <a:pt x="-5842" y="108979"/>
                  <a:pt x="-1079" y="101017"/>
                </a:cubicBezTo>
                <a:lnTo>
                  <a:pt x="18604" y="68200"/>
                </a:lnTo>
                <a:cubicBezTo>
                  <a:pt x="21841" y="62805"/>
                  <a:pt x="27645" y="59531"/>
                  <a:pt x="33933" y="59531"/>
                </a:cubicBezTo>
                <a:lnTo>
                  <a:pt x="69279" y="59531"/>
                </a:lnTo>
                <a:cubicBezTo>
                  <a:pt x="97594" y="11571"/>
                  <a:pt x="139824" y="9153"/>
                  <a:pt x="168064" y="13283"/>
                </a:cubicBezTo>
                <a:cubicBezTo>
                  <a:pt x="172827" y="13990"/>
                  <a:pt x="176547" y="17711"/>
                  <a:pt x="177217" y="22436"/>
                </a:cubicBezTo>
                <a:cubicBezTo>
                  <a:pt x="181347" y="50676"/>
                  <a:pt x="178929" y="92906"/>
                  <a:pt x="130969" y="121221"/>
                </a:cubicBezTo>
                <a:lnTo>
                  <a:pt x="130969" y="156567"/>
                </a:lnTo>
                <a:cubicBezTo>
                  <a:pt x="130969" y="162855"/>
                  <a:pt x="127695" y="168659"/>
                  <a:pt x="122300" y="171896"/>
                </a:cubicBezTo>
                <a:lnTo>
                  <a:pt x="89483" y="191579"/>
                </a:lnTo>
                <a:cubicBezTo>
                  <a:pt x="81558" y="196342"/>
                  <a:pt x="71438" y="190612"/>
                  <a:pt x="71438" y="181384"/>
                </a:cubicBezTo>
                <a:lnTo>
                  <a:pt x="71438" y="142875"/>
                </a:lnTo>
                <a:cubicBezTo>
                  <a:pt x="71438" y="129741"/>
                  <a:pt x="60759" y="119063"/>
                  <a:pt x="47625" y="119063"/>
                </a:cubicBezTo>
                <a:lnTo>
                  <a:pt x="47588" y="119063"/>
                </a:lnTo>
                <a:close/>
                <a:moveTo>
                  <a:pt x="148828" y="59531"/>
                </a:moveTo>
                <a:cubicBezTo>
                  <a:pt x="148828" y="49674"/>
                  <a:pt x="140826" y="41672"/>
                  <a:pt x="130969" y="41672"/>
                </a:cubicBezTo>
                <a:cubicBezTo>
                  <a:pt x="121112" y="41672"/>
                  <a:pt x="113109" y="49674"/>
                  <a:pt x="113109" y="59531"/>
                </a:cubicBezTo>
                <a:cubicBezTo>
                  <a:pt x="113109" y="69388"/>
                  <a:pt x="121112" y="77391"/>
                  <a:pt x="130969" y="77391"/>
                </a:cubicBezTo>
                <a:cubicBezTo>
                  <a:pt x="140826" y="77391"/>
                  <a:pt x="148828" y="69388"/>
                  <a:pt x="148828" y="5953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0" name="Text 18"/>
          <p:cNvSpPr/>
          <p:nvPr/>
        </p:nvSpPr>
        <p:spPr>
          <a:xfrm>
            <a:off x="895350" y="5629275"/>
            <a:ext cx="4457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Speed Advantage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895350" y="5895975"/>
            <a:ext cx="44577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Consultant berpengalaman bisa deliver insight dalam </a:t>
            </a:r>
            <a:pPr>
              <a:lnSpc>
                <a:spcPct val="110000"/>
              </a:lnSpc>
            </a:pPr>
            <a:r>
              <a:rPr lang="en-US" sz="1200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 minggu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yang butuh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 bulan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kalau dilakukan secara exploratory.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5634038" y="1681163"/>
            <a:ext cx="6172200" cy="2981325"/>
          </a:xfrm>
          <a:custGeom>
            <a:avLst/>
            <a:gdLst/>
            <a:ahLst/>
            <a:cxnLst/>
            <a:rect l="l" t="t" r="r" b="b"/>
            <a:pathLst>
              <a:path w="6172200" h="2981325">
                <a:moveTo>
                  <a:pt x="76203" y="0"/>
                </a:moveTo>
                <a:lnTo>
                  <a:pt x="6095997" y="0"/>
                </a:lnTo>
                <a:cubicBezTo>
                  <a:pt x="6138083" y="0"/>
                  <a:pt x="6172200" y="34117"/>
                  <a:pt x="6172200" y="76203"/>
                </a:cubicBezTo>
                <a:lnTo>
                  <a:pt x="6172200" y="2905122"/>
                </a:lnTo>
                <a:cubicBezTo>
                  <a:pt x="6172200" y="2947208"/>
                  <a:pt x="6138083" y="2981325"/>
                  <a:pt x="6095997" y="2981325"/>
                </a:cubicBezTo>
                <a:lnTo>
                  <a:pt x="76203" y="2981325"/>
                </a:lnTo>
                <a:cubicBezTo>
                  <a:pt x="34117" y="2981325"/>
                  <a:pt x="0" y="2947208"/>
                  <a:pt x="0" y="2905122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5865019" y="1914525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107156" y="0"/>
                </a:moveTo>
                <a:lnTo>
                  <a:pt x="47625" y="0"/>
                </a:lnTo>
                <a:cubicBezTo>
                  <a:pt x="41039" y="0"/>
                  <a:pt x="35719" y="5321"/>
                  <a:pt x="35719" y="11906"/>
                </a:cubicBezTo>
                <a:cubicBezTo>
                  <a:pt x="35719" y="18492"/>
                  <a:pt x="41039" y="23812"/>
                  <a:pt x="47625" y="23812"/>
                </a:cubicBezTo>
                <a:lnTo>
                  <a:pt x="47625" y="80181"/>
                </a:lnTo>
                <a:lnTo>
                  <a:pt x="2791" y="158614"/>
                </a:lnTo>
                <a:cubicBezTo>
                  <a:pt x="967" y="161851"/>
                  <a:pt x="0" y="165460"/>
                  <a:pt x="0" y="169180"/>
                </a:cubicBezTo>
                <a:cubicBezTo>
                  <a:pt x="0" y="180975"/>
                  <a:pt x="9525" y="190500"/>
                  <a:pt x="21320" y="190500"/>
                </a:cubicBezTo>
                <a:lnTo>
                  <a:pt x="145368" y="190500"/>
                </a:lnTo>
                <a:cubicBezTo>
                  <a:pt x="157125" y="190500"/>
                  <a:pt x="166688" y="180975"/>
                  <a:pt x="166688" y="169180"/>
                </a:cubicBezTo>
                <a:cubicBezTo>
                  <a:pt x="166688" y="165460"/>
                  <a:pt x="165720" y="161813"/>
                  <a:pt x="163897" y="158614"/>
                </a:cubicBezTo>
                <a:lnTo>
                  <a:pt x="119063" y="80181"/>
                </a:lnTo>
                <a:lnTo>
                  <a:pt x="119063" y="23812"/>
                </a:lnTo>
                <a:cubicBezTo>
                  <a:pt x="125648" y="23812"/>
                  <a:pt x="130969" y="18492"/>
                  <a:pt x="130969" y="11906"/>
                </a:cubicBezTo>
                <a:cubicBezTo>
                  <a:pt x="130969" y="5321"/>
                  <a:pt x="125648" y="0"/>
                  <a:pt x="119063" y="0"/>
                </a:cubicBezTo>
                <a:lnTo>
                  <a:pt x="107156" y="0"/>
                </a:lnTo>
                <a:close/>
                <a:moveTo>
                  <a:pt x="71438" y="80181"/>
                </a:moveTo>
                <a:lnTo>
                  <a:pt x="71438" y="23812"/>
                </a:lnTo>
                <a:lnTo>
                  <a:pt x="95250" y="23812"/>
                </a:lnTo>
                <a:lnTo>
                  <a:pt x="95250" y="80181"/>
                </a:lnTo>
                <a:cubicBezTo>
                  <a:pt x="95250" y="84311"/>
                  <a:pt x="96329" y="88404"/>
                  <a:pt x="98375" y="92013"/>
                </a:cubicBezTo>
                <a:lnTo>
                  <a:pt x="113854" y="119063"/>
                </a:lnTo>
                <a:lnTo>
                  <a:pt x="52834" y="119063"/>
                </a:lnTo>
                <a:lnTo>
                  <a:pt x="68312" y="92013"/>
                </a:lnTo>
                <a:cubicBezTo>
                  <a:pt x="70358" y="88404"/>
                  <a:pt x="71438" y="84348"/>
                  <a:pt x="71438" y="8018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4" name="Text 22"/>
          <p:cNvSpPr/>
          <p:nvPr/>
        </p:nvSpPr>
        <p:spPr>
          <a:xfrm>
            <a:off x="6067425" y="1876425"/>
            <a:ext cx="563880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Cara Menyusun Hipotesis Kuat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829300" y="22574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6" name="Text 24"/>
          <p:cNvSpPr/>
          <p:nvPr/>
        </p:nvSpPr>
        <p:spPr>
          <a:xfrm>
            <a:off x="5791200" y="2257425"/>
            <a:ext cx="38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248400" y="2257425"/>
            <a:ext cx="5267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Specific &amp; Testable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248400" y="2524125"/>
            <a:ext cx="526732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Hindari: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FFA2A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"Mungkin ada masalah"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Gunakan: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"Implementasi Stranas KA gagal karena gap capacity di level provinsi"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5829300" y="30194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0" name="Text 28"/>
          <p:cNvSpPr/>
          <p:nvPr/>
        </p:nvSpPr>
        <p:spPr>
          <a:xfrm>
            <a:off x="5791200" y="3019425"/>
            <a:ext cx="38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248400" y="3019425"/>
            <a:ext cx="5438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Prioritized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248400" y="3286125"/>
            <a:ext cx="54387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Susun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3-5 hipotesis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, rank by impact &amp; testability. Mulai dari yang paling likely &amp; consequential.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5829300" y="378142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4" name="Text 32"/>
          <p:cNvSpPr/>
          <p:nvPr/>
        </p:nvSpPr>
        <p:spPr>
          <a:xfrm>
            <a:off x="5791200" y="3781425"/>
            <a:ext cx="38100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248400" y="3781425"/>
            <a:ext cx="54387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MECE Structure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248400" y="4048125"/>
            <a:ext cx="54387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Hipotesis harus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saling eksklusif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tapi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collectively exhaustive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tidak ada yang overlap, tidak ada yang terlewat.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5634038" y="4824413"/>
            <a:ext cx="6172200" cy="1762125"/>
          </a:xfrm>
          <a:custGeom>
            <a:avLst/>
            <a:gdLst/>
            <a:ahLst/>
            <a:cxnLst/>
            <a:rect l="l" t="t" r="r" b="b"/>
            <a:pathLst>
              <a:path w="6172200" h="1762125">
                <a:moveTo>
                  <a:pt x="76194" y="0"/>
                </a:moveTo>
                <a:lnTo>
                  <a:pt x="6096006" y="0"/>
                </a:lnTo>
                <a:cubicBezTo>
                  <a:pt x="6138058" y="0"/>
                  <a:pt x="6172200" y="34142"/>
                  <a:pt x="6172200" y="76194"/>
                </a:cubicBezTo>
                <a:lnTo>
                  <a:pt x="6172200" y="1685931"/>
                </a:lnTo>
                <a:cubicBezTo>
                  <a:pt x="6172200" y="1728012"/>
                  <a:pt x="6138087" y="1762125"/>
                  <a:pt x="6096006" y="1762125"/>
                </a:cubicBezTo>
                <a:lnTo>
                  <a:pt x="76194" y="1762125"/>
                </a:lnTo>
                <a:cubicBezTo>
                  <a:pt x="34142" y="1762125"/>
                  <a:pt x="0" y="1727983"/>
                  <a:pt x="0" y="1685931"/>
                </a:cubicBezTo>
                <a:lnTo>
                  <a:pt x="0" y="76194"/>
                </a:lnTo>
                <a:cubicBezTo>
                  <a:pt x="0" y="34142"/>
                  <a:pt x="34142" y="0"/>
                  <a:pt x="76194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5815013" y="502920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58936" y="0"/>
                </a:moveTo>
                <a:cubicBezTo>
                  <a:pt x="50062" y="0"/>
                  <a:pt x="42863" y="7200"/>
                  <a:pt x="42863" y="16073"/>
                </a:cubicBezTo>
                <a:lnTo>
                  <a:pt x="42863" y="85725"/>
                </a:lnTo>
                <a:cubicBezTo>
                  <a:pt x="42863" y="94599"/>
                  <a:pt x="50062" y="101798"/>
                  <a:pt x="58936" y="101798"/>
                </a:cubicBezTo>
                <a:lnTo>
                  <a:pt x="80367" y="101798"/>
                </a:lnTo>
                <a:cubicBezTo>
                  <a:pt x="89241" y="101798"/>
                  <a:pt x="96441" y="94599"/>
                  <a:pt x="96441" y="85725"/>
                </a:cubicBezTo>
                <a:lnTo>
                  <a:pt x="96441" y="64294"/>
                </a:lnTo>
                <a:lnTo>
                  <a:pt x="107156" y="64294"/>
                </a:lnTo>
                <a:cubicBezTo>
                  <a:pt x="130831" y="64294"/>
                  <a:pt x="150019" y="83481"/>
                  <a:pt x="150019" y="107156"/>
                </a:cubicBezTo>
                <a:cubicBezTo>
                  <a:pt x="150019" y="130831"/>
                  <a:pt x="130831" y="150019"/>
                  <a:pt x="107156" y="150019"/>
                </a:cubicBezTo>
                <a:lnTo>
                  <a:pt x="10716" y="150019"/>
                </a:lnTo>
                <a:cubicBezTo>
                  <a:pt x="4789" y="150019"/>
                  <a:pt x="0" y="154807"/>
                  <a:pt x="0" y="160734"/>
                </a:cubicBezTo>
                <a:cubicBezTo>
                  <a:pt x="0" y="166661"/>
                  <a:pt x="4789" y="171450"/>
                  <a:pt x="10716" y="171450"/>
                </a:cubicBezTo>
                <a:lnTo>
                  <a:pt x="160734" y="171450"/>
                </a:lnTo>
                <a:cubicBezTo>
                  <a:pt x="166661" y="171450"/>
                  <a:pt x="171450" y="166661"/>
                  <a:pt x="171450" y="160734"/>
                </a:cubicBezTo>
                <a:cubicBezTo>
                  <a:pt x="171450" y="154807"/>
                  <a:pt x="166661" y="150019"/>
                  <a:pt x="160734" y="150019"/>
                </a:cubicBezTo>
                <a:lnTo>
                  <a:pt x="155075" y="150019"/>
                </a:lnTo>
                <a:cubicBezTo>
                  <a:pt x="165255" y="138633"/>
                  <a:pt x="171450" y="123632"/>
                  <a:pt x="171450" y="107156"/>
                </a:cubicBezTo>
                <a:cubicBezTo>
                  <a:pt x="171450" y="71661"/>
                  <a:pt x="142652" y="42863"/>
                  <a:pt x="107156" y="42863"/>
                </a:cubicBezTo>
                <a:lnTo>
                  <a:pt x="96441" y="42863"/>
                </a:lnTo>
                <a:lnTo>
                  <a:pt x="96441" y="16073"/>
                </a:lnTo>
                <a:cubicBezTo>
                  <a:pt x="96441" y="7200"/>
                  <a:pt x="89241" y="0"/>
                  <a:pt x="80367" y="0"/>
                </a:cubicBezTo>
                <a:lnTo>
                  <a:pt x="58936" y="0"/>
                </a:lnTo>
                <a:close/>
                <a:moveTo>
                  <a:pt x="40184" y="117872"/>
                </a:moveTo>
                <a:cubicBezTo>
                  <a:pt x="35730" y="117872"/>
                  <a:pt x="32147" y="121455"/>
                  <a:pt x="32147" y="125909"/>
                </a:cubicBezTo>
                <a:cubicBezTo>
                  <a:pt x="32147" y="130362"/>
                  <a:pt x="35730" y="133945"/>
                  <a:pt x="40184" y="133945"/>
                </a:cubicBezTo>
                <a:lnTo>
                  <a:pt x="99120" y="133945"/>
                </a:lnTo>
                <a:cubicBezTo>
                  <a:pt x="103573" y="133945"/>
                  <a:pt x="107156" y="130362"/>
                  <a:pt x="107156" y="125909"/>
                </a:cubicBezTo>
                <a:cubicBezTo>
                  <a:pt x="107156" y="121455"/>
                  <a:pt x="103573" y="117872"/>
                  <a:pt x="99120" y="117872"/>
                </a:cubicBezTo>
                <a:lnTo>
                  <a:pt x="40184" y="117872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9" name="Text 37"/>
          <p:cNvSpPr/>
          <p:nvPr/>
        </p:nvSpPr>
        <p:spPr>
          <a:xfrm>
            <a:off x="6010275" y="4981575"/>
            <a:ext cx="57245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Transformasi AGIRI Research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5791200" y="5324475"/>
            <a:ext cx="59340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Shift dari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exploratory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ke </a:t>
            </a:r>
            <a:pPr>
              <a:lnSpc>
                <a:spcPct val="110000"/>
              </a:lnSpc>
            </a:pPr>
            <a:r>
              <a:rPr lang="en-US" sz="1200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confirmatory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membuat research lebih powerful untuk audience akademis dan policy.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5791200" y="5819775"/>
            <a:ext cx="5857875" cy="609600"/>
          </a:xfrm>
          <a:custGeom>
            <a:avLst/>
            <a:gdLst/>
            <a:ahLst/>
            <a:cxnLst/>
            <a:rect l="l" t="t" r="r" b="b"/>
            <a:pathLst>
              <a:path w="5857875" h="609600">
                <a:moveTo>
                  <a:pt x="38100" y="0"/>
                </a:moveTo>
                <a:lnTo>
                  <a:pt x="5819775" y="0"/>
                </a:lnTo>
                <a:cubicBezTo>
                  <a:pt x="5840803" y="0"/>
                  <a:pt x="5857875" y="17072"/>
                  <a:pt x="5857875" y="38100"/>
                </a:cubicBezTo>
                <a:lnTo>
                  <a:pt x="5857875" y="571500"/>
                </a:lnTo>
                <a:cubicBezTo>
                  <a:pt x="5857875" y="592528"/>
                  <a:pt x="5840803" y="609600"/>
                  <a:pt x="5819775" y="609600"/>
                </a:cubicBezTo>
                <a:lnTo>
                  <a:pt x="38100" y="609600"/>
                </a:lnTo>
                <a:cubicBezTo>
                  <a:pt x="17072" y="609600"/>
                  <a:pt x="0" y="592528"/>
                  <a:pt x="0" y="571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5867400" y="5895975"/>
            <a:ext cx="578167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Contoh hipotesis: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"Readiness ASN terhadap AI adoption berkorelasi negatif dengan usia dan positif dengan exposure ke digital training"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48094" y="348094"/>
            <a:ext cx="34809" cy="348094"/>
          </a:xfrm>
          <a:custGeom>
            <a:avLst/>
            <a:gdLst/>
            <a:ahLst/>
            <a:cxnLst/>
            <a:rect l="l" t="t" r="r" b="b"/>
            <a:pathLst>
              <a:path w="34809" h="348094">
                <a:moveTo>
                  <a:pt x="0" y="0"/>
                </a:moveTo>
                <a:lnTo>
                  <a:pt x="34809" y="0"/>
                </a:lnTo>
                <a:lnTo>
                  <a:pt x="34809" y="348094"/>
                </a:lnTo>
                <a:lnTo>
                  <a:pt x="0" y="348094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487332" y="452522"/>
            <a:ext cx="1113901" cy="1392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822" b="1" spc="247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3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48094" y="765807"/>
            <a:ext cx="11626347" cy="31328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056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Pyramid Principle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48094" y="1148711"/>
            <a:ext cx="11574133" cy="2436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33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Barbara Minto's framework — komunikasi dimulai dari conclusion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52445" y="1535966"/>
            <a:ext cx="5647829" cy="4185833"/>
          </a:xfrm>
          <a:custGeom>
            <a:avLst/>
            <a:gdLst/>
            <a:ahLst/>
            <a:cxnLst/>
            <a:rect l="l" t="t" r="r" b="b"/>
            <a:pathLst>
              <a:path w="5647829" h="4185833">
                <a:moveTo>
                  <a:pt x="69610" y="0"/>
                </a:moveTo>
                <a:lnTo>
                  <a:pt x="5578218" y="0"/>
                </a:lnTo>
                <a:cubicBezTo>
                  <a:pt x="5616637" y="0"/>
                  <a:pt x="5647829" y="31191"/>
                  <a:pt x="5647829" y="69610"/>
                </a:cubicBezTo>
                <a:lnTo>
                  <a:pt x="5647829" y="4116223"/>
                </a:lnTo>
                <a:cubicBezTo>
                  <a:pt x="5647829" y="4154642"/>
                  <a:pt x="5616637" y="4185833"/>
                  <a:pt x="5578218" y="4185833"/>
                </a:cubicBezTo>
                <a:lnTo>
                  <a:pt x="69610" y="4185833"/>
                </a:lnTo>
                <a:cubicBezTo>
                  <a:pt x="31191" y="4185833"/>
                  <a:pt x="0" y="4154642"/>
                  <a:pt x="0" y="4116223"/>
                </a:cubicBezTo>
                <a:lnTo>
                  <a:pt x="0" y="69610"/>
                </a:lnTo>
                <a:cubicBezTo>
                  <a:pt x="0" y="31191"/>
                  <a:pt x="31191" y="0"/>
                  <a:pt x="69610" y="0"/>
                </a:cubicBezTo>
                <a:close/>
              </a:path>
            </a:pathLst>
          </a:custGeom>
          <a:gradFill rotWithShape="1" flip="none">
            <a:gsLst>
              <a:gs pos="0">
                <a:srgbClr val="4A6C8C">
                  <a:alpha val="25000"/>
                </a:srgbClr>
              </a:gs>
              <a:gs pos="100000">
                <a:srgbClr val="4A6C8C">
                  <a:alpha val="10000"/>
                </a:srgbClr>
              </a:gs>
            </a:gsLst>
            <a:lin ang="2700000" scaled="1"/>
          </a:gra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3478" y="1749173"/>
            <a:ext cx="152291" cy="174047"/>
          </a:xfrm>
          <a:custGeom>
            <a:avLst/>
            <a:gdLst/>
            <a:ahLst/>
            <a:cxnLst/>
            <a:rect l="l" t="t" r="r" b="b"/>
            <a:pathLst>
              <a:path w="152291" h="174047">
                <a:moveTo>
                  <a:pt x="68463" y="35829"/>
                </a:moveTo>
                <a:cubicBezTo>
                  <a:pt x="72712" y="31580"/>
                  <a:pt x="79613" y="31580"/>
                  <a:pt x="83862" y="35829"/>
                </a:cubicBezTo>
                <a:lnTo>
                  <a:pt x="149130" y="101097"/>
                </a:lnTo>
                <a:cubicBezTo>
                  <a:pt x="153379" y="105346"/>
                  <a:pt x="153379" y="112247"/>
                  <a:pt x="149130" y="116496"/>
                </a:cubicBezTo>
                <a:cubicBezTo>
                  <a:pt x="144881" y="120745"/>
                  <a:pt x="137980" y="120745"/>
                  <a:pt x="133731" y="116496"/>
                </a:cubicBezTo>
                <a:lnTo>
                  <a:pt x="76146" y="58911"/>
                </a:lnTo>
                <a:lnTo>
                  <a:pt x="18560" y="116462"/>
                </a:lnTo>
                <a:cubicBezTo>
                  <a:pt x="14311" y="120711"/>
                  <a:pt x="7411" y="120711"/>
                  <a:pt x="3161" y="116462"/>
                </a:cubicBezTo>
                <a:cubicBezTo>
                  <a:pt x="-1088" y="112213"/>
                  <a:pt x="-1088" y="105312"/>
                  <a:pt x="3161" y="101063"/>
                </a:cubicBezTo>
                <a:lnTo>
                  <a:pt x="68429" y="35795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8" name="Text 6"/>
          <p:cNvSpPr/>
          <p:nvPr/>
        </p:nvSpPr>
        <p:spPr>
          <a:xfrm>
            <a:off x="748403" y="1714364"/>
            <a:ext cx="5160497" cy="2436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7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Struktur: Bottom-Up → Top-Down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30844" y="2097268"/>
            <a:ext cx="5291032" cy="696188"/>
          </a:xfrm>
          <a:custGeom>
            <a:avLst/>
            <a:gdLst/>
            <a:ahLst/>
            <a:cxnLst/>
            <a:rect l="l" t="t" r="r" b="b"/>
            <a:pathLst>
              <a:path w="5291032" h="696188">
                <a:moveTo>
                  <a:pt x="69619" y="0"/>
                </a:moveTo>
                <a:lnTo>
                  <a:pt x="5221413" y="0"/>
                </a:lnTo>
                <a:cubicBezTo>
                  <a:pt x="5259863" y="0"/>
                  <a:pt x="5291032" y="31169"/>
                  <a:pt x="5291032" y="69619"/>
                </a:cubicBezTo>
                <a:lnTo>
                  <a:pt x="5291032" y="626570"/>
                </a:lnTo>
                <a:cubicBezTo>
                  <a:pt x="5291032" y="665019"/>
                  <a:pt x="5259863" y="696188"/>
                  <a:pt x="5221413" y="696188"/>
                </a:cubicBezTo>
                <a:lnTo>
                  <a:pt x="69619" y="696188"/>
                </a:lnTo>
                <a:cubicBezTo>
                  <a:pt x="31195" y="696188"/>
                  <a:pt x="0" y="664993"/>
                  <a:pt x="0" y="626570"/>
                </a:cubicBezTo>
                <a:lnTo>
                  <a:pt x="0" y="69619"/>
                </a:lnTo>
                <a:cubicBezTo>
                  <a:pt x="0" y="31169"/>
                  <a:pt x="31169" y="0"/>
                  <a:pt x="69619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0" name="Text 8"/>
          <p:cNvSpPr/>
          <p:nvPr/>
        </p:nvSpPr>
        <p:spPr>
          <a:xfrm>
            <a:off x="491683" y="2097268"/>
            <a:ext cx="5369353" cy="696188"/>
          </a:xfrm>
          <a:prstGeom prst="rect">
            <a:avLst/>
          </a:prstGeom>
          <a:noFill/>
          <a:ln/>
        </p:spPr>
        <p:txBody>
          <a:bodyPr wrap="square" lIns="208857" tIns="104428" rIns="208857" bIns="104428" rtlCol="0" anchor="ctr"/>
          <a:lstStyle/>
          <a:p>
            <a:pPr algn="ctr">
              <a:lnSpc>
                <a:spcPct val="130000"/>
              </a:lnSpc>
            </a:pPr>
            <a:r>
              <a:rPr lang="en-US" sz="1233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CONCLUSION</a:t>
            </a:r>
            <a:endParaRPr lang="en-US" sz="1600" dirty="0"/>
          </a:p>
          <a:p>
            <a:pPr algn="ctr">
              <a:lnSpc>
                <a:spcPct val="130000"/>
              </a:lnSpc>
            </a:pPr>
            <a:r>
              <a:rPr lang="en-US" sz="1096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(Main Point)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173912" y="2897884"/>
            <a:ext cx="8702" cy="208857"/>
          </a:xfrm>
          <a:custGeom>
            <a:avLst/>
            <a:gdLst/>
            <a:ahLst/>
            <a:cxnLst/>
            <a:rect l="l" t="t" r="r" b="b"/>
            <a:pathLst>
              <a:path w="8702" h="208857">
                <a:moveTo>
                  <a:pt x="0" y="0"/>
                </a:moveTo>
                <a:lnTo>
                  <a:pt x="8702" y="0"/>
                </a:lnTo>
                <a:lnTo>
                  <a:pt x="8702" y="208857"/>
                </a:lnTo>
                <a:lnTo>
                  <a:pt x="0" y="208857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2" name="Shape 10"/>
          <p:cNvSpPr/>
          <p:nvPr/>
        </p:nvSpPr>
        <p:spPr>
          <a:xfrm>
            <a:off x="530844" y="3211169"/>
            <a:ext cx="1696959" cy="348094"/>
          </a:xfrm>
          <a:custGeom>
            <a:avLst/>
            <a:gdLst/>
            <a:ahLst/>
            <a:cxnLst/>
            <a:rect l="l" t="t" r="r" b="b"/>
            <a:pathLst>
              <a:path w="1696959" h="348094">
                <a:moveTo>
                  <a:pt x="34809" y="0"/>
                </a:moveTo>
                <a:lnTo>
                  <a:pt x="1662150" y="0"/>
                </a:lnTo>
                <a:cubicBezTo>
                  <a:pt x="1681375" y="0"/>
                  <a:pt x="1696959" y="15585"/>
                  <a:pt x="1696959" y="34809"/>
                </a:cubicBezTo>
                <a:lnTo>
                  <a:pt x="1696959" y="313285"/>
                </a:lnTo>
                <a:cubicBezTo>
                  <a:pt x="1696959" y="332510"/>
                  <a:pt x="1681375" y="348094"/>
                  <a:pt x="1662150" y="348094"/>
                </a:cubicBezTo>
                <a:lnTo>
                  <a:pt x="34809" y="348094"/>
                </a:lnTo>
                <a:cubicBezTo>
                  <a:pt x="15598" y="348094"/>
                  <a:pt x="0" y="332497"/>
                  <a:pt x="0" y="313285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13" name="Text 11"/>
          <p:cNvSpPr/>
          <p:nvPr/>
        </p:nvSpPr>
        <p:spPr>
          <a:xfrm>
            <a:off x="496034" y="3211169"/>
            <a:ext cx="1766578" cy="348094"/>
          </a:xfrm>
          <a:prstGeom prst="rect">
            <a:avLst/>
          </a:prstGeom>
          <a:noFill/>
          <a:ln/>
        </p:spPr>
        <p:txBody>
          <a:bodyPr wrap="square" lIns="104428" tIns="69619" rIns="104428" bIns="69619" rtlCol="0" anchor="ctr"/>
          <a:lstStyle/>
          <a:p>
            <a:pPr algn="ctr">
              <a:lnSpc>
                <a:spcPct val="130000"/>
              </a:lnSpc>
            </a:pPr>
            <a:r>
              <a:rPr lang="en-US" sz="1096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Argument 1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2330600" y="3211169"/>
            <a:ext cx="1696959" cy="348094"/>
          </a:xfrm>
          <a:custGeom>
            <a:avLst/>
            <a:gdLst/>
            <a:ahLst/>
            <a:cxnLst/>
            <a:rect l="l" t="t" r="r" b="b"/>
            <a:pathLst>
              <a:path w="1696959" h="348094">
                <a:moveTo>
                  <a:pt x="34809" y="0"/>
                </a:moveTo>
                <a:lnTo>
                  <a:pt x="1662150" y="0"/>
                </a:lnTo>
                <a:cubicBezTo>
                  <a:pt x="1681375" y="0"/>
                  <a:pt x="1696959" y="15585"/>
                  <a:pt x="1696959" y="34809"/>
                </a:cubicBezTo>
                <a:lnTo>
                  <a:pt x="1696959" y="313285"/>
                </a:lnTo>
                <a:cubicBezTo>
                  <a:pt x="1696959" y="332510"/>
                  <a:pt x="1681375" y="348094"/>
                  <a:pt x="1662150" y="348094"/>
                </a:cubicBezTo>
                <a:lnTo>
                  <a:pt x="34809" y="348094"/>
                </a:lnTo>
                <a:cubicBezTo>
                  <a:pt x="15598" y="348094"/>
                  <a:pt x="0" y="332497"/>
                  <a:pt x="0" y="313285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15" name="Text 13"/>
          <p:cNvSpPr/>
          <p:nvPr/>
        </p:nvSpPr>
        <p:spPr>
          <a:xfrm>
            <a:off x="2295790" y="3211169"/>
            <a:ext cx="1766578" cy="348094"/>
          </a:xfrm>
          <a:prstGeom prst="rect">
            <a:avLst/>
          </a:prstGeom>
          <a:noFill/>
          <a:ln/>
        </p:spPr>
        <p:txBody>
          <a:bodyPr wrap="square" lIns="104428" tIns="69619" rIns="104428" bIns="69619" rtlCol="0" anchor="ctr"/>
          <a:lstStyle/>
          <a:p>
            <a:pPr algn="ctr">
              <a:lnSpc>
                <a:spcPct val="130000"/>
              </a:lnSpc>
            </a:pPr>
            <a:r>
              <a:rPr lang="en-US" sz="1096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Argument 2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130355" y="3211169"/>
            <a:ext cx="1696959" cy="348094"/>
          </a:xfrm>
          <a:custGeom>
            <a:avLst/>
            <a:gdLst/>
            <a:ahLst/>
            <a:cxnLst/>
            <a:rect l="l" t="t" r="r" b="b"/>
            <a:pathLst>
              <a:path w="1696959" h="348094">
                <a:moveTo>
                  <a:pt x="34809" y="0"/>
                </a:moveTo>
                <a:lnTo>
                  <a:pt x="1662150" y="0"/>
                </a:lnTo>
                <a:cubicBezTo>
                  <a:pt x="1681375" y="0"/>
                  <a:pt x="1696959" y="15585"/>
                  <a:pt x="1696959" y="34809"/>
                </a:cubicBezTo>
                <a:lnTo>
                  <a:pt x="1696959" y="313285"/>
                </a:lnTo>
                <a:cubicBezTo>
                  <a:pt x="1696959" y="332510"/>
                  <a:pt x="1681375" y="348094"/>
                  <a:pt x="1662150" y="348094"/>
                </a:cubicBezTo>
                <a:lnTo>
                  <a:pt x="34809" y="348094"/>
                </a:lnTo>
                <a:cubicBezTo>
                  <a:pt x="15598" y="348094"/>
                  <a:pt x="0" y="332497"/>
                  <a:pt x="0" y="313285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17" name="Text 15"/>
          <p:cNvSpPr/>
          <p:nvPr/>
        </p:nvSpPr>
        <p:spPr>
          <a:xfrm>
            <a:off x="4095546" y="3211169"/>
            <a:ext cx="1766578" cy="348094"/>
          </a:xfrm>
          <a:prstGeom prst="rect">
            <a:avLst/>
          </a:prstGeom>
          <a:noFill/>
          <a:ln/>
        </p:spPr>
        <p:txBody>
          <a:bodyPr wrap="square" lIns="104428" tIns="69619" rIns="104428" bIns="69619" rtlCol="0" anchor="ctr"/>
          <a:lstStyle/>
          <a:p>
            <a:pPr algn="ctr">
              <a:lnSpc>
                <a:spcPct val="130000"/>
              </a:lnSpc>
            </a:pPr>
            <a:r>
              <a:rPr lang="en-US" sz="1096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Argument 3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173912" y="3663692"/>
            <a:ext cx="8702" cy="208857"/>
          </a:xfrm>
          <a:custGeom>
            <a:avLst/>
            <a:gdLst/>
            <a:ahLst/>
            <a:cxnLst/>
            <a:rect l="l" t="t" r="r" b="b"/>
            <a:pathLst>
              <a:path w="8702" h="208857">
                <a:moveTo>
                  <a:pt x="0" y="0"/>
                </a:moveTo>
                <a:lnTo>
                  <a:pt x="8702" y="0"/>
                </a:lnTo>
                <a:lnTo>
                  <a:pt x="8702" y="208857"/>
                </a:lnTo>
                <a:lnTo>
                  <a:pt x="0" y="208857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19" name="Shape 17"/>
          <p:cNvSpPr/>
          <p:nvPr/>
        </p:nvSpPr>
        <p:spPr>
          <a:xfrm>
            <a:off x="530844" y="3976976"/>
            <a:ext cx="1714364" cy="278475"/>
          </a:xfrm>
          <a:custGeom>
            <a:avLst/>
            <a:gdLst/>
            <a:ahLst/>
            <a:cxnLst/>
            <a:rect l="l" t="t" r="r" b="b"/>
            <a:pathLst>
              <a:path w="1714364" h="278475">
                <a:moveTo>
                  <a:pt x="34809" y="0"/>
                </a:moveTo>
                <a:lnTo>
                  <a:pt x="1679555" y="0"/>
                </a:lnTo>
                <a:cubicBezTo>
                  <a:pt x="1698779" y="0"/>
                  <a:pt x="1714364" y="15585"/>
                  <a:pt x="1714364" y="34809"/>
                </a:cubicBezTo>
                <a:lnTo>
                  <a:pt x="1714364" y="243666"/>
                </a:lnTo>
                <a:cubicBezTo>
                  <a:pt x="1714364" y="262891"/>
                  <a:pt x="1698779" y="278475"/>
                  <a:pt x="1679555" y="278475"/>
                </a:cubicBezTo>
                <a:lnTo>
                  <a:pt x="34809" y="278475"/>
                </a:lnTo>
                <a:cubicBezTo>
                  <a:pt x="15598" y="278475"/>
                  <a:pt x="0" y="262878"/>
                  <a:pt x="0" y="243666"/>
                </a:cubicBezTo>
                <a:lnTo>
                  <a:pt x="0" y="34809"/>
                </a:lnTo>
                <a:cubicBezTo>
                  <a:pt x="0" y="15598"/>
                  <a:pt x="15598" y="0"/>
                  <a:pt x="34809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500385" y="3976976"/>
            <a:ext cx="1775281" cy="278475"/>
          </a:xfrm>
          <a:prstGeom prst="rect">
            <a:avLst/>
          </a:prstGeom>
          <a:noFill/>
          <a:ln/>
        </p:spPr>
        <p:txBody>
          <a:bodyPr wrap="square" lIns="69619" tIns="52214" rIns="69619" bIns="52214" rtlCol="0" anchor="ctr"/>
          <a:lstStyle/>
          <a:p>
            <a:pPr algn="ctr">
              <a:lnSpc>
                <a:spcPct val="120000"/>
              </a:lnSpc>
            </a:pPr>
            <a:r>
              <a:rPr lang="en-US" sz="959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Point A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30844" y="4325071"/>
            <a:ext cx="1714364" cy="278475"/>
          </a:xfrm>
          <a:custGeom>
            <a:avLst/>
            <a:gdLst/>
            <a:ahLst/>
            <a:cxnLst/>
            <a:rect l="l" t="t" r="r" b="b"/>
            <a:pathLst>
              <a:path w="1714364" h="278475">
                <a:moveTo>
                  <a:pt x="34809" y="0"/>
                </a:moveTo>
                <a:lnTo>
                  <a:pt x="1679555" y="0"/>
                </a:lnTo>
                <a:cubicBezTo>
                  <a:pt x="1698779" y="0"/>
                  <a:pt x="1714364" y="15585"/>
                  <a:pt x="1714364" y="34809"/>
                </a:cubicBezTo>
                <a:lnTo>
                  <a:pt x="1714364" y="243666"/>
                </a:lnTo>
                <a:cubicBezTo>
                  <a:pt x="1714364" y="262891"/>
                  <a:pt x="1698779" y="278475"/>
                  <a:pt x="1679555" y="278475"/>
                </a:cubicBezTo>
                <a:lnTo>
                  <a:pt x="34809" y="278475"/>
                </a:lnTo>
                <a:cubicBezTo>
                  <a:pt x="15598" y="278475"/>
                  <a:pt x="0" y="262878"/>
                  <a:pt x="0" y="243666"/>
                </a:cubicBezTo>
                <a:lnTo>
                  <a:pt x="0" y="34809"/>
                </a:lnTo>
                <a:cubicBezTo>
                  <a:pt x="0" y="15598"/>
                  <a:pt x="15598" y="0"/>
                  <a:pt x="34809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22" name="Text 20"/>
          <p:cNvSpPr/>
          <p:nvPr/>
        </p:nvSpPr>
        <p:spPr>
          <a:xfrm>
            <a:off x="500385" y="4325071"/>
            <a:ext cx="1775281" cy="278475"/>
          </a:xfrm>
          <a:prstGeom prst="rect">
            <a:avLst/>
          </a:prstGeom>
          <a:noFill/>
          <a:ln/>
        </p:spPr>
        <p:txBody>
          <a:bodyPr wrap="square" lIns="69619" tIns="52214" rIns="69619" bIns="52214" rtlCol="0" anchor="ctr"/>
          <a:lstStyle/>
          <a:p>
            <a:pPr algn="ctr">
              <a:lnSpc>
                <a:spcPct val="120000"/>
              </a:lnSpc>
            </a:pPr>
            <a:r>
              <a:rPr lang="en-US" sz="959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Point B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2318974" y="3976976"/>
            <a:ext cx="1714364" cy="278475"/>
          </a:xfrm>
          <a:custGeom>
            <a:avLst/>
            <a:gdLst/>
            <a:ahLst/>
            <a:cxnLst/>
            <a:rect l="l" t="t" r="r" b="b"/>
            <a:pathLst>
              <a:path w="1714364" h="278475">
                <a:moveTo>
                  <a:pt x="34809" y="0"/>
                </a:moveTo>
                <a:lnTo>
                  <a:pt x="1679555" y="0"/>
                </a:lnTo>
                <a:cubicBezTo>
                  <a:pt x="1698779" y="0"/>
                  <a:pt x="1714364" y="15585"/>
                  <a:pt x="1714364" y="34809"/>
                </a:cubicBezTo>
                <a:lnTo>
                  <a:pt x="1714364" y="243666"/>
                </a:lnTo>
                <a:cubicBezTo>
                  <a:pt x="1714364" y="262891"/>
                  <a:pt x="1698779" y="278475"/>
                  <a:pt x="1679555" y="278475"/>
                </a:cubicBezTo>
                <a:lnTo>
                  <a:pt x="34809" y="278475"/>
                </a:lnTo>
                <a:cubicBezTo>
                  <a:pt x="15598" y="278475"/>
                  <a:pt x="0" y="262878"/>
                  <a:pt x="0" y="243666"/>
                </a:cubicBezTo>
                <a:lnTo>
                  <a:pt x="0" y="34809"/>
                </a:lnTo>
                <a:cubicBezTo>
                  <a:pt x="0" y="15598"/>
                  <a:pt x="15598" y="0"/>
                  <a:pt x="34809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2288516" y="3976976"/>
            <a:ext cx="1775281" cy="278475"/>
          </a:xfrm>
          <a:prstGeom prst="rect">
            <a:avLst/>
          </a:prstGeom>
          <a:noFill/>
          <a:ln/>
        </p:spPr>
        <p:txBody>
          <a:bodyPr wrap="square" lIns="69619" tIns="52214" rIns="69619" bIns="52214" rtlCol="0" anchor="ctr"/>
          <a:lstStyle/>
          <a:p>
            <a:pPr algn="ctr">
              <a:lnSpc>
                <a:spcPct val="120000"/>
              </a:lnSpc>
            </a:pPr>
            <a:r>
              <a:rPr lang="en-US" sz="959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Point C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2318974" y="4325071"/>
            <a:ext cx="1714364" cy="278475"/>
          </a:xfrm>
          <a:custGeom>
            <a:avLst/>
            <a:gdLst/>
            <a:ahLst/>
            <a:cxnLst/>
            <a:rect l="l" t="t" r="r" b="b"/>
            <a:pathLst>
              <a:path w="1714364" h="278475">
                <a:moveTo>
                  <a:pt x="34809" y="0"/>
                </a:moveTo>
                <a:lnTo>
                  <a:pt x="1679555" y="0"/>
                </a:lnTo>
                <a:cubicBezTo>
                  <a:pt x="1698779" y="0"/>
                  <a:pt x="1714364" y="15585"/>
                  <a:pt x="1714364" y="34809"/>
                </a:cubicBezTo>
                <a:lnTo>
                  <a:pt x="1714364" y="243666"/>
                </a:lnTo>
                <a:cubicBezTo>
                  <a:pt x="1714364" y="262891"/>
                  <a:pt x="1698779" y="278475"/>
                  <a:pt x="1679555" y="278475"/>
                </a:cubicBezTo>
                <a:lnTo>
                  <a:pt x="34809" y="278475"/>
                </a:lnTo>
                <a:cubicBezTo>
                  <a:pt x="15598" y="278475"/>
                  <a:pt x="0" y="262878"/>
                  <a:pt x="0" y="243666"/>
                </a:cubicBezTo>
                <a:lnTo>
                  <a:pt x="0" y="34809"/>
                </a:lnTo>
                <a:cubicBezTo>
                  <a:pt x="0" y="15598"/>
                  <a:pt x="15598" y="0"/>
                  <a:pt x="34809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2288516" y="4325071"/>
            <a:ext cx="1775281" cy="278475"/>
          </a:xfrm>
          <a:prstGeom prst="rect">
            <a:avLst/>
          </a:prstGeom>
          <a:noFill/>
          <a:ln/>
        </p:spPr>
        <p:txBody>
          <a:bodyPr wrap="square" lIns="69619" tIns="52214" rIns="69619" bIns="52214" rtlCol="0" anchor="ctr"/>
          <a:lstStyle/>
          <a:p>
            <a:pPr algn="ctr">
              <a:lnSpc>
                <a:spcPct val="120000"/>
              </a:lnSpc>
            </a:pPr>
            <a:r>
              <a:rPr lang="en-US" sz="959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Point D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4107104" y="3976976"/>
            <a:ext cx="1714364" cy="278475"/>
          </a:xfrm>
          <a:custGeom>
            <a:avLst/>
            <a:gdLst/>
            <a:ahLst/>
            <a:cxnLst/>
            <a:rect l="l" t="t" r="r" b="b"/>
            <a:pathLst>
              <a:path w="1714364" h="278475">
                <a:moveTo>
                  <a:pt x="34809" y="0"/>
                </a:moveTo>
                <a:lnTo>
                  <a:pt x="1679555" y="0"/>
                </a:lnTo>
                <a:cubicBezTo>
                  <a:pt x="1698779" y="0"/>
                  <a:pt x="1714364" y="15585"/>
                  <a:pt x="1714364" y="34809"/>
                </a:cubicBezTo>
                <a:lnTo>
                  <a:pt x="1714364" y="243666"/>
                </a:lnTo>
                <a:cubicBezTo>
                  <a:pt x="1714364" y="262891"/>
                  <a:pt x="1698779" y="278475"/>
                  <a:pt x="1679555" y="278475"/>
                </a:cubicBezTo>
                <a:lnTo>
                  <a:pt x="34809" y="278475"/>
                </a:lnTo>
                <a:cubicBezTo>
                  <a:pt x="15598" y="278475"/>
                  <a:pt x="0" y="262878"/>
                  <a:pt x="0" y="243666"/>
                </a:cubicBezTo>
                <a:lnTo>
                  <a:pt x="0" y="34809"/>
                </a:lnTo>
                <a:cubicBezTo>
                  <a:pt x="0" y="15598"/>
                  <a:pt x="15598" y="0"/>
                  <a:pt x="34809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28" name="Text 26"/>
          <p:cNvSpPr/>
          <p:nvPr/>
        </p:nvSpPr>
        <p:spPr>
          <a:xfrm>
            <a:off x="4076646" y="3976976"/>
            <a:ext cx="1775281" cy="278475"/>
          </a:xfrm>
          <a:prstGeom prst="rect">
            <a:avLst/>
          </a:prstGeom>
          <a:noFill/>
          <a:ln/>
        </p:spPr>
        <p:txBody>
          <a:bodyPr wrap="square" lIns="69619" tIns="52214" rIns="69619" bIns="52214" rtlCol="0" anchor="ctr"/>
          <a:lstStyle/>
          <a:p>
            <a:pPr algn="ctr">
              <a:lnSpc>
                <a:spcPct val="120000"/>
              </a:lnSpc>
            </a:pPr>
            <a:r>
              <a:rPr lang="en-US" sz="959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Point E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4107104" y="4325071"/>
            <a:ext cx="1714364" cy="278475"/>
          </a:xfrm>
          <a:custGeom>
            <a:avLst/>
            <a:gdLst/>
            <a:ahLst/>
            <a:cxnLst/>
            <a:rect l="l" t="t" r="r" b="b"/>
            <a:pathLst>
              <a:path w="1714364" h="278475">
                <a:moveTo>
                  <a:pt x="34809" y="0"/>
                </a:moveTo>
                <a:lnTo>
                  <a:pt x="1679555" y="0"/>
                </a:lnTo>
                <a:cubicBezTo>
                  <a:pt x="1698779" y="0"/>
                  <a:pt x="1714364" y="15585"/>
                  <a:pt x="1714364" y="34809"/>
                </a:cubicBezTo>
                <a:lnTo>
                  <a:pt x="1714364" y="243666"/>
                </a:lnTo>
                <a:cubicBezTo>
                  <a:pt x="1714364" y="262891"/>
                  <a:pt x="1698779" y="278475"/>
                  <a:pt x="1679555" y="278475"/>
                </a:cubicBezTo>
                <a:lnTo>
                  <a:pt x="34809" y="278475"/>
                </a:lnTo>
                <a:cubicBezTo>
                  <a:pt x="15598" y="278475"/>
                  <a:pt x="0" y="262878"/>
                  <a:pt x="0" y="243666"/>
                </a:cubicBezTo>
                <a:lnTo>
                  <a:pt x="0" y="34809"/>
                </a:lnTo>
                <a:cubicBezTo>
                  <a:pt x="0" y="15598"/>
                  <a:pt x="15598" y="0"/>
                  <a:pt x="34809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30" name="Text 28"/>
          <p:cNvSpPr/>
          <p:nvPr/>
        </p:nvSpPr>
        <p:spPr>
          <a:xfrm>
            <a:off x="4076646" y="4325071"/>
            <a:ext cx="1775281" cy="278475"/>
          </a:xfrm>
          <a:prstGeom prst="rect">
            <a:avLst/>
          </a:prstGeom>
          <a:noFill/>
          <a:ln/>
        </p:spPr>
        <p:txBody>
          <a:bodyPr wrap="square" lIns="69619" tIns="52214" rIns="69619" bIns="52214" rtlCol="0" anchor="ctr"/>
          <a:lstStyle/>
          <a:p>
            <a:pPr algn="ctr">
              <a:lnSpc>
                <a:spcPct val="120000"/>
              </a:lnSpc>
            </a:pPr>
            <a:r>
              <a:rPr lang="en-US" sz="959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Data Point F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352445" y="5869739"/>
            <a:ext cx="5647829" cy="983366"/>
          </a:xfrm>
          <a:custGeom>
            <a:avLst/>
            <a:gdLst/>
            <a:ahLst/>
            <a:cxnLst/>
            <a:rect l="l" t="t" r="r" b="b"/>
            <a:pathLst>
              <a:path w="5647829" h="983366">
                <a:moveTo>
                  <a:pt x="69622" y="0"/>
                </a:moveTo>
                <a:lnTo>
                  <a:pt x="5578206" y="0"/>
                </a:lnTo>
                <a:cubicBezTo>
                  <a:pt x="5616658" y="0"/>
                  <a:pt x="5647829" y="31171"/>
                  <a:pt x="5647829" y="69622"/>
                </a:cubicBezTo>
                <a:lnTo>
                  <a:pt x="5647829" y="913744"/>
                </a:lnTo>
                <a:cubicBezTo>
                  <a:pt x="5647829" y="952195"/>
                  <a:pt x="5616658" y="983366"/>
                  <a:pt x="5578206" y="983366"/>
                </a:cubicBezTo>
                <a:lnTo>
                  <a:pt x="69622" y="983366"/>
                </a:lnTo>
                <a:cubicBezTo>
                  <a:pt x="31171" y="983366"/>
                  <a:pt x="0" y="952195"/>
                  <a:pt x="0" y="913744"/>
                </a:cubicBezTo>
                <a:lnTo>
                  <a:pt x="0" y="69622"/>
                </a:lnTo>
                <a:cubicBezTo>
                  <a:pt x="0" y="31197"/>
                  <a:pt x="31197" y="0"/>
                  <a:pt x="69622" y="0"/>
                </a:cubicBezTo>
                <a:close/>
              </a:path>
            </a:pathLst>
          </a:custGeom>
          <a:solidFill>
            <a:srgbClr val="C9A86A">
              <a:alpha val="14902"/>
            </a:srgbClr>
          </a:solidFill>
          <a:ln w="12700">
            <a:solidFill>
              <a:srgbClr val="C9A86A">
                <a:alpha val="40000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17790" y="6048137"/>
            <a:ext cx="174047" cy="174047"/>
          </a:xfrm>
          <a:custGeom>
            <a:avLst/>
            <a:gdLst/>
            <a:ahLst/>
            <a:cxnLst/>
            <a:rect l="l" t="t" r="r" b="b"/>
            <a:pathLst>
              <a:path w="174047" h="174047">
                <a:moveTo>
                  <a:pt x="87024" y="174047"/>
                </a:moveTo>
                <a:cubicBezTo>
                  <a:pt x="135053" y="174047"/>
                  <a:pt x="174047" y="135053"/>
                  <a:pt x="174047" y="87024"/>
                </a:cubicBezTo>
                <a:cubicBezTo>
                  <a:pt x="174047" y="38994"/>
                  <a:pt x="135053" y="0"/>
                  <a:pt x="87024" y="0"/>
                </a:cubicBezTo>
                <a:cubicBezTo>
                  <a:pt x="38994" y="0"/>
                  <a:pt x="0" y="38994"/>
                  <a:pt x="0" y="87024"/>
                </a:cubicBezTo>
                <a:cubicBezTo>
                  <a:pt x="0" y="135053"/>
                  <a:pt x="38994" y="174047"/>
                  <a:pt x="87024" y="174047"/>
                </a:cubicBezTo>
                <a:close/>
                <a:moveTo>
                  <a:pt x="87024" y="46231"/>
                </a:moveTo>
                <a:cubicBezTo>
                  <a:pt x="91545" y="46231"/>
                  <a:pt x="95182" y="49869"/>
                  <a:pt x="95182" y="54390"/>
                </a:cubicBezTo>
                <a:lnTo>
                  <a:pt x="95182" y="92463"/>
                </a:lnTo>
                <a:cubicBezTo>
                  <a:pt x="95182" y="96984"/>
                  <a:pt x="91545" y="100621"/>
                  <a:pt x="87024" y="100621"/>
                </a:cubicBezTo>
                <a:cubicBezTo>
                  <a:pt x="82502" y="100621"/>
                  <a:pt x="78865" y="96984"/>
                  <a:pt x="78865" y="92463"/>
                </a:cubicBezTo>
                <a:lnTo>
                  <a:pt x="78865" y="54390"/>
                </a:lnTo>
                <a:cubicBezTo>
                  <a:pt x="78865" y="49869"/>
                  <a:pt x="82502" y="46231"/>
                  <a:pt x="87024" y="46231"/>
                </a:cubicBezTo>
                <a:close/>
                <a:moveTo>
                  <a:pt x="77947" y="119657"/>
                </a:moveTo>
                <a:cubicBezTo>
                  <a:pt x="77741" y="116288"/>
                  <a:pt x="79421" y="113083"/>
                  <a:pt x="82309" y="111336"/>
                </a:cubicBezTo>
                <a:cubicBezTo>
                  <a:pt x="85197" y="109589"/>
                  <a:pt x="88816" y="109589"/>
                  <a:pt x="91704" y="111336"/>
                </a:cubicBezTo>
                <a:cubicBezTo>
                  <a:pt x="94592" y="113083"/>
                  <a:pt x="96272" y="116288"/>
                  <a:pt x="96066" y="119657"/>
                </a:cubicBezTo>
                <a:cubicBezTo>
                  <a:pt x="96272" y="123026"/>
                  <a:pt x="94592" y="126232"/>
                  <a:pt x="91704" y="127979"/>
                </a:cubicBezTo>
                <a:cubicBezTo>
                  <a:pt x="88816" y="129726"/>
                  <a:pt x="85197" y="129726"/>
                  <a:pt x="82309" y="127979"/>
                </a:cubicBezTo>
                <a:cubicBezTo>
                  <a:pt x="79421" y="126232"/>
                  <a:pt x="77741" y="123026"/>
                  <a:pt x="77947" y="119657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3" name="Text 31"/>
          <p:cNvSpPr/>
          <p:nvPr/>
        </p:nvSpPr>
        <p:spPr>
          <a:xfrm>
            <a:off x="818021" y="6013328"/>
            <a:ext cx="5108283" cy="208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6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Counter-Intuitive untuk Akademis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818021" y="6256994"/>
            <a:ext cx="5108283" cy="452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9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Background akademis dan birokrasi terbiasa </a:t>
            </a:r>
            <a:pPr>
              <a:lnSpc>
                <a:spcPct val="140000"/>
              </a:lnSpc>
            </a:pPr>
            <a:r>
              <a:rPr lang="en-US" sz="1096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present data dulu baru conclusion</a:t>
            </a:r>
            <a:pPr>
              <a:lnSpc>
                <a:spcPct val="140000"/>
              </a:lnSpc>
            </a:pPr>
            <a:r>
              <a:rPr lang="en-US" sz="109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 Pyramid Principle adalah kebalikannya — dan itu yang membuatnya powerful.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186831" y="1535966"/>
            <a:ext cx="5647829" cy="4185833"/>
          </a:xfrm>
          <a:custGeom>
            <a:avLst/>
            <a:gdLst/>
            <a:ahLst/>
            <a:cxnLst/>
            <a:rect l="l" t="t" r="r" b="b"/>
            <a:pathLst>
              <a:path w="5647829" h="4185833">
                <a:moveTo>
                  <a:pt x="69610" y="0"/>
                </a:moveTo>
                <a:lnTo>
                  <a:pt x="5578218" y="0"/>
                </a:lnTo>
                <a:cubicBezTo>
                  <a:pt x="5616637" y="0"/>
                  <a:pt x="5647829" y="31191"/>
                  <a:pt x="5647829" y="69610"/>
                </a:cubicBezTo>
                <a:lnTo>
                  <a:pt x="5647829" y="4116223"/>
                </a:lnTo>
                <a:cubicBezTo>
                  <a:pt x="5647829" y="4154642"/>
                  <a:pt x="5616637" y="4185833"/>
                  <a:pt x="5578218" y="4185833"/>
                </a:cubicBezTo>
                <a:lnTo>
                  <a:pt x="69610" y="4185833"/>
                </a:lnTo>
                <a:cubicBezTo>
                  <a:pt x="31191" y="4185833"/>
                  <a:pt x="0" y="4154642"/>
                  <a:pt x="0" y="4116223"/>
                </a:cubicBezTo>
                <a:lnTo>
                  <a:pt x="0" y="69610"/>
                </a:lnTo>
                <a:cubicBezTo>
                  <a:pt x="0" y="31191"/>
                  <a:pt x="31191" y="0"/>
                  <a:pt x="69610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386985" y="1749173"/>
            <a:ext cx="174047" cy="174047"/>
          </a:xfrm>
          <a:custGeom>
            <a:avLst/>
            <a:gdLst/>
            <a:ahLst/>
            <a:cxnLst/>
            <a:rect l="l" t="t" r="r" b="b"/>
            <a:pathLst>
              <a:path w="174047" h="174047">
                <a:moveTo>
                  <a:pt x="65268" y="21756"/>
                </a:moveTo>
                <a:cubicBezTo>
                  <a:pt x="65268" y="15739"/>
                  <a:pt x="70129" y="10878"/>
                  <a:pt x="76146" y="10878"/>
                </a:cubicBezTo>
                <a:lnTo>
                  <a:pt x="97901" y="10878"/>
                </a:lnTo>
                <a:cubicBezTo>
                  <a:pt x="103918" y="10878"/>
                  <a:pt x="108779" y="15739"/>
                  <a:pt x="108779" y="21756"/>
                </a:cubicBezTo>
                <a:lnTo>
                  <a:pt x="108779" y="43512"/>
                </a:lnTo>
                <a:cubicBezTo>
                  <a:pt x="108779" y="49529"/>
                  <a:pt x="103918" y="54390"/>
                  <a:pt x="97901" y="54390"/>
                </a:cubicBezTo>
                <a:lnTo>
                  <a:pt x="95182" y="54390"/>
                </a:lnTo>
                <a:lnTo>
                  <a:pt x="95182" y="76146"/>
                </a:lnTo>
                <a:lnTo>
                  <a:pt x="135974" y="76146"/>
                </a:lnTo>
                <a:cubicBezTo>
                  <a:pt x="149504" y="76146"/>
                  <a:pt x="160450" y="87092"/>
                  <a:pt x="160450" y="100621"/>
                </a:cubicBezTo>
                <a:lnTo>
                  <a:pt x="160450" y="119657"/>
                </a:lnTo>
                <a:lnTo>
                  <a:pt x="163169" y="119657"/>
                </a:lnTo>
                <a:cubicBezTo>
                  <a:pt x="169186" y="119657"/>
                  <a:pt x="174047" y="124518"/>
                  <a:pt x="174047" y="130535"/>
                </a:cubicBezTo>
                <a:lnTo>
                  <a:pt x="174047" y="152291"/>
                </a:lnTo>
                <a:cubicBezTo>
                  <a:pt x="174047" y="158308"/>
                  <a:pt x="169186" y="163169"/>
                  <a:pt x="163169" y="163169"/>
                </a:cubicBezTo>
                <a:lnTo>
                  <a:pt x="141413" y="163169"/>
                </a:lnTo>
                <a:cubicBezTo>
                  <a:pt x="135396" y="163169"/>
                  <a:pt x="130535" y="158308"/>
                  <a:pt x="130535" y="152291"/>
                </a:cubicBezTo>
                <a:lnTo>
                  <a:pt x="130535" y="130535"/>
                </a:lnTo>
                <a:cubicBezTo>
                  <a:pt x="130535" y="124518"/>
                  <a:pt x="135396" y="119657"/>
                  <a:pt x="141413" y="119657"/>
                </a:cubicBezTo>
                <a:lnTo>
                  <a:pt x="144133" y="119657"/>
                </a:lnTo>
                <a:lnTo>
                  <a:pt x="144133" y="100621"/>
                </a:lnTo>
                <a:cubicBezTo>
                  <a:pt x="144133" y="96100"/>
                  <a:pt x="140495" y="92463"/>
                  <a:pt x="135974" y="92463"/>
                </a:cubicBezTo>
                <a:lnTo>
                  <a:pt x="95182" y="92463"/>
                </a:lnTo>
                <a:lnTo>
                  <a:pt x="95182" y="119657"/>
                </a:lnTo>
                <a:lnTo>
                  <a:pt x="97901" y="119657"/>
                </a:lnTo>
                <a:cubicBezTo>
                  <a:pt x="103918" y="119657"/>
                  <a:pt x="108779" y="124518"/>
                  <a:pt x="108779" y="130535"/>
                </a:cubicBezTo>
                <a:lnTo>
                  <a:pt x="108779" y="152291"/>
                </a:lnTo>
                <a:cubicBezTo>
                  <a:pt x="108779" y="158308"/>
                  <a:pt x="103918" y="163169"/>
                  <a:pt x="97901" y="163169"/>
                </a:cubicBezTo>
                <a:lnTo>
                  <a:pt x="76146" y="163169"/>
                </a:lnTo>
                <a:cubicBezTo>
                  <a:pt x="70129" y="163169"/>
                  <a:pt x="65268" y="158308"/>
                  <a:pt x="65268" y="152291"/>
                </a:cubicBezTo>
                <a:lnTo>
                  <a:pt x="65268" y="130535"/>
                </a:lnTo>
                <a:cubicBezTo>
                  <a:pt x="65268" y="124518"/>
                  <a:pt x="70129" y="119657"/>
                  <a:pt x="76146" y="119657"/>
                </a:cubicBezTo>
                <a:lnTo>
                  <a:pt x="78865" y="119657"/>
                </a:lnTo>
                <a:lnTo>
                  <a:pt x="78865" y="92463"/>
                </a:lnTo>
                <a:lnTo>
                  <a:pt x="38073" y="92463"/>
                </a:lnTo>
                <a:cubicBezTo>
                  <a:pt x="33552" y="92463"/>
                  <a:pt x="29914" y="96100"/>
                  <a:pt x="29914" y="100621"/>
                </a:cubicBezTo>
                <a:lnTo>
                  <a:pt x="29914" y="119657"/>
                </a:lnTo>
                <a:lnTo>
                  <a:pt x="32634" y="119657"/>
                </a:lnTo>
                <a:cubicBezTo>
                  <a:pt x="38651" y="119657"/>
                  <a:pt x="43512" y="124518"/>
                  <a:pt x="43512" y="130535"/>
                </a:cubicBezTo>
                <a:lnTo>
                  <a:pt x="43512" y="152291"/>
                </a:lnTo>
                <a:cubicBezTo>
                  <a:pt x="43512" y="158308"/>
                  <a:pt x="38651" y="163169"/>
                  <a:pt x="32634" y="163169"/>
                </a:cubicBezTo>
                <a:lnTo>
                  <a:pt x="10878" y="163169"/>
                </a:lnTo>
                <a:cubicBezTo>
                  <a:pt x="4861" y="163169"/>
                  <a:pt x="0" y="158308"/>
                  <a:pt x="0" y="152291"/>
                </a:cubicBezTo>
                <a:lnTo>
                  <a:pt x="0" y="130535"/>
                </a:lnTo>
                <a:cubicBezTo>
                  <a:pt x="0" y="124518"/>
                  <a:pt x="4861" y="119657"/>
                  <a:pt x="10878" y="119657"/>
                </a:cubicBezTo>
                <a:lnTo>
                  <a:pt x="13597" y="119657"/>
                </a:lnTo>
                <a:lnTo>
                  <a:pt x="13597" y="100621"/>
                </a:lnTo>
                <a:cubicBezTo>
                  <a:pt x="13597" y="87092"/>
                  <a:pt x="24543" y="76146"/>
                  <a:pt x="38073" y="76146"/>
                </a:cubicBezTo>
                <a:lnTo>
                  <a:pt x="78865" y="76146"/>
                </a:lnTo>
                <a:lnTo>
                  <a:pt x="78865" y="54390"/>
                </a:lnTo>
                <a:lnTo>
                  <a:pt x="76146" y="54390"/>
                </a:lnTo>
                <a:cubicBezTo>
                  <a:pt x="70129" y="54390"/>
                  <a:pt x="65268" y="49529"/>
                  <a:pt x="65268" y="43512"/>
                </a:cubicBezTo>
                <a:lnTo>
                  <a:pt x="65268" y="21756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7" name="Text 35"/>
          <p:cNvSpPr/>
          <p:nvPr/>
        </p:nvSpPr>
        <p:spPr>
          <a:xfrm>
            <a:off x="6582788" y="1714364"/>
            <a:ext cx="5160497" cy="24366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7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SCQA Structure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365229" y="2097268"/>
            <a:ext cx="348094" cy="348094"/>
          </a:xfrm>
          <a:custGeom>
            <a:avLst/>
            <a:gdLst/>
            <a:ahLst/>
            <a:cxnLst/>
            <a:rect l="l" t="t" r="r" b="b"/>
            <a:pathLst>
              <a:path w="348094" h="348094">
                <a:moveTo>
                  <a:pt x="69619" y="0"/>
                </a:moveTo>
                <a:lnTo>
                  <a:pt x="278475" y="0"/>
                </a:lnTo>
                <a:cubicBezTo>
                  <a:pt x="316899" y="0"/>
                  <a:pt x="348094" y="31195"/>
                  <a:pt x="348094" y="69619"/>
                </a:cubicBezTo>
                <a:lnTo>
                  <a:pt x="348094" y="278475"/>
                </a:lnTo>
                <a:cubicBezTo>
                  <a:pt x="348094" y="316925"/>
                  <a:pt x="316925" y="348094"/>
                  <a:pt x="278475" y="348094"/>
                </a:cubicBezTo>
                <a:lnTo>
                  <a:pt x="69619" y="348094"/>
                </a:lnTo>
                <a:cubicBezTo>
                  <a:pt x="31195" y="348094"/>
                  <a:pt x="0" y="316899"/>
                  <a:pt x="0" y="278475"/>
                </a:cubicBezTo>
                <a:lnTo>
                  <a:pt x="0" y="69619"/>
                </a:lnTo>
                <a:cubicBezTo>
                  <a:pt x="0" y="31169"/>
                  <a:pt x="31169" y="0"/>
                  <a:pt x="69619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9" name="Text 37"/>
          <p:cNvSpPr/>
          <p:nvPr/>
        </p:nvSpPr>
        <p:spPr>
          <a:xfrm>
            <a:off x="6326069" y="2097268"/>
            <a:ext cx="426415" cy="3480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33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817752" y="2097268"/>
            <a:ext cx="4020488" cy="208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6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Situation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817752" y="2340934"/>
            <a:ext cx="4020488" cy="1914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9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Konteks yang audience sudah setujui — establish common ground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817752" y="2567195"/>
            <a:ext cx="3950869" cy="313285"/>
          </a:xfrm>
          <a:custGeom>
            <a:avLst/>
            <a:gdLst/>
            <a:ahLst/>
            <a:cxnLst/>
            <a:rect l="l" t="t" r="r" b="b"/>
            <a:pathLst>
              <a:path w="3950869" h="313285">
                <a:moveTo>
                  <a:pt x="34809" y="0"/>
                </a:moveTo>
                <a:lnTo>
                  <a:pt x="3916060" y="0"/>
                </a:lnTo>
                <a:cubicBezTo>
                  <a:pt x="3935285" y="0"/>
                  <a:pt x="3950869" y="15585"/>
                  <a:pt x="3950869" y="34809"/>
                </a:cubicBezTo>
                <a:lnTo>
                  <a:pt x="3950869" y="278476"/>
                </a:lnTo>
                <a:cubicBezTo>
                  <a:pt x="3950869" y="297700"/>
                  <a:pt x="3935285" y="313285"/>
                  <a:pt x="3916060" y="313285"/>
                </a:cubicBezTo>
                <a:lnTo>
                  <a:pt x="34809" y="313285"/>
                </a:lnTo>
                <a:cubicBezTo>
                  <a:pt x="15585" y="313285"/>
                  <a:pt x="0" y="297700"/>
                  <a:pt x="0" y="278476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3" name="Text 41"/>
          <p:cNvSpPr/>
          <p:nvPr/>
        </p:nvSpPr>
        <p:spPr>
          <a:xfrm>
            <a:off x="6887370" y="2636814"/>
            <a:ext cx="3872548" cy="1740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"Implementasi Stranas KA sudah berjalan 2 tahun..."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65229" y="2984908"/>
            <a:ext cx="348094" cy="348094"/>
          </a:xfrm>
          <a:custGeom>
            <a:avLst/>
            <a:gdLst/>
            <a:ahLst/>
            <a:cxnLst/>
            <a:rect l="l" t="t" r="r" b="b"/>
            <a:pathLst>
              <a:path w="348094" h="348094">
                <a:moveTo>
                  <a:pt x="69619" y="0"/>
                </a:moveTo>
                <a:lnTo>
                  <a:pt x="278475" y="0"/>
                </a:lnTo>
                <a:cubicBezTo>
                  <a:pt x="316899" y="0"/>
                  <a:pt x="348094" y="31195"/>
                  <a:pt x="348094" y="69619"/>
                </a:cubicBezTo>
                <a:lnTo>
                  <a:pt x="348094" y="278475"/>
                </a:lnTo>
                <a:cubicBezTo>
                  <a:pt x="348094" y="316925"/>
                  <a:pt x="316925" y="348094"/>
                  <a:pt x="278475" y="348094"/>
                </a:cubicBezTo>
                <a:lnTo>
                  <a:pt x="69619" y="348094"/>
                </a:lnTo>
                <a:cubicBezTo>
                  <a:pt x="31195" y="348094"/>
                  <a:pt x="0" y="316899"/>
                  <a:pt x="0" y="278475"/>
                </a:cubicBezTo>
                <a:lnTo>
                  <a:pt x="0" y="69619"/>
                </a:lnTo>
                <a:cubicBezTo>
                  <a:pt x="0" y="31169"/>
                  <a:pt x="31169" y="0"/>
                  <a:pt x="69619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45" name="Text 43"/>
          <p:cNvSpPr/>
          <p:nvPr/>
        </p:nvSpPr>
        <p:spPr>
          <a:xfrm>
            <a:off x="6326069" y="2984908"/>
            <a:ext cx="426415" cy="3480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33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817752" y="2984908"/>
            <a:ext cx="3541859" cy="208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6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Complication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817752" y="3228574"/>
            <a:ext cx="3541859" cy="1914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9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Masalah atau tension yang muncul — create urgency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817752" y="3454835"/>
            <a:ext cx="3472240" cy="313285"/>
          </a:xfrm>
          <a:custGeom>
            <a:avLst/>
            <a:gdLst/>
            <a:ahLst/>
            <a:cxnLst/>
            <a:rect l="l" t="t" r="r" b="b"/>
            <a:pathLst>
              <a:path w="3472240" h="313285">
                <a:moveTo>
                  <a:pt x="34809" y="0"/>
                </a:moveTo>
                <a:lnTo>
                  <a:pt x="3437431" y="0"/>
                </a:lnTo>
                <a:cubicBezTo>
                  <a:pt x="3456655" y="0"/>
                  <a:pt x="3472240" y="15585"/>
                  <a:pt x="3472240" y="34809"/>
                </a:cubicBezTo>
                <a:lnTo>
                  <a:pt x="3472240" y="278476"/>
                </a:lnTo>
                <a:cubicBezTo>
                  <a:pt x="3472240" y="297700"/>
                  <a:pt x="3456655" y="313285"/>
                  <a:pt x="3437431" y="313285"/>
                </a:cubicBezTo>
                <a:lnTo>
                  <a:pt x="34809" y="313285"/>
                </a:lnTo>
                <a:cubicBezTo>
                  <a:pt x="15585" y="313285"/>
                  <a:pt x="0" y="297700"/>
                  <a:pt x="0" y="278476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6887370" y="3524454"/>
            <a:ext cx="3393919" cy="1740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"...tapi adoption rate masih di bawah 30% dan resistance tinggi"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6365229" y="3872548"/>
            <a:ext cx="348094" cy="348094"/>
          </a:xfrm>
          <a:custGeom>
            <a:avLst/>
            <a:gdLst/>
            <a:ahLst/>
            <a:cxnLst/>
            <a:rect l="l" t="t" r="r" b="b"/>
            <a:pathLst>
              <a:path w="348094" h="348094">
                <a:moveTo>
                  <a:pt x="69619" y="0"/>
                </a:moveTo>
                <a:lnTo>
                  <a:pt x="278475" y="0"/>
                </a:lnTo>
                <a:cubicBezTo>
                  <a:pt x="316899" y="0"/>
                  <a:pt x="348094" y="31195"/>
                  <a:pt x="348094" y="69619"/>
                </a:cubicBezTo>
                <a:lnTo>
                  <a:pt x="348094" y="278475"/>
                </a:lnTo>
                <a:cubicBezTo>
                  <a:pt x="348094" y="316925"/>
                  <a:pt x="316925" y="348094"/>
                  <a:pt x="278475" y="348094"/>
                </a:cubicBezTo>
                <a:lnTo>
                  <a:pt x="69619" y="348094"/>
                </a:lnTo>
                <a:cubicBezTo>
                  <a:pt x="31195" y="348094"/>
                  <a:pt x="0" y="316899"/>
                  <a:pt x="0" y="278475"/>
                </a:cubicBezTo>
                <a:lnTo>
                  <a:pt x="0" y="69619"/>
                </a:lnTo>
                <a:cubicBezTo>
                  <a:pt x="0" y="31169"/>
                  <a:pt x="31169" y="0"/>
                  <a:pt x="69619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1" name="Text 49"/>
          <p:cNvSpPr/>
          <p:nvPr/>
        </p:nvSpPr>
        <p:spPr>
          <a:xfrm>
            <a:off x="6326069" y="3872548"/>
            <a:ext cx="426415" cy="3480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33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817752" y="3872548"/>
            <a:ext cx="3620180" cy="208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6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Question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817752" y="4116214"/>
            <a:ext cx="3620180" cy="1914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9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Pertanyaan yang perlu dijawab — focus the discussion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6817752" y="4342475"/>
            <a:ext cx="3550561" cy="313285"/>
          </a:xfrm>
          <a:custGeom>
            <a:avLst/>
            <a:gdLst/>
            <a:ahLst/>
            <a:cxnLst/>
            <a:rect l="l" t="t" r="r" b="b"/>
            <a:pathLst>
              <a:path w="3550561" h="313285">
                <a:moveTo>
                  <a:pt x="34809" y="0"/>
                </a:moveTo>
                <a:lnTo>
                  <a:pt x="3515752" y="0"/>
                </a:lnTo>
                <a:cubicBezTo>
                  <a:pt x="3534976" y="0"/>
                  <a:pt x="3550561" y="15585"/>
                  <a:pt x="3550561" y="34809"/>
                </a:cubicBezTo>
                <a:lnTo>
                  <a:pt x="3550561" y="278476"/>
                </a:lnTo>
                <a:cubicBezTo>
                  <a:pt x="3550561" y="297700"/>
                  <a:pt x="3534976" y="313285"/>
                  <a:pt x="3515752" y="313285"/>
                </a:cubicBezTo>
                <a:lnTo>
                  <a:pt x="34809" y="313285"/>
                </a:lnTo>
                <a:cubicBezTo>
                  <a:pt x="15585" y="313285"/>
                  <a:pt x="0" y="297700"/>
                  <a:pt x="0" y="278476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55" name="Text 53"/>
          <p:cNvSpPr/>
          <p:nvPr/>
        </p:nvSpPr>
        <p:spPr>
          <a:xfrm>
            <a:off x="6887370" y="4412094"/>
            <a:ext cx="3472240" cy="1740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"Bagaimana meningkatkan adoption tanpa menambah resource?"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365229" y="4760188"/>
            <a:ext cx="348094" cy="348094"/>
          </a:xfrm>
          <a:custGeom>
            <a:avLst/>
            <a:gdLst/>
            <a:ahLst/>
            <a:cxnLst/>
            <a:rect l="l" t="t" r="r" b="b"/>
            <a:pathLst>
              <a:path w="348094" h="348094">
                <a:moveTo>
                  <a:pt x="69619" y="0"/>
                </a:moveTo>
                <a:lnTo>
                  <a:pt x="278475" y="0"/>
                </a:lnTo>
                <a:cubicBezTo>
                  <a:pt x="316899" y="0"/>
                  <a:pt x="348094" y="31195"/>
                  <a:pt x="348094" y="69619"/>
                </a:cubicBezTo>
                <a:lnTo>
                  <a:pt x="348094" y="278475"/>
                </a:lnTo>
                <a:cubicBezTo>
                  <a:pt x="348094" y="316925"/>
                  <a:pt x="316925" y="348094"/>
                  <a:pt x="278475" y="348094"/>
                </a:cubicBezTo>
                <a:lnTo>
                  <a:pt x="69619" y="348094"/>
                </a:lnTo>
                <a:cubicBezTo>
                  <a:pt x="31195" y="348094"/>
                  <a:pt x="0" y="316899"/>
                  <a:pt x="0" y="278475"/>
                </a:cubicBezTo>
                <a:lnTo>
                  <a:pt x="0" y="69619"/>
                </a:lnTo>
                <a:cubicBezTo>
                  <a:pt x="0" y="31169"/>
                  <a:pt x="31169" y="0"/>
                  <a:pt x="69619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7" name="Text 55"/>
          <p:cNvSpPr/>
          <p:nvPr/>
        </p:nvSpPr>
        <p:spPr>
          <a:xfrm>
            <a:off x="6326069" y="4760188"/>
            <a:ext cx="426415" cy="34809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33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6817752" y="4760188"/>
            <a:ext cx="3315597" cy="208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6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Answer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817752" y="5003854"/>
            <a:ext cx="3315597" cy="1914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9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Conclusion/rekomendasi — the main point</a:t>
            </a:r>
            <a:endParaRPr lang="en-US" sz="1600" dirty="0"/>
          </a:p>
        </p:txBody>
      </p:sp>
      <p:sp>
        <p:nvSpPr>
          <p:cNvPr id="60" name="Shape 58"/>
          <p:cNvSpPr/>
          <p:nvPr/>
        </p:nvSpPr>
        <p:spPr>
          <a:xfrm>
            <a:off x="6817752" y="5230116"/>
            <a:ext cx="3245979" cy="313285"/>
          </a:xfrm>
          <a:custGeom>
            <a:avLst/>
            <a:gdLst/>
            <a:ahLst/>
            <a:cxnLst/>
            <a:rect l="l" t="t" r="r" b="b"/>
            <a:pathLst>
              <a:path w="3245979" h="313285">
                <a:moveTo>
                  <a:pt x="34809" y="0"/>
                </a:moveTo>
                <a:lnTo>
                  <a:pt x="3211170" y="0"/>
                </a:lnTo>
                <a:cubicBezTo>
                  <a:pt x="3230394" y="0"/>
                  <a:pt x="3245979" y="15585"/>
                  <a:pt x="3245979" y="34809"/>
                </a:cubicBezTo>
                <a:lnTo>
                  <a:pt x="3245979" y="278476"/>
                </a:lnTo>
                <a:cubicBezTo>
                  <a:pt x="3245979" y="297700"/>
                  <a:pt x="3230394" y="313285"/>
                  <a:pt x="3211170" y="313285"/>
                </a:cubicBezTo>
                <a:lnTo>
                  <a:pt x="34809" y="313285"/>
                </a:lnTo>
                <a:cubicBezTo>
                  <a:pt x="15585" y="313285"/>
                  <a:pt x="0" y="297700"/>
                  <a:pt x="0" y="278476"/>
                </a:cubicBezTo>
                <a:lnTo>
                  <a:pt x="0" y="34809"/>
                </a:lnTo>
                <a:cubicBezTo>
                  <a:pt x="0" y="15585"/>
                  <a:pt x="15585" y="0"/>
                  <a:pt x="3480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61" name="Text 59"/>
          <p:cNvSpPr/>
          <p:nvPr/>
        </p:nvSpPr>
        <p:spPr>
          <a:xfrm>
            <a:off x="6887370" y="5299734"/>
            <a:ext cx="3167657" cy="17404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9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"Fokus pada change management, bukan technical training"</a:t>
            </a:r>
            <a:endParaRPr lang="en-US" sz="1600" dirty="0"/>
          </a:p>
        </p:txBody>
      </p:sp>
      <p:sp>
        <p:nvSpPr>
          <p:cNvPr id="62" name="Shape 60"/>
          <p:cNvSpPr/>
          <p:nvPr/>
        </p:nvSpPr>
        <p:spPr>
          <a:xfrm>
            <a:off x="6186831" y="5869739"/>
            <a:ext cx="5647829" cy="983366"/>
          </a:xfrm>
          <a:custGeom>
            <a:avLst/>
            <a:gdLst/>
            <a:ahLst/>
            <a:cxnLst/>
            <a:rect l="l" t="t" r="r" b="b"/>
            <a:pathLst>
              <a:path w="5647829" h="983366">
                <a:moveTo>
                  <a:pt x="69622" y="0"/>
                </a:moveTo>
                <a:lnTo>
                  <a:pt x="5578206" y="0"/>
                </a:lnTo>
                <a:cubicBezTo>
                  <a:pt x="5616658" y="0"/>
                  <a:pt x="5647829" y="31171"/>
                  <a:pt x="5647829" y="69622"/>
                </a:cubicBezTo>
                <a:lnTo>
                  <a:pt x="5647829" y="913744"/>
                </a:lnTo>
                <a:cubicBezTo>
                  <a:pt x="5647829" y="952195"/>
                  <a:pt x="5616658" y="983366"/>
                  <a:pt x="5578206" y="983366"/>
                </a:cubicBezTo>
                <a:lnTo>
                  <a:pt x="69622" y="983366"/>
                </a:lnTo>
                <a:cubicBezTo>
                  <a:pt x="31171" y="983366"/>
                  <a:pt x="0" y="952195"/>
                  <a:pt x="0" y="913744"/>
                </a:cubicBezTo>
                <a:lnTo>
                  <a:pt x="0" y="69622"/>
                </a:lnTo>
                <a:cubicBezTo>
                  <a:pt x="0" y="31197"/>
                  <a:pt x="31197" y="0"/>
                  <a:pt x="69622" y="0"/>
                </a:cubicBezTo>
                <a:close/>
              </a:path>
            </a:pathLst>
          </a:custGeom>
          <a:solidFill>
            <a:srgbClr val="0D542B">
              <a:alpha val="20000"/>
            </a:srgbClr>
          </a:solidFill>
          <a:ln w="12700">
            <a:solidFill>
              <a:srgbClr val="00C950">
                <a:alpha val="40000"/>
              </a:srgbClr>
            </a:solidFill>
            <a:prstDash val="solid"/>
          </a:ln>
        </p:spPr>
      </p:sp>
      <p:sp>
        <p:nvSpPr>
          <p:cNvPr id="63" name="Shape 61"/>
          <p:cNvSpPr/>
          <p:nvPr/>
        </p:nvSpPr>
        <p:spPr>
          <a:xfrm>
            <a:off x="6330420" y="6048137"/>
            <a:ext cx="217559" cy="174047"/>
          </a:xfrm>
          <a:custGeom>
            <a:avLst/>
            <a:gdLst/>
            <a:ahLst/>
            <a:cxnLst/>
            <a:rect l="l" t="t" r="r" b="b"/>
            <a:pathLst>
              <a:path w="217559" h="174047">
                <a:moveTo>
                  <a:pt x="32634" y="38073"/>
                </a:moveTo>
                <a:cubicBezTo>
                  <a:pt x="32634" y="29065"/>
                  <a:pt x="39942" y="21756"/>
                  <a:pt x="48951" y="21756"/>
                </a:cubicBezTo>
                <a:cubicBezTo>
                  <a:pt x="57959" y="21756"/>
                  <a:pt x="65268" y="29065"/>
                  <a:pt x="65268" y="38073"/>
                </a:cubicBezTo>
                <a:lnTo>
                  <a:pt x="65268" y="76146"/>
                </a:lnTo>
                <a:lnTo>
                  <a:pt x="152291" y="76146"/>
                </a:lnTo>
                <a:lnTo>
                  <a:pt x="152291" y="38073"/>
                </a:lnTo>
                <a:cubicBezTo>
                  <a:pt x="152291" y="29065"/>
                  <a:pt x="159600" y="21756"/>
                  <a:pt x="168608" y="21756"/>
                </a:cubicBezTo>
                <a:cubicBezTo>
                  <a:pt x="177616" y="21756"/>
                  <a:pt x="184925" y="29065"/>
                  <a:pt x="184925" y="38073"/>
                </a:cubicBezTo>
                <a:lnTo>
                  <a:pt x="184925" y="43512"/>
                </a:lnTo>
                <a:lnTo>
                  <a:pt x="190364" y="43512"/>
                </a:lnTo>
                <a:cubicBezTo>
                  <a:pt x="199372" y="43512"/>
                  <a:pt x="206681" y="50820"/>
                  <a:pt x="206681" y="59829"/>
                </a:cubicBezTo>
                <a:lnTo>
                  <a:pt x="206681" y="76146"/>
                </a:lnTo>
                <a:cubicBezTo>
                  <a:pt x="212698" y="76146"/>
                  <a:pt x="217559" y="81007"/>
                  <a:pt x="217559" y="87024"/>
                </a:cubicBezTo>
                <a:cubicBezTo>
                  <a:pt x="217559" y="93040"/>
                  <a:pt x="212698" y="97901"/>
                  <a:pt x="206681" y="97901"/>
                </a:cubicBezTo>
                <a:lnTo>
                  <a:pt x="206681" y="114218"/>
                </a:lnTo>
                <a:cubicBezTo>
                  <a:pt x="206681" y="123227"/>
                  <a:pt x="199372" y="130535"/>
                  <a:pt x="190364" y="130535"/>
                </a:cubicBezTo>
                <a:lnTo>
                  <a:pt x="184925" y="130535"/>
                </a:lnTo>
                <a:lnTo>
                  <a:pt x="184925" y="135974"/>
                </a:lnTo>
                <a:cubicBezTo>
                  <a:pt x="184925" y="144983"/>
                  <a:pt x="177616" y="152291"/>
                  <a:pt x="168608" y="152291"/>
                </a:cubicBezTo>
                <a:cubicBezTo>
                  <a:pt x="159600" y="152291"/>
                  <a:pt x="152291" y="144983"/>
                  <a:pt x="152291" y="135974"/>
                </a:cubicBezTo>
                <a:lnTo>
                  <a:pt x="152291" y="97901"/>
                </a:lnTo>
                <a:lnTo>
                  <a:pt x="65268" y="97901"/>
                </a:lnTo>
                <a:lnTo>
                  <a:pt x="65268" y="135974"/>
                </a:lnTo>
                <a:cubicBezTo>
                  <a:pt x="65268" y="144983"/>
                  <a:pt x="57959" y="152291"/>
                  <a:pt x="48951" y="152291"/>
                </a:cubicBezTo>
                <a:cubicBezTo>
                  <a:pt x="39942" y="152291"/>
                  <a:pt x="32634" y="144983"/>
                  <a:pt x="32634" y="135974"/>
                </a:cubicBezTo>
                <a:lnTo>
                  <a:pt x="32634" y="130535"/>
                </a:lnTo>
                <a:lnTo>
                  <a:pt x="27195" y="130535"/>
                </a:lnTo>
                <a:cubicBezTo>
                  <a:pt x="18187" y="130535"/>
                  <a:pt x="10878" y="123227"/>
                  <a:pt x="10878" y="114218"/>
                </a:cubicBezTo>
                <a:lnTo>
                  <a:pt x="10878" y="97901"/>
                </a:lnTo>
                <a:cubicBezTo>
                  <a:pt x="4861" y="97901"/>
                  <a:pt x="0" y="93040"/>
                  <a:pt x="0" y="87024"/>
                </a:cubicBezTo>
                <a:cubicBezTo>
                  <a:pt x="0" y="81007"/>
                  <a:pt x="4861" y="76146"/>
                  <a:pt x="10878" y="76146"/>
                </a:cubicBezTo>
                <a:lnTo>
                  <a:pt x="10878" y="59829"/>
                </a:lnTo>
                <a:cubicBezTo>
                  <a:pt x="10878" y="50820"/>
                  <a:pt x="18187" y="43512"/>
                  <a:pt x="27195" y="43512"/>
                </a:cubicBezTo>
                <a:lnTo>
                  <a:pt x="32634" y="43512"/>
                </a:lnTo>
                <a:lnTo>
                  <a:pt x="32634" y="38073"/>
                </a:lnTo>
                <a:close/>
              </a:path>
            </a:pathLst>
          </a:custGeom>
          <a:solidFill>
            <a:srgbClr val="05DF72"/>
          </a:solidFill>
          <a:ln/>
        </p:spPr>
      </p:sp>
      <p:sp>
        <p:nvSpPr>
          <p:cNvPr id="64" name="Text 62"/>
          <p:cNvSpPr/>
          <p:nvPr/>
        </p:nvSpPr>
        <p:spPr>
          <a:xfrm>
            <a:off x="6652407" y="6013328"/>
            <a:ext cx="5108283" cy="20885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6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Latihan Praktis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6652407" y="6256994"/>
            <a:ext cx="5108283" cy="45252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9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Ambil </a:t>
            </a:r>
            <a:pPr>
              <a:lnSpc>
                <a:spcPct val="140000"/>
              </a:lnSpc>
            </a:pPr>
            <a:r>
              <a:rPr lang="en-US" sz="1096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satu policy brief</a:t>
            </a:r>
            <a:pPr>
              <a:lnSpc>
                <a:spcPct val="140000"/>
              </a:lnSpc>
            </a:pPr>
            <a:r>
              <a:rPr lang="en-US" sz="109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yang sudah ditulis dan </a:t>
            </a:r>
            <a:pPr>
              <a:lnSpc>
                <a:spcPct val="140000"/>
              </a:lnSpc>
            </a:pPr>
            <a:r>
              <a:rPr lang="en-US" sz="1096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restructure menggunakan pyramid principle</a:t>
            </a:r>
            <a:pPr>
              <a:lnSpc>
                <a:spcPct val="140000"/>
              </a:lnSpc>
            </a:pPr>
            <a:r>
              <a:rPr lang="en-US" sz="1096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perbedaan impact-nya akan langsung terasa.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" cy="381000"/>
          </a:xfrm>
          <a:custGeom>
            <a:avLst/>
            <a:gdLst/>
            <a:ahLst/>
            <a:cxnLst/>
            <a:rect l="l" t="t" r="r" b="b"/>
            <a:pathLst>
              <a:path w="38100" h="381000">
                <a:moveTo>
                  <a:pt x="0" y="0"/>
                </a:moveTo>
                <a:lnTo>
                  <a:pt x="38100" y="0"/>
                </a:lnTo>
                <a:lnTo>
                  <a:pt x="381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95300"/>
            <a:ext cx="12192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270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4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00100"/>
            <a:ext cx="11572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Stakeholder Mapping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1811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Bukan sekadar daftar — ini adalah strategi engagement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5763" y="1528763"/>
            <a:ext cx="5610225" cy="3705225"/>
          </a:xfrm>
          <a:custGeom>
            <a:avLst/>
            <a:gdLst/>
            <a:ahLst/>
            <a:cxnLst/>
            <a:rect l="l" t="t" r="r" b="b"/>
            <a:pathLst>
              <a:path w="5610225" h="3705225">
                <a:moveTo>
                  <a:pt x="76216" y="0"/>
                </a:moveTo>
                <a:lnTo>
                  <a:pt x="5534009" y="0"/>
                </a:lnTo>
                <a:cubicBezTo>
                  <a:pt x="5576102" y="0"/>
                  <a:pt x="5610225" y="34123"/>
                  <a:pt x="5610225" y="76216"/>
                </a:cubicBezTo>
                <a:lnTo>
                  <a:pt x="5610225" y="3629009"/>
                </a:lnTo>
                <a:cubicBezTo>
                  <a:pt x="5610225" y="3671102"/>
                  <a:pt x="5576102" y="3705225"/>
                  <a:pt x="5534009" y="3705225"/>
                </a:cubicBezTo>
                <a:lnTo>
                  <a:pt x="76216" y="3705225"/>
                </a:lnTo>
                <a:cubicBezTo>
                  <a:pt x="34123" y="3705225"/>
                  <a:pt x="0" y="3671102"/>
                  <a:pt x="0" y="3629009"/>
                </a:cubicBezTo>
                <a:lnTo>
                  <a:pt x="0" y="76216"/>
                </a:lnTo>
                <a:cubicBezTo>
                  <a:pt x="0" y="34151"/>
                  <a:pt x="34151" y="0"/>
                  <a:pt x="76216" y="0"/>
                </a:cubicBezTo>
                <a:close/>
              </a:path>
            </a:pathLst>
          </a:custGeom>
          <a:gradFill rotWithShape="1" flip="none">
            <a:gsLst>
              <a:gs pos="0">
                <a:srgbClr val="4A6C8C">
                  <a:alpha val="25000"/>
                </a:srgbClr>
              </a:gs>
              <a:gs pos="100000">
                <a:srgbClr val="4A6C8C">
                  <a:alpha val="10000"/>
                </a:srgbClr>
              </a:gs>
            </a:gsLst>
            <a:lin ang="2700000" scaled="1"/>
          </a:gra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77453" y="1733550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128588" y="32147"/>
                </a:moveTo>
                <a:lnTo>
                  <a:pt x="85725" y="32147"/>
                </a:lnTo>
                <a:lnTo>
                  <a:pt x="85725" y="75009"/>
                </a:lnTo>
                <a:lnTo>
                  <a:pt x="128588" y="75009"/>
                </a:lnTo>
                <a:lnTo>
                  <a:pt x="128588" y="32147"/>
                </a:lnTo>
                <a:close/>
                <a:moveTo>
                  <a:pt x="150019" y="75009"/>
                </a:moveTo>
                <a:lnTo>
                  <a:pt x="150019" y="139303"/>
                </a:lnTo>
                <a:cubicBezTo>
                  <a:pt x="150019" y="151124"/>
                  <a:pt x="140408" y="160734"/>
                  <a:pt x="128588" y="160734"/>
                </a:cubicBezTo>
                <a:lnTo>
                  <a:pt x="21431" y="160734"/>
                </a:lnTo>
                <a:cubicBezTo>
                  <a:pt x="9611" y="160734"/>
                  <a:pt x="0" y="151124"/>
                  <a:pt x="0" y="139303"/>
                </a:cubicBezTo>
                <a:lnTo>
                  <a:pt x="0" y="32147"/>
                </a:lnTo>
                <a:cubicBezTo>
                  <a:pt x="0" y="20326"/>
                  <a:pt x="9611" y="10716"/>
                  <a:pt x="21431" y="10716"/>
                </a:cubicBezTo>
                <a:lnTo>
                  <a:pt x="128588" y="10716"/>
                </a:lnTo>
                <a:cubicBezTo>
                  <a:pt x="140408" y="10716"/>
                  <a:pt x="150019" y="20326"/>
                  <a:pt x="150019" y="32147"/>
                </a:cubicBezTo>
                <a:lnTo>
                  <a:pt x="150019" y="75009"/>
                </a:lnTo>
                <a:close/>
                <a:moveTo>
                  <a:pt x="21431" y="96441"/>
                </a:moveTo>
                <a:lnTo>
                  <a:pt x="21431" y="139303"/>
                </a:lnTo>
                <a:lnTo>
                  <a:pt x="64294" y="139303"/>
                </a:lnTo>
                <a:lnTo>
                  <a:pt x="64294" y="96441"/>
                </a:lnTo>
                <a:lnTo>
                  <a:pt x="21431" y="96441"/>
                </a:lnTo>
                <a:close/>
                <a:moveTo>
                  <a:pt x="64294" y="75009"/>
                </a:moveTo>
                <a:lnTo>
                  <a:pt x="64294" y="32147"/>
                </a:lnTo>
                <a:lnTo>
                  <a:pt x="21431" y="32147"/>
                </a:lnTo>
                <a:lnTo>
                  <a:pt x="21431" y="75009"/>
                </a:lnTo>
                <a:lnTo>
                  <a:pt x="64294" y="75009"/>
                </a:lnTo>
                <a:close/>
                <a:moveTo>
                  <a:pt x="85725" y="96441"/>
                </a:moveTo>
                <a:lnTo>
                  <a:pt x="85725" y="139303"/>
                </a:lnTo>
                <a:lnTo>
                  <a:pt x="128588" y="139303"/>
                </a:lnTo>
                <a:lnTo>
                  <a:pt x="128588" y="96441"/>
                </a:lnTo>
                <a:lnTo>
                  <a:pt x="85725" y="96441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8" name="Text 6"/>
          <p:cNvSpPr/>
          <p:nvPr/>
        </p:nvSpPr>
        <p:spPr>
          <a:xfrm>
            <a:off x="762000" y="1685925"/>
            <a:ext cx="5162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Power/Interest Matrix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52450" y="2038350"/>
            <a:ext cx="2571750" cy="1447800"/>
          </a:xfrm>
          <a:custGeom>
            <a:avLst/>
            <a:gdLst/>
            <a:ahLst/>
            <a:cxnLst/>
            <a:rect l="l" t="t" r="r" b="b"/>
            <a:pathLst>
              <a:path w="2571750" h="1447800">
                <a:moveTo>
                  <a:pt x="76198" y="0"/>
                </a:moveTo>
                <a:lnTo>
                  <a:pt x="2495552" y="0"/>
                </a:lnTo>
                <a:cubicBezTo>
                  <a:pt x="2537607" y="0"/>
                  <a:pt x="2571750" y="34143"/>
                  <a:pt x="2571750" y="76198"/>
                </a:cubicBezTo>
                <a:lnTo>
                  <a:pt x="2571750" y="1371602"/>
                </a:lnTo>
                <a:cubicBezTo>
                  <a:pt x="2571750" y="1413657"/>
                  <a:pt x="2537607" y="1447800"/>
                  <a:pt x="2495552" y="1447800"/>
                </a:cubicBezTo>
                <a:lnTo>
                  <a:pt x="76198" y="1447800"/>
                </a:lnTo>
                <a:cubicBezTo>
                  <a:pt x="34143" y="1447800"/>
                  <a:pt x="0" y="1413657"/>
                  <a:pt x="0" y="1371602"/>
                </a:cubicBezTo>
                <a:lnTo>
                  <a:pt x="0" y="76198"/>
                </a:lnTo>
                <a:cubicBezTo>
                  <a:pt x="0" y="34143"/>
                  <a:pt x="34143" y="0"/>
                  <a:pt x="76198" y="0"/>
                </a:cubicBezTo>
                <a:close/>
              </a:path>
            </a:pathLst>
          </a:custGeom>
          <a:solidFill>
            <a:srgbClr val="D08700">
              <a:alpha val="20000"/>
            </a:srgbClr>
          </a:solidFill>
          <a:ln w="25400">
            <a:solidFill>
              <a:srgbClr val="F0B100">
                <a:alpha val="6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14375" y="2200275"/>
            <a:ext cx="10477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Keep Satisfied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2747963" y="22193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61540" y="119769"/>
                </a:moveTo>
                <a:cubicBezTo>
                  <a:pt x="69131" y="130187"/>
                  <a:pt x="81409" y="136922"/>
                  <a:pt x="95250" y="136922"/>
                </a:cubicBezTo>
                <a:cubicBezTo>
                  <a:pt x="109091" y="136922"/>
                  <a:pt x="121369" y="130187"/>
                  <a:pt x="128960" y="119769"/>
                </a:cubicBezTo>
                <a:cubicBezTo>
                  <a:pt x="131862" y="115788"/>
                  <a:pt x="137443" y="114895"/>
                  <a:pt x="141424" y="117797"/>
                </a:cubicBezTo>
                <a:cubicBezTo>
                  <a:pt x="145405" y="120700"/>
                  <a:pt x="146298" y="126281"/>
                  <a:pt x="143396" y="130262"/>
                </a:cubicBezTo>
                <a:cubicBezTo>
                  <a:pt x="132569" y="145107"/>
                  <a:pt x="115044" y="154781"/>
                  <a:pt x="95250" y="154781"/>
                </a:cubicBezTo>
                <a:cubicBezTo>
                  <a:pt x="75456" y="154781"/>
                  <a:pt x="57931" y="145107"/>
                  <a:pt x="47104" y="130262"/>
                </a:cubicBezTo>
                <a:cubicBezTo>
                  <a:pt x="44202" y="126281"/>
                  <a:pt x="45095" y="120700"/>
                  <a:pt x="49076" y="117797"/>
                </a:cubicBezTo>
                <a:cubicBezTo>
                  <a:pt x="53057" y="114895"/>
                  <a:pt x="58638" y="115788"/>
                  <a:pt x="61540" y="119769"/>
                </a:cubicBezTo>
                <a:close/>
                <a:moveTo>
                  <a:pt x="53578" y="77391"/>
                </a:moveTo>
                <a:cubicBezTo>
                  <a:pt x="53578" y="70819"/>
                  <a:pt x="58913" y="65484"/>
                  <a:pt x="65484" y="65484"/>
                </a:cubicBezTo>
                <a:cubicBezTo>
                  <a:pt x="72056" y="65484"/>
                  <a:pt x="77391" y="70819"/>
                  <a:pt x="77391" y="77391"/>
                </a:cubicBezTo>
                <a:cubicBezTo>
                  <a:pt x="77391" y="83962"/>
                  <a:pt x="72056" y="89297"/>
                  <a:pt x="65484" y="89297"/>
                </a:cubicBezTo>
                <a:cubicBezTo>
                  <a:pt x="58913" y="89297"/>
                  <a:pt x="53578" y="83962"/>
                  <a:pt x="53578" y="77391"/>
                </a:cubicBezTo>
                <a:close/>
                <a:moveTo>
                  <a:pt x="125016" y="65484"/>
                </a:moveTo>
                <a:cubicBezTo>
                  <a:pt x="131587" y="65484"/>
                  <a:pt x="136922" y="70819"/>
                  <a:pt x="136922" y="77391"/>
                </a:cubicBezTo>
                <a:cubicBezTo>
                  <a:pt x="136922" y="83962"/>
                  <a:pt x="131587" y="89297"/>
                  <a:pt x="125016" y="89297"/>
                </a:cubicBezTo>
                <a:cubicBezTo>
                  <a:pt x="118444" y="89297"/>
                  <a:pt x="113109" y="83962"/>
                  <a:pt x="113109" y="77391"/>
                </a:cubicBezTo>
                <a:cubicBezTo>
                  <a:pt x="113109" y="70819"/>
                  <a:pt x="118444" y="65484"/>
                  <a:pt x="125016" y="65484"/>
                </a:cubicBezTo>
                <a:close/>
              </a:path>
            </a:pathLst>
          </a:custGeom>
          <a:solidFill>
            <a:srgbClr val="FDC700"/>
          </a:solidFill>
          <a:ln/>
        </p:spPr>
      </p:sp>
      <p:sp>
        <p:nvSpPr>
          <p:cNvPr id="12" name="Text 10"/>
          <p:cNvSpPr/>
          <p:nvPr/>
        </p:nvSpPr>
        <p:spPr>
          <a:xfrm>
            <a:off x="714375" y="2562225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FF085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High Power + Low Interest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14375" y="2828925"/>
            <a:ext cx="2324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Monitor &amp; consult regularly, involve in key decisions.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257550" y="2038350"/>
            <a:ext cx="2571750" cy="1447800"/>
          </a:xfrm>
          <a:custGeom>
            <a:avLst/>
            <a:gdLst/>
            <a:ahLst/>
            <a:cxnLst/>
            <a:rect l="l" t="t" r="r" b="b"/>
            <a:pathLst>
              <a:path w="2571750" h="1447800">
                <a:moveTo>
                  <a:pt x="76198" y="0"/>
                </a:moveTo>
                <a:lnTo>
                  <a:pt x="2495552" y="0"/>
                </a:lnTo>
                <a:cubicBezTo>
                  <a:pt x="2537607" y="0"/>
                  <a:pt x="2571750" y="34143"/>
                  <a:pt x="2571750" y="76198"/>
                </a:cubicBezTo>
                <a:lnTo>
                  <a:pt x="2571750" y="1371602"/>
                </a:lnTo>
                <a:cubicBezTo>
                  <a:pt x="2571750" y="1413657"/>
                  <a:pt x="2537607" y="1447800"/>
                  <a:pt x="2495552" y="1447800"/>
                </a:cubicBezTo>
                <a:lnTo>
                  <a:pt x="76198" y="1447800"/>
                </a:lnTo>
                <a:cubicBezTo>
                  <a:pt x="34143" y="1447800"/>
                  <a:pt x="0" y="1413657"/>
                  <a:pt x="0" y="1371602"/>
                </a:cubicBezTo>
                <a:lnTo>
                  <a:pt x="0" y="76198"/>
                </a:lnTo>
                <a:cubicBezTo>
                  <a:pt x="0" y="34143"/>
                  <a:pt x="34143" y="0"/>
                  <a:pt x="76198" y="0"/>
                </a:cubicBezTo>
                <a:close/>
              </a:path>
            </a:pathLst>
          </a:custGeom>
          <a:solidFill>
            <a:srgbClr val="00A63E">
              <a:alpha val="20000"/>
            </a:srgbClr>
          </a:solidFill>
          <a:ln w="25400">
            <a:solidFill>
              <a:srgbClr val="00C950">
                <a:alpha val="6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419475" y="2200275"/>
            <a:ext cx="115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Manage Closely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441156" y="2219325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00050" y="31700"/>
                </a:moveTo>
                <a:lnTo>
                  <a:pt x="56666" y="79921"/>
                </a:lnTo>
                <a:cubicBezTo>
                  <a:pt x="54955" y="81818"/>
                  <a:pt x="55029" y="84758"/>
                  <a:pt x="56852" y="86581"/>
                </a:cubicBezTo>
                <a:cubicBezTo>
                  <a:pt x="68200" y="97929"/>
                  <a:pt x="86618" y="97929"/>
                  <a:pt x="97966" y="86581"/>
                </a:cubicBezTo>
                <a:lnTo>
                  <a:pt x="109798" y="74749"/>
                </a:lnTo>
                <a:cubicBezTo>
                  <a:pt x="111361" y="73186"/>
                  <a:pt x="113333" y="72330"/>
                  <a:pt x="115342" y="72182"/>
                </a:cubicBezTo>
                <a:cubicBezTo>
                  <a:pt x="117872" y="71958"/>
                  <a:pt x="120476" y="72814"/>
                  <a:pt x="122411" y="74749"/>
                </a:cubicBezTo>
                <a:lnTo>
                  <a:pt x="188119" y="139898"/>
                </a:lnTo>
                <a:lnTo>
                  <a:pt x="214313" y="119063"/>
                </a:lnTo>
                <a:lnTo>
                  <a:pt x="214313" y="11906"/>
                </a:lnTo>
                <a:lnTo>
                  <a:pt x="172641" y="35719"/>
                </a:lnTo>
                <a:lnTo>
                  <a:pt x="163785" y="29803"/>
                </a:lnTo>
                <a:cubicBezTo>
                  <a:pt x="157907" y="25896"/>
                  <a:pt x="151023" y="23812"/>
                  <a:pt x="143954" y="23812"/>
                </a:cubicBezTo>
                <a:lnTo>
                  <a:pt x="117760" y="23812"/>
                </a:lnTo>
                <a:cubicBezTo>
                  <a:pt x="117351" y="23812"/>
                  <a:pt x="116904" y="23812"/>
                  <a:pt x="116495" y="23850"/>
                </a:cubicBezTo>
                <a:cubicBezTo>
                  <a:pt x="110207" y="24185"/>
                  <a:pt x="104291" y="27012"/>
                  <a:pt x="100050" y="31700"/>
                </a:cubicBezTo>
                <a:close/>
                <a:moveTo>
                  <a:pt x="43383" y="67977"/>
                </a:moveTo>
                <a:lnTo>
                  <a:pt x="83121" y="23812"/>
                </a:lnTo>
                <a:lnTo>
                  <a:pt x="68387" y="23812"/>
                </a:lnTo>
                <a:cubicBezTo>
                  <a:pt x="58899" y="23812"/>
                  <a:pt x="49820" y="27570"/>
                  <a:pt x="43123" y="34268"/>
                </a:cubicBezTo>
                <a:lnTo>
                  <a:pt x="41672" y="35719"/>
                </a:lnTo>
                <a:lnTo>
                  <a:pt x="0" y="11906"/>
                </a:lnTo>
                <a:lnTo>
                  <a:pt x="0" y="119063"/>
                </a:lnTo>
                <a:lnTo>
                  <a:pt x="58192" y="167543"/>
                </a:lnTo>
                <a:cubicBezTo>
                  <a:pt x="66749" y="174687"/>
                  <a:pt x="77539" y="178594"/>
                  <a:pt x="88664" y="178594"/>
                </a:cubicBezTo>
                <a:lnTo>
                  <a:pt x="94506" y="178594"/>
                </a:lnTo>
                <a:lnTo>
                  <a:pt x="91901" y="175989"/>
                </a:lnTo>
                <a:cubicBezTo>
                  <a:pt x="88404" y="172492"/>
                  <a:pt x="88404" y="166836"/>
                  <a:pt x="91901" y="163376"/>
                </a:cubicBezTo>
                <a:cubicBezTo>
                  <a:pt x="95399" y="159916"/>
                  <a:pt x="101054" y="159879"/>
                  <a:pt x="104515" y="163376"/>
                </a:cubicBezTo>
                <a:lnTo>
                  <a:pt x="119769" y="178631"/>
                </a:lnTo>
                <a:lnTo>
                  <a:pt x="123118" y="178631"/>
                </a:lnTo>
                <a:cubicBezTo>
                  <a:pt x="130225" y="178631"/>
                  <a:pt x="137182" y="177031"/>
                  <a:pt x="143508" y="174054"/>
                </a:cubicBezTo>
                <a:lnTo>
                  <a:pt x="133573" y="164083"/>
                </a:lnTo>
                <a:cubicBezTo>
                  <a:pt x="130076" y="160586"/>
                  <a:pt x="130076" y="154930"/>
                  <a:pt x="133573" y="151470"/>
                </a:cubicBezTo>
                <a:cubicBezTo>
                  <a:pt x="137071" y="148010"/>
                  <a:pt x="142726" y="147972"/>
                  <a:pt x="146186" y="151470"/>
                </a:cubicBezTo>
                <a:lnTo>
                  <a:pt x="158093" y="163376"/>
                </a:lnTo>
                <a:lnTo>
                  <a:pt x="164604" y="156865"/>
                </a:lnTo>
                <a:cubicBezTo>
                  <a:pt x="167915" y="153553"/>
                  <a:pt x="168883" y="148754"/>
                  <a:pt x="167432" y="144549"/>
                </a:cubicBezTo>
                <a:lnTo>
                  <a:pt x="116123" y="93650"/>
                </a:lnTo>
                <a:lnTo>
                  <a:pt x="110579" y="99194"/>
                </a:lnTo>
                <a:cubicBezTo>
                  <a:pt x="92236" y="117537"/>
                  <a:pt x="62545" y="117537"/>
                  <a:pt x="44202" y="99194"/>
                </a:cubicBezTo>
                <a:cubicBezTo>
                  <a:pt x="35644" y="90636"/>
                  <a:pt x="35309" y="76907"/>
                  <a:pt x="43383" y="67940"/>
                </a:cubicBezTo>
                <a:close/>
              </a:path>
            </a:pathLst>
          </a:custGeom>
          <a:solidFill>
            <a:srgbClr val="05DF72"/>
          </a:solidFill>
          <a:ln/>
        </p:spPr>
      </p:sp>
      <p:sp>
        <p:nvSpPr>
          <p:cNvPr id="17" name="Text 15"/>
          <p:cNvSpPr/>
          <p:nvPr/>
        </p:nvSpPr>
        <p:spPr>
          <a:xfrm>
            <a:off x="3419475" y="2562225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B9F8C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High Power + High Interest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419475" y="2828925"/>
            <a:ext cx="2324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Engage &amp; collaborate, prioritize their needs.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552450" y="3619500"/>
            <a:ext cx="2571750" cy="1447800"/>
          </a:xfrm>
          <a:custGeom>
            <a:avLst/>
            <a:gdLst/>
            <a:ahLst/>
            <a:cxnLst/>
            <a:rect l="l" t="t" r="r" b="b"/>
            <a:pathLst>
              <a:path w="2571750" h="1447800">
                <a:moveTo>
                  <a:pt x="76198" y="0"/>
                </a:moveTo>
                <a:lnTo>
                  <a:pt x="2495552" y="0"/>
                </a:lnTo>
                <a:cubicBezTo>
                  <a:pt x="2537607" y="0"/>
                  <a:pt x="2571750" y="34143"/>
                  <a:pt x="2571750" y="76198"/>
                </a:cubicBezTo>
                <a:lnTo>
                  <a:pt x="2571750" y="1371602"/>
                </a:lnTo>
                <a:cubicBezTo>
                  <a:pt x="2571750" y="1413657"/>
                  <a:pt x="2537607" y="1447800"/>
                  <a:pt x="2495552" y="1447800"/>
                </a:cubicBezTo>
                <a:lnTo>
                  <a:pt x="76198" y="1447800"/>
                </a:lnTo>
                <a:cubicBezTo>
                  <a:pt x="34143" y="1447800"/>
                  <a:pt x="0" y="1413657"/>
                  <a:pt x="0" y="1371602"/>
                </a:cubicBezTo>
                <a:lnTo>
                  <a:pt x="0" y="76198"/>
                </a:lnTo>
                <a:cubicBezTo>
                  <a:pt x="0" y="34143"/>
                  <a:pt x="34143" y="0"/>
                  <a:pt x="76198" y="0"/>
                </a:cubicBezTo>
                <a:close/>
              </a:path>
            </a:pathLst>
          </a:custGeom>
          <a:solidFill>
            <a:srgbClr val="4A5565">
              <a:alpha val="20000"/>
            </a:srgbClr>
          </a:solidFill>
          <a:ln w="25400">
            <a:solidFill>
              <a:srgbClr val="6A7282">
                <a:alpha val="6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14375" y="3781425"/>
            <a:ext cx="609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Monitor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2736056" y="3800475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107156" y="11906"/>
                </a:moveTo>
                <a:cubicBezTo>
                  <a:pt x="77093" y="11906"/>
                  <a:pt x="53020" y="25598"/>
                  <a:pt x="35496" y="41895"/>
                </a:cubicBezTo>
                <a:cubicBezTo>
                  <a:pt x="18083" y="58080"/>
                  <a:pt x="6437" y="77391"/>
                  <a:pt x="893" y="90674"/>
                </a:cubicBezTo>
                <a:cubicBezTo>
                  <a:pt x="-335" y="93613"/>
                  <a:pt x="-335" y="96887"/>
                  <a:pt x="893" y="99826"/>
                </a:cubicBezTo>
                <a:cubicBezTo>
                  <a:pt x="6437" y="113109"/>
                  <a:pt x="18083" y="132457"/>
                  <a:pt x="35496" y="148605"/>
                </a:cubicBezTo>
                <a:cubicBezTo>
                  <a:pt x="53020" y="164864"/>
                  <a:pt x="77093" y="178594"/>
                  <a:pt x="107156" y="178594"/>
                </a:cubicBezTo>
                <a:cubicBezTo>
                  <a:pt x="137220" y="178594"/>
                  <a:pt x="161292" y="164902"/>
                  <a:pt x="178817" y="148605"/>
                </a:cubicBezTo>
                <a:cubicBezTo>
                  <a:pt x="196230" y="132420"/>
                  <a:pt x="207876" y="113109"/>
                  <a:pt x="213420" y="99826"/>
                </a:cubicBezTo>
                <a:cubicBezTo>
                  <a:pt x="214647" y="96887"/>
                  <a:pt x="214647" y="93613"/>
                  <a:pt x="213420" y="90674"/>
                </a:cubicBezTo>
                <a:cubicBezTo>
                  <a:pt x="207876" y="77391"/>
                  <a:pt x="196230" y="58043"/>
                  <a:pt x="178817" y="41895"/>
                </a:cubicBezTo>
                <a:cubicBezTo>
                  <a:pt x="161292" y="25636"/>
                  <a:pt x="137220" y="11906"/>
                  <a:pt x="107156" y="11906"/>
                </a:cubicBezTo>
                <a:close/>
                <a:moveTo>
                  <a:pt x="53578" y="95250"/>
                </a:moveTo>
                <a:cubicBezTo>
                  <a:pt x="53578" y="65679"/>
                  <a:pt x="77586" y="41672"/>
                  <a:pt x="107156" y="41672"/>
                </a:cubicBezTo>
                <a:cubicBezTo>
                  <a:pt x="136727" y="41672"/>
                  <a:pt x="160734" y="65679"/>
                  <a:pt x="160734" y="95250"/>
                </a:cubicBezTo>
                <a:cubicBezTo>
                  <a:pt x="160734" y="124821"/>
                  <a:pt x="136727" y="148828"/>
                  <a:pt x="107156" y="148828"/>
                </a:cubicBezTo>
                <a:cubicBezTo>
                  <a:pt x="77586" y="148828"/>
                  <a:pt x="53578" y="124821"/>
                  <a:pt x="53578" y="95250"/>
                </a:cubicBezTo>
                <a:close/>
                <a:moveTo>
                  <a:pt x="107156" y="71438"/>
                </a:moveTo>
                <a:cubicBezTo>
                  <a:pt x="107156" y="84572"/>
                  <a:pt x="96478" y="95250"/>
                  <a:pt x="83344" y="95250"/>
                </a:cubicBezTo>
                <a:cubicBezTo>
                  <a:pt x="79065" y="95250"/>
                  <a:pt x="75047" y="94134"/>
                  <a:pt x="71549" y="92125"/>
                </a:cubicBezTo>
                <a:cubicBezTo>
                  <a:pt x="71177" y="96180"/>
                  <a:pt x="71512" y="100347"/>
                  <a:pt x="72628" y="104477"/>
                </a:cubicBezTo>
                <a:cubicBezTo>
                  <a:pt x="77725" y="123527"/>
                  <a:pt x="97334" y="134838"/>
                  <a:pt x="116384" y="129741"/>
                </a:cubicBezTo>
                <a:cubicBezTo>
                  <a:pt x="135434" y="124644"/>
                  <a:pt x="146745" y="105035"/>
                  <a:pt x="141647" y="85985"/>
                </a:cubicBezTo>
                <a:cubicBezTo>
                  <a:pt x="137108" y="68982"/>
                  <a:pt x="120997" y="58155"/>
                  <a:pt x="104031" y="59643"/>
                </a:cubicBezTo>
                <a:cubicBezTo>
                  <a:pt x="106003" y="63103"/>
                  <a:pt x="107156" y="67121"/>
                  <a:pt x="107156" y="71438"/>
                </a:cubicBezTo>
                <a:close/>
              </a:path>
            </a:pathLst>
          </a:custGeom>
          <a:solidFill>
            <a:srgbClr val="99A1AF"/>
          </a:solidFill>
          <a:ln/>
        </p:spPr>
      </p:sp>
      <p:sp>
        <p:nvSpPr>
          <p:cNvPr id="22" name="Text 20"/>
          <p:cNvSpPr/>
          <p:nvPr/>
        </p:nvSpPr>
        <p:spPr>
          <a:xfrm>
            <a:off x="714375" y="4143375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5E7EB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Low Power + Low Interest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714375" y="4410075"/>
            <a:ext cx="2324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Keep informed with minimal effort.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257550" y="3619500"/>
            <a:ext cx="2571750" cy="1447800"/>
          </a:xfrm>
          <a:custGeom>
            <a:avLst/>
            <a:gdLst/>
            <a:ahLst/>
            <a:cxnLst/>
            <a:rect l="l" t="t" r="r" b="b"/>
            <a:pathLst>
              <a:path w="2571750" h="1447800">
                <a:moveTo>
                  <a:pt x="76198" y="0"/>
                </a:moveTo>
                <a:lnTo>
                  <a:pt x="2495552" y="0"/>
                </a:lnTo>
                <a:cubicBezTo>
                  <a:pt x="2537607" y="0"/>
                  <a:pt x="2571750" y="34143"/>
                  <a:pt x="2571750" y="76198"/>
                </a:cubicBezTo>
                <a:lnTo>
                  <a:pt x="2571750" y="1371602"/>
                </a:lnTo>
                <a:cubicBezTo>
                  <a:pt x="2571750" y="1413657"/>
                  <a:pt x="2537607" y="1447800"/>
                  <a:pt x="2495552" y="1447800"/>
                </a:cubicBezTo>
                <a:lnTo>
                  <a:pt x="76198" y="1447800"/>
                </a:lnTo>
                <a:cubicBezTo>
                  <a:pt x="34143" y="1447800"/>
                  <a:pt x="0" y="1413657"/>
                  <a:pt x="0" y="1371602"/>
                </a:cubicBezTo>
                <a:lnTo>
                  <a:pt x="0" y="76198"/>
                </a:lnTo>
                <a:cubicBezTo>
                  <a:pt x="0" y="34143"/>
                  <a:pt x="34143" y="0"/>
                  <a:pt x="76198" y="0"/>
                </a:cubicBezTo>
                <a:close/>
              </a:path>
            </a:pathLst>
          </a:custGeom>
          <a:solidFill>
            <a:srgbClr val="155DFC">
              <a:alpha val="20000"/>
            </a:srgbClr>
          </a:solidFill>
          <a:ln w="25400">
            <a:solidFill>
              <a:srgbClr val="2B7FFF">
                <a:alpha val="6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419475" y="3781425"/>
            <a:ext cx="1066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Keep Informed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5453063" y="38004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190500"/>
                </a:moveTo>
                <a:cubicBezTo>
                  <a:pt x="147820" y="190500"/>
                  <a:pt x="190500" y="147820"/>
                  <a:pt x="190500" y="95250"/>
                </a:cubicBezTo>
                <a:cubicBezTo>
                  <a:pt x="190500" y="42680"/>
                  <a:pt x="147820" y="0"/>
                  <a:pt x="95250" y="0"/>
                </a:cubicBezTo>
                <a:cubicBezTo>
                  <a:pt x="42680" y="0"/>
                  <a:pt x="0" y="42680"/>
                  <a:pt x="0" y="95250"/>
                </a:cubicBezTo>
                <a:cubicBezTo>
                  <a:pt x="0" y="147820"/>
                  <a:pt x="42680" y="190500"/>
                  <a:pt x="95250" y="190500"/>
                </a:cubicBezTo>
                <a:close/>
                <a:moveTo>
                  <a:pt x="83344" y="59531"/>
                </a:moveTo>
                <a:cubicBezTo>
                  <a:pt x="83344" y="52960"/>
                  <a:pt x="88679" y="47625"/>
                  <a:pt x="95250" y="47625"/>
                </a:cubicBezTo>
                <a:cubicBezTo>
                  <a:pt x="101821" y="47625"/>
                  <a:pt x="107156" y="52960"/>
                  <a:pt x="107156" y="59531"/>
                </a:cubicBezTo>
                <a:cubicBezTo>
                  <a:pt x="107156" y="66102"/>
                  <a:pt x="101821" y="71438"/>
                  <a:pt x="95250" y="71438"/>
                </a:cubicBezTo>
                <a:cubicBezTo>
                  <a:pt x="88679" y="71438"/>
                  <a:pt x="83344" y="66102"/>
                  <a:pt x="83344" y="59531"/>
                </a:cubicBezTo>
                <a:close/>
                <a:moveTo>
                  <a:pt x="80367" y="83344"/>
                </a:moveTo>
                <a:lnTo>
                  <a:pt x="98227" y="83344"/>
                </a:lnTo>
                <a:cubicBezTo>
                  <a:pt x="103175" y="83344"/>
                  <a:pt x="107156" y="87325"/>
                  <a:pt x="107156" y="92273"/>
                </a:cubicBezTo>
                <a:lnTo>
                  <a:pt x="107156" y="125016"/>
                </a:lnTo>
                <a:lnTo>
                  <a:pt x="110133" y="125016"/>
                </a:lnTo>
                <a:cubicBezTo>
                  <a:pt x="115081" y="125016"/>
                  <a:pt x="119063" y="128997"/>
                  <a:pt x="119063" y="133945"/>
                </a:cubicBezTo>
                <a:cubicBezTo>
                  <a:pt x="119063" y="138894"/>
                  <a:pt x="115081" y="142875"/>
                  <a:pt x="110133" y="142875"/>
                </a:cubicBezTo>
                <a:lnTo>
                  <a:pt x="80367" y="142875"/>
                </a:lnTo>
                <a:cubicBezTo>
                  <a:pt x="75419" y="142875"/>
                  <a:pt x="71438" y="138894"/>
                  <a:pt x="71438" y="133945"/>
                </a:cubicBezTo>
                <a:cubicBezTo>
                  <a:pt x="71438" y="128997"/>
                  <a:pt x="75419" y="125016"/>
                  <a:pt x="80367" y="125016"/>
                </a:cubicBezTo>
                <a:lnTo>
                  <a:pt x="89297" y="125016"/>
                </a:lnTo>
                <a:lnTo>
                  <a:pt x="89297" y="101203"/>
                </a:lnTo>
                <a:lnTo>
                  <a:pt x="80367" y="101203"/>
                </a:lnTo>
                <a:cubicBezTo>
                  <a:pt x="75419" y="101203"/>
                  <a:pt x="71438" y="97222"/>
                  <a:pt x="71438" y="92273"/>
                </a:cubicBezTo>
                <a:cubicBezTo>
                  <a:pt x="71438" y="87325"/>
                  <a:pt x="75419" y="83344"/>
                  <a:pt x="80367" y="83344"/>
                </a:cubicBezTo>
                <a:close/>
              </a:path>
            </a:pathLst>
          </a:custGeom>
          <a:solidFill>
            <a:srgbClr val="51A2FF"/>
          </a:solidFill>
          <a:ln/>
        </p:spPr>
      </p:sp>
      <p:sp>
        <p:nvSpPr>
          <p:cNvPr id="27" name="Text 25"/>
          <p:cNvSpPr/>
          <p:nvPr/>
        </p:nvSpPr>
        <p:spPr>
          <a:xfrm>
            <a:off x="3419475" y="4143375"/>
            <a:ext cx="23241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BEDBFF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Low Power + High Interest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419475" y="4410075"/>
            <a:ext cx="2324100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Show consideration, provide regular updates.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385763" y="5395913"/>
            <a:ext cx="5610225" cy="1076325"/>
          </a:xfrm>
          <a:custGeom>
            <a:avLst/>
            <a:gdLst/>
            <a:ahLst/>
            <a:cxnLst/>
            <a:rect l="l" t="t" r="r" b="b"/>
            <a:pathLst>
              <a:path w="5610225" h="1076325">
                <a:moveTo>
                  <a:pt x="76204" y="0"/>
                </a:moveTo>
                <a:lnTo>
                  <a:pt x="5534021" y="0"/>
                </a:lnTo>
                <a:cubicBezTo>
                  <a:pt x="5576107" y="0"/>
                  <a:pt x="5610225" y="34118"/>
                  <a:pt x="5610225" y="76204"/>
                </a:cubicBezTo>
                <a:lnTo>
                  <a:pt x="5610225" y="1000121"/>
                </a:lnTo>
                <a:cubicBezTo>
                  <a:pt x="5610225" y="1042207"/>
                  <a:pt x="5576107" y="1076325"/>
                  <a:pt x="5534021" y="1076325"/>
                </a:cubicBezTo>
                <a:lnTo>
                  <a:pt x="76204" y="1076325"/>
                </a:lnTo>
                <a:cubicBezTo>
                  <a:pt x="34118" y="1076325"/>
                  <a:pt x="0" y="1042207"/>
                  <a:pt x="0" y="10001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C9A86A">
              <a:alpha val="14902"/>
            </a:srgbClr>
          </a:solidFill>
          <a:ln w="12700">
            <a:solidFill>
              <a:srgbClr val="C9A86A">
                <a:alpha val="40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590550" y="559117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108979" y="142875"/>
                </a:moveTo>
                <a:cubicBezTo>
                  <a:pt x="111696" y="134578"/>
                  <a:pt x="117128" y="127062"/>
                  <a:pt x="123267" y="120588"/>
                </a:cubicBezTo>
                <a:cubicBezTo>
                  <a:pt x="135434" y="107789"/>
                  <a:pt x="142875" y="90488"/>
                  <a:pt x="142875" y="71438"/>
                </a:cubicBezTo>
                <a:cubicBezTo>
                  <a:pt x="142875" y="31998"/>
                  <a:pt x="110877" y="0"/>
                  <a:pt x="71437" y="0"/>
                </a:cubicBezTo>
                <a:cubicBezTo>
                  <a:pt x="31998" y="0"/>
                  <a:pt x="0" y="31998"/>
                  <a:pt x="0" y="71438"/>
                </a:cubicBezTo>
                <a:cubicBezTo>
                  <a:pt x="0" y="90488"/>
                  <a:pt x="7441" y="107789"/>
                  <a:pt x="19608" y="120588"/>
                </a:cubicBezTo>
                <a:cubicBezTo>
                  <a:pt x="25747" y="127062"/>
                  <a:pt x="31217" y="134578"/>
                  <a:pt x="33896" y="142875"/>
                </a:cubicBezTo>
                <a:lnTo>
                  <a:pt x="108942" y="142875"/>
                </a:lnTo>
                <a:close/>
                <a:moveTo>
                  <a:pt x="107156" y="160734"/>
                </a:moveTo>
                <a:lnTo>
                  <a:pt x="35719" y="160734"/>
                </a:lnTo>
                <a:lnTo>
                  <a:pt x="35719" y="166688"/>
                </a:lnTo>
                <a:cubicBezTo>
                  <a:pt x="35719" y="183133"/>
                  <a:pt x="49039" y="196453"/>
                  <a:pt x="65484" y="196453"/>
                </a:cubicBezTo>
                <a:lnTo>
                  <a:pt x="77391" y="196453"/>
                </a:lnTo>
                <a:cubicBezTo>
                  <a:pt x="93836" y="196453"/>
                  <a:pt x="107156" y="183133"/>
                  <a:pt x="107156" y="166688"/>
                </a:cubicBezTo>
                <a:lnTo>
                  <a:pt x="107156" y="160734"/>
                </a:lnTo>
                <a:close/>
                <a:moveTo>
                  <a:pt x="68461" y="41672"/>
                </a:moveTo>
                <a:cubicBezTo>
                  <a:pt x="53653" y="41672"/>
                  <a:pt x="41672" y="53653"/>
                  <a:pt x="41672" y="68461"/>
                </a:cubicBezTo>
                <a:cubicBezTo>
                  <a:pt x="41672" y="73409"/>
                  <a:pt x="37691" y="77391"/>
                  <a:pt x="32742" y="77391"/>
                </a:cubicBezTo>
                <a:cubicBezTo>
                  <a:pt x="27794" y="77391"/>
                  <a:pt x="23812" y="73409"/>
                  <a:pt x="23812" y="68461"/>
                </a:cubicBezTo>
                <a:cubicBezTo>
                  <a:pt x="23812" y="43793"/>
                  <a:pt x="43793" y="23812"/>
                  <a:pt x="68461" y="23812"/>
                </a:cubicBezTo>
                <a:cubicBezTo>
                  <a:pt x="73409" y="23812"/>
                  <a:pt x="77391" y="27794"/>
                  <a:pt x="77391" y="32742"/>
                </a:cubicBezTo>
                <a:cubicBezTo>
                  <a:pt x="77391" y="37691"/>
                  <a:pt x="73409" y="41672"/>
                  <a:pt x="68461" y="41672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1" name="Text 29"/>
          <p:cNvSpPr/>
          <p:nvPr/>
        </p:nvSpPr>
        <p:spPr>
          <a:xfrm>
            <a:off x="895350" y="5553075"/>
            <a:ext cx="50196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Key Principle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895350" y="5819775"/>
            <a:ext cx="5019675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Power dan interest bisa 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berubah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stakeholder mapping bukan one-time exercise, tapi </a:t>
            </a:r>
            <a:pPr>
              <a:lnSpc>
                <a:spcPct val="140000"/>
              </a:lnSpc>
            </a:pPr>
            <a:r>
              <a:rPr lang="en-US" sz="1200" b="1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living document</a:t>
            </a:r>
            <a:pPr>
              <a:lnSpc>
                <a:spcPct val="14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.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96013" y="1528763"/>
            <a:ext cx="5610225" cy="3419475"/>
          </a:xfrm>
          <a:custGeom>
            <a:avLst/>
            <a:gdLst/>
            <a:ahLst/>
            <a:cxnLst/>
            <a:rect l="l" t="t" r="r" b="b"/>
            <a:pathLst>
              <a:path w="5610225" h="3419475">
                <a:moveTo>
                  <a:pt x="76186" y="0"/>
                </a:moveTo>
                <a:lnTo>
                  <a:pt x="5534039" y="0"/>
                </a:lnTo>
                <a:cubicBezTo>
                  <a:pt x="5576115" y="0"/>
                  <a:pt x="5610225" y="34110"/>
                  <a:pt x="5610225" y="76186"/>
                </a:cubicBezTo>
                <a:lnTo>
                  <a:pt x="5610225" y="3343289"/>
                </a:lnTo>
                <a:cubicBezTo>
                  <a:pt x="5610225" y="3385365"/>
                  <a:pt x="5576115" y="3419475"/>
                  <a:pt x="5534039" y="3419475"/>
                </a:cubicBezTo>
                <a:lnTo>
                  <a:pt x="76186" y="3419475"/>
                </a:lnTo>
                <a:cubicBezTo>
                  <a:pt x="34110" y="3419475"/>
                  <a:pt x="0" y="3385365"/>
                  <a:pt x="0" y="3343289"/>
                </a:cubicBezTo>
                <a:lnTo>
                  <a:pt x="0" y="76186"/>
                </a:lnTo>
                <a:cubicBezTo>
                  <a:pt x="0" y="34138"/>
                  <a:pt x="34138" y="0"/>
                  <a:pt x="76186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387703" y="1733550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75009" y="83046"/>
                </a:moveTo>
                <a:cubicBezTo>
                  <a:pt x="52831" y="83046"/>
                  <a:pt x="34826" y="65040"/>
                  <a:pt x="34826" y="42863"/>
                </a:cubicBezTo>
                <a:cubicBezTo>
                  <a:pt x="34826" y="20685"/>
                  <a:pt x="52831" y="2679"/>
                  <a:pt x="75009" y="2679"/>
                </a:cubicBezTo>
                <a:cubicBezTo>
                  <a:pt x="97187" y="2679"/>
                  <a:pt x="115193" y="20685"/>
                  <a:pt x="115193" y="42862"/>
                </a:cubicBezTo>
                <a:cubicBezTo>
                  <a:pt x="115193" y="65040"/>
                  <a:pt x="97187" y="83046"/>
                  <a:pt x="75009" y="83046"/>
                </a:cubicBezTo>
                <a:close/>
                <a:moveTo>
                  <a:pt x="64796" y="101798"/>
                </a:moveTo>
                <a:lnTo>
                  <a:pt x="85223" y="101798"/>
                </a:lnTo>
                <a:cubicBezTo>
                  <a:pt x="88471" y="101798"/>
                  <a:pt x="91083" y="104410"/>
                  <a:pt x="91083" y="107659"/>
                </a:cubicBezTo>
                <a:cubicBezTo>
                  <a:pt x="91083" y="109065"/>
                  <a:pt x="90581" y="110404"/>
                  <a:pt x="89676" y="111476"/>
                </a:cubicBezTo>
                <a:lnTo>
                  <a:pt x="80501" y="122192"/>
                </a:lnTo>
                <a:lnTo>
                  <a:pt x="90882" y="160734"/>
                </a:lnTo>
                <a:lnTo>
                  <a:pt x="91083" y="160734"/>
                </a:lnTo>
                <a:lnTo>
                  <a:pt x="102669" y="114356"/>
                </a:lnTo>
                <a:cubicBezTo>
                  <a:pt x="103406" y="111443"/>
                  <a:pt x="106386" y="109668"/>
                  <a:pt x="109199" y="110739"/>
                </a:cubicBezTo>
                <a:cubicBezTo>
                  <a:pt x="129927" y="118642"/>
                  <a:pt x="144661" y="138734"/>
                  <a:pt x="144661" y="162241"/>
                </a:cubicBezTo>
                <a:cubicBezTo>
                  <a:pt x="144661" y="167298"/>
                  <a:pt x="140542" y="171417"/>
                  <a:pt x="135486" y="171417"/>
                </a:cubicBezTo>
                <a:lnTo>
                  <a:pt x="14533" y="171450"/>
                </a:lnTo>
                <a:cubicBezTo>
                  <a:pt x="9477" y="171450"/>
                  <a:pt x="5358" y="167331"/>
                  <a:pt x="5358" y="162275"/>
                </a:cubicBezTo>
                <a:cubicBezTo>
                  <a:pt x="5358" y="138767"/>
                  <a:pt x="20092" y="118676"/>
                  <a:pt x="40820" y="110773"/>
                </a:cubicBezTo>
                <a:cubicBezTo>
                  <a:pt x="43633" y="109701"/>
                  <a:pt x="46613" y="111476"/>
                  <a:pt x="47350" y="114389"/>
                </a:cubicBezTo>
                <a:lnTo>
                  <a:pt x="58936" y="160768"/>
                </a:lnTo>
                <a:lnTo>
                  <a:pt x="59137" y="160768"/>
                </a:lnTo>
                <a:lnTo>
                  <a:pt x="69518" y="122225"/>
                </a:lnTo>
                <a:lnTo>
                  <a:pt x="60342" y="111509"/>
                </a:lnTo>
                <a:cubicBezTo>
                  <a:pt x="59438" y="110438"/>
                  <a:pt x="58936" y="109098"/>
                  <a:pt x="58936" y="107692"/>
                </a:cubicBezTo>
                <a:cubicBezTo>
                  <a:pt x="58936" y="104444"/>
                  <a:pt x="61548" y="101832"/>
                  <a:pt x="64796" y="101832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5" name="Text 33"/>
          <p:cNvSpPr/>
          <p:nvPr/>
        </p:nvSpPr>
        <p:spPr>
          <a:xfrm>
            <a:off x="6572250" y="1685925"/>
            <a:ext cx="5162550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Aplikasi untuk Subkhan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353175" y="1962150"/>
            <a:ext cx="5295900" cy="914400"/>
          </a:xfrm>
          <a:custGeom>
            <a:avLst/>
            <a:gdLst/>
            <a:ahLst/>
            <a:cxnLst/>
            <a:rect l="l" t="t" r="r" b="b"/>
            <a:pathLst>
              <a:path w="5295900" h="914400">
                <a:moveTo>
                  <a:pt x="76197" y="0"/>
                </a:moveTo>
                <a:lnTo>
                  <a:pt x="5219703" y="0"/>
                </a:lnTo>
                <a:cubicBezTo>
                  <a:pt x="5261785" y="0"/>
                  <a:pt x="5295900" y="34115"/>
                  <a:pt x="5295900" y="76197"/>
                </a:cubicBezTo>
                <a:lnTo>
                  <a:pt x="5295900" y="838203"/>
                </a:lnTo>
                <a:cubicBezTo>
                  <a:pt x="5295900" y="880285"/>
                  <a:pt x="5261785" y="914400"/>
                  <a:pt x="5219703" y="914400"/>
                </a:cubicBezTo>
                <a:lnTo>
                  <a:pt x="76197" y="914400"/>
                </a:lnTo>
                <a:cubicBezTo>
                  <a:pt x="34115" y="914400"/>
                  <a:pt x="0" y="880285"/>
                  <a:pt x="0" y="83820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6477000" y="211455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14288" y="58281"/>
                </a:moveTo>
                <a:lnTo>
                  <a:pt x="76557" y="83909"/>
                </a:lnTo>
                <a:cubicBezTo>
                  <a:pt x="79474" y="85100"/>
                  <a:pt x="82570" y="85725"/>
                  <a:pt x="85725" y="85725"/>
                </a:cubicBezTo>
                <a:cubicBezTo>
                  <a:pt x="88880" y="85725"/>
                  <a:pt x="91976" y="85100"/>
                  <a:pt x="94893" y="83909"/>
                </a:cubicBezTo>
                <a:lnTo>
                  <a:pt x="167045" y="54203"/>
                </a:lnTo>
                <a:cubicBezTo>
                  <a:pt x="169724" y="53102"/>
                  <a:pt x="171450" y="50512"/>
                  <a:pt x="171450" y="47625"/>
                </a:cubicBezTo>
                <a:cubicBezTo>
                  <a:pt x="171450" y="44738"/>
                  <a:pt x="169724" y="42148"/>
                  <a:pt x="167045" y="41047"/>
                </a:cubicBezTo>
                <a:lnTo>
                  <a:pt x="94893" y="11341"/>
                </a:lnTo>
                <a:cubicBezTo>
                  <a:pt x="91976" y="10150"/>
                  <a:pt x="88880" y="9525"/>
                  <a:pt x="85725" y="9525"/>
                </a:cubicBezTo>
                <a:cubicBezTo>
                  <a:pt x="82570" y="9525"/>
                  <a:pt x="79474" y="10150"/>
                  <a:pt x="76557" y="11341"/>
                </a:cubicBezTo>
                <a:lnTo>
                  <a:pt x="4405" y="41047"/>
                </a:lnTo>
                <a:cubicBezTo>
                  <a:pt x="1726" y="42148"/>
                  <a:pt x="0" y="44738"/>
                  <a:pt x="0" y="47625"/>
                </a:cubicBezTo>
                <a:lnTo>
                  <a:pt x="0" y="135731"/>
                </a:lnTo>
                <a:cubicBezTo>
                  <a:pt x="0" y="139690"/>
                  <a:pt x="3185" y="142875"/>
                  <a:pt x="7144" y="142875"/>
                </a:cubicBezTo>
                <a:cubicBezTo>
                  <a:pt x="11103" y="142875"/>
                  <a:pt x="14288" y="139690"/>
                  <a:pt x="14288" y="135731"/>
                </a:cubicBezTo>
                <a:lnTo>
                  <a:pt x="14288" y="58281"/>
                </a:lnTo>
                <a:close/>
                <a:moveTo>
                  <a:pt x="28575" y="79623"/>
                </a:moveTo>
                <a:lnTo>
                  <a:pt x="28575" y="114300"/>
                </a:lnTo>
                <a:cubicBezTo>
                  <a:pt x="28575" y="130076"/>
                  <a:pt x="54173" y="142875"/>
                  <a:pt x="85725" y="142875"/>
                </a:cubicBezTo>
                <a:cubicBezTo>
                  <a:pt x="117277" y="142875"/>
                  <a:pt x="142875" y="130076"/>
                  <a:pt x="142875" y="114300"/>
                </a:cubicBezTo>
                <a:lnTo>
                  <a:pt x="142875" y="79593"/>
                </a:lnTo>
                <a:lnTo>
                  <a:pt x="100340" y="97125"/>
                </a:lnTo>
                <a:cubicBezTo>
                  <a:pt x="95696" y="99030"/>
                  <a:pt x="90755" y="100012"/>
                  <a:pt x="85725" y="100012"/>
                </a:cubicBezTo>
                <a:cubicBezTo>
                  <a:pt x="80695" y="100012"/>
                  <a:pt x="75754" y="99030"/>
                  <a:pt x="71110" y="97125"/>
                </a:cubicBezTo>
                <a:lnTo>
                  <a:pt x="28575" y="79593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8" name="Text 36"/>
          <p:cNvSpPr/>
          <p:nvPr/>
        </p:nvSpPr>
        <p:spPr>
          <a:xfrm>
            <a:off x="6734175" y="2076450"/>
            <a:ext cx="1152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PhD Application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467475" y="2343150"/>
            <a:ext cx="51435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Manage closely: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Potential supervisor, admission committee chair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Keep satisfied: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Department head, funding agency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353175" y="2952750"/>
            <a:ext cx="5295900" cy="914400"/>
          </a:xfrm>
          <a:custGeom>
            <a:avLst/>
            <a:gdLst/>
            <a:ahLst/>
            <a:cxnLst/>
            <a:rect l="l" t="t" r="r" b="b"/>
            <a:pathLst>
              <a:path w="5295900" h="914400">
                <a:moveTo>
                  <a:pt x="76197" y="0"/>
                </a:moveTo>
                <a:lnTo>
                  <a:pt x="5219703" y="0"/>
                </a:lnTo>
                <a:cubicBezTo>
                  <a:pt x="5261785" y="0"/>
                  <a:pt x="5295900" y="34115"/>
                  <a:pt x="5295900" y="76197"/>
                </a:cubicBezTo>
                <a:lnTo>
                  <a:pt x="5295900" y="838203"/>
                </a:lnTo>
                <a:cubicBezTo>
                  <a:pt x="5295900" y="880285"/>
                  <a:pt x="5261785" y="914400"/>
                  <a:pt x="5219703" y="914400"/>
                </a:cubicBezTo>
                <a:lnTo>
                  <a:pt x="76197" y="914400"/>
                </a:lnTo>
                <a:cubicBezTo>
                  <a:pt x="34115" y="914400"/>
                  <a:pt x="0" y="880285"/>
                  <a:pt x="0" y="83820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1" name="Shape 39"/>
          <p:cNvSpPr/>
          <p:nvPr/>
        </p:nvSpPr>
        <p:spPr>
          <a:xfrm>
            <a:off x="6505575" y="310515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9050" y="0"/>
                </a:moveTo>
                <a:cubicBezTo>
                  <a:pt x="8543" y="0"/>
                  <a:pt x="0" y="8543"/>
                  <a:pt x="0" y="19050"/>
                </a:cubicBezTo>
                <a:lnTo>
                  <a:pt x="0" y="133350"/>
                </a:lnTo>
                <a:cubicBezTo>
                  <a:pt x="0" y="143857"/>
                  <a:pt x="8543" y="152400"/>
                  <a:pt x="19050" y="152400"/>
                </a:cubicBezTo>
                <a:lnTo>
                  <a:pt x="95250" y="152400"/>
                </a:lnTo>
                <a:cubicBezTo>
                  <a:pt x="105757" y="152400"/>
                  <a:pt x="114300" y="143857"/>
                  <a:pt x="114300" y="133350"/>
                </a:cubicBezTo>
                <a:lnTo>
                  <a:pt x="114300" y="19050"/>
                </a:lnTo>
                <a:cubicBezTo>
                  <a:pt x="114300" y="8543"/>
                  <a:pt x="105757" y="0"/>
                  <a:pt x="95250" y="0"/>
                </a:cubicBezTo>
                <a:lnTo>
                  <a:pt x="19050" y="0"/>
                </a:lnTo>
                <a:close/>
                <a:moveTo>
                  <a:pt x="52388" y="104775"/>
                </a:moveTo>
                <a:lnTo>
                  <a:pt x="61912" y="104775"/>
                </a:lnTo>
                <a:cubicBezTo>
                  <a:pt x="67181" y="104775"/>
                  <a:pt x="71438" y="109031"/>
                  <a:pt x="71438" y="114300"/>
                </a:cubicBezTo>
                <a:lnTo>
                  <a:pt x="71438" y="138113"/>
                </a:lnTo>
                <a:lnTo>
                  <a:pt x="42863" y="138113"/>
                </a:lnTo>
                <a:lnTo>
                  <a:pt x="42863" y="114300"/>
                </a:lnTo>
                <a:cubicBezTo>
                  <a:pt x="42863" y="109031"/>
                  <a:pt x="47119" y="104775"/>
                  <a:pt x="52388" y="104775"/>
                </a:cubicBezTo>
                <a:close/>
                <a:moveTo>
                  <a:pt x="28575" y="33338"/>
                </a:moveTo>
                <a:cubicBezTo>
                  <a:pt x="28575" y="30718"/>
                  <a:pt x="30718" y="28575"/>
                  <a:pt x="33338" y="28575"/>
                </a:cubicBezTo>
                <a:lnTo>
                  <a:pt x="42863" y="28575"/>
                </a:lnTo>
                <a:cubicBezTo>
                  <a:pt x="45482" y="28575"/>
                  <a:pt x="47625" y="30718"/>
                  <a:pt x="47625" y="33338"/>
                </a:cubicBezTo>
                <a:lnTo>
                  <a:pt x="47625" y="42863"/>
                </a:lnTo>
                <a:cubicBezTo>
                  <a:pt x="47625" y="45482"/>
                  <a:pt x="45482" y="47625"/>
                  <a:pt x="42863" y="47625"/>
                </a:cubicBezTo>
                <a:lnTo>
                  <a:pt x="33338" y="47625"/>
                </a:lnTo>
                <a:cubicBezTo>
                  <a:pt x="30718" y="47625"/>
                  <a:pt x="28575" y="45482"/>
                  <a:pt x="28575" y="42863"/>
                </a:cubicBezTo>
                <a:lnTo>
                  <a:pt x="28575" y="33338"/>
                </a:lnTo>
                <a:close/>
                <a:moveTo>
                  <a:pt x="71438" y="28575"/>
                </a:moveTo>
                <a:lnTo>
                  <a:pt x="80962" y="28575"/>
                </a:lnTo>
                <a:cubicBezTo>
                  <a:pt x="83582" y="28575"/>
                  <a:pt x="85725" y="30718"/>
                  <a:pt x="85725" y="33338"/>
                </a:cubicBezTo>
                <a:lnTo>
                  <a:pt x="85725" y="42863"/>
                </a:lnTo>
                <a:cubicBezTo>
                  <a:pt x="85725" y="45482"/>
                  <a:pt x="83582" y="47625"/>
                  <a:pt x="80962" y="47625"/>
                </a:cubicBezTo>
                <a:lnTo>
                  <a:pt x="71438" y="47625"/>
                </a:lnTo>
                <a:cubicBezTo>
                  <a:pt x="68818" y="47625"/>
                  <a:pt x="66675" y="45482"/>
                  <a:pt x="66675" y="42863"/>
                </a:cubicBezTo>
                <a:lnTo>
                  <a:pt x="66675" y="33338"/>
                </a:lnTo>
                <a:cubicBezTo>
                  <a:pt x="66675" y="30718"/>
                  <a:pt x="68818" y="28575"/>
                  <a:pt x="71438" y="28575"/>
                </a:cubicBezTo>
                <a:close/>
                <a:moveTo>
                  <a:pt x="28575" y="71438"/>
                </a:moveTo>
                <a:cubicBezTo>
                  <a:pt x="28575" y="68818"/>
                  <a:pt x="30718" y="66675"/>
                  <a:pt x="33338" y="66675"/>
                </a:cubicBezTo>
                <a:lnTo>
                  <a:pt x="42863" y="66675"/>
                </a:lnTo>
                <a:cubicBezTo>
                  <a:pt x="45482" y="66675"/>
                  <a:pt x="47625" y="68818"/>
                  <a:pt x="47625" y="71438"/>
                </a:cubicBezTo>
                <a:lnTo>
                  <a:pt x="47625" y="80962"/>
                </a:lnTo>
                <a:cubicBezTo>
                  <a:pt x="47625" y="83582"/>
                  <a:pt x="45482" y="85725"/>
                  <a:pt x="42863" y="85725"/>
                </a:cubicBezTo>
                <a:lnTo>
                  <a:pt x="33338" y="85725"/>
                </a:lnTo>
                <a:cubicBezTo>
                  <a:pt x="30718" y="85725"/>
                  <a:pt x="28575" y="83582"/>
                  <a:pt x="28575" y="80962"/>
                </a:cubicBezTo>
                <a:lnTo>
                  <a:pt x="28575" y="71438"/>
                </a:lnTo>
                <a:close/>
                <a:moveTo>
                  <a:pt x="71438" y="66675"/>
                </a:moveTo>
                <a:lnTo>
                  <a:pt x="80962" y="66675"/>
                </a:lnTo>
                <a:cubicBezTo>
                  <a:pt x="83582" y="66675"/>
                  <a:pt x="85725" y="68818"/>
                  <a:pt x="85725" y="71438"/>
                </a:cubicBezTo>
                <a:lnTo>
                  <a:pt x="85725" y="80962"/>
                </a:lnTo>
                <a:cubicBezTo>
                  <a:pt x="85725" y="83582"/>
                  <a:pt x="83582" y="85725"/>
                  <a:pt x="80962" y="85725"/>
                </a:cubicBezTo>
                <a:lnTo>
                  <a:pt x="71438" y="85725"/>
                </a:lnTo>
                <a:cubicBezTo>
                  <a:pt x="68818" y="85725"/>
                  <a:pt x="66675" y="83582"/>
                  <a:pt x="66675" y="80962"/>
                </a:cubicBezTo>
                <a:lnTo>
                  <a:pt x="66675" y="71438"/>
                </a:lnTo>
                <a:cubicBezTo>
                  <a:pt x="66675" y="68818"/>
                  <a:pt x="68818" y="66675"/>
                  <a:pt x="71438" y="66675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42" name="Text 40"/>
          <p:cNvSpPr/>
          <p:nvPr/>
        </p:nvSpPr>
        <p:spPr>
          <a:xfrm>
            <a:off x="6734175" y="3067050"/>
            <a:ext cx="1600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KOTAKU Improvement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467475" y="3333750"/>
            <a:ext cx="51435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Manage closely: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Kepala Dinas, Camat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Keep informed: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Lurah, community leaders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6353175" y="3943350"/>
            <a:ext cx="5295900" cy="914400"/>
          </a:xfrm>
          <a:custGeom>
            <a:avLst/>
            <a:gdLst/>
            <a:ahLst/>
            <a:cxnLst/>
            <a:rect l="l" t="t" r="r" b="b"/>
            <a:pathLst>
              <a:path w="5295900" h="914400">
                <a:moveTo>
                  <a:pt x="76197" y="0"/>
                </a:moveTo>
                <a:lnTo>
                  <a:pt x="5219703" y="0"/>
                </a:lnTo>
                <a:cubicBezTo>
                  <a:pt x="5261785" y="0"/>
                  <a:pt x="5295900" y="34115"/>
                  <a:pt x="5295900" y="76197"/>
                </a:cubicBezTo>
                <a:lnTo>
                  <a:pt x="5295900" y="838203"/>
                </a:lnTo>
                <a:cubicBezTo>
                  <a:pt x="5295900" y="880285"/>
                  <a:pt x="5261785" y="914400"/>
                  <a:pt x="5219703" y="914400"/>
                </a:cubicBezTo>
                <a:lnTo>
                  <a:pt x="76197" y="914400"/>
                </a:lnTo>
                <a:cubicBezTo>
                  <a:pt x="34115" y="914400"/>
                  <a:pt x="0" y="880285"/>
                  <a:pt x="0" y="83820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45" name="Shape 43"/>
          <p:cNvSpPr/>
          <p:nvPr/>
        </p:nvSpPr>
        <p:spPr>
          <a:xfrm>
            <a:off x="6486525" y="40957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59531" y="14288"/>
                </a:moveTo>
                <a:lnTo>
                  <a:pt x="92869" y="14288"/>
                </a:lnTo>
                <a:cubicBezTo>
                  <a:pt x="94178" y="14288"/>
                  <a:pt x="95250" y="15359"/>
                  <a:pt x="95250" y="16669"/>
                </a:cubicBezTo>
                <a:lnTo>
                  <a:pt x="95250" y="28575"/>
                </a:lnTo>
                <a:lnTo>
                  <a:pt x="57150" y="28575"/>
                </a:lnTo>
                <a:lnTo>
                  <a:pt x="57150" y="16669"/>
                </a:lnTo>
                <a:cubicBezTo>
                  <a:pt x="57150" y="15359"/>
                  <a:pt x="58222" y="14288"/>
                  <a:pt x="59531" y="14288"/>
                </a:cubicBezTo>
                <a:close/>
                <a:moveTo>
                  <a:pt x="42863" y="16669"/>
                </a:moveTo>
                <a:lnTo>
                  <a:pt x="42863" y="28575"/>
                </a:lnTo>
                <a:lnTo>
                  <a:pt x="19050" y="28575"/>
                </a:lnTo>
                <a:cubicBezTo>
                  <a:pt x="8543" y="28575"/>
                  <a:pt x="0" y="37118"/>
                  <a:pt x="0" y="47625"/>
                </a:cubicBezTo>
                <a:lnTo>
                  <a:pt x="0" y="76200"/>
                </a:lnTo>
                <a:lnTo>
                  <a:pt x="152400" y="76200"/>
                </a:lnTo>
                <a:lnTo>
                  <a:pt x="152400" y="47625"/>
                </a:lnTo>
                <a:cubicBezTo>
                  <a:pt x="152400" y="37118"/>
                  <a:pt x="143857" y="28575"/>
                  <a:pt x="133350" y="28575"/>
                </a:cubicBezTo>
                <a:lnTo>
                  <a:pt x="109537" y="28575"/>
                </a:lnTo>
                <a:lnTo>
                  <a:pt x="109537" y="16669"/>
                </a:lnTo>
                <a:cubicBezTo>
                  <a:pt x="109537" y="7471"/>
                  <a:pt x="102066" y="0"/>
                  <a:pt x="92869" y="0"/>
                </a:cubicBezTo>
                <a:lnTo>
                  <a:pt x="59531" y="0"/>
                </a:lnTo>
                <a:cubicBezTo>
                  <a:pt x="50334" y="0"/>
                  <a:pt x="42863" y="7471"/>
                  <a:pt x="42863" y="16669"/>
                </a:cubicBezTo>
                <a:close/>
                <a:moveTo>
                  <a:pt x="152400" y="90488"/>
                </a:moveTo>
                <a:lnTo>
                  <a:pt x="95250" y="90488"/>
                </a:lnTo>
                <a:lnTo>
                  <a:pt x="95250" y="95250"/>
                </a:lnTo>
                <a:cubicBezTo>
                  <a:pt x="95250" y="100519"/>
                  <a:pt x="90994" y="104775"/>
                  <a:pt x="85725" y="104775"/>
                </a:cubicBezTo>
                <a:lnTo>
                  <a:pt x="66675" y="104775"/>
                </a:lnTo>
                <a:cubicBezTo>
                  <a:pt x="61406" y="104775"/>
                  <a:pt x="57150" y="100519"/>
                  <a:pt x="57150" y="95250"/>
                </a:cubicBezTo>
                <a:lnTo>
                  <a:pt x="57150" y="90488"/>
                </a:lnTo>
                <a:lnTo>
                  <a:pt x="0" y="90488"/>
                </a:lnTo>
                <a:lnTo>
                  <a:pt x="0" y="123825"/>
                </a:lnTo>
                <a:cubicBezTo>
                  <a:pt x="0" y="134332"/>
                  <a:pt x="8543" y="142875"/>
                  <a:pt x="19050" y="142875"/>
                </a:cubicBezTo>
                <a:lnTo>
                  <a:pt x="133350" y="142875"/>
                </a:lnTo>
                <a:cubicBezTo>
                  <a:pt x="143857" y="142875"/>
                  <a:pt x="152400" y="134332"/>
                  <a:pt x="152400" y="123825"/>
                </a:cubicBezTo>
                <a:lnTo>
                  <a:pt x="152400" y="90488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46" name="Text 44"/>
          <p:cNvSpPr/>
          <p:nvPr/>
        </p:nvSpPr>
        <p:spPr>
          <a:xfrm>
            <a:off x="6734175" y="4057650"/>
            <a:ext cx="16859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Consulting Engagement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467475" y="4324350"/>
            <a:ext cx="5143500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Manage closely: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Project sponsor, key decision maker</a:t>
            </a:r>
            <a:endParaRPr lang="en-US" sz="1600" dirty="0"/>
          </a:p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Keep satisfied: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C-level executives, board members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6196013" y="5110163"/>
            <a:ext cx="5610225" cy="1362075"/>
          </a:xfrm>
          <a:custGeom>
            <a:avLst/>
            <a:gdLst/>
            <a:ahLst/>
            <a:cxnLst/>
            <a:rect l="l" t="t" r="r" b="b"/>
            <a:pathLst>
              <a:path w="5610225" h="1362075">
                <a:moveTo>
                  <a:pt x="76194" y="0"/>
                </a:moveTo>
                <a:lnTo>
                  <a:pt x="5534031" y="0"/>
                </a:lnTo>
                <a:cubicBezTo>
                  <a:pt x="5576112" y="0"/>
                  <a:pt x="5610225" y="34113"/>
                  <a:pt x="5610225" y="76194"/>
                </a:cubicBezTo>
                <a:lnTo>
                  <a:pt x="5610225" y="1285881"/>
                </a:lnTo>
                <a:cubicBezTo>
                  <a:pt x="5610225" y="1327962"/>
                  <a:pt x="5576112" y="1362075"/>
                  <a:pt x="5534031" y="1362075"/>
                </a:cubicBezTo>
                <a:lnTo>
                  <a:pt x="76194" y="1362075"/>
                </a:lnTo>
                <a:cubicBezTo>
                  <a:pt x="34113" y="1362075"/>
                  <a:pt x="0" y="1327962"/>
                  <a:pt x="0" y="1285881"/>
                </a:cubicBezTo>
                <a:lnTo>
                  <a:pt x="0" y="76194"/>
                </a:lnTo>
                <a:cubicBezTo>
                  <a:pt x="0" y="34142"/>
                  <a:pt x="34142" y="0"/>
                  <a:pt x="76194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362700" y="5305425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66705" y="28902"/>
                </a:moveTo>
                <a:lnTo>
                  <a:pt x="66705" y="43666"/>
                </a:lnTo>
                <a:lnTo>
                  <a:pt x="66854" y="43815"/>
                </a:lnTo>
                <a:cubicBezTo>
                  <a:pt x="68788" y="19288"/>
                  <a:pt x="89297" y="0"/>
                  <a:pt x="114330" y="0"/>
                </a:cubicBezTo>
                <a:cubicBezTo>
                  <a:pt x="120313" y="0"/>
                  <a:pt x="126057" y="1101"/>
                  <a:pt x="131326" y="3125"/>
                </a:cubicBezTo>
                <a:cubicBezTo>
                  <a:pt x="134303" y="4256"/>
                  <a:pt x="134838" y="8037"/>
                  <a:pt x="132606" y="10299"/>
                </a:cubicBezTo>
                <a:lnTo>
                  <a:pt x="106204" y="36701"/>
                </a:lnTo>
                <a:cubicBezTo>
                  <a:pt x="105311" y="37594"/>
                  <a:pt x="104805" y="38814"/>
                  <a:pt x="104805" y="40065"/>
                </a:cubicBezTo>
                <a:lnTo>
                  <a:pt x="104805" y="52388"/>
                </a:lnTo>
                <a:cubicBezTo>
                  <a:pt x="104805" y="55007"/>
                  <a:pt x="106948" y="57150"/>
                  <a:pt x="109567" y="57150"/>
                </a:cubicBezTo>
                <a:lnTo>
                  <a:pt x="121890" y="57150"/>
                </a:lnTo>
                <a:cubicBezTo>
                  <a:pt x="123140" y="57150"/>
                  <a:pt x="124361" y="56644"/>
                  <a:pt x="125254" y="55751"/>
                </a:cubicBezTo>
                <a:lnTo>
                  <a:pt x="151656" y="29349"/>
                </a:lnTo>
                <a:cubicBezTo>
                  <a:pt x="153918" y="27087"/>
                  <a:pt x="157698" y="27652"/>
                  <a:pt x="158829" y="30629"/>
                </a:cubicBezTo>
                <a:cubicBezTo>
                  <a:pt x="160853" y="35897"/>
                  <a:pt x="161955" y="41642"/>
                  <a:pt x="161955" y="47625"/>
                </a:cubicBezTo>
                <a:cubicBezTo>
                  <a:pt x="161955" y="65663"/>
                  <a:pt x="151924" y="81379"/>
                  <a:pt x="137100" y="89446"/>
                </a:cubicBezTo>
                <a:lnTo>
                  <a:pt x="161359" y="113705"/>
                </a:lnTo>
                <a:cubicBezTo>
                  <a:pt x="166926" y="119271"/>
                  <a:pt x="166926" y="128320"/>
                  <a:pt x="161359" y="133916"/>
                </a:cubicBezTo>
                <a:lnTo>
                  <a:pt x="143470" y="151805"/>
                </a:lnTo>
                <a:cubicBezTo>
                  <a:pt x="137904" y="157371"/>
                  <a:pt x="128855" y="157371"/>
                  <a:pt x="123259" y="151805"/>
                </a:cubicBezTo>
                <a:lnTo>
                  <a:pt x="85755" y="114300"/>
                </a:lnTo>
                <a:cubicBezTo>
                  <a:pt x="77599" y="106144"/>
                  <a:pt x="75754" y="94089"/>
                  <a:pt x="80248" y="84147"/>
                </a:cubicBezTo>
                <a:lnTo>
                  <a:pt x="53251" y="57150"/>
                </a:lnTo>
                <a:lnTo>
                  <a:pt x="38487" y="57150"/>
                </a:lnTo>
                <a:cubicBezTo>
                  <a:pt x="35302" y="57150"/>
                  <a:pt x="32325" y="55572"/>
                  <a:pt x="30569" y="52923"/>
                </a:cubicBezTo>
                <a:lnTo>
                  <a:pt x="6965" y="17532"/>
                </a:lnTo>
                <a:cubicBezTo>
                  <a:pt x="5715" y="15657"/>
                  <a:pt x="5953" y="13127"/>
                  <a:pt x="7560" y="11519"/>
                </a:cubicBezTo>
                <a:lnTo>
                  <a:pt x="21074" y="-1994"/>
                </a:lnTo>
                <a:cubicBezTo>
                  <a:pt x="22681" y="-3602"/>
                  <a:pt x="25182" y="-3840"/>
                  <a:pt x="27087" y="-2590"/>
                </a:cubicBezTo>
                <a:lnTo>
                  <a:pt x="62478" y="20985"/>
                </a:lnTo>
                <a:cubicBezTo>
                  <a:pt x="65127" y="22741"/>
                  <a:pt x="66705" y="25718"/>
                  <a:pt x="66705" y="28902"/>
                </a:cubicBezTo>
                <a:close/>
                <a:moveTo>
                  <a:pt x="64175" y="88285"/>
                </a:moveTo>
                <a:cubicBezTo>
                  <a:pt x="62299" y="99298"/>
                  <a:pt x="64889" y="110936"/>
                  <a:pt x="72033" y="120253"/>
                </a:cubicBezTo>
                <a:lnTo>
                  <a:pt x="43755" y="148501"/>
                </a:lnTo>
                <a:cubicBezTo>
                  <a:pt x="35391" y="156865"/>
                  <a:pt x="21818" y="156865"/>
                  <a:pt x="13454" y="148501"/>
                </a:cubicBezTo>
                <a:cubicBezTo>
                  <a:pt x="5090" y="140137"/>
                  <a:pt x="5090" y="126563"/>
                  <a:pt x="13454" y="118199"/>
                </a:cubicBezTo>
                <a:lnTo>
                  <a:pt x="53757" y="77897"/>
                </a:lnTo>
                <a:lnTo>
                  <a:pt x="64175" y="88315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0" name="Text 48"/>
          <p:cNvSpPr/>
          <p:nvPr/>
        </p:nvSpPr>
        <p:spPr>
          <a:xfrm>
            <a:off x="6543675" y="5267325"/>
            <a:ext cx="5181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Tools &amp; Techniques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380559" y="56102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2" name="Text 50"/>
          <p:cNvSpPr/>
          <p:nvPr/>
        </p:nvSpPr>
        <p:spPr>
          <a:xfrm>
            <a:off x="6596063" y="5572125"/>
            <a:ext cx="24288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Interview untuk assess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real influence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9085659" y="56102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4" name="Text 52"/>
          <p:cNvSpPr/>
          <p:nvPr/>
        </p:nvSpPr>
        <p:spPr>
          <a:xfrm>
            <a:off x="9301163" y="5572125"/>
            <a:ext cx="1819275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Identify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hidden influencers</a:t>
            </a:r>
            <a:endParaRPr lang="en-US" sz="1600" dirty="0"/>
          </a:p>
        </p:txBody>
      </p:sp>
      <p:sp>
        <p:nvSpPr>
          <p:cNvPr id="55" name="Shape 53"/>
          <p:cNvSpPr/>
          <p:nvPr/>
        </p:nvSpPr>
        <p:spPr>
          <a:xfrm>
            <a:off x="6380559" y="61436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6" name="Text 54"/>
          <p:cNvSpPr/>
          <p:nvPr/>
        </p:nvSpPr>
        <p:spPr>
          <a:xfrm>
            <a:off x="6596063" y="6105525"/>
            <a:ext cx="241935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Map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relationships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antar stakeholder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9085659" y="6143625"/>
            <a:ext cx="116681" cy="133350"/>
          </a:xfrm>
          <a:custGeom>
            <a:avLst/>
            <a:gdLst/>
            <a:ahLst/>
            <a:cxnLst/>
            <a:rect l="l" t="t" r="r" b="b"/>
            <a:pathLst>
              <a:path w="116681" h="133350">
                <a:moveTo>
                  <a:pt x="113243" y="18257"/>
                </a:moveTo>
                <a:cubicBezTo>
                  <a:pt x="116968" y="20966"/>
                  <a:pt x="117801" y="26175"/>
                  <a:pt x="115093" y="29900"/>
                </a:cubicBezTo>
                <a:lnTo>
                  <a:pt x="48418" y="121578"/>
                </a:lnTo>
                <a:cubicBezTo>
                  <a:pt x="46985" y="123557"/>
                  <a:pt x="44771" y="124781"/>
                  <a:pt x="42323" y="124990"/>
                </a:cubicBezTo>
                <a:cubicBezTo>
                  <a:pt x="39875" y="125198"/>
                  <a:pt x="37505" y="124286"/>
                  <a:pt x="35786" y="122567"/>
                </a:cubicBezTo>
                <a:lnTo>
                  <a:pt x="2448" y="89230"/>
                </a:lnTo>
                <a:cubicBezTo>
                  <a:pt x="-807" y="85974"/>
                  <a:pt x="-807" y="80687"/>
                  <a:pt x="2448" y="77432"/>
                </a:cubicBezTo>
                <a:cubicBezTo>
                  <a:pt x="5704" y="74176"/>
                  <a:pt x="10991" y="74176"/>
                  <a:pt x="14247" y="77432"/>
                </a:cubicBezTo>
                <a:lnTo>
                  <a:pt x="40682" y="103867"/>
                </a:lnTo>
                <a:lnTo>
                  <a:pt x="101627" y="20081"/>
                </a:lnTo>
                <a:cubicBezTo>
                  <a:pt x="104336" y="16356"/>
                  <a:pt x="109545" y="15523"/>
                  <a:pt x="113269" y="1823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58" name="Text 56"/>
          <p:cNvSpPr/>
          <p:nvPr/>
        </p:nvSpPr>
        <p:spPr>
          <a:xfrm>
            <a:off x="9301163" y="6105525"/>
            <a:ext cx="1524000" cy="2095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Update secara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regular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381000"/>
            <a:ext cx="38100" cy="381000"/>
          </a:xfrm>
          <a:custGeom>
            <a:avLst/>
            <a:gdLst/>
            <a:ahLst/>
            <a:cxnLst/>
            <a:rect l="l" t="t" r="r" b="b"/>
            <a:pathLst>
              <a:path w="38100" h="381000">
                <a:moveTo>
                  <a:pt x="0" y="0"/>
                </a:moveTo>
                <a:lnTo>
                  <a:pt x="38100" y="0"/>
                </a:lnTo>
                <a:lnTo>
                  <a:pt x="38100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533400" y="495300"/>
            <a:ext cx="1219200" cy="152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900" b="1" spc="270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5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81000" y="800100"/>
            <a:ext cx="1157287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2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Issue Tree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81000" y="1181100"/>
            <a:ext cx="115157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Dekonstruksi masalah kompleks menjadi komponen yang bisa dianalisis paralel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85763" y="1528763"/>
            <a:ext cx="4467225" cy="4238625"/>
          </a:xfrm>
          <a:custGeom>
            <a:avLst/>
            <a:gdLst/>
            <a:ahLst/>
            <a:cxnLst/>
            <a:rect l="l" t="t" r="r" b="b"/>
            <a:pathLst>
              <a:path w="4467225" h="4238625">
                <a:moveTo>
                  <a:pt x="76210" y="0"/>
                </a:moveTo>
                <a:lnTo>
                  <a:pt x="4391015" y="0"/>
                </a:lnTo>
                <a:cubicBezTo>
                  <a:pt x="4433104" y="0"/>
                  <a:pt x="4467225" y="34121"/>
                  <a:pt x="4467225" y="76210"/>
                </a:cubicBezTo>
                <a:lnTo>
                  <a:pt x="4467225" y="4162415"/>
                </a:lnTo>
                <a:cubicBezTo>
                  <a:pt x="4467225" y="4204504"/>
                  <a:pt x="4433104" y="4238625"/>
                  <a:pt x="4391015" y="4238625"/>
                </a:cubicBezTo>
                <a:lnTo>
                  <a:pt x="76210" y="4238625"/>
                </a:lnTo>
                <a:cubicBezTo>
                  <a:pt x="34121" y="4238625"/>
                  <a:pt x="0" y="4204504"/>
                  <a:pt x="0" y="4162415"/>
                </a:cubicBezTo>
                <a:lnTo>
                  <a:pt x="0" y="76210"/>
                </a:lnTo>
                <a:cubicBezTo>
                  <a:pt x="0" y="34121"/>
                  <a:pt x="34121" y="0"/>
                  <a:pt x="76210" y="0"/>
                </a:cubicBezTo>
                <a:close/>
              </a:path>
            </a:pathLst>
          </a:custGeom>
          <a:gradFill rotWithShape="1" flip="none">
            <a:gsLst>
              <a:gs pos="0">
                <a:srgbClr val="4A6C8C">
                  <a:alpha val="25000"/>
                </a:srgbClr>
              </a:gs>
              <a:gs pos="100000">
                <a:srgbClr val="4A6C8C">
                  <a:alpha val="10000"/>
                </a:srgbClr>
              </a:gs>
            </a:gsLst>
            <a:lin ang="2700000" scaled="1"/>
          </a:gra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738" y="17240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71438" y="23812"/>
                </a:moveTo>
                <a:cubicBezTo>
                  <a:pt x="71438" y="17227"/>
                  <a:pt x="76758" y="11906"/>
                  <a:pt x="83344" y="11906"/>
                </a:cubicBezTo>
                <a:lnTo>
                  <a:pt x="107156" y="11906"/>
                </a:lnTo>
                <a:cubicBezTo>
                  <a:pt x="113742" y="11906"/>
                  <a:pt x="119063" y="17227"/>
                  <a:pt x="119063" y="23812"/>
                </a:cubicBezTo>
                <a:lnTo>
                  <a:pt x="119063" y="47625"/>
                </a:lnTo>
                <a:cubicBezTo>
                  <a:pt x="119063" y="54211"/>
                  <a:pt x="113742" y="59531"/>
                  <a:pt x="107156" y="59531"/>
                </a:cubicBezTo>
                <a:lnTo>
                  <a:pt x="104180" y="59531"/>
                </a:lnTo>
                <a:lnTo>
                  <a:pt x="104180" y="83344"/>
                </a:lnTo>
                <a:lnTo>
                  <a:pt x="148828" y="83344"/>
                </a:lnTo>
                <a:cubicBezTo>
                  <a:pt x="163637" y="83344"/>
                  <a:pt x="175617" y="95324"/>
                  <a:pt x="175617" y="110133"/>
                </a:cubicBezTo>
                <a:lnTo>
                  <a:pt x="175617" y="130969"/>
                </a:lnTo>
                <a:lnTo>
                  <a:pt x="178594" y="130969"/>
                </a:lnTo>
                <a:cubicBezTo>
                  <a:pt x="185179" y="130969"/>
                  <a:pt x="190500" y="136289"/>
                  <a:pt x="190500" y="142875"/>
                </a:cubicBezTo>
                <a:lnTo>
                  <a:pt x="190500" y="166688"/>
                </a:lnTo>
                <a:cubicBezTo>
                  <a:pt x="190500" y="173273"/>
                  <a:pt x="185179" y="178594"/>
                  <a:pt x="178594" y="178594"/>
                </a:cubicBezTo>
                <a:lnTo>
                  <a:pt x="154781" y="178594"/>
                </a:lnTo>
                <a:cubicBezTo>
                  <a:pt x="148196" y="178594"/>
                  <a:pt x="142875" y="173273"/>
                  <a:pt x="142875" y="166688"/>
                </a:cubicBezTo>
                <a:lnTo>
                  <a:pt x="142875" y="142875"/>
                </a:lnTo>
                <a:cubicBezTo>
                  <a:pt x="142875" y="136289"/>
                  <a:pt x="148196" y="130969"/>
                  <a:pt x="154781" y="130969"/>
                </a:cubicBezTo>
                <a:lnTo>
                  <a:pt x="157758" y="130969"/>
                </a:lnTo>
                <a:lnTo>
                  <a:pt x="157758" y="110133"/>
                </a:lnTo>
                <a:cubicBezTo>
                  <a:pt x="157758" y="105184"/>
                  <a:pt x="153777" y="101203"/>
                  <a:pt x="148828" y="101203"/>
                </a:cubicBezTo>
                <a:lnTo>
                  <a:pt x="104180" y="101203"/>
                </a:lnTo>
                <a:lnTo>
                  <a:pt x="104180" y="130969"/>
                </a:lnTo>
                <a:lnTo>
                  <a:pt x="107156" y="130969"/>
                </a:lnTo>
                <a:cubicBezTo>
                  <a:pt x="113742" y="130969"/>
                  <a:pt x="119063" y="136289"/>
                  <a:pt x="119063" y="142875"/>
                </a:cubicBezTo>
                <a:lnTo>
                  <a:pt x="119063" y="166688"/>
                </a:lnTo>
                <a:cubicBezTo>
                  <a:pt x="119063" y="173273"/>
                  <a:pt x="113742" y="178594"/>
                  <a:pt x="107156" y="178594"/>
                </a:cubicBezTo>
                <a:lnTo>
                  <a:pt x="83344" y="178594"/>
                </a:lnTo>
                <a:cubicBezTo>
                  <a:pt x="76758" y="178594"/>
                  <a:pt x="71438" y="173273"/>
                  <a:pt x="71438" y="166688"/>
                </a:cubicBezTo>
                <a:lnTo>
                  <a:pt x="71438" y="142875"/>
                </a:lnTo>
                <a:cubicBezTo>
                  <a:pt x="71438" y="136289"/>
                  <a:pt x="76758" y="130969"/>
                  <a:pt x="83344" y="130969"/>
                </a:cubicBezTo>
                <a:lnTo>
                  <a:pt x="86320" y="130969"/>
                </a:lnTo>
                <a:lnTo>
                  <a:pt x="86320" y="101203"/>
                </a:lnTo>
                <a:lnTo>
                  <a:pt x="41672" y="101203"/>
                </a:lnTo>
                <a:cubicBezTo>
                  <a:pt x="36723" y="101203"/>
                  <a:pt x="32742" y="105184"/>
                  <a:pt x="32742" y="110133"/>
                </a:cubicBezTo>
                <a:lnTo>
                  <a:pt x="32742" y="130969"/>
                </a:lnTo>
                <a:lnTo>
                  <a:pt x="35719" y="130969"/>
                </a:lnTo>
                <a:cubicBezTo>
                  <a:pt x="42304" y="130969"/>
                  <a:pt x="47625" y="136289"/>
                  <a:pt x="47625" y="142875"/>
                </a:cubicBezTo>
                <a:lnTo>
                  <a:pt x="47625" y="166688"/>
                </a:lnTo>
                <a:cubicBezTo>
                  <a:pt x="47625" y="173273"/>
                  <a:pt x="42304" y="178594"/>
                  <a:pt x="35719" y="178594"/>
                </a:cubicBezTo>
                <a:lnTo>
                  <a:pt x="11906" y="178594"/>
                </a:lnTo>
                <a:cubicBezTo>
                  <a:pt x="5321" y="178594"/>
                  <a:pt x="0" y="173273"/>
                  <a:pt x="0" y="166688"/>
                </a:cubicBezTo>
                <a:lnTo>
                  <a:pt x="0" y="142875"/>
                </a:lnTo>
                <a:cubicBezTo>
                  <a:pt x="0" y="136289"/>
                  <a:pt x="5321" y="130969"/>
                  <a:pt x="11906" y="130969"/>
                </a:cubicBezTo>
                <a:lnTo>
                  <a:pt x="14883" y="130969"/>
                </a:lnTo>
                <a:lnTo>
                  <a:pt x="14883" y="110133"/>
                </a:lnTo>
                <a:cubicBezTo>
                  <a:pt x="14883" y="95324"/>
                  <a:pt x="26863" y="83344"/>
                  <a:pt x="41672" y="83344"/>
                </a:cubicBezTo>
                <a:lnTo>
                  <a:pt x="86320" y="83344"/>
                </a:lnTo>
                <a:lnTo>
                  <a:pt x="86320" y="59531"/>
                </a:lnTo>
                <a:lnTo>
                  <a:pt x="83344" y="59531"/>
                </a:lnTo>
                <a:cubicBezTo>
                  <a:pt x="76758" y="59531"/>
                  <a:pt x="71438" y="54211"/>
                  <a:pt x="71438" y="47625"/>
                </a:cubicBezTo>
                <a:lnTo>
                  <a:pt x="71438" y="23812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8" name="Text 6"/>
          <p:cNvSpPr/>
          <p:nvPr/>
        </p:nvSpPr>
        <p:spPr>
          <a:xfrm>
            <a:off x="781050" y="1685925"/>
            <a:ext cx="40100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Issue Tree vs Mind Map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7688" y="2033588"/>
            <a:ext cx="4143375" cy="1571625"/>
          </a:xfrm>
          <a:custGeom>
            <a:avLst/>
            <a:gdLst/>
            <a:ahLst/>
            <a:cxnLst/>
            <a:rect l="l" t="t" r="r" b="b"/>
            <a:pathLst>
              <a:path w="4143375" h="1571625">
                <a:moveTo>
                  <a:pt x="76192" y="0"/>
                </a:moveTo>
                <a:lnTo>
                  <a:pt x="4067183" y="0"/>
                </a:lnTo>
                <a:cubicBezTo>
                  <a:pt x="4109263" y="0"/>
                  <a:pt x="4143375" y="34112"/>
                  <a:pt x="4143375" y="76192"/>
                </a:cubicBezTo>
                <a:lnTo>
                  <a:pt x="4143375" y="1495433"/>
                </a:lnTo>
                <a:cubicBezTo>
                  <a:pt x="4143375" y="1537513"/>
                  <a:pt x="4109263" y="1571625"/>
                  <a:pt x="4067183" y="1571625"/>
                </a:cubicBezTo>
                <a:lnTo>
                  <a:pt x="76192" y="1571625"/>
                </a:lnTo>
                <a:cubicBezTo>
                  <a:pt x="34112" y="1571625"/>
                  <a:pt x="0" y="1537513"/>
                  <a:pt x="0" y="1495433"/>
                </a:cubicBezTo>
                <a:lnTo>
                  <a:pt x="0" y="76192"/>
                </a:lnTo>
                <a:cubicBezTo>
                  <a:pt x="0" y="34141"/>
                  <a:pt x="34141" y="0"/>
                  <a:pt x="76192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30196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704850" y="219075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16401" y="21848"/>
                </a:moveTo>
                <a:cubicBezTo>
                  <a:pt x="12680" y="18127"/>
                  <a:pt x="6638" y="18127"/>
                  <a:pt x="2917" y="21848"/>
                </a:cubicBezTo>
                <a:cubicBezTo>
                  <a:pt x="-804" y="25569"/>
                  <a:pt x="-804" y="31611"/>
                  <a:pt x="2917" y="35332"/>
                </a:cubicBezTo>
                <a:lnTo>
                  <a:pt x="43815" y="76200"/>
                </a:lnTo>
                <a:lnTo>
                  <a:pt x="2947" y="117098"/>
                </a:lnTo>
                <a:cubicBezTo>
                  <a:pt x="-774" y="120819"/>
                  <a:pt x="-774" y="126861"/>
                  <a:pt x="2947" y="130582"/>
                </a:cubicBezTo>
                <a:cubicBezTo>
                  <a:pt x="6668" y="134303"/>
                  <a:pt x="12710" y="134303"/>
                  <a:pt x="16431" y="130582"/>
                </a:cubicBezTo>
                <a:lnTo>
                  <a:pt x="57299" y="89684"/>
                </a:lnTo>
                <a:lnTo>
                  <a:pt x="98197" y="130552"/>
                </a:lnTo>
                <a:cubicBezTo>
                  <a:pt x="101918" y="134273"/>
                  <a:pt x="107960" y="134273"/>
                  <a:pt x="111681" y="130552"/>
                </a:cubicBezTo>
                <a:cubicBezTo>
                  <a:pt x="115401" y="126831"/>
                  <a:pt x="115401" y="120789"/>
                  <a:pt x="111681" y="117068"/>
                </a:cubicBezTo>
                <a:lnTo>
                  <a:pt x="70783" y="76200"/>
                </a:lnTo>
                <a:lnTo>
                  <a:pt x="111651" y="35302"/>
                </a:lnTo>
                <a:cubicBezTo>
                  <a:pt x="115372" y="31581"/>
                  <a:pt x="115372" y="25539"/>
                  <a:pt x="111651" y="21818"/>
                </a:cubicBezTo>
                <a:cubicBezTo>
                  <a:pt x="107930" y="18098"/>
                  <a:pt x="101888" y="18098"/>
                  <a:pt x="98167" y="21818"/>
                </a:cubicBezTo>
                <a:lnTo>
                  <a:pt x="57299" y="62716"/>
                </a:lnTo>
                <a:lnTo>
                  <a:pt x="16401" y="21848"/>
                </a:ln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11" name="Text 9"/>
          <p:cNvSpPr/>
          <p:nvPr/>
        </p:nvSpPr>
        <p:spPr>
          <a:xfrm>
            <a:off x="933450" y="2152650"/>
            <a:ext cx="7524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Mind Map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666750" y="2457450"/>
            <a:ext cx="3981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Bebas, kreatif, non-linear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66750" y="2724150"/>
            <a:ext cx="3981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Bisa overlap antar branch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66750" y="2990850"/>
            <a:ext cx="3981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Tidak harus comprehensive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66750" y="3257550"/>
            <a:ext cx="3981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Cocok untuk brainstorming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2549798" y="3724275"/>
            <a:ext cx="142875" cy="190500"/>
          </a:xfrm>
          <a:custGeom>
            <a:avLst/>
            <a:gdLst/>
            <a:ahLst/>
            <a:cxnLst/>
            <a:rect l="l" t="t" r="r" b="b"/>
            <a:pathLst>
              <a:path w="142875" h="190500">
                <a:moveTo>
                  <a:pt x="63029" y="187003"/>
                </a:moveTo>
                <a:cubicBezTo>
                  <a:pt x="67680" y="191653"/>
                  <a:pt x="75233" y="191653"/>
                  <a:pt x="79883" y="187003"/>
                </a:cubicBezTo>
                <a:lnTo>
                  <a:pt x="139415" y="127471"/>
                </a:lnTo>
                <a:cubicBezTo>
                  <a:pt x="144066" y="122820"/>
                  <a:pt x="144066" y="115267"/>
                  <a:pt x="139415" y="110617"/>
                </a:cubicBezTo>
                <a:cubicBezTo>
                  <a:pt x="134764" y="105966"/>
                  <a:pt x="127211" y="105966"/>
                  <a:pt x="122560" y="110617"/>
                </a:cubicBezTo>
                <a:lnTo>
                  <a:pt x="83344" y="149833"/>
                </a:lnTo>
                <a:lnTo>
                  <a:pt x="83344" y="11906"/>
                </a:lnTo>
                <a:cubicBezTo>
                  <a:pt x="83344" y="5321"/>
                  <a:pt x="78023" y="0"/>
                  <a:pt x="71438" y="0"/>
                </a:cubicBezTo>
                <a:cubicBezTo>
                  <a:pt x="64852" y="0"/>
                  <a:pt x="59531" y="5321"/>
                  <a:pt x="59531" y="11906"/>
                </a:cubicBezTo>
                <a:lnTo>
                  <a:pt x="59531" y="149833"/>
                </a:lnTo>
                <a:lnTo>
                  <a:pt x="20315" y="110617"/>
                </a:lnTo>
                <a:cubicBezTo>
                  <a:pt x="15664" y="105966"/>
                  <a:pt x="8111" y="105966"/>
                  <a:pt x="3460" y="110617"/>
                </a:cubicBezTo>
                <a:cubicBezTo>
                  <a:pt x="-1191" y="115267"/>
                  <a:pt x="-1191" y="122820"/>
                  <a:pt x="3460" y="127471"/>
                </a:cubicBezTo>
                <a:lnTo>
                  <a:pt x="62992" y="187003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17" name="Shape 15"/>
          <p:cNvSpPr/>
          <p:nvPr/>
        </p:nvSpPr>
        <p:spPr>
          <a:xfrm>
            <a:off x="547688" y="4033837"/>
            <a:ext cx="4143375" cy="1571625"/>
          </a:xfrm>
          <a:custGeom>
            <a:avLst/>
            <a:gdLst/>
            <a:ahLst/>
            <a:cxnLst/>
            <a:rect l="l" t="t" r="r" b="b"/>
            <a:pathLst>
              <a:path w="4143375" h="1571625">
                <a:moveTo>
                  <a:pt x="76192" y="0"/>
                </a:moveTo>
                <a:lnTo>
                  <a:pt x="4067183" y="0"/>
                </a:lnTo>
                <a:cubicBezTo>
                  <a:pt x="4109263" y="0"/>
                  <a:pt x="4143375" y="34112"/>
                  <a:pt x="4143375" y="76192"/>
                </a:cubicBezTo>
                <a:lnTo>
                  <a:pt x="4143375" y="1495433"/>
                </a:lnTo>
                <a:cubicBezTo>
                  <a:pt x="4143375" y="1537513"/>
                  <a:pt x="4109263" y="1571625"/>
                  <a:pt x="4067183" y="1571625"/>
                </a:cubicBezTo>
                <a:lnTo>
                  <a:pt x="76192" y="1571625"/>
                </a:lnTo>
                <a:cubicBezTo>
                  <a:pt x="34112" y="1571625"/>
                  <a:pt x="0" y="1537513"/>
                  <a:pt x="0" y="1495433"/>
                </a:cubicBezTo>
                <a:lnTo>
                  <a:pt x="0" y="76192"/>
                </a:lnTo>
                <a:cubicBezTo>
                  <a:pt x="0" y="34141"/>
                  <a:pt x="34141" y="0"/>
                  <a:pt x="76192" y="0"/>
                </a:cubicBezTo>
                <a:close/>
              </a:path>
            </a:pathLst>
          </a:custGeom>
          <a:solidFill>
            <a:srgbClr val="0D542B">
              <a:alpha val="20000"/>
            </a:srgbClr>
          </a:solidFill>
          <a:ln w="12700">
            <a:solidFill>
              <a:srgbClr val="00C950">
                <a:alpha val="30196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95325" y="41910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05DF72"/>
          </a:solidFill>
          <a:ln/>
        </p:spPr>
      </p:sp>
      <p:sp>
        <p:nvSpPr>
          <p:cNvPr id="19" name="Text 17"/>
          <p:cNvSpPr/>
          <p:nvPr/>
        </p:nvSpPr>
        <p:spPr>
          <a:xfrm>
            <a:off x="933450" y="4152900"/>
            <a:ext cx="7715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Issue Tree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66750" y="4457700"/>
            <a:ext cx="3981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Struktur, hierarkis, linear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666750" y="4724400"/>
            <a:ext cx="3981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Harus MECE di setiap level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66750" y="4991100"/>
            <a:ext cx="3981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b="1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Harus collectively exhaustive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66750" y="5257800"/>
            <a:ext cx="39814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Cocok untuk problem-solving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85763" y="5891213"/>
            <a:ext cx="4467225" cy="923925"/>
          </a:xfrm>
          <a:custGeom>
            <a:avLst/>
            <a:gdLst/>
            <a:ahLst/>
            <a:cxnLst/>
            <a:rect l="l" t="t" r="r" b="b"/>
            <a:pathLst>
              <a:path w="4467225" h="923925">
                <a:moveTo>
                  <a:pt x="76196" y="0"/>
                </a:moveTo>
                <a:lnTo>
                  <a:pt x="4391029" y="0"/>
                </a:lnTo>
                <a:cubicBezTo>
                  <a:pt x="4433111" y="0"/>
                  <a:pt x="4467225" y="34114"/>
                  <a:pt x="4467225" y="76196"/>
                </a:cubicBezTo>
                <a:lnTo>
                  <a:pt x="4467225" y="847729"/>
                </a:lnTo>
                <a:cubicBezTo>
                  <a:pt x="4467225" y="889811"/>
                  <a:pt x="4433111" y="923925"/>
                  <a:pt x="4391029" y="923925"/>
                </a:cubicBezTo>
                <a:lnTo>
                  <a:pt x="76196" y="923925"/>
                </a:lnTo>
                <a:cubicBezTo>
                  <a:pt x="34114" y="923925"/>
                  <a:pt x="0" y="889811"/>
                  <a:pt x="0" y="847729"/>
                </a:cubicBezTo>
                <a:lnTo>
                  <a:pt x="0" y="76196"/>
                </a:lnTo>
                <a:cubicBezTo>
                  <a:pt x="0" y="34114"/>
                  <a:pt x="34114" y="0"/>
                  <a:pt x="76196" y="0"/>
                </a:cubicBezTo>
                <a:close/>
              </a:path>
            </a:pathLst>
          </a:custGeom>
          <a:solidFill>
            <a:srgbClr val="C9A86A">
              <a:alpha val="14902"/>
            </a:srgbClr>
          </a:solidFill>
          <a:ln w="12700">
            <a:solidFill>
              <a:srgbClr val="C9A86A">
                <a:alpha val="4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28638" y="60483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100719" y="0"/>
                  <a:pt x="105742" y="3014"/>
                  <a:pt x="108347" y="7813"/>
                </a:cubicBezTo>
                <a:lnTo>
                  <a:pt x="188714" y="156642"/>
                </a:lnTo>
                <a:cubicBezTo>
                  <a:pt x="191207" y="161255"/>
                  <a:pt x="191095" y="166836"/>
                  <a:pt x="188416" y="171338"/>
                </a:cubicBezTo>
                <a:cubicBezTo>
                  <a:pt x="185737" y="175840"/>
                  <a:pt x="180863" y="178594"/>
                  <a:pt x="175617" y="178594"/>
                </a:cubicBezTo>
                <a:lnTo>
                  <a:pt x="14883" y="178594"/>
                </a:lnTo>
                <a:cubicBezTo>
                  <a:pt x="9637" y="178594"/>
                  <a:pt x="4800" y="175840"/>
                  <a:pt x="2084" y="171338"/>
                </a:cubicBezTo>
                <a:cubicBezTo>
                  <a:pt x="-633" y="166836"/>
                  <a:pt x="-707" y="161255"/>
                  <a:pt x="1786" y="156642"/>
                </a:cubicBezTo>
                <a:lnTo>
                  <a:pt x="82153" y="7813"/>
                </a:lnTo>
                <a:cubicBezTo>
                  <a:pt x="84758" y="3014"/>
                  <a:pt x="89781" y="0"/>
                  <a:pt x="95250" y="0"/>
                </a:cubicBezTo>
                <a:close/>
                <a:moveTo>
                  <a:pt x="95250" y="62508"/>
                </a:moveTo>
                <a:cubicBezTo>
                  <a:pt x="90301" y="62508"/>
                  <a:pt x="86320" y="66489"/>
                  <a:pt x="86320" y="71438"/>
                </a:cubicBezTo>
                <a:lnTo>
                  <a:pt x="86320" y="113109"/>
                </a:lnTo>
                <a:cubicBezTo>
                  <a:pt x="86320" y="118058"/>
                  <a:pt x="90301" y="122039"/>
                  <a:pt x="95250" y="122039"/>
                </a:cubicBezTo>
                <a:cubicBezTo>
                  <a:pt x="100199" y="122039"/>
                  <a:pt x="104180" y="118058"/>
                  <a:pt x="104180" y="113109"/>
                </a:cubicBezTo>
                <a:lnTo>
                  <a:pt x="104180" y="71438"/>
                </a:lnTo>
                <a:cubicBezTo>
                  <a:pt x="104180" y="66489"/>
                  <a:pt x="100199" y="62508"/>
                  <a:pt x="95250" y="62508"/>
                </a:cubicBezTo>
                <a:close/>
                <a:moveTo>
                  <a:pt x="105184" y="142875"/>
                </a:moveTo>
                <a:cubicBezTo>
                  <a:pt x="105410" y="139188"/>
                  <a:pt x="103571" y="135679"/>
                  <a:pt x="100410" y="133767"/>
                </a:cubicBezTo>
                <a:cubicBezTo>
                  <a:pt x="97249" y="131855"/>
                  <a:pt x="93288" y="131855"/>
                  <a:pt x="90127" y="133767"/>
                </a:cubicBezTo>
                <a:cubicBezTo>
                  <a:pt x="86966" y="135679"/>
                  <a:pt x="85127" y="139188"/>
                  <a:pt x="85353" y="142875"/>
                </a:cubicBezTo>
                <a:cubicBezTo>
                  <a:pt x="85127" y="146562"/>
                  <a:pt x="86966" y="150071"/>
                  <a:pt x="90127" y="151983"/>
                </a:cubicBezTo>
                <a:cubicBezTo>
                  <a:pt x="93288" y="153895"/>
                  <a:pt x="97249" y="153895"/>
                  <a:pt x="100410" y="151983"/>
                </a:cubicBezTo>
                <a:cubicBezTo>
                  <a:pt x="103571" y="150071"/>
                  <a:pt x="105410" y="146562"/>
                  <a:pt x="105184" y="142875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6" name="Text 24"/>
          <p:cNvSpPr/>
          <p:nvPr/>
        </p:nvSpPr>
        <p:spPr>
          <a:xfrm>
            <a:off x="857250" y="6010275"/>
            <a:ext cx="395287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Critical Rule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857250" y="6276975"/>
            <a:ext cx="3952875" cy="41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level issue tree harus 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MECE</a:t>
            </a:r>
            <a:pPr>
              <a:lnSpc>
                <a:spcPct val="11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ini yang membedakan issue tree dari mind map biasa.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5018708" y="1528763"/>
            <a:ext cx="6791325" cy="3629025"/>
          </a:xfrm>
          <a:custGeom>
            <a:avLst/>
            <a:gdLst/>
            <a:ahLst/>
            <a:cxnLst/>
            <a:rect l="l" t="t" r="r" b="b"/>
            <a:pathLst>
              <a:path w="6791325" h="3629025">
                <a:moveTo>
                  <a:pt x="76210" y="0"/>
                </a:moveTo>
                <a:lnTo>
                  <a:pt x="6715115" y="0"/>
                </a:lnTo>
                <a:cubicBezTo>
                  <a:pt x="6757205" y="0"/>
                  <a:pt x="6791325" y="34120"/>
                  <a:pt x="6791325" y="76210"/>
                </a:cubicBezTo>
                <a:lnTo>
                  <a:pt x="6791325" y="3552815"/>
                </a:lnTo>
                <a:cubicBezTo>
                  <a:pt x="6791325" y="3594905"/>
                  <a:pt x="6757205" y="3629025"/>
                  <a:pt x="6715115" y="3629025"/>
                </a:cubicBezTo>
                <a:lnTo>
                  <a:pt x="76210" y="3629025"/>
                </a:lnTo>
                <a:cubicBezTo>
                  <a:pt x="34120" y="3629025"/>
                  <a:pt x="0" y="3594905"/>
                  <a:pt x="0" y="3552815"/>
                </a:cubicBezTo>
                <a:lnTo>
                  <a:pt x="0" y="76210"/>
                </a:lnTo>
                <a:cubicBezTo>
                  <a:pt x="0" y="34148"/>
                  <a:pt x="34148" y="0"/>
                  <a:pt x="76210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5199683" y="17240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0" y="29766"/>
                </a:moveTo>
                <a:cubicBezTo>
                  <a:pt x="0" y="19906"/>
                  <a:pt x="8000" y="11906"/>
                  <a:pt x="17859" y="11906"/>
                </a:cubicBezTo>
                <a:lnTo>
                  <a:pt x="53578" y="11906"/>
                </a:lnTo>
                <a:cubicBezTo>
                  <a:pt x="63438" y="11906"/>
                  <a:pt x="71438" y="19906"/>
                  <a:pt x="71438" y="29766"/>
                </a:cubicBezTo>
                <a:lnTo>
                  <a:pt x="71438" y="35719"/>
                </a:lnTo>
                <a:lnTo>
                  <a:pt x="119063" y="35719"/>
                </a:lnTo>
                <a:lnTo>
                  <a:pt x="119063" y="29766"/>
                </a:lnTo>
                <a:cubicBezTo>
                  <a:pt x="119063" y="19906"/>
                  <a:pt x="127062" y="11906"/>
                  <a:pt x="136922" y="11906"/>
                </a:cubicBezTo>
                <a:lnTo>
                  <a:pt x="172641" y="11906"/>
                </a:lnTo>
                <a:cubicBezTo>
                  <a:pt x="182500" y="11906"/>
                  <a:pt x="190500" y="19906"/>
                  <a:pt x="190500" y="29766"/>
                </a:cubicBezTo>
                <a:lnTo>
                  <a:pt x="190500" y="65484"/>
                </a:lnTo>
                <a:cubicBezTo>
                  <a:pt x="190500" y="75344"/>
                  <a:pt x="182500" y="83344"/>
                  <a:pt x="172641" y="83344"/>
                </a:cubicBezTo>
                <a:lnTo>
                  <a:pt x="136922" y="83344"/>
                </a:lnTo>
                <a:cubicBezTo>
                  <a:pt x="127062" y="83344"/>
                  <a:pt x="119063" y="75344"/>
                  <a:pt x="119063" y="65484"/>
                </a:cubicBezTo>
                <a:lnTo>
                  <a:pt x="119063" y="59531"/>
                </a:lnTo>
                <a:lnTo>
                  <a:pt x="71438" y="59531"/>
                </a:lnTo>
                <a:lnTo>
                  <a:pt x="71438" y="65484"/>
                </a:lnTo>
                <a:cubicBezTo>
                  <a:pt x="71438" y="68200"/>
                  <a:pt x="70805" y="70805"/>
                  <a:pt x="69726" y="73112"/>
                </a:cubicBezTo>
                <a:lnTo>
                  <a:pt x="95250" y="107156"/>
                </a:lnTo>
                <a:lnTo>
                  <a:pt x="125016" y="107156"/>
                </a:lnTo>
                <a:cubicBezTo>
                  <a:pt x="134875" y="107156"/>
                  <a:pt x="142875" y="115156"/>
                  <a:pt x="142875" y="125016"/>
                </a:cubicBezTo>
                <a:lnTo>
                  <a:pt x="142875" y="160734"/>
                </a:lnTo>
                <a:cubicBezTo>
                  <a:pt x="142875" y="170594"/>
                  <a:pt x="134875" y="178594"/>
                  <a:pt x="125016" y="178594"/>
                </a:cubicBezTo>
                <a:lnTo>
                  <a:pt x="89297" y="178594"/>
                </a:lnTo>
                <a:cubicBezTo>
                  <a:pt x="79437" y="178594"/>
                  <a:pt x="71438" y="170594"/>
                  <a:pt x="71438" y="160734"/>
                </a:cubicBezTo>
                <a:lnTo>
                  <a:pt x="71438" y="125016"/>
                </a:lnTo>
                <a:cubicBezTo>
                  <a:pt x="71438" y="122300"/>
                  <a:pt x="72070" y="119695"/>
                  <a:pt x="73149" y="117388"/>
                </a:cubicBezTo>
                <a:lnTo>
                  <a:pt x="47625" y="83344"/>
                </a:lnTo>
                <a:lnTo>
                  <a:pt x="17859" y="83344"/>
                </a:lnTo>
                <a:cubicBezTo>
                  <a:pt x="8000" y="83344"/>
                  <a:pt x="0" y="75344"/>
                  <a:pt x="0" y="65484"/>
                </a:cubicBezTo>
                <a:lnTo>
                  <a:pt x="0" y="29766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0" name="Text 28"/>
          <p:cNvSpPr/>
          <p:nvPr/>
        </p:nvSpPr>
        <p:spPr>
          <a:xfrm>
            <a:off x="5413995" y="1685925"/>
            <a:ext cx="6334125" cy="2667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Contoh: "Mengapa Implementasi Stranas KA Gagal?"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175870" y="2257425"/>
            <a:ext cx="6477000" cy="381000"/>
          </a:xfrm>
          <a:custGeom>
            <a:avLst/>
            <a:gdLst/>
            <a:ahLst/>
            <a:cxnLst/>
            <a:rect l="l" t="t" r="r" b="b"/>
            <a:pathLst>
              <a:path w="6477000" h="381000">
                <a:moveTo>
                  <a:pt x="76200" y="0"/>
                </a:moveTo>
                <a:lnTo>
                  <a:pt x="6400800" y="0"/>
                </a:lnTo>
                <a:cubicBezTo>
                  <a:pt x="6442856" y="0"/>
                  <a:pt x="6477000" y="34144"/>
                  <a:pt x="6477000" y="76200"/>
                </a:cubicBezTo>
                <a:lnTo>
                  <a:pt x="6477000" y="304800"/>
                </a:lnTo>
                <a:cubicBezTo>
                  <a:pt x="6477000" y="346856"/>
                  <a:pt x="6442856" y="381000"/>
                  <a:pt x="6400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2" name="Text 30"/>
          <p:cNvSpPr/>
          <p:nvPr/>
        </p:nvSpPr>
        <p:spPr>
          <a:xfrm>
            <a:off x="5137770" y="2257425"/>
            <a:ext cx="6553200" cy="381000"/>
          </a:xfrm>
          <a:prstGeom prst="rect">
            <a:avLst/>
          </a:prstGeom>
          <a:noFill/>
          <a:ln/>
        </p:spPr>
        <p:txBody>
          <a:bodyPr wrap="square" lIns="228600" tIns="76200" rIns="228600" bIns="7620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1A1D21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Mengapa Implementasi Stranas KA Gagal?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8407673" y="2714625"/>
            <a:ext cx="9525" cy="152400"/>
          </a:xfrm>
          <a:custGeom>
            <a:avLst/>
            <a:gdLst/>
            <a:ahLst/>
            <a:cxnLst/>
            <a:rect l="l" t="t" r="r" b="b"/>
            <a:pathLst>
              <a:path w="9525" h="152400">
                <a:moveTo>
                  <a:pt x="0" y="0"/>
                </a:moveTo>
                <a:lnTo>
                  <a:pt x="9525" y="0"/>
                </a:lnTo>
                <a:lnTo>
                  <a:pt x="9525" y="152400"/>
                </a:lnTo>
                <a:lnTo>
                  <a:pt x="0" y="1524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4" name="Shape 32"/>
          <p:cNvSpPr/>
          <p:nvPr/>
        </p:nvSpPr>
        <p:spPr>
          <a:xfrm>
            <a:off x="5175870" y="2943225"/>
            <a:ext cx="2085975" cy="381000"/>
          </a:xfrm>
          <a:custGeom>
            <a:avLst/>
            <a:gdLst/>
            <a:ahLst/>
            <a:cxnLst/>
            <a:rect l="l" t="t" r="r" b="b"/>
            <a:pathLst>
              <a:path w="2085975" h="381000">
                <a:moveTo>
                  <a:pt x="76200" y="0"/>
                </a:moveTo>
                <a:lnTo>
                  <a:pt x="2009775" y="0"/>
                </a:lnTo>
                <a:cubicBezTo>
                  <a:pt x="2051831" y="0"/>
                  <a:pt x="2085975" y="34144"/>
                  <a:pt x="2085975" y="76200"/>
                </a:cubicBezTo>
                <a:lnTo>
                  <a:pt x="2085975" y="304800"/>
                </a:lnTo>
                <a:cubicBezTo>
                  <a:pt x="2085975" y="346856"/>
                  <a:pt x="2051831" y="381000"/>
                  <a:pt x="2009775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5" name="Text 33"/>
          <p:cNvSpPr/>
          <p:nvPr/>
        </p:nvSpPr>
        <p:spPr>
          <a:xfrm>
            <a:off x="5137770" y="2943225"/>
            <a:ext cx="2162175" cy="381000"/>
          </a:xfrm>
          <a:prstGeom prst="rect">
            <a:avLst/>
          </a:prstGeom>
          <a:noFill/>
          <a:ln/>
        </p:spPr>
        <p:txBody>
          <a:bodyPr wrap="square" lIns="114300" tIns="76200" rIns="114300" bIns="7620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Capacity Issues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6211863" y="3324225"/>
            <a:ext cx="9525" cy="114300"/>
          </a:xfrm>
          <a:custGeom>
            <a:avLst/>
            <a:gdLst/>
            <a:ahLst/>
            <a:cxnLst/>
            <a:rect l="l" t="t" r="r" b="b"/>
            <a:pathLst>
              <a:path w="9525" h="114300">
                <a:moveTo>
                  <a:pt x="0" y="0"/>
                </a:moveTo>
                <a:lnTo>
                  <a:pt x="9525" y="0"/>
                </a:lnTo>
                <a:lnTo>
                  <a:pt x="9525" y="114300"/>
                </a:lnTo>
                <a:lnTo>
                  <a:pt x="0" y="1143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37" name="Shape 35"/>
          <p:cNvSpPr/>
          <p:nvPr/>
        </p:nvSpPr>
        <p:spPr>
          <a:xfrm>
            <a:off x="5175870" y="3438525"/>
            <a:ext cx="2085975" cy="266700"/>
          </a:xfrm>
          <a:custGeom>
            <a:avLst/>
            <a:gdLst/>
            <a:ahLst/>
            <a:cxnLst/>
            <a:rect l="l" t="t" r="r" b="b"/>
            <a:pathLst>
              <a:path w="2085975" h="266700">
                <a:moveTo>
                  <a:pt x="38101" y="0"/>
                </a:moveTo>
                <a:lnTo>
                  <a:pt x="2047874" y="0"/>
                </a:lnTo>
                <a:cubicBezTo>
                  <a:pt x="2068917" y="0"/>
                  <a:pt x="2085975" y="17058"/>
                  <a:pt x="2085975" y="38101"/>
                </a:cubicBezTo>
                <a:lnTo>
                  <a:pt x="2085975" y="228599"/>
                </a:lnTo>
                <a:cubicBezTo>
                  <a:pt x="2085975" y="249642"/>
                  <a:pt x="2068917" y="266700"/>
                  <a:pt x="2047874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38" name="Text 36"/>
          <p:cNvSpPr/>
          <p:nvPr/>
        </p:nvSpPr>
        <p:spPr>
          <a:xfrm>
            <a:off x="5142533" y="3438525"/>
            <a:ext cx="2152650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SDM terbatas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5175870" y="3743325"/>
            <a:ext cx="2085975" cy="266700"/>
          </a:xfrm>
          <a:custGeom>
            <a:avLst/>
            <a:gdLst/>
            <a:ahLst/>
            <a:cxnLst/>
            <a:rect l="l" t="t" r="r" b="b"/>
            <a:pathLst>
              <a:path w="2085975" h="266700">
                <a:moveTo>
                  <a:pt x="38101" y="0"/>
                </a:moveTo>
                <a:lnTo>
                  <a:pt x="2047874" y="0"/>
                </a:lnTo>
                <a:cubicBezTo>
                  <a:pt x="2068917" y="0"/>
                  <a:pt x="2085975" y="17058"/>
                  <a:pt x="2085975" y="38101"/>
                </a:cubicBezTo>
                <a:lnTo>
                  <a:pt x="2085975" y="228599"/>
                </a:lnTo>
                <a:cubicBezTo>
                  <a:pt x="2085975" y="249642"/>
                  <a:pt x="2068917" y="266700"/>
                  <a:pt x="2047874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40" name="Text 38"/>
          <p:cNvSpPr/>
          <p:nvPr/>
        </p:nvSpPr>
        <p:spPr>
          <a:xfrm>
            <a:off x="5142533" y="3743325"/>
            <a:ext cx="2152650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Skill gap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5175870" y="4048125"/>
            <a:ext cx="2085975" cy="266700"/>
          </a:xfrm>
          <a:custGeom>
            <a:avLst/>
            <a:gdLst/>
            <a:ahLst/>
            <a:cxnLst/>
            <a:rect l="l" t="t" r="r" b="b"/>
            <a:pathLst>
              <a:path w="2085975" h="266700">
                <a:moveTo>
                  <a:pt x="38101" y="0"/>
                </a:moveTo>
                <a:lnTo>
                  <a:pt x="2047874" y="0"/>
                </a:lnTo>
                <a:cubicBezTo>
                  <a:pt x="2068917" y="0"/>
                  <a:pt x="2085975" y="17058"/>
                  <a:pt x="2085975" y="38101"/>
                </a:cubicBezTo>
                <a:lnTo>
                  <a:pt x="2085975" y="228599"/>
                </a:lnTo>
                <a:cubicBezTo>
                  <a:pt x="2085975" y="249642"/>
                  <a:pt x="2068917" y="266700"/>
                  <a:pt x="2047874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42" name="Text 40"/>
          <p:cNvSpPr/>
          <p:nvPr/>
        </p:nvSpPr>
        <p:spPr>
          <a:xfrm>
            <a:off x="5142533" y="4048125"/>
            <a:ext cx="2152650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Budget constraints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7371680" y="2943225"/>
            <a:ext cx="2085975" cy="381000"/>
          </a:xfrm>
          <a:custGeom>
            <a:avLst/>
            <a:gdLst/>
            <a:ahLst/>
            <a:cxnLst/>
            <a:rect l="l" t="t" r="r" b="b"/>
            <a:pathLst>
              <a:path w="2085975" h="381000">
                <a:moveTo>
                  <a:pt x="76200" y="0"/>
                </a:moveTo>
                <a:lnTo>
                  <a:pt x="2009775" y="0"/>
                </a:lnTo>
                <a:cubicBezTo>
                  <a:pt x="2051831" y="0"/>
                  <a:pt x="2085975" y="34144"/>
                  <a:pt x="2085975" y="76200"/>
                </a:cubicBezTo>
                <a:lnTo>
                  <a:pt x="2085975" y="304800"/>
                </a:lnTo>
                <a:cubicBezTo>
                  <a:pt x="2085975" y="346856"/>
                  <a:pt x="2051831" y="381000"/>
                  <a:pt x="2009775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44" name="Text 42"/>
          <p:cNvSpPr/>
          <p:nvPr/>
        </p:nvSpPr>
        <p:spPr>
          <a:xfrm>
            <a:off x="7333580" y="2943225"/>
            <a:ext cx="2162175" cy="381000"/>
          </a:xfrm>
          <a:prstGeom prst="rect">
            <a:avLst/>
          </a:prstGeom>
          <a:noFill/>
          <a:ln/>
        </p:spPr>
        <p:txBody>
          <a:bodyPr wrap="square" lIns="114300" tIns="76200" rIns="114300" bIns="7620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Policy Issues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8407673" y="3324225"/>
            <a:ext cx="9525" cy="114300"/>
          </a:xfrm>
          <a:custGeom>
            <a:avLst/>
            <a:gdLst/>
            <a:ahLst/>
            <a:cxnLst/>
            <a:rect l="l" t="t" r="r" b="b"/>
            <a:pathLst>
              <a:path w="9525" h="114300">
                <a:moveTo>
                  <a:pt x="0" y="0"/>
                </a:moveTo>
                <a:lnTo>
                  <a:pt x="9525" y="0"/>
                </a:lnTo>
                <a:lnTo>
                  <a:pt x="9525" y="114300"/>
                </a:lnTo>
                <a:lnTo>
                  <a:pt x="0" y="1143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46" name="Shape 44"/>
          <p:cNvSpPr/>
          <p:nvPr/>
        </p:nvSpPr>
        <p:spPr>
          <a:xfrm>
            <a:off x="7371680" y="3438525"/>
            <a:ext cx="2085975" cy="266700"/>
          </a:xfrm>
          <a:custGeom>
            <a:avLst/>
            <a:gdLst/>
            <a:ahLst/>
            <a:cxnLst/>
            <a:rect l="l" t="t" r="r" b="b"/>
            <a:pathLst>
              <a:path w="2085975" h="266700">
                <a:moveTo>
                  <a:pt x="38101" y="0"/>
                </a:moveTo>
                <a:lnTo>
                  <a:pt x="2047874" y="0"/>
                </a:lnTo>
                <a:cubicBezTo>
                  <a:pt x="2068917" y="0"/>
                  <a:pt x="2085975" y="17058"/>
                  <a:pt x="2085975" y="38101"/>
                </a:cubicBezTo>
                <a:lnTo>
                  <a:pt x="2085975" y="228599"/>
                </a:lnTo>
                <a:cubicBezTo>
                  <a:pt x="2085975" y="249642"/>
                  <a:pt x="2068917" y="266700"/>
                  <a:pt x="2047874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47" name="Text 45"/>
          <p:cNvSpPr/>
          <p:nvPr/>
        </p:nvSpPr>
        <p:spPr>
          <a:xfrm>
            <a:off x="7338343" y="3438525"/>
            <a:ext cx="2152650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Regulasi kabur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7371680" y="3743325"/>
            <a:ext cx="2085975" cy="266700"/>
          </a:xfrm>
          <a:custGeom>
            <a:avLst/>
            <a:gdLst/>
            <a:ahLst/>
            <a:cxnLst/>
            <a:rect l="l" t="t" r="r" b="b"/>
            <a:pathLst>
              <a:path w="2085975" h="266700">
                <a:moveTo>
                  <a:pt x="38101" y="0"/>
                </a:moveTo>
                <a:lnTo>
                  <a:pt x="2047874" y="0"/>
                </a:lnTo>
                <a:cubicBezTo>
                  <a:pt x="2068917" y="0"/>
                  <a:pt x="2085975" y="17058"/>
                  <a:pt x="2085975" y="38101"/>
                </a:cubicBezTo>
                <a:lnTo>
                  <a:pt x="2085975" y="228599"/>
                </a:lnTo>
                <a:cubicBezTo>
                  <a:pt x="2085975" y="249642"/>
                  <a:pt x="2068917" y="266700"/>
                  <a:pt x="2047874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49" name="Text 47"/>
          <p:cNvSpPr/>
          <p:nvPr/>
        </p:nvSpPr>
        <p:spPr>
          <a:xfrm>
            <a:off x="7338343" y="3743325"/>
            <a:ext cx="2152650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Incentive misalign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7371680" y="4048125"/>
            <a:ext cx="2085975" cy="266700"/>
          </a:xfrm>
          <a:custGeom>
            <a:avLst/>
            <a:gdLst/>
            <a:ahLst/>
            <a:cxnLst/>
            <a:rect l="l" t="t" r="r" b="b"/>
            <a:pathLst>
              <a:path w="2085975" h="266700">
                <a:moveTo>
                  <a:pt x="38101" y="0"/>
                </a:moveTo>
                <a:lnTo>
                  <a:pt x="2047874" y="0"/>
                </a:lnTo>
                <a:cubicBezTo>
                  <a:pt x="2068917" y="0"/>
                  <a:pt x="2085975" y="17058"/>
                  <a:pt x="2085975" y="38101"/>
                </a:cubicBezTo>
                <a:lnTo>
                  <a:pt x="2085975" y="228599"/>
                </a:lnTo>
                <a:cubicBezTo>
                  <a:pt x="2085975" y="249642"/>
                  <a:pt x="2068917" y="266700"/>
                  <a:pt x="2047874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51" name="Text 49"/>
          <p:cNvSpPr/>
          <p:nvPr/>
        </p:nvSpPr>
        <p:spPr>
          <a:xfrm>
            <a:off x="7338343" y="4048125"/>
            <a:ext cx="2152650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Coordination fail</a:t>
            </a:r>
            <a:endParaRPr lang="en-US" sz="1600" dirty="0"/>
          </a:p>
        </p:txBody>
      </p:sp>
      <p:sp>
        <p:nvSpPr>
          <p:cNvPr id="52" name="Shape 50"/>
          <p:cNvSpPr/>
          <p:nvPr/>
        </p:nvSpPr>
        <p:spPr>
          <a:xfrm>
            <a:off x="9567490" y="2943225"/>
            <a:ext cx="2085975" cy="381000"/>
          </a:xfrm>
          <a:custGeom>
            <a:avLst/>
            <a:gdLst/>
            <a:ahLst/>
            <a:cxnLst/>
            <a:rect l="l" t="t" r="r" b="b"/>
            <a:pathLst>
              <a:path w="2085975" h="381000">
                <a:moveTo>
                  <a:pt x="76200" y="0"/>
                </a:moveTo>
                <a:lnTo>
                  <a:pt x="2009775" y="0"/>
                </a:lnTo>
                <a:cubicBezTo>
                  <a:pt x="2051831" y="0"/>
                  <a:pt x="2085975" y="34144"/>
                  <a:pt x="2085975" y="76200"/>
                </a:cubicBezTo>
                <a:lnTo>
                  <a:pt x="2085975" y="304800"/>
                </a:lnTo>
                <a:cubicBezTo>
                  <a:pt x="2085975" y="346856"/>
                  <a:pt x="2051831" y="381000"/>
                  <a:pt x="2009775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53" name="Text 51"/>
          <p:cNvSpPr/>
          <p:nvPr/>
        </p:nvSpPr>
        <p:spPr>
          <a:xfrm>
            <a:off x="9529390" y="2943225"/>
            <a:ext cx="2162175" cy="381000"/>
          </a:xfrm>
          <a:prstGeom prst="rect">
            <a:avLst/>
          </a:prstGeom>
          <a:noFill/>
          <a:ln/>
        </p:spPr>
        <p:txBody>
          <a:bodyPr wrap="square" lIns="114300" tIns="76200" rIns="114300" bIns="7620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Cultural Issues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10603483" y="3324225"/>
            <a:ext cx="9525" cy="114300"/>
          </a:xfrm>
          <a:custGeom>
            <a:avLst/>
            <a:gdLst/>
            <a:ahLst/>
            <a:cxnLst/>
            <a:rect l="l" t="t" r="r" b="b"/>
            <a:pathLst>
              <a:path w="9525" h="114300">
                <a:moveTo>
                  <a:pt x="0" y="0"/>
                </a:moveTo>
                <a:lnTo>
                  <a:pt x="9525" y="0"/>
                </a:lnTo>
                <a:lnTo>
                  <a:pt x="9525" y="114300"/>
                </a:lnTo>
                <a:lnTo>
                  <a:pt x="0" y="114300"/>
                </a:lnTo>
                <a:lnTo>
                  <a:pt x="0" y="0"/>
                </a:lnTo>
                <a:close/>
              </a:path>
            </a:pathLst>
          </a:custGeom>
          <a:solidFill>
            <a:srgbClr val="8D99AE"/>
          </a:solidFill>
          <a:ln/>
        </p:spPr>
      </p:sp>
      <p:sp>
        <p:nvSpPr>
          <p:cNvPr id="55" name="Shape 53"/>
          <p:cNvSpPr/>
          <p:nvPr/>
        </p:nvSpPr>
        <p:spPr>
          <a:xfrm>
            <a:off x="9567490" y="3438525"/>
            <a:ext cx="2085975" cy="266700"/>
          </a:xfrm>
          <a:custGeom>
            <a:avLst/>
            <a:gdLst/>
            <a:ahLst/>
            <a:cxnLst/>
            <a:rect l="l" t="t" r="r" b="b"/>
            <a:pathLst>
              <a:path w="2085975" h="266700">
                <a:moveTo>
                  <a:pt x="38101" y="0"/>
                </a:moveTo>
                <a:lnTo>
                  <a:pt x="2047874" y="0"/>
                </a:lnTo>
                <a:cubicBezTo>
                  <a:pt x="2068917" y="0"/>
                  <a:pt x="2085975" y="17058"/>
                  <a:pt x="2085975" y="38101"/>
                </a:cubicBezTo>
                <a:lnTo>
                  <a:pt x="2085975" y="228599"/>
                </a:lnTo>
                <a:cubicBezTo>
                  <a:pt x="2085975" y="249642"/>
                  <a:pt x="2068917" y="266700"/>
                  <a:pt x="2047874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9534153" y="3438525"/>
            <a:ext cx="2152650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Resistance to change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9567490" y="3743325"/>
            <a:ext cx="2085975" cy="266700"/>
          </a:xfrm>
          <a:custGeom>
            <a:avLst/>
            <a:gdLst/>
            <a:ahLst/>
            <a:cxnLst/>
            <a:rect l="l" t="t" r="r" b="b"/>
            <a:pathLst>
              <a:path w="2085975" h="266700">
                <a:moveTo>
                  <a:pt x="38101" y="0"/>
                </a:moveTo>
                <a:lnTo>
                  <a:pt x="2047874" y="0"/>
                </a:lnTo>
                <a:cubicBezTo>
                  <a:pt x="2068917" y="0"/>
                  <a:pt x="2085975" y="17058"/>
                  <a:pt x="2085975" y="38101"/>
                </a:cubicBezTo>
                <a:lnTo>
                  <a:pt x="2085975" y="228599"/>
                </a:lnTo>
                <a:cubicBezTo>
                  <a:pt x="2085975" y="249642"/>
                  <a:pt x="2068917" y="266700"/>
                  <a:pt x="2047874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58" name="Text 56"/>
          <p:cNvSpPr/>
          <p:nvPr/>
        </p:nvSpPr>
        <p:spPr>
          <a:xfrm>
            <a:off x="9534153" y="3743325"/>
            <a:ext cx="2152650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Silos antar unit</a:t>
            </a:r>
            <a:endParaRPr lang="en-US" sz="1600" dirty="0"/>
          </a:p>
        </p:txBody>
      </p:sp>
      <p:sp>
        <p:nvSpPr>
          <p:cNvPr id="59" name="Shape 57"/>
          <p:cNvSpPr/>
          <p:nvPr/>
        </p:nvSpPr>
        <p:spPr>
          <a:xfrm>
            <a:off x="9567490" y="4048125"/>
            <a:ext cx="2085975" cy="266700"/>
          </a:xfrm>
          <a:custGeom>
            <a:avLst/>
            <a:gdLst/>
            <a:ahLst/>
            <a:cxnLst/>
            <a:rect l="l" t="t" r="r" b="b"/>
            <a:pathLst>
              <a:path w="2085975" h="266700">
                <a:moveTo>
                  <a:pt x="38101" y="0"/>
                </a:moveTo>
                <a:lnTo>
                  <a:pt x="2047874" y="0"/>
                </a:lnTo>
                <a:cubicBezTo>
                  <a:pt x="2068917" y="0"/>
                  <a:pt x="2085975" y="17058"/>
                  <a:pt x="2085975" y="38101"/>
                </a:cubicBezTo>
                <a:lnTo>
                  <a:pt x="2085975" y="228599"/>
                </a:lnTo>
                <a:cubicBezTo>
                  <a:pt x="2085975" y="249642"/>
                  <a:pt x="2068917" y="266700"/>
                  <a:pt x="2047874" y="266700"/>
                </a:cubicBezTo>
                <a:lnTo>
                  <a:pt x="38101" y="266700"/>
                </a:lnTo>
                <a:cubicBezTo>
                  <a:pt x="17058" y="266700"/>
                  <a:pt x="0" y="249642"/>
                  <a:pt x="0" y="228599"/>
                </a:cubicBezTo>
                <a:lnTo>
                  <a:pt x="0" y="38101"/>
                </a:lnTo>
                <a:cubicBezTo>
                  <a:pt x="0" y="17072"/>
                  <a:pt x="17072" y="0"/>
                  <a:pt x="38101" y="0"/>
                </a:cubicBezTo>
                <a:close/>
              </a:path>
            </a:pathLst>
          </a:custGeom>
          <a:solidFill>
            <a:srgbClr val="8D99AE">
              <a:alpha val="30196"/>
            </a:srgbClr>
          </a:solidFill>
          <a:ln/>
        </p:spPr>
      </p:sp>
      <p:sp>
        <p:nvSpPr>
          <p:cNvPr id="60" name="Text 58"/>
          <p:cNvSpPr/>
          <p:nvPr/>
        </p:nvSpPr>
        <p:spPr>
          <a:xfrm>
            <a:off x="9534153" y="4048125"/>
            <a:ext cx="2152650" cy="266700"/>
          </a:xfrm>
          <a:prstGeom prst="rect">
            <a:avLst/>
          </a:prstGeom>
          <a:noFill/>
          <a:ln/>
        </p:spPr>
        <p:txBody>
          <a:bodyPr wrap="square" lIns="76200" tIns="38100" rIns="76200" bIns="3810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Lack of urgency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5175870" y="4619625"/>
            <a:ext cx="6477000" cy="381000"/>
          </a:xfrm>
          <a:custGeom>
            <a:avLst/>
            <a:gdLst/>
            <a:ahLst/>
            <a:cxnLst/>
            <a:rect l="l" t="t" r="r" b="b"/>
            <a:pathLst>
              <a:path w="6477000" h="381000">
                <a:moveTo>
                  <a:pt x="38100" y="0"/>
                </a:moveTo>
                <a:lnTo>
                  <a:pt x="6438900" y="0"/>
                </a:lnTo>
                <a:cubicBezTo>
                  <a:pt x="6459928" y="0"/>
                  <a:pt x="6477000" y="17072"/>
                  <a:pt x="6477000" y="38100"/>
                </a:cubicBezTo>
                <a:lnTo>
                  <a:pt x="6477000" y="342900"/>
                </a:lnTo>
                <a:cubicBezTo>
                  <a:pt x="6477000" y="363928"/>
                  <a:pt x="6459928" y="381000"/>
                  <a:pt x="6438900" y="381000"/>
                </a:cubicBezTo>
                <a:lnTo>
                  <a:pt x="38100" y="381000"/>
                </a:lnTo>
                <a:cubicBezTo>
                  <a:pt x="17072" y="381000"/>
                  <a:pt x="0" y="363928"/>
                  <a:pt x="0" y="342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62" name="Shape 60"/>
          <p:cNvSpPr/>
          <p:nvPr/>
        </p:nvSpPr>
        <p:spPr>
          <a:xfrm>
            <a:off x="5290170" y="472916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87184" y="114300"/>
                </a:moveTo>
                <a:cubicBezTo>
                  <a:pt x="89356" y="107662"/>
                  <a:pt x="93702" y="101650"/>
                  <a:pt x="98614" y="96470"/>
                </a:cubicBezTo>
                <a:cubicBezTo>
                  <a:pt x="108347" y="86231"/>
                  <a:pt x="114300" y="72390"/>
                  <a:pt x="114300" y="57150"/>
                </a:cubicBezTo>
                <a:cubicBezTo>
                  <a:pt x="114300" y="25598"/>
                  <a:pt x="88702" y="0"/>
                  <a:pt x="57150" y="0"/>
                </a:cubicBezTo>
                <a:cubicBezTo>
                  <a:pt x="25598" y="0"/>
                  <a:pt x="0" y="25598"/>
                  <a:pt x="0" y="57150"/>
                </a:cubicBezTo>
                <a:cubicBezTo>
                  <a:pt x="0" y="72390"/>
                  <a:pt x="5953" y="86231"/>
                  <a:pt x="15686" y="96470"/>
                </a:cubicBezTo>
                <a:cubicBezTo>
                  <a:pt x="20598" y="101650"/>
                  <a:pt x="24973" y="107662"/>
                  <a:pt x="27116" y="114300"/>
                </a:cubicBezTo>
                <a:lnTo>
                  <a:pt x="87154" y="114300"/>
                </a:lnTo>
                <a:close/>
                <a:moveTo>
                  <a:pt x="85725" y="128588"/>
                </a:moveTo>
                <a:lnTo>
                  <a:pt x="28575" y="128588"/>
                </a:lnTo>
                <a:lnTo>
                  <a:pt x="28575" y="133350"/>
                </a:lnTo>
                <a:cubicBezTo>
                  <a:pt x="28575" y="146506"/>
                  <a:pt x="39231" y="157163"/>
                  <a:pt x="52388" y="157163"/>
                </a:cubicBezTo>
                <a:lnTo>
                  <a:pt x="61912" y="157163"/>
                </a:lnTo>
                <a:cubicBezTo>
                  <a:pt x="75069" y="157163"/>
                  <a:pt x="85725" y="146506"/>
                  <a:pt x="85725" y="133350"/>
                </a:cubicBezTo>
                <a:lnTo>
                  <a:pt x="85725" y="128588"/>
                </a:lnTo>
                <a:close/>
                <a:moveTo>
                  <a:pt x="54769" y="33338"/>
                </a:moveTo>
                <a:cubicBezTo>
                  <a:pt x="42922" y="33338"/>
                  <a:pt x="33338" y="42922"/>
                  <a:pt x="33338" y="54769"/>
                </a:cubicBezTo>
                <a:cubicBezTo>
                  <a:pt x="33338" y="58728"/>
                  <a:pt x="30153" y="61912"/>
                  <a:pt x="26194" y="61912"/>
                </a:cubicBezTo>
                <a:cubicBezTo>
                  <a:pt x="22235" y="61912"/>
                  <a:pt x="19050" y="58728"/>
                  <a:pt x="19050" y="54769"/>
                </a:cubicBezTo>
                <a:cubicBezTo>
                  <a:pt x="19050" y="35034"/>
                  <a:pt x="35034" y="19050"/>
                  <a:pt x="54769" y="19050"/>
                </a:cubicBezTo>
                <a:cubicBezTo>
                  <a:pt x="58728" y="19050"/>
                  <a:pt x="61912" y="22235"/>
                  <a:pt x="61912" y="26194"/>
                </a:cubicBezTo>
                <a:cubicBezTo>
                  <a:pt x="61912" y="30153"/>
                  <a:pt x="58728" y="33338"/>
                  <a:pt x="54769" y="33338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3" name="Text 61"/>
          <p:cNvSpPr/>
          <p:nvPr/>
        </p:nvSpPr>
        <p:spPr>
          <a:xfrm>
            <a:off x="5499720" y="4695825"/>
            <a:ext cx="615315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Relevan untuk: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AGIRI research structure &amp; policy brief deck</a:t>
            </a:r>
            <a:endParaRPr lang="en-US" sz="1600" dirty="0"/>
          </a:p>
        </p:txBody>
      </p:sp>
      <p:sp>
        <p:nvSpPr>
          <p:cNvPr id="64" name="Shape 62"/>
          <p:cNvSpPr/>
          <p:nvPr/>
        </p:nvSpPr>
        <p:spPr>
          <a:xfrm>
            <a:off x="5018708" y="5281613"/>
            <a:ext cx="3333750" cy="1533525"/>
          </a:xfrm>
          <a:custGeom>
            <a:avLst/>
            <a:gdLst/>
            <a:ahLst/>
            <a:cxnLst/>
            <a:rect l="l" t="t" r="r" b="b"/>
            <a:pathLst>
              <a:path w="3333750" h="1533525">
                <a:moveTo>
                  <a:pt x="76201" y="0"/>
                </a:moveTo>
                <a:lnTo>
                  <a:pt x="3257549" y="0"/>
                </a:lnTo>
                <a:cubicBezTo>
                  <a:pt x="3299606" y="0"/>
                  <a:pt x="3333750" y="34144"/>
                  <a:pt x="3333750" y="76201"/>
                </a:cubicBezTo>
                <a:lnTo>
                  <a:pt x="3333750" y="1457324"/>
                </a:lnTo>
                <a:cubicBezTo>
                  <a:pt x="3333750" y="1499381"/>
                  <a:pt x="3299606" y="1533525"/>
                  <a:pt x="3257549" y="1533525"/>
                </a:cubicBezTo>
                <a:lnTo>
                  <a:pt x="76201" y="1533525"/>
                </a:lnTo>
                <a:cubicBezTo>
                  <a:pt x="34144" y="1533525"/>
                  <a:pt x="0" y="1499381"/>
                  <a:pt x="0" y="1457324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65" name="Shape 63"/>
          <p:cNvSpPr/>
          <p:nvPr/>
        </p:nvSpPr>
        <p:spPr>
          <a:xfrm>
            <a:off x="5166345" y="5438775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00846" y="-2947"/>
                </a:moveTo>
                <a:cubicBezTo>
                  <a:pt x="104388" y="-387"/>
                  <a:pt x="105698" y="4256"/>
                  <a:pt x="104090" y="8305"/>
                </a:cubicBezTo>
                <a:lnTo>
                  <a:pt x="80754" y="66675"/>
                </a:lnTo>
                <a:lnTo>
                  <a:pt x="123825" y="66675"/>
                </a:lnTo>
                <a:cubicBezTo>
                  <a:pt x="127843" y="66675"/>
                  <a:pt x="131415" y="69175"/>
                  <a:pt x="132784" y="72956"/>
                </a:cubicBezTo>
                <a:cubicBezTo>
                  <a:pt x="134154" y="76736"/>
                  <a:pt x="132993" y="80962"/>
                  <a:pt x="129927" y="83522"/>
                </a:cubicBezTo>
                <a:lnTo>
                  <a:pt x="44202" y="154960"/>
                </a:lnTo>
                <a:cubicBezTo>
                  <a:pt x="40838" y="157758"/>
                  <a:pt x="36046" y="157907"/>
                  <a:pt x="32504" y="155347"/>
                </a:cubicBezTo>
                <a:cubicBezTo>
                  <a:pt x="28962" y="152787"/>
                  <a:pt x="27652" y="148144"/>
                  <a:pt x="29260" y="144095"/>
                </a:cubicBezTo>
                <a:lnTo>
                  <a:pt x="52596" y="85725"/>
                </a:lnTo>
                <a:lnTo>
                  <a:pt x="9525" y="85725"/>
                </a:lnTo>
                <a:cubicBezTo>
                  <a:pt x="5507" y="85725"/>
                  <a:pt x="1935" y="83225"/>
                  <a:pt x="566" y="79444"/>
                </a:cubicBezTo>
                <a:cubicBezTo>
                  <a:pt x="-804" y="75664"/>
                  <a:pt x="357" y="71438"/>
                  <a:pt x="3423" y="68878"/>
                </a:cubicBezTo>
                <a:lnTo>
                  <a:pt x="89148" y="-2560"/>
                </a:lnTo>
                <a:cubicBezTo>
                  <a:pt x="92512" y="-5358"/>
                  <a:pt x="97304" y="-5507"/>
                  <a:pt x="100846" y="-2947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66" name="Text 64"/>
          <p:cNvSpPr/>
          <p:nvPr/>
        </p:nvSpPr>
        <p:spPr>
          <a:xfrm>
            <a:off x="5328270" y="5400675"/>
            <a:ext cx="2981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Keuntungan Issue Tree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5137770" y="5705475"/>
            <a:ext cx="3171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Parallel analysis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tim bisa kerja bersamaan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5137770" y="5972175"/>
            <a:ext cx="3171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No blind spots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MECE memastikan lengkap</a:t>
            </a:r>
            <a:endParaRPr lang="en-US" sz="1600" dirty="0"/>
          </a:p>
        </p:txBody>
      </p:sp>
      <p:sp>
        <p:nvSpPr>
          <p:cNvPr id="69" name="Text 67"/>
          <p:cNvSpPr/>
          <p:nvPr/>
        </p:nvSpPr>
        <p:spPr>
          <a:xfrm>
            <a:off x="5137770" y="6238875"/>
            <a:ext cx="317182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Clear priorities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fokus pada branch paling critical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8474348" y="5281613"/>
            <a:ext cx="3333750" cy="1533525"/>
          </a:xfrm>
          <a:custGeom>
            <a:avLst/>
            <a:gdLst/>
            <a:ahLst/>
            <a:cxnLst/>
            <a:rect l="l" t="t" r="r" b="b"/>
            <a:pathLst>
              <a:path w="3333750" h="1533525">
                <a:moveTo>
                  <a:pt x="76201" y="0"/>
                </a:moveTo>
                <a:lnTo>
                  <a:pt x="3257549" y="0"/>
                </a:lnTo>
                <a:cubicBezTo>
                  <a:pt x="3299606" y="0"/>
                  <a:pt x="3333750" y="34144"/>
                  <a:pt x="3333750" y="76201"/>
                </a:cubicBezTo>
                <a:lnTo>
                  <a:pt x="3333750" y="1457324"/>
                </a:lnTo>
                <a:cubicBezTo>
                  <a:pt x="3333750" y="1499381"/>
                  <a:pt x="3299606" y="1533525"/>
                  <a:pt x="3257549" y="1533525"/>
                </a:cubicBezTo>
                <a:lnTo>
                  <a:pt x="76201" y="1533525"/>
                </a:lnTo>
                <a:cubicBezTo>
                  <a:pt x="34144" y="1533525"/>
                  <a:pt x="0" y="1499381"/>
                  <a:pt x="0" y="1457324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71" name="Shape 69"/>
          <p:cNvSpPr/>
          <p:nvPr/>
        </p:nvSpPr>
        <p:spPr>
          <a:xfrm>
            <a:off x="8612460" y="543877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20253" y="0"/>
                </a:moveTo>
                <a:cubicBezTo>
                  <a:pt x="125968" y="0"/>
                  <a:pt x="131445" y="2262"/>
                  <a:pt x="135463" y="6310"/>
                </a:cubicBezTo>
                <a:lnTo>
                  <a:pt x="146090" y="16937"/>
                </a:lnTo>
                <a:cubicBezTo>
                  <a:pt x="150138" y="20955"/>
                  <a:pt x="152400" y="26432"/>
                  <a:pt x="152400" y="32147"/>
                </a:cubicBezTo>
                <a:cubicBezTo>
                  <a:pt x="152400" y="37862"/>
                  <a:pt x="150138" y="43339"/>
                  <a:pt x="146090" y="47357"/>
                </a:cubicBezTo>
                <a:lnTo>
                  <a:pt x="132725" y="60722"/>
                </a:lnTo>
                <a:lnTo>
                  <a:pt x="91678" y="19675"/>
                </a:lnTo>
                <a:lnTo>
                  <a:pt x="105043" y="6310"/>
                </a:lnTo>
                <a:cubicBezTo>
                  <a:pt x="109061" y="2262"/>
                  <a:pt x="114538" y="0"/>
                  <a:pt x="120253" y="0"/>
                </a:cubicBezTo>
                <a:close/>
                <a:moveTo>
                  <a:pt x="17532" y="93791"/>
                </a:moveTo>
                <a:lnTo>
                  <a:pt x="81588" y="29766"/>
                </a:lnTo>
                <a:lnTo>
                  <a:pt x="122634" y="70812"/>
                </a:lnTo>
                <a:lnTo>
                  <a:pt x="58609" y="134868"/>
                </a:lnTo>
                <a:cubicBezTo>
                  <a:pt x="55424" y="138053"/>
                  <a:pt x="51435" y="140375"/>
                  <a:pt x="47089" y="141595"/>
                </a:cubicBezTo>
                <a:lnTo>
                  <a:pt x="9049" y="152132"/>
                </a:lnTo>
                <a:cubicBezTo>
                  <a:pt x="6578" y="152817"/>
                  <a:pt x="3899" y="152132"/>
                  <a:pt x="2084" y="150287"/>
                </a:cubicBezTo>
                <a:cubicBezTo>
                  <a:pt x="268" y="148441"/>
                  <a:pt x="-446" y="145792"/>
                  <a:pt x="238" y="143321"/>
                </a:cubicBezTo>
                <a:lnTo>
                  <a:pt x="10835" y="105311"/>
                </a:lnTo>
                <a:cubicBezTo>
                  <a:pt x="12055" y="100965"/>
                  <a:pt x="14347" y="97006"/>
                  <a:pt x="17562" y="93791"/>
                </a:cubicBezTo>
                <a:close/>
                <a:moveTo>
                  <a:pt x="67092" y="24051"/>
                </a:moveTo>
                <a:lnTo>
                  <a:pt x="24051" y="67092"/>
                </a:lnTo>
                <a:lnTo>
                  <a:pt x="3483" y="46524"/>
                </a:lnTo>
                <a:cubicBezTo>
                  <a:pt x="-1161" y="41880"/>
                  <a:pt x="-1161" y="34350"/>
                  <a:pt x="3483" y="29676"/>
                </a:cubicBezTo>
                <a:lnTo>
                  <a:pt x="29676" y="3483"/>
                </a:lnTo>
                <a:cubicBezTo>
                  <a:pt x="34320" y="-1161"/>
                  <a:pt x="41850" y="-1161"/>
                  <a:pt x="46524" y="3483"/>
                </a:cubicBezTo>
                <a:lnTo>
                  <a:pt x="48280" y="5239"/>
                </a:lnTo>
                <a:lnTo>
                  <a:pt x="31522" y="21997"/>
                </a:lnTo>
                <a:cubicBezTo>
                  <a:pt x="29200" y="24319"/>
                  <a:pt x="29200" y="28099"/>
                  <a:pt x="31522" y="30420"/>
                </a:cubicBezTo>
                <a:cubicBezTo>
                  <a:pt x="33844" y="32742"/>
                  <a:pt x="37624" y="32742"/>
                  <a:pt x="39945" y="30420"/>
                </a:cubicBezTo>
                <a:lnTo>
                  <a:pt x="56704" y="13662"/>
                </a:lnTo>
                <a:lnTo>
                  <a:pt x="67092" y="24051"/>
                </a:lnTo>
                <a:close/>
                <a:moveTo>
                  <a:pt x="128349" y="85308"/>
                </a:moveTo>
                <a:lnTo>
                  <a:pt x="138738" y="95696"/>
                </a:lnTo>
                <a:lnTo>
                  <a:pt x="121980" y="112455"/>
                </a:lnTo>
                <a:cubicBezTo>
                  <a:pt x="119658" y="114776"/>
                  <a:pt x="119658" y="118556"/>
                  <a:pt x="121980" y="120878"/>
                </a:cubicBezTo>
                <a:cubicBezTo>
                  <a:pt x="124301" y="123200"/>
                  <a:pt x="128081" y="123200"/>
                  <a:pt x="130403" y="120878"/>
                </a:cubicBezTo>
                <a:lnTo>
                  <a:pt x="147161" y="104120"/>
                </a:lnTo>
                <a:lnTo>
                  <a:pt x="148917" y="105876"/>
                </a:lnTo>
                <a:cubicBezTo>
                  <a:pt x="153561" y="110520"/>
                  <a:pt x="153561" y="118050"/>
                  <a:pt x="148917" y="122724"/>
                </a:cubicBezTo>
                <a:lnTo>
                  <a:pt x="122724" y="148917"/>
                </a:lnTo>
                <a:cubicBezTo>
                  <a:pt x="118080" y="153561"/>
                  <a:pt x="110550" y="153561"/>
                  <a:pt x="105876" y="148917"/>
                </a:cubicBezTo>
                <a:lnTo>
                  <a:pt x="85308" y="128349"/>
                </a:lnTo>
                <a:lnTo>
                  <a:pt x="128349" y="85308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72" name="Text 70"/>
          <p:cNvSpPr/>
          <p:nvPr/>
        </p:nvSpPr>
        <p:spPr>
          <a:xfrm>
            <a:off x="8783910" y="5400675"/>
            <a:ext cx="29813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Best Practices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8593410" y="5705475"/>
            <a:ext cx="3171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Mulai dengan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question yang spesifik</a:t>
            </a:r>
            <a:endParaRPr lang="en-US" sz="1600" dirty="0"/>
          </a:p>
        </p:txBody>
      </p:sp>
      <p:sp>
        <p:nvSpPr>
          <p:cNvPr id="74" name="Text 72"/>
          <p:cNvSpPr/>
          <p:nvPr/>
        </p:nvSpPr>
        <p:spPr>
          <a:xfrm>
            <a:off x="8593410" y="5972175"/>
            <a:ext cx="3171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Test MECE di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level</a:t>
            </a:r>
            <a:endParaRPr lang="en-US" sz="1600" dirty="0"/>
          </a:p>
        </p:txBody>
      </p:sp>
      <p:sp>
        <p:nvSpPr>
          <p:cNvPr id="75" name="Text 73"/>
          <p:cNvSpPr/>
          <p:nvPr/>
        </p:nvSpPr>
        <p:spPr>
          <a:xfrm>
            <a:off x="8593410" y="6238875"/>
            <a:ext cx="317182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• Limit 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3-5 branches</a:t>
            </a:r>
            <a:pPr>
              <a:lnSpc>
                <a:spcPct val="130000"/>
              </a:lnSpc>
            </a:pPr>
            <a:r>
              <a:rPr lang="en-US" sz="12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per level untuk readability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D2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17500" y="317500"/>
            <a:ext cx="31750" cy="317500"/>
          </a:xfrm>
          <a:custGeom>
            <a:avLst/>
            <a:gdLst/>
            <a:ahLst/>
            <a:cxnLst/>
            <a:rect l="l" t="t" r="r" b="b"/>
            <a:pathLst>
              <a:path w="31750" h="317500">
                <a:moveTo>
                  <a:pt x="0" y="0"/>
                </a:moveTo>
                <a:lnTo>
                  <a:pt x="31750" y="0"/>
                </a:lnTo>
                <a:lnTo>
                  <a:pt x="31750" y="317500"/>
                </a:lnTo>
                <a:lnTo>
                  <a:pt x="0" y="317500"/>
                </a:lnTo>
                <a:lnTo>
                  <a:pt x="0" y="0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3" name="Text 1"/>
          <p:cNvSpPr/>
          <p:nvPr/>
        </p:nvSpPr>
        <p:spPr>
          <a:xfrm>
            <a:off x="444500" y="412750"/>
            <a:ext cx="1023938" cy="127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750" b="1" spc="225" kern="0" dirty="0">
                <a:solidFill>
                  <a:srgbClr val="C9A86A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Framework 6</a:t>
            </a:r>
            <a:endParaRPr lang="en-US" sz="1600" dirty="0"/>
          </a:p>
        </p:txBody>
      </p:sp>
      <p:sp>
        <p:nvSpPr>
          <p:cNvPr id="4" name="Text 2"/>
          <p:cNvSpPr/>
          <p:nvPr/>
        </p:nvSpPr>
        <p:spPr>
          <a:xfrm>
            <a:off x="317500" y="698500"/>
            <a:ext cx="11676063" cy="285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875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So What? Test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317500" y="1047750"/>
            <a:ext cx="1162843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Filter paling powerful untuk menghilangkan noise dari deliverable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21469" y="1400969"/>
            <a:ext cx="5691188" cy="4532313"/>
          </a:xfrm>
          <a:custGeom>
            <a:avLst/>
            <a:gdLst/>
            <a:ahLst/>
            <a:cxnLst/>
            <a:rect l="l" t="t" r="r" b="b"/>
            <a:pathLst>
              <a:path w="5691188" h="4532313">
                <a:moveTo>
                  <a:pt x="63498" y="0"/>
                </a:moveTo>
                <a:lnTo>
                  <a:pt x="5627690" y="0"/>
                </a:lnTo>
                <a:cubicBezTo>
                  <a:pt x="5662759" y="0"/>
                  <a:pt x="5691187" y="28429"/>
                  <a:pt x="5691187" y="63498"/>
                </a:cubicBezTo>
                <a:lnTo>
                  <a:pt x="5691188" y="4468815"/>
                </a:lnTo>
                <a:cubicBezTo>
                  <a:pt x="5691187" y="4503884"/>
                  <a:pt x="5662759" y="4532313"/>
                  <a:pt x="5627690" y="4532312"/>
                </a:cubicBezTo>
                <a:lnTo>
                  <a:pt x="63498" y="4532313"/>
                </a:lnTo>
                <a:cubicBezTo>
                  <a:pt x="28429" y="4532312"/>
                  <a:pt x="0" y="4503884"/>
                  <a:pt x="0" y="4468815"/>
                </a:cubicBezTo>
                <a:lnTo>
                  <a:pt x="0" y="63498"/>
                </a:lnTo>
                <a:cubicBezTo>
                  <a:pt x="0" y="28452"/>
                  <a:pt x="28452" y="0"/>
                  <a:pt x="63498" y="0"/>
                </a:cubicBezTo>
                <a:close/>
              </a:path>
            </a:pathLst>
          </a:custGeom>
          <a:gradFill rotWithShape="1" flip="none">
            <a:gsLst>
              <a:gs pos="0">
                <a:srgbClr val="4A6C8C">
                  <a:alpha val="25000"/>
                </a:srgbClr>
              </a:gs>
              <a:gs pos="100000">
                <a:srgbClr val="4A6C8C">
                  <a:alpha val="10000"/>
                </a:srgbClr>
              </a:gs>
            </a:gsLst>
            <a:lin ang="2700000" scaled="1"/>
          </a:gradFill>
          <a:ln w="12700">
            <a:solidFill>
              <a:srgbClr val="4A6C8C">
                <a:alpha val="40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04031" y="159543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9922" y="19844"/>
                </a:moveTo>
                <a:cubicBezTo>
                  <a:pt x="5922" y="19844"/>
                  <a:pt x="2294" y="22262"/>
                  <a:pt x="744" y="25983"/>
                </a:cubicBezTo>
                <a:cubicBezTo>
                  <a:pt x="-806" y="29704"/>
                  <a:pt x="62" y="33951"/>
                  <a:pt x="2915" y="36773"/>
                </a:cubicBezTo>
                <a:lnTo>
                  <a:pt x="59531" y="93421"/>
                </a:lnTo>
                <a:lnTo>
                  <a:pt x="59531" y="128984"/>
                </a:lnTo>
                <a:cubicBezTo>
                  <a:pt x="59531" y="131620"/>
                  <a:pt x="60585" y="134131"/>
                  <a:pt x="62446" y="135992"/>
                </a:cubicBezTo>
                <a:lnTo>
                  <a:pt x="82290" y="155835"/>
                </a:lnTo>
                <a:cubicBezTo>
                  <a:pt x="85142" y="158688"/>
                  <a:pt x="89390" y="159525"/>
                  <a:pt x="93111" y="157975"/>
                </a:cubicBezTo>
                <a:cubicBezTo>
                  <a:pt x="96831" y="156425"/>
                  <a:pt x="99219" y="152828"/>
                  <a:pt x="99219" y="148828"/>
                </a:cubicBezTo>
                <a:lnTo>
                  <a:pt x="99219" y="93421"/>
                </a:lnTo>
                <a:lnTo>
                  <a:pt x="155835" y="36804"/>
                </a:lnTo>
                <a:cubicBezTo>
                  <a:pt x="158688" y="33951"/>
                  <a:pt x="159525" y="29704"/>
                  <a:pt x="157975" y="25983"/>
                </a:cubicBezTo>
                <a:cubicBezTo>
                  <a:pt x="156425" y="22262"/>
                  <a:pt x="152828" y="19844"/>
                  <a:pt x="148828" y="19844"/>
                </a:cubicBezTo>
                <a:lnTo>
                  <a:pt x="9922" y="19844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8" name="Text 6"/>
          <p:cNvSpPr/>
          <p:nvPr/>
        </p:nvSpPr>
        <p:spPr>
          <a:xfrm>
            <a:off x="682625" y="156368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The Ultimate Filter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84187" y="1912938"/>
            <a:ext cx="5365750" cy="1079500"/>
          </a:xfrm>
          <a:custGeom>
            <a:avLst/>
            <a:gdLst/>
            <a:ahLst/>
            <a:cxnLst/>
            <a:rect l="l" t="t" r="r" b="b"/>
            <a:pathLst>
              <a:path w="5365750" h="1079500">
                <a:moveTo>
                  <a:pt x="63496" y="0"/>
                </a:moveTo>
                <a:lnTo>
                  <a:pt x="5302254" y="0"/>
                </a:lnTo>
                <a:cubicBezTo>
                  <a:pt x="5337322" y="0"/>
                  <a:pt x="5365750" y="28428"/>
                  <a:pt x="5365750" y="63496"/>
                </a:cubicBezTo>
                <a:lnTo>
                  <a:pt x="5365750" y="1016004"/>
                </a:lnTo>
                <a:cubicBezTo>
                  <a:pt x="5365750" y="1051072"/>
                  <a:pt x="5337322" y="1079500"/>
                  <a:pt x="5302254" y="1079500"/>
                </a:cubicBezTo>
                <a:lnTo>
                  <a:pt x="63496" y="1079500"/>
                </a:lnTo>
                <a:cubicBezTo>
                  <a:pt x="28428" y="1079500"/>
                  <a:pt x="0" y="1051072"/>
                  <a:pt x="0" y="1016004"/>
                </a:cubicBezTo>
                <a:lnTo>
                  <a:pt x="0" y="63496"/>
                </a:lnTo>
                <a:cubicBezTo>
                  <a:pt x="0" y="28452"/>
                  <a:pt x="28452" y="0"/>
                  <a:pt x="63496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595313" y="2071688"/>
            <a:ext cx="5143500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00" b="1" dirty="0">
                <a:solidFill>
                  <a:srgbClr val="C9A86A"/>
                </a:solidFill>
                <a:latin typeface="Oranienbaum" pitchFamily="34" charset="0"/>
                <a:ea typeface="Oranienbaum" pitchFamily="34" charset="-122"/>
                <a:cs typeface="Oranienbaum" pitchFamily="34" charset="-120"/>
              </a:rPr>
              <a:t>"So What?"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11188" y="2420938"/>
            <a:ext cx="5111750" cy="4127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insight, setiap data point, setiap slide harus bisa menjawab pertanyaan ini dari klien atau audience.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04031" y="315118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51780" y="51780"/>
                </a:moveTo>
                <a:cubicBezTo>
                  <a:pt x="54694" y="48865"/>
                  <a:pt x="59407" y="48865"/>
                  <a:pt x="62291" y="51780"/>
                </a:cubicBezTo>
                <a:lnTo>
                  <a:pt x="79344" y="68833"/>
                </a:lnTo>
                <a:lnTo>
                  <a:pt x="96397" y="51780"/>
                </a:lnTo>
                <a:cubicBezTo>
                  <a:pt x="99312" y="48865"/>
                  <a:pt x="104025" y="48865"/>
                  <a:pt x="106908" y="51780"/>
                </a:cubicBezTo>
                <a:cubicBezTo>
                  <a:pt x="109792" y="54694"/>
                  <a:pt x="109823" y="59407"/>
                  <a:pt x="106908" y="62291"/>
                </a:cubicBezTo>
                <a:lnTo>
                  <a:pt x="89855" y="79344"/>
                </a:lnTo>
                <a:lnTo>
                  <a:pt x="106908" y="96397"/>
                </a:lnTo>
                <a:cubicBezTo>
                  <a:pt x="109823" y="99312"/>
                  <a:pt x="109823" y="104025"/>
                  <a:pt x="106908" y="106908"/>
                </a:cubicBezTo>
                <a:cubicBezTo>
                  <a:pt x="103994" y="109792"/>
                  <a:pt x="99281" y="109823"/>
                  <a:pt x="96397" y="106908"/>
                </a:cubicBezTo>
                <a:lnTo>
                  <a:pt x="79344" y="89855"/>
                </a:lnTo>
                <a:lnTo>
                  <a:pt x="62291" y="106908"/>
                </a:lnTo>
                <a:cubicBezTo>
                  <a:pt x="59376" y="109823"/>
                  <a:pt x="54663" y="109823"/>
                  <a:pt x="51780" y="106908"/>
                </a:cubicBezTo>
                <a:cubicBezTo>
                  <a:pt x="48896" y="103994"/>
                  <a:pt x="48865" y="99281"/>
                  <a:pt x="51780" y="96397"/>
                </a:cubicBezTo>
                <a:lnTo>
                  <a:pt x="68833" y="79344"/>
                </a:lnTo>
                <a:lnTo>
                  <a:pt x="51780" y="62291"/>
                </a:lnTo>
                <a:cubicBezTo>
                  <a:pt x="48865" y="59376"/>
                  <a:pt x="48865" y="54663"/>
                  <a:pt x="51780" y="51780"/>
                </a:cubicBezTo>
                <a:close/>
              </a:path>
            </a:pathLst>
          </a:custGeom>
          <a:solidFill>
            <a:srgbClr val="FF6467"/>
          </a:solidFill>
          <a:ln/>
        </p:spPr>
      </p:sp>
      <p:sp>
        <p:nvSpPr>
          <p:cNvPr id="13" name="Text 11"/>
          <p:cNvSpPr/>
          <p:nvPr/>
        </p:nvSpPr>
        <p:spPr>
          <a:xfrm>
            <a:off x="777875" y="3119438"/>
            <a:ext cx="35560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Tanpa So What Test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777875" y="3341688"/>
            <a:ext cx="3556000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Deck penuh data tapi klien bingung: </a:t>
            </a:r>
            <a:pPr>
              <a:lnSpc>
                <a:spcPct val="110000"/>
              </a:lnSpc>
            </a:pPr>
            <a:r>
              <a:rPr lang="en-US" sz="1000" dirty="0">
                <a:solidFill>
                  <a:srgbClr val="FFA2A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"Terus saya harus ngapain?"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04031" y="3643313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105544" y="65949"/>
                </a:moveTo>
                <a:lnTo>
                  <a:pt x="80739" y="105637"/>
                </a:lnTo>
                <a:cubicBezTo>
                  <a:pt x="79437" y="107714"/>
                  <a:pt x="77205" y="109017"/>
                  <a:pt x="74755" y="109141"/>
                </a:cubicBezTo>
                <a:cubicBezTo>
                  <a:pt x="72306" y="109265"/>
                  <a:pt x="69949" y="108148"/>
                  <a:pt x="68492" y="106164"/>
                </a:cubicBezTo>
                <a:lnTo>
                  <a:pt x="53609" y="86320"/>
                </a:lnTo>
                <a:cubicBezTo>
                  <a:pt x="51129" y="83034"/>
                  <a:pt x="51811" y="78383"/>
                  <a:pt x="55097" y="75902"/>
                </a:cubicBezTo>
                <a:cubicBezTo>
                  <a:pt x="58384" y="73422"/>
                  <a:pt x="63035" y="74104"/>
                  <a:pt x="65515" y="77391"/>
                </a:cubicBezTo>
                <a:lnTo>
                  <a:pt x="73887" y="88553"/>
                </a:lnTo>
                <a:lnTo>
                  <a:pt x="92925" y="58074"/>
                </a:lnTo>
                <a:cubicBezTo>
                  <a:pt x="95095" y="54601"/>
                  <a:pt x="99684" y="53516"/>
                  <a:pt x="103188" y="55718"/>
                </a:cubicBezTo>
                <a:cubicBezTo>
                  <a:pt x="106691" y="57919"/>
                  <a:pt x="107745" y="62477"/>
                  <a:pt x="105544" y="65980"/>
                </a:cubicBezTo>
                <a:close/>
              </a:path>
            </a:pathLst>
          </a:custGeom>
          <a:solidFill>
            <a:srgbClr val="05DF72"/>
          </a:solidFill>
          <a:ln/>
        </p:spPr>
      </p:sp>
      <p:sp>
        <p:nvSpPr>
          <p:cNvPr id="16" name="Text 14"/>
          <p:cNvSpPr/>
          <p:nvPr/>
        </p:nvSpPr>
        <p:spPr>
          <a:xfrm>
            <a:off x="777875" y="3611563"/>
            <a:ext cx="3500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Dengan So What Test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777875" y="3833812"/>
            <a:ext cx="3500438" cy="17462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slide membawa klien lebih dekat ke </a:t>
            </a:r>
            <a:pPr>
              <a:lnSpc>
                <a:spcPct val="110000"/>
              </a:lnSpc>
            </a:pPr>
            <a:r>
              <a:rPr lang="en-US" sz="1000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actionable decision</a:t>
            </a:r>
            <a:pPr>
              <a:lnSpc>
                <a:spcPct val="11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21469" y="6068219"/>
            <a:ext cx="5691188" cy="690563"/>
          </a:xfrm>
          <a:custGeom>
            <a:avLst/>
            <a:gdLst/>
            <a:ahLst/>
            <a:cxnLst/>
            <a:rect l="l" t="t" r="r" b="b"/>
            <a:pathLst>
              <a:path w="5691188" h="690563">
                <a:moveTo>
                  <a:pt x="63497" y="0"/>
                </a:moveTo>
                <a:lnTo>
                  <a:pt x="5627690" y="0"/>
                </a:lnTo>
                <a:cubicBezTo>
                  <a:pt x="5662759" y="0"/>
                  <a:pt x="5691188" y="28429"/>
                  <a:pt x="5691188" y="63497"/>
                </a:cubicBezTo>
                <a:lnTo>
                  <a:pt x="5691188" y="627065"/>
                </a:lnTo>
                <a:cubicBezTo>
                  <a:pt x="5691188" y="662134"/>
                  <a:pt x="5662759" y="690563"/>
                  <a:pt x="5627690" y="690563"/>
                </a:cubicBezTo>
                <a:lnTo>
                  <a:pt x="63497" y="690563"/>
                </a:lnTo>
                <a:cubicBezTo>
                  <a:pt x="28429" y="690563"/>
                  <a:pt x="0" y="662134"/>
                  <a:pt x="0" y="627065"/>
                </a:cubicBezTo>
                <a:lnTo>
                  <a:pt x="0" y="63497"/>
                </a:lnTo>
                <a:cubicBezTo>
                  <a:pt x="0" y="28452"/>
                  <a:pt x="28452" y="0"/>
                  <a:pt x="63497" y="0"/>
                </a:cubicBezTo>
                <a:close/>
              </a:path>
            </a:pathLst>
          </a:custGeom>
          <a:solidFill>
            <a:srgbClr val="C9A86A">
              <a:alpha val="14902"/>
            </a:srgbClr>
          </a:solidFill>
          <a:ln w="12700">
            <a:solidFill>
              <a:srgbClr val="C9A86A">
                <a:alpha val="4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72281" y="623093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158750"/>
                </a:moveTo>
                <a:cubicBezTo>
                  <a:pt x="123183" y="158750"/>
                  <a:pt x="158750" y="123183"/>
                  <a:pt x="158750" y="79375"/>
                </a:cubicBezTo>
                <a:cubicBezTo>
                  <a:pt x="158750" y="35567"/>
                  <a:pt x="123183" y="0"/>
                  <a:pt x="79375" y="0"/>
                </a:cubicBezTo>
                <a:cubicBezTo>
                  <a:pt x="35567" y="0"/>
                  <a:pt x="0" y="35567"/>
                  <a:pt x="0" y="79375"/>
                </a:cubicBezTo>
                <a:cubicBezTo>
                  <a:pt x="0" y="123183"/>
                  <a:pt x="35567" y="158750"/>
                  <a:pt x="79375" y="158750"/>
                </a:cubicBezTo>
                <a:close/>
                <a:moveTo>
                  <a:pt x="79375" y="42168"/>
                </a:moveTo>
                <a:cubicBezTo>
                  <a:pt x="83499" y="42168"/>
                  <a:pt x="86816" y="45486"/>
                  <a:pt x="86816" y="49609"/>
                </a:cubicBezTo>
                <a:lnTo>
                  <a:pt x="86816" y="84336"/>
                </a:lnTo>
                <a:cubicBezTo>
                  <a:pt x="86816" y="88460"/>
                  <a:pt x="83499" y="91777"/>
                  <a:pt x="79375" y="91777"/>
                </a:cubicBezTo>
                <a:cubicBezTo>
                  <a:pt x="75251" y="91777"/>
                  <a:pt x="71934" y="88460"/>
                  <a:pt x="71934" y="84336"/>
                </a:cubicBezTo>
                <a:lnTo>
                  <a:pt x="71934" y="49609"/>
                </a:lnTo>
                <a:cubicBezTo>
                  <a:pt x="71934" y="45486"/>
                  <a:pt x="75251" y="42168"/>
                  <a:pt x="79375" y="42168"/>
                </a:cubicBezTo>
                <a:close/>
                <a:moveTo>
                  <a:pt x="71096" y="109141"/>
                </a:moveTo>
                <a:cubicBezTo>
                  <a:pt x="70908" y="106068"/>
                  <a:pt x="72441" y="103144"/>
                  <a:pt x="75075" y="101551"/>
                </a:cubicBezTo>
                <a:cubicBezTo>
                  <a:pt x="77709" y="99957"/>
                  <a:pt x="81010" y="99957"/>
                  <a:pt x="83644" y="101551"/>
                </a:cubicBezTo>
                <a:cubicBezTo>
                  <a:pt x="86278" y="103144"/>
                  <a:pt x="87811" y="106068"/>
                  <a:pt x="87623" y="109141"/>
                </a:cubicBezTo>
                <a:cubicBezTo>
                  <a:pt x="87811" y="112214"/>
                  <a:pt x="86278" y="115137"/>
                  <a:pt x="83644" y="116731"/>
                </a:cubicBezTo>
                <a:cubicBezTo>
                  <a:pt x="81010" y="118324"/>
                  <a:pt x="77709" y="118324"/>
                  <a:pt x="75075" y="116731"/>
                </a:cubicBezTo>
                <a:cubicBezTo>
                  <a:pt x="72441" y="115137"/>
                  <a:pt x="70908" y="112214"/>
                  <a:pt x="71096" y="109141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0" name="Text 18"/>
          <p:cNvSpPr/>
          <p:nvPr/>
        </p:nvSpPr>
        <p:spPr>
          <a:xfrm>
            <a:off x="746125" y="6199188"/>
            <a:ext cx="4508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When to Apply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746125" y="6421438"/>
            <a:ext cx="4508500" cy="20637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So What Test harus diaplikasikan di 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tahap</a:t>
            </a:r>
            <a:pPr>
              <a:lnSpc>
                <a:spcPct val="14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bukan hanya saat final review.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6179344" y="1400969"/>
            <a:ext cx="5691188" cy="2960688"/>
          </a:xfrm>
          <a:custGeom>
            <a:avLst/>
            <a:gdLst/>
            <a:ahLst/>
            <a:cxnLst/>
            <a:rect l="l" t="t" r="r" b="b"/>
            <a:pathLst>
              <a:path w="5691188" h="2960688">
                <a:moveTo>
                  <a:pt x="63507" y="0"/>
                </a:moveTo>
                <a:lnTo>
                  <a:pt x="5627681" y="0"/>
                </a:lnTo>
                <a:cubicBezTo>
                  <a:pt x="5662755" y="0"/>
                  <a:pt x="5691188" y="28433"/>
                  <a:pt x="5691188" y="63507"/>
                </a:cubicBezTo>
                <a:lnTo>
                  <a:pt x="5691188" y="2897181"/>
                </a:lnTo>
                <a:cubicBezTo>
                  <a:pt x="5691188" y="2932255"/>
                  <a:pt x="5662755" y="2960688"/>
                  <a:pt x="5627681" y="2960688"/>
                </a:cubicBezTo>
                <a:lnTo>
                  <a:pt x="63507" y="2960688"/>
                </a:lnTo>
                <a:cubicBezTo>
                  <a:pt x="28433" y="2960688"/>
                  <a:pt x="0" y="2932255"/>
                  <a:pt x="0" y="2897181"/>
                </a:cubicBezTo>
                <a:lnTo>
                  <a:pt x="0" y="63507"/>
                </a:lnTo>
                <a:cubicBezTo>
                  <a:pt x="0" y="28456"/>
                  <a:pt x="28456" y="0"/>
                  <a:pt x="63507" y="0"/>
                </a:cubicBezTo>
                <a:close/>
              </a:path>
            </a:pathLst>
          </a:custGeom>
          <a:solidFill>
            <a:srgbClr val="4A6C8C">
              <a:alpha val="14902"/>
            </a:srgbClr>
          </a:solidFill>
          <a:ln w="12700">
            <a:solidFill>
              <a:srgbClr val="4A6C8C">
                <a:alpha val="3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61906" y="159543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2089" y="1612"/>
                </a:moveTo>
                <a:cubicBezTo>
                  <a:pt x="76708" y="-527"/>
                  <a:pt x="82042" y="-527"/>
                  <a:pt x="86661" y="1612"/>
                </a:cubicBezTo>
                <a:lnTo>
                  <a:pt x="154440" y="32928"/>
                </a:lnTo>
                <a:cubicBezTo>
                  <a:pt x="157076" y="34137"/>
                  <a:pt x="158750" y="36773"/>
                  <a:pt x="158750" y="39688"/>
                </a:cubicBezTo>
                <a:cubicBezTo>
                  <a:pt x="158750" y="42602"/>
                  <a:pt x="157076" y="45238"/>
                  <a:pt x="154440" y="46447"/>
                </a:cubicBezTo>
                <a:lnTo>
                  <a:pt x="86661" y="77763"/>
                </a:lnTo>
                <a:cubicBezTo>
                  <a:pt x="82042" y="79902"/>
                  <a:pt x="76708" y="79902"/>
                  <a:pt x="72089" y="77763"/>
                </a:cubicBezTo>
                <a:lnTo>
                  <a:pt x="4310" y="46447"/>
                </a:lnTo>
                <a:cubicBezTo>
                  <a:pt x="1674" y="45207"/>
                  <a:pt x="0" y="42571"/>
                  <a:pt x="0" y="39688"/>
                </a:cubicBezTo>
                <a:cubicBezTo>
                  <a:pt x="0" y="36804"/>
                  <a:pt x="1674" y="34137"/>
                  <a:pt x="4310" y="32928"/>
                </a:cubicBezTo>
                <a:lnTo>
                  <a:pt x="72089" y="1612"/>
                </a:lnTo>
                <a:close/>
                <a:moveTo>
                  <a:pt x="14914" y="67717"/>
                </a:moveTo>
                <a:lnTo>
                  <a:pt x="65856" y="91250"/>
                </a:lnTo>
                <a:cubicBezTo>
                  <a:pt x="74445" y="95219"/>
                  <a:pt x="84336" y="95219"/>
                  <a:pt x="92925" y="91250"/>
                </a:cubicBezTo>
                <a:lnTo>
                  <a:pt x="143867" y="67717"/>
                </a:lnTo>
                <a:lnTo>
                  <a:pt x="154440" y="72616"/>
                </a:lnTo>
                <a:cubicBezTo>
                  <a:pt x="157076" y="73825"/>
                  <a:pt x="158750" y="76460"/>
                  <a:pt x="158750" y="79375"/>
                </a:cubicBezTo>
                <a:cubicBezTo>
                  <a:pt x="158750" y="82290"/>
                  <a:pt x="157076" y="84925"/>
                  <a:pt x="154440" y="86134"/>
                </a:cubicBezTo>
                <a:lnTo>
                  <a:pt x="86661" y="117450"/>
                </a:lnTo>
                <a:cubicBezTo>
                  <a:pt x="82042" y="119590"/>
                  <a:pt x="76708" y="119590"/>
                  <a:pt x="72089" y="117450"/>
                </a:cubicBezTo>
                <a:lnTo>
                  <a:pt x="4310" y="86134"/>
                </a:lnTo>
                <a:cubicBezTo>
                  <a:pt x="1674" y="84894"/>
                  <a:pt x="0" y="82259"/>
                  <a:pt x="0" y="79375"/>
                </a:cubicBezTo>
                <a:cubicBezTo>
                  <a:pt x="0" y="76491"/>
                  <a:pt x="1674" y="73825"/>
                  <a:pt x="4310" y="72616"/>
                </a:cubicBezTo>
                <a:lnTo>
                  <a:pt x="14883" y="67717"/>
                </a:lnTo>
                <a:close/>
                <a:moveTo>
                  <a:pt x="4310" y="112303"/>
                </a:moveTo>
                <a:lnTo>
                  <a:pt x="14883" y="107404"/>
                </a:lnTo>
                <a:lnTo>
                  <a:pt x="65825" y="130938"/>
                </a:lnTo>
                <a:cubicBezTo>
                  <a:pt x="74414" y="134906"/>
                  <a:pt x="84305" y="134906"/>
                  <a:pt x="92894" y="130938"/>
                </a:cubicBezTo>
                <a:lnTo>
                  <a:pt x="143836" y="107404"/>
                </a:lnTo>
                <a:lnTo>
                  <a:pt x="154409" y="112303"/>
                </a:lnTo>
                <a:cubicBezTo>
                  <a:pt x="157045" y="113512"/>
                  <a:pt x="158719" y="116148"/>
                  <a:pt x="158719" y="119062"/>
                </a:cubicBezTo>
                <a:cubicBezTo>
                  <a:pt x="158719" y="121977"/>
                  <a:pt x="157045" y="124613"/>
                  <a:pt x="154409" y="125822"/>
                </a:cubicBezTo>
                <a:lnTo>
                  <a:pt x="86630" y="157138"/>
                </a:lnTo>
                <a:cubicBezTo>
                  <a:pt x="82010" y="159277"/>
                  <a:pt x="76677" y="159277"/>
                  <a:pt x="72058" y="157138"/>
                </a:cubicBezTo>
                <a:lnTo>
                  <a:pt x="4310" y="125822"/>
                </a:lnTo>
                <a:cubicBezTo>
                  <a:pt x="1674" y="124582"/>
                  <a:pt x="0" y="121946"/>
                  <a:pt x="0" y="119062"/>
                </a:cubicBezTo>
                <a:cubicBezTo>
                  <a:pt x="0" y="116179"/>
                  <a:pt x="1674" y="113512"/>
                  <a:pt x="4310" y="112303"/>
                </a:cubicBez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24" name="Text 22"/>
          <p:cNvSpPr/>
          <p:nvPr/>
        </p:nvSpPr>
        <p:spPr>
          <a:xfrm>
            <a:off x="6540500" y="1563688"/>
            <a:ext cx="5246688" cy="22225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Cara Mengaplikasikan di Setiap Tahap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6342063" y="1912938"/>
            <a:ext cx="5365750" cy="698500"/>
          </a:xfrm>
          <a:custGeom>
            <a:avLst/>
            <a:gdLst/>
            <a:ahLst/>
            <a:cxnLst/>
            <a:rect l="l" t="t" r="r" b="b"/>
            <a:pathLst>
              <a:path w="5365750" h="698500">
                <a:moveTo>
                  <a:pt x="63501" y="0"/>
                </a:moveTo>
                <a:lnTo>
                  <a:pt x="5302249" y="0"/>
                </a:lnTo>
                <a:cubicBezTo>
                  <a:pt x="5337320" y="0"/>
                  <a:pt x="5365750" y="28430"/>
                  <a:pt x="5365750" y="63501"/>
                </a:cubicBezTo>
                <a:lnTo>
                  <a:pt x="5365750" y="634999"/>
                </a:lnTo>
                <a:cubicBezTo>
                  <a:pt x="5365750" y="670070"/>
                  <a:pt x="5337320" y="698500"/>
                  <a:pt x="5302249" y="698500"/>
                </a:cubicBezTo>
                <a:lnTo>
                  <a:pt x="63501" y="698500"/>
                </a:lnTo>
                <a:cubicBezTo>
                  <a:pt x="28430" y="698500"/>
                  <a:pt x="0" y="670070"/>
                  <a:pt x="0" y="63499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6437313" y="2008187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lnTo>
                  <a:pt x="127000" y="0"/>
                </a:lnTo>
                <a:cubicBezTo>
                  <a:pt x="197093" y="0"/>
                  <a:pt x="254000" y="56907"/>
                  <a:pt x="254000" y="127000"/>
                </a:cubicBezTo>
                <a:lnTo>
                  <a:pt x="254000" y="127000"/>
                </a:lnTo>
                <a:cubicBezTo>
                  <a:pt x="254000" y="197093"/>
                  <a:pt x="197093" y="254000"/>
                  <a:pt x="1270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27" name="Text 25"/>
          <p:cNvSpPr/>
          <p:nvPr/>
        </p:nvSpPr>
        <p:spPr>
          <a:xfrm>
            <a:off x="6409531" y="2008187"/>
            <a:ext cx="30956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754813" y="2039938"/>
            <a:ext cx="1389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Saat Menyusun Analisis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6754813" y="2325688"/>
            <a:ext cx="4921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Sebelum mulai analysis, tanya: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"Insight apa yang paling impactful untuk klien?"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342063" y="2706688"/>
            <a:ext cx="5365750" cy="698500"/>
          </a:xfrm>
          <a:custGeom>
            <a:avLst/>
            <a:gdLst/>
            <a:ahLst/>
            <a:cxnLst/>
            <a:rect l="l" t="t" r="r" b="b"/>
            <a:pathLst>
              <a:path w="5365750" h="698500">
                <a:moveTo>
                  <a:pt x="63501" y="0"/>
                </a:moveTo>
                <a:lnTo>
                  <a:pt x="5302249" y="0"/>
                </a:lnTo>
                <a:cubicBezTo>
                  <a:pt x="5337320" y="0"/>
                  <a:pt x="5365750" y="28430"/>
                  <a:pt x="5365750" y="63501"/>
                </a:cubicBezTo>
                <a:lnTo>
                  <a:pt x="5365750" y="634999"/>
                </a:lnTo>
                <a:cubicBezTo>
                  <a:pt x="5365750" y="670070"/>
                  <a:pt x="5337320" y="698500"/>
                  <a:pt x="5302249" y="698500"/>
                </a:cubicBezTo>
                <a:lnTo>
                  <a:pt x="63501" y="698500"/>
                </a:lnTo>
                <a:cubicBezTo>
                  <a:pt x="28430" y="698500"/>
                  <a:pt x="0" y="670070"/>
                  <a:pt x="0" y="63499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1" name="Shape 29"/>
          <p:cNvSpPr/>
          <p:nvPr/>
        </p:nvSpPr>
        <p:spPr>
          <a:xfrm>
            <a:off x="6437313" y="2801938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lnTo>
                  <a:pt x="127000" y="0"/>
                </a:lnTo>
                <a:cubicBezTo>
                  <a:pt x="197093" y="0"/>
                  <a:pt x="254000" y="56907"/>
                  <a:pt x="254000" y="127000"/>
                </a:cubicBezTo>
                <a:lnTo>
                  <a:pt x="254000" y="127000"/>
                </a:lnTo>
                <a:cubicBezTo>
                  <a:pt x="254000" y="197093"/>
                  <a:pt x="197093" y="254000"/>
                  <a:pt x="1270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2" name="Text 30"/>
          <p:cNvSpPr/>
          <p:nvPr/>
        </p:nvSpPr>
        <p:spPr>
          <a:xfrm>
            <a:off x="6409531" y="2801938"/>
            <a:ext cx="30956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2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6754813" y="2833688"/>
            <a:ext cx="108743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Saat Menulis Slide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754813" y="3119438"/>
            <a:ext cx="4921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slide harus punya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1 clear takeaway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bukan sekadar present data.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6342063" y="3500438"/>
            <a:ext cx="5365750" cy="698500"/>
          </a:xfrm>
          <a:custGeom>
            <a:avLst/>
            <a:gdLst/>
            <a:ahLst/>
            <a:cxnLst/>
            <a:rect l="l" t="t" r="r" b="b"/>
            <a:pathLst>
              <a:path w="5365750" h="698500">
                <a:moveTo>
                  <a:pt x="63501" y="0"/>
                </a:moveTo>
                <a:lnTo>
                  <a:pt x="5302249" y="0"/>
                </a:lnTo>
                <a:cubicBezTo>
                  <a:pt x="5337320" y="0"/>
                  <a:pt x="5365750" y="28430"/>
                  <a:pt x="5365750" y="63501"/>
                </a:cubicBezTo>
                <a:lnTo>
                  <a:pt x="5365750" y="634999"/>
                </a:lnTo>
                <a:cubicBezTo>
                  <a:pt x="5365750" y="670070"/>
                  <a:pt x="5337320" y="698500"/>
                  <a:pt x="5302249" y="698500"/>
                </a:cubicBezTo>
                <a:lnTo>
                  <a:pt x="63501" y="698500"/>
                </a:lnTo>
                <a:cubicBezTo>
                  <a:pt x="28430" y="698500"/>
                  <a:pt x="0" y="670070"/>
                  <a:pt x="0" y="634999"/>
                </a:cubicBezTo>
                <a:lnTo>
                  <a:pt x="0" y="63501"/>
                </a:lnTo>
                <a:cubicBezTo>
                  <a:pt x="0" y="28430"/>
                  <a:pt x="28430" y="0"/>
                  <a:pt x="6350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6437313" y="3595688"/>
            <a:ext cx="254000" cy="254000"/>
          </a:xfrm>
          <a:custGeom>
            <a:avLst/>
            <a:gdLst/>
            <a:ahLst/>
            <a:cxnLst/>
            <a:rect l="l" t="t" r="r" b="b"/>
            <a:pathLst>
              <a:path w="254000" h="254000">
                <a:moveTo>
                  <a:pt x="127000" y="0"/>
                </a:moveTo>
                <a:lnTo>
                  <a:pt x="127000" y="0"/>
                </a:lnTo>
                <a:cubicBezTo>
                  <a:pt x="197093" y="0"/>
                  <a:pt x="254000" y="56907"/>
                  <a:pt x="254000" y="127000"/>
                </a:cubicBezTo>
                <a:lnTo>
                  <a:pt x="254000" y="127000"/>
                </a:lnTo>
                <a:cubicBezTo>
                  <a:pt x="254000" y="197093"/>
                  <a:pt x="197093" y="254000"/>
                  <a:pt x="127000" y="254000"/>
                </a:cubicBezTo>
                <a:lnTo>
                  <a:pt x="127000" y="254000"/>
                </a:lnTo>
                <a:cubicBezTo>
                  <a:pt x="56907" y="254000"/>
                  <a:pt x="0" y="197093"/>
                  <a:pt x="0" y="127000"/>
                </a:cubicBezTo>
                <a:lnTo>
                  <a:pt x="0" y="127000"/>
                </a:lnTo>
                <a:cubicBezTo>
                  <a:pt x="0" y="56907"/>
                  <a:pt x="56907" y="0"/>
                  <a:pt x="127000" y="0"/>
                </a:cubicBezTo>
                <a:close/>
              </a:path>
            </a:pathLst>
          </a:custGeom>
          <a:solidFill>
            <a:srgbClr val="4A6C8C"/>
          </a:solidFill>
          <a:ln/>
        </p:spPr>
      </p:sp>
      <p:sp>
        <p:nvSpPr>
          <p:cNvPr id="37" name="Text 35"/>
          <p:cNvSpPr/>
          <p:nvPr/>
        </p:nvSpPr>
        <p:spPr>
          <a:xfrm>
            <a:off x="6409531" y="3595688"/>
            <a:ext cx="309563" cy="254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b="1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3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754813" y="3627438"/>
            <a:ext cx="928688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Saat Presentasi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754813" y="3913188"/>
            <a:ext cx="492125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Setiap insight diikuti dengan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EDF2F4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implication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— apa artinya untuk klien.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6183313" y="4500563"/>
            <a:ext cx="5683250" cy="2254250"/>
          </a:xfrm>
          <a:custGeom>
            <a:avLst/>
            <a:gdLst/>
            <a:ahLst/>
            <a:cxnLst/>
            <a:rect l="l" t="t" r="r" b="b"/>
            <a:pathLst>
              <a:path w="5683250" h="2254250">
                <a:moveTo>
                  <a:pt x="63502" y="0"/>
                </a:moveTo>
                <a:lnTo>
                  <a:pt x="5619748" y="0"/>
                </a:lnTo>
                <a:cubicBezTo>
                  <a:pt x="5654819" y="0"/>
                  <a:pt x="5683250" y="28431"/>
                  <a:pt x="5683250" y="63502"/>
                </a:cubicBezTo>
                <a:lnTo>
                  <a:pt x="5683250" y="2190748"/>
                </a:lnTo>
                <a:cubicBezTo>
                  <a:pt x="5683250" y="2225819"/>
                  <a:pt x="5654819" y="2254250"/>
                  <a:pt x="5619748" y="2254250"/>
                </a:cubicBezTo>
                <a:lnTo>
                  <a:pt x="63502" y="2254250"/>
                </a:lnTo>
                <a:cubicBezTo>
                  <a:pt x="28431" y="2254250"/>
                  <a:pt x="0" y="2225819"/>
                  <a:pt x="0" y="2190748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gradFill rotWithShape="1" flip="none">
            <a:gsLst>
              <a:gs pos="0">
                <a:srgbClr val="C9A86A">
                  <a:alpha val="20000"/>
                </a:srgbClr>
              </a:gs>
              <a:gs pos="100000">
                <a:srgbClr val="C9A86A">
                  <a:alpha val="5000"/>
                </a:srgbClr>
              </a:gs>
            </a:gsLst>
            <a:lin ang="2700000" scaled="1"/>
          </a:gradFill>
          <a:ln w="25400">
            <a:solidFill>
              <a:srgbClr val="C9A86A"/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334125" y="4667250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98847" y="3026"/>
                </a:moveTo>
                <a:lnTo>
                  <a:pt x="76969" y="24904"/>
                </a:lnTo>
                <a:lnTo>
                  <a:pt x="102096" y="50031"/>
                </a:lnTo>
                <a:lnTo>
                  <a:pt x="123974" y="28153"/>
                </a:lnTo>
                <a:cubicBezTo>
                  <a:pt x="125909" y="26194"/>
                  <a:pt x="127000" y="23564"/>
                  <a:pt x="127000" y="20836"/>
                </a:cubicBezTo>
                <a:cubicBezTo>
                  <a:pt x="127000" y="18107"/>
                  <a:pt x="125909" y="15478"/>
                  <a:pt x="123974" y="13519"/>
                </a:cubicBezTo>
                <a:lnTo>
                  <a:pt x="113481" y="3026"/>
                </a:lnTo>
                <a:cubicBezTo>
                  <a:pt x="111522" y="1091"/>
                  <a:pt x="108893" y="0"/>
                  <a:pt x="106164" y="0"/>
                </a:cubicBezTo>
                <a:cubicBezTo>
                  <a:pt x="103436" y="0"/>
                  <a:pt x="100806" y="1091"/>
                  <a:pt x="98847" y="3026"/>
                </a:cubicBezTo>
                <a:close/>
                <a:moveTo>
                  <a:pt x="68560" y="33313"/>
                </a:moveTo>
                <a:lnTo>
                  <a:pt x="3026" y="98847"/>
                </a:lnTo>
                <a:cubicBezTo>
                  <a:pt x="1091" y="100806"/>
                  <a:pt x="0" y="103436"/>
                  <a:pt x="0" y="106164"/>
                </a:cubicBezTo>
                <a:cubicBezTo>
                  <a:pt x="0" y="108893"/>
                  <a:pt x="1091" y="111522"/>
                  <a:pt x="3026" y="113481"/>
                </a:cubicBezTo>
                <a:lnTo>
                  <a:pt x="13519" y="123974"/>
                </a:lnTo>
                <a:cubicBezTo>
                  <a:pt x="15478" y="125909"/>
                  <a:pt x="18107" y="127000"/>
                  <a:pt x="20836" y="127000"/>
                </a:cubicBezTo>
                <a:cubicBezTo>
                  <a:pt x="23564" y="127000"/>
                  <a:pt x="26194" y="125909"/>
                  <a:pt x="28153" y="123974"/>
                </a:cubicBezTo>
                <a:lnTo>
                  <a:pt x="93687" y="58440"/>
                </a:lnTo>
                <a:lnTo>
                  <a:pt x="68560" y="33313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42" name="Text 40"/>
          <p:cNvSpPr/>
          <p:nvPr/>
        </p:nvSpPr>
        <p:spPr>
          <a:xfrm>
            <a:off x="6477000" y="4635500"/>
            <a:ext cx="5318125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EDF2F4"/>
                </a:solidFill>
                <a:latin typeface="Liter" pitchFamily="34" charset="0"/>
                <a:ea typeface="Liter" pitchFamily="34" charset="-122"/>
                <a:cs typeface="Liter" pitchFamily="34" charset="-120"/>
              </a:rPr>
              <a:t>Contoh Transformasi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6322219" y="4925219"/>
            <a:ext cx="5405438" cy="611188"/>
          </a:xfrm>
          <a:custGeom>
            <a:avLst/>
            <a:gdLst/>
            <a:ahLst/>
            <a:cxnLst/>
            <a:rect l="l" t="t" r="r" b="b"/>
            <a:pathLst>
              <a:path w="5405438" h="611188">
                <a:moveTo>
                  <a:pt x="31751" y="0"/>
                </a:moveTo>
                <a:lnTo>
                  <a:pt x="5373686" y="0"/>
                </a:lnTo>
                <a:cubicBezTo>
                  <a:pt x="5391222" y="0"/>
                  <a:pt x="5405438" y="14215"/>
                  <a:pt x="5405438" y="31751"/>
                </a:cubicBezTo>
                <a:lnTo>
                  <a:pt x="5405438" y="579436"/>
                </a:lnTo>
                <a:cubicBezTo>
                  <a:pt x="5405437" y="596972"/>
                  <a:pt x="5391222" y="611188"/>
                  <a:pt x="5373686" y="611188"/>
                </a:cubicBezTo>
                <a:lnTo>
                  <a:pt x="31751" y="611188"/>
                </a:lnTo>
                <a:cubicBezTo>
                  <a:pt x="14215" y="611188"/>
                  <a:pt x="0" y="596972"/>
                  <a:pt x="0" y="579436"/>
                </a:cubicBezTo>
                <a:lnTo>
                  <a:pt x="0" y="31751"/>
                </a:lnTo>
                <a:cubicBezTo>
                  <a:pt x="0" y="14227"/>
                  <a:pt x="14227" y="0"/>
                  <a:pt x="31751" y="0"/>
                </a:cubicBezTo>
                <a:close/>
              </a:path>
            </a:pathLst>
          </a:custGeom>
          <a:solidFill>
            <a:srgbClr val="82181A">
              <a:alpha val="20000"/>
            </a:srgbClr>
          </a:solidFill>
          <a:ln w="12700">
            <a:solidFill>
              <a:srgbClr val="FB2C36">
                <a:alpha val="30196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453188" y="5052219"/>
            <a:ext cx="95250" cy="127000"/>
          </a:xfrm>
          <a:custGeom>
            <a:avLst/>
            <a:gdLst/>
            <a:ahLst/>
            <a:cxnLst/>
            <a:rect l="l" t="t" r="r" b="b"/>
            <a:pathLst>
              <a:path w="95250" h="127000">
                <a:moveTo>
                  <a:pt x="13667" y="18207"/>
                </a:moveTo>
                <a:cubicBezTo>
                  <a:pt x="10567" y="15106"/>
                  <a:pt x="5531" y="15106"/>
                  <a:pt x="2431" y="18207"/>
                </a:cubicBezTo>
                <a:cubicBezTo>
                  <a:pt x="-670" y="21307"/>
                  <a:pt x="-670" y="26343"/>
                  <a:pt x="2431" y="29443"/>
                </a:cubicBezTo>
                <a:lnTo>
                  <a:pt x="36513" y="63500"/>
                </a:lnTo>
                <a:lnTo>
                  <a:pt x="2456" y="97582"/>
                </a:lnTo>
                <a:cubicBezTo>
                  <a:pt x="-645" y="100682"/>
                  <a:pt x="-645" y="105718"/>
                  <a:pt x="2456" y="108818"/>
                </a:cubicBezTo>
                <a:cubicBezTo>
                  <a:pt x="5556" y="111919"/>
                  <a:pt x="10592" y="111919"/>
                  <a:pt x="13692" y="108818"/>
                </a:cubicBezTo>
                <a:lnTo>
                  <a:pt x="47749" y="74737"/>
                </a:lnTo>
                <a:lnTo>
                  <a:pt x="81831" y="108793"/>
                </a:lnTo>
                <a:cubicBezTo>
                  <a:pt x="84931" y="111894"/>
                  <a:pt x="89967" y="111894"/>
                  <a:pt x="93067" y="108793"/>
                </a:cubicBezTo>
                <a:cubicBezTo>
                  <a:pt x="96168" y="105693"/>
                  <a:pt x="96168" y="100657"/>
                  <a:pt x="93067" y="97557"/>
                </a:cubicBezTo>
                <a:lnTo>
                  <a:pt x="58986" y="63500"/>
                </a:lnTo>
                <a:lnTo>
                  <a:pt x="93042" y="29418"/>
                </a:lnTo>
                <a:cubicBezTo>
                  <a:pt x="96143" y="26318"/>
                  <a:pt x="96143" y="21282"/>
                  <a:pt x="93042" y="18182"/>
                </a:cubicBezTo>
                <a:cubicBezTo>
                  <a:pt x="89942" y="15081"/>
                  <a:pt x="84906" y="15081"/>
                  <a:pt x="81806" y="18182"/>
                </a:cubicBezTo>
                <a:lnTo>
                  <a:pt x="47749" y="52263"/>
                </a:lnTo>
                <a:lnTo>
                  <a:pt x="13667" y="18207"/>
                </a:lnTo>
                <a:close/>
              </a:path>
            </a:pathLst>
          </a:custGeom>
          <a:solidFill>
            <a:srgbClr val="FFA2A2"/>
          </a:solidFill>
          <a:ln/>
        </p:spPr>
      </p:sp>
      <p:sp>
        <p:nvSpPr>
          <p:cNvPr id="45" name="Text 43"/>
          <p:cNvSpPr/>
          <p:nvPr/>
        </p:nvSpPr>
        <p:spPr>
          <a:xfrm>
            <a:off x="6619875" y="5024438"/>
            <a:ext cx="5072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FFA2A2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Sebelum (Tanpa So What)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421438" y="5246688"/>
            <a:ext cx="5270500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"AGIRI pilot study menunjukkan Cronbach's alpha 0,74"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8973344" y="5603875"/>
            <a:ext cx="107156" cy="142875"/>
          </a:xfrm>
          <a:custGeom>
            <a:avLst/>
            <a:gdLst/>
            <a:ahLst/>
            <a:cxnLst/>
            <a:rect l="l" t="t" r="r" b="b"/>
            <a:pathLst>
              <a:path w="107156" h="142875">
                <a:moveTo>
                  <a:pt x="47272" y="140252"/>
                </a:moveTo>
                <a:cubicBezTo>
                  <a:pt x="50760" y="143740"/>
                  <a:pt x="56424" y="143740"/>
                  <a:pt x="59913" y="140252"/>
                </a:cubicBezTo>
                <a:lnTo>
                  <a:pt x="104561" y="95603"/>
                </a:lnTo>
                <a:cubicBezTo>
                  <a:pt x="108049" y="92115"/>
                  <a:pt x="108049" y="86451"/>
                  <a:pt x="104561" y="82962"/>
                </a:cubicBezTo>
                <a:cubicBezTo>
                  <a:pt x="101073" y="79474"/>
                  <a:pt x="95408" y="79474"/>
                  <a:pt x="91920" y="82962"/>
                </a:cubicBezTo>
                <a:lnTo>
                  <a:pt x="62508" y="112375"/>
                </a:lnTo>
                <a:lnTo>
                  <a:pt x="62508" y="8930"/>
                </a:lnTo>
                <a:cubicBezTo>
                  <a:pt x="62508" y="3990"/>
                  <a:pt x="58517" y="0"/>
                  <a:pt x="53578" y="0"/>
                </a:cubicBezTo>
                <a:cubicBezTo>
                  <a:pt x="48639" y="0"/>
                  <a:pt x="44648" y="3990"/>
                  <a:pt x="44648" y="8930"/>
                </a:cubicBezTo>
                <a:lnTo>
                  <a:pt x="44648" y="112375"/>
                </a:lnTo>
                <a:lnTo>
                  <a:pt x="15236" y="82962"/>
                </a:lnTo>
                <a:cubicBezTo>
                  <a:pt x="11748" y="79474"/>
                  <a:pt x="6083" y="79474"/>
                  <a:pt x="2595" y="82962"/>
                </a:cubicBezTo>
                <a:cubicBezTo>
                  <a:pt x="-893" y="86451"/>
                  <a:pt x="-893" y="92115"/>
                  <a:pt x="2595" y="95603"/>
                </a:cubicBezTo>
                <a:lnTo>
                  <a:pt x="47244" y="140252"/>
                </a:lnTo>
                <a:close/>
              </a:path>
            </a:pathLst>
          </a:custGeom>
          <a:solidFill>
            <a:srgbClr val="C9A86A"/>
          </a:solidFill>
          <a:ln/>
        </p:spPr>
      </p:sp>
      <p:sp>
        <p:nvSpPr>
          <p:cNvPr id="48" name="Shape 46"/>
          <p:cNvSpPr/>
          <p:nvPr/>
        </p:nvSpPr>
        <p:spPr>
          <a:xfrm>
            <a:off x="6322219" y="5814219"/>
            <a:ext cx="5405438" cy="801688"/>
          </a:xfrm>
          <a:custGeom>
            <a:avLst/>
            <a:gdLst/>
            <a:ahLst/>
            <a:cxnLst/>
            <a:rect l="l" t="t" r="r" b="b"/>
            <a:pathLst>
              <a:path w="5405438" h="801688">
                <a:moveTo>
                  <a:pt x="31747" y="0"/>
                </a:moveTo>
                <a:lnTo>
                  <a:pt x="5373691" y="0"/>
                </a:lnTo>
                <a:cubicBezTo>
                  <a:pt x="5391224" y="0"/>
                  <a:pt x="5405438" y="14214"/>
                  <a:pt x="5405438" y="31747"/>
                </a:cubicBezTo>
                <a:lnTo>
                  <a:pt x="5405438" y="769941"/>
                </a:lnTo>
                <a:cubicBezTo>
                  <a:pt x="5405437" y="787474"/>
                  <a:pt x="5391224" y="801688"/>
                  <a:pt x="5373691" y="801688"/>
                </a:cubicBezTo>
                <a:lnTo>
                  <a:pt x="31747" y="801688"/>
                </a:lnTo>
                <a:cubicBezTo>
                  <a:pt x="14214" y="801688"/>
                  <a:pt x="0" y="787474"/>
                  <a:pt x="0" y="769941"/>
                </a:cubicBezTo>
                <a:lnTo>
                  <a:pt x="0" y="31747"/>
                </a:lnTo>
                <a:cubicBezTo>
                  <a:pt x="0" y="14225"/>
                  <a:pt x="14225" y="0"/>
                  <a:pt x="31747" y="0"/>
                </a:cubicBezTo>
                <a:close/>
              </a:path>
            </a:pathLst>
          </a:custGeom>
          <a:solidFill>
            <a:srgbClr val="0D542B">
              <a:alpha val="20000"/>
            </a:srgbClr>
          </a:solidFill>
          <a:ln w="12700">
            <a:solidFill>
              <a:srgbClr val="00C950">
                <a:alpha val="30196"/>
              </a:srgbClr>
            </a:solidFill>
            <a:prstDash val="solid"/>
          </a:ln>
        </p:spPr>
      </p:sp>
      <p:sp>
        <p:nvSpPr>
          <p:cNvPr id="49" name="Shape 47"/>
          <p:cNvSpPr/>
          <p:nvPr/>
        </p:nvSpPr>
        <p:spPr>
          <a:xfrm>
            <a:off x="6445250" y="5941219"/>
            <a:ext cx="111125" cy="127000"/>
          </a:xfrm>
          <a:custGeom>
            <a:avLst/>
            <a:gdLst/>
            <a:ahLst/>
            <a:cxnLst/>
            <a:rect l="l" t="t" r="r" b="b"/>
            <a:pathLst>
              <a:path w="111125" h="127000">
                <a:moveTo>
                  <a:pt x="107851" y="17388"/>
                </a:moveTo>
                <a:cubicBezTo>
                  <a:pt x="111398" y="19968"/>
                  <a:pt x="112192" y="24929"/>
                  <a:pt x="109612" y="28476"/>
                </a:cubicBezTo>
                <a:lnTo>
                  <a:pt x="46112" y="115788"/>
                </a:lnTo>
                <a:cubicBezTo>
                  <a:pt x="44748" y="117673"/>
                  <a:pt x="42639" y="118839"/>
                  <a:pt x="40308" y="119038"/>
                </a:cubicBezTo>
                <a:cubicBezTo>
                  <a:pt x="37976" y="119236"/>
                  <a:pt x="35719" y="118368"/>
                  <a:pt x="34082" y="116731"/>
                </a:cubicBezTo>
                <a:lnTo>
                  <a:pt x="2332" y="84981"/>
                </a:lnTo>
                <a:cubicBezTo>
                  <a:pt x="-769" y="81880"/>
                  <a:pt x="-769" y="76845"/>
                  <a:pt x="2332" y="73744"/>
                </a:cubicBezTo>
                <a:cubicBezTo>
                  <a:pt x="5432" y="70644"/>
                  <a:pt x="10468" y="70644"/>
                  <a:pt x="13568" y="73744"/>
                </a:cubicBezTo>
                <a:lnTo>
                  <a:pt x="38745" y="98921"/>
                </a:lnTo>
                <a:lnTo>
                  <a:pt x="96788" y="19124"/>
                </a:lnTo>
                <a:cubicBezTo>
                  <a:pt x="99368" y="15577"/>
                  <a:pt x="104329" y="14784"/>
                  <a:pt x="107876" y="17363"/>
                </a:cubicBezTo>
                <a:close/>
              </a:path>
            </a:pathLst>
          </a:custGeom>
          <a:solidFill>
            <a:srgbClr val="7BF1A8"/>
          </a:solidFill>
          <a:ln/>
        </p:spPr>
      </p:sp>
      <p:sp>
        <p:nvSpPr>
          <p:cNvPr id="50" name="Text 48"/>
          <p:cNvSpPr/>
          <p:nvPr/>
        </p:nvSpPr>
        <p:spPr>
          <a:xfrm>
            <a:off x="6619875" y="5913438"/>
            <a:ext cx="5072063" cy="190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Sesudah (Dengan So What)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421438" y="6135688"/>
            <a:ext cx="5270500" cy="381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"Cronbach's alpha 0,74 berarti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instrumen reliabel untuk national survey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 dan 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7BF1A8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temuan-nya akan defensible di peer review</a:t>
            </a:r>
            <a:pPr>
              <a:lnSpc>
                <a:spcPct val="130000"/>
              </a:lnSpc>
            </a:pPr>
            <a:r>
              <a:rPr lang="en-US" sz="1000" dirty="0">
                <a:solidFill>
                  <a:srgbClr val="8D99AE"/>
                </a:solidFill>
                <a:latin typeface="Quattrocento Sans" pitchFamily="34" charset="0"/>
                <a:ea typeface="Quattrocento Sans" pitchFamily="34" charset="-122"/>
                <a:cs typeface="Quattrocento Sans" pitchFamily="34" charset="-120"/>
              </a:rPr>
              <a:t>"</a:t>
            </a:r>
            <a:endParaRPr lang="en-US" sz="1600" dirty="0"/>
          </a:p>
        </p:txBody>
      </p:sp>
    </p:spTree>
  </p:cSld>
  <p:clrMapOvr>
    <a:masterClrMapping/>
  </p:clrMapOvr>
  <p:transition>
    <p:fade/>
    <p:spd val="med"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Consulting Toolkit Deck — Framework Berpikir ala Konsultan</dc:title>
  <dc:subject>Consulting Toolkit Deck — Framework Berpikir ala Konsultan</dc:subject>
  <dc:creator>Kimi</dc:creator>
  <cp:lastModifiedBy>Kimi</cp:lastModifiedBy>
  <cp:revision>1</cp:revision>
  <dcterms:created xsi:type="dcterms:W3CDTF">2026-03-01T13:36:12Z</dcterms:created>
  <dcterms:modified xsi:type="dcterms:W3CDTF">2026-03-01T13:36:12Z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4" name="AIGC">
    <vt:lpwstr>{"Label":"Consulting Toolkit Deck — Framework Berpikir ala Konsultan","ContentProducer":"001191110108MACG2KBH8F10000","ProduceID":"19ca97f8-d3e2-815c-8000-00001e0b20df","ReservedCode1":"","ContentPropagator":"001191110108MACG2KBH8F20000","PropagateID":"19ca97f8-d3e2-815c-8000-00001e0b20df","ReservedCode2":""}</vt:lpwstr>
  </property>
</Properties>
</file>