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embeddedFontLst>
    <p:embeddedFont>
      <p:font typeface="Liter" charset="-122" pitchFamily="34"/>
      <p:regular r:id="rId20"/>
    </p:embeddedFont>
    <p:embeddedFont>
      <p:font typeface="Oranienbaum" charset="-122" pitchFamily="34"/>
      <p:regular r:id="rId21"/>
    </p:embeddedFont>
    <p:embeddedFont>
      <p:font typeface="Quattrocento Sans" charset="-122" pitchFamily="34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" Type="http://schemas.openxmlformats.org/officeDocument/2006/relationships/font" Target="fonts/font1.fntdata"/><Relationship Id="rId21" Type="http://schemas.openxmlformats.org/officeDocument/2006/relationships/font" Target="fonts/font2.fntdata"/><Relationship Id="rId22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g.freepik.com/a617e5abf371a692a1f067db5826c8473b59079d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18" r="18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126852"/>
            <a:ext cx="3609975" cy="390525"/>
          </a:xfrm>
          <a:custGeom>
            <a:avLst/>
            <a:gdLst/>
            <a:ahLst/>
            <a:cxnLst/>
            <a:rect l="l" t="t" r="r" b="b"/>
            <a:pathLst>
              <a:path w="3609975" h="390525">
                <a:moveTo>
                  <a:pt x="0" y="0"/>
                </a:moveTo>
                <a:lnTo>
                  <a:pt x="3609975" y="0"/>
                </a:lnTo>
                <a:lnTo>
                  <a:pt x="3609975" y="390525"/>
                </a:lnTo>
                <a:lnTo>
                  <a:pt x="0" y="390525"/>
                </a:lnTo>
                <a:lnTo>
                  <a:pt x="0" y="0"/>
                </a:lnTo>
                <a:close/>
              </a:path>
            </a:pathLst>
          </a:custGeom>
          <a:solidFill>
            <a:srgbClr val="C5A575">
              <a:alpha val="14902"/>
            </a:srgbClr>
          </a:solidFill>
          <a:ln w="12700">
            <a:solidFill>
              <a:srgbClr val="C5A575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231627"/>
            <a:ext cx="3295799" cy="1762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spc="240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Financial Intelligence Tool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1826940"/>
            <a:ext cx="8458200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Compensation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Benchmarking</a:t>
            </a:r>
            <a:pPr>
              <a:lnSpc>
                <a:spcPct val="80000"/>
              </a:lnSpc>
            </a:pPr>
            <a:r>
              <a:rPr lang="en-US" sz="7200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 Deck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3869010"/>
            <a:ext cx="1524000" cy="28575"/>
          </a:xfrm>
          <a:custGeom>
            <a:avLst/>
            <a:gdLst/>
            <a:ahLst/>
            <a:cxnLst/>
            <a:rect l="l" t="t" r="r" b="b"/>
            <a:pathLst>
              <a:path w="1524000" h="28575">
                <a:moveTo>
                  <a:pt x="0" y="0"/>
                </a:moveTo>
                <a:lnTo>
                  <a:pt x="1524000" y="0"/>
                </a:lnTo>
                <a:lnTo>
                  <a:pt x="1524000" y="28575"/>
                </a:lnTo>
                <a:lnTo>
                  <a:pt x="0" y="28575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C5A575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8" name="Text 5"/>
          <p:cNvSpPr/>
          <p:nvPr/>
        </p:nvSpPr>
        <p:spPr>
          <a:xfrm>
            <a:off x="381000" y="4202385"/>
            <a:ext cx="8143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dirty="0">
                <a:solidFill>
                  <a:srgbClr val="F7FAFC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Rate untuk Profil Subkhan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4659585"/>
            <a:ext cx="64960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Data-driven analysis untuk keputusan pivot karir yang rasional, bukan emosional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81000" y="6019800"/>
            <a:ext cx="1190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7FAFC">
                    <a:alpha val="5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CONFIDENTIAL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81000" y="6286500"/>
            <a:ext cx="1181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5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Maret 2026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107862" y="6248400"/>
            <a:ext cx="704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C5A575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13 Slides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spc="60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08 / NEGOTIATION FRAMEWORK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858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Framework Negosiasi: Cara Pakai Data Ini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430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tanpa strategi negosiasi tidak berguna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5763" y="1528763"/>
            <a:ext cx="5629275" cy="4572000"/>
          </a:xfrm>
          <a:custGeom>
            <a:avLst/>
            <a:gdLst/>
            <a:ahLst/>
            <a:cxnLst/>
            <a:rect l="l" t="t" r="r" b="b"/>
            <a:pathLst>
              <a:path w="5629275" h="4572000">
                <a:moveTo>
                  <a:pt x="76215" y="0"/>
                </a:moveTo>
                <a:lnTo>
                  <a:pt x="5553060" y="0"/>
                </a:lnTo>
                <a:cubicBezTo>
                  <a:pt x="5595152" y="0"/>
                  <a:pt x="5629275" y="34123"/>
                  <a:pt x="5629275" y="76215"/>
                </a:cubicBezTo>
                <a:lnTo>
                  <a:pt x="5629275" y="4495785"/>
                </a:lnTo>
                <a:cubicBezTo>
                  <a:pt x="5629275" y="4537877"/>
                  <a:pt x="5595152" y="4572000"/>
                  <a:pt x="5553060" y="4572000"/>
                </a:cubicBezTo>
                <a:lnTo>
                  <a:pt x="76215" y="4572000"/>
                </a:lnTo>
                <a:cubicBezTo>
                  <a:pt x="34123" y="4572000"/>
                  <a:pt x="0" y="4537877"/>
                  <a:pt x="0" y="4495785"/>
                </a:cubicBezTo>
                <a:lnTo>
                  <a:pt x="0" y="76215"/>
                </a:lnTo>
                <a:cubicBezTo>
                  <a:pt x="0" y="34151"/>
                  <a:pt x="34151" y="0"/>
                  <a:pt x="76215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54831" y="172402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07156" y="23812"/>
                </a:moveTo>
                <a:cubicBezTo>
                  <a:pt x="100585" y="23812"/>
                  <a:pt x="95250" y="29148"/>
                  <a:pt x="95250" y="35719"/>
                </a:cubicBezTo>
                <a:cubicBezTo>
                  <a:pt x="95250" y="42290"/>
                  <a:pt x="100585" y="47625"/>
                  <a:pt x="107156" y="47625"/>
                </a:cubicBezTo>
                <a:cubicBezTo>
                  <a:pt x="113727" y="47625"/>
                  <a:pt x="119063" y="42290"/>
                  <a:pt x="119063" y="35719"/>
                </a:cubicBezTo>
                <a:cubicBezTo>
                  <a:pt x="119063" y="29148"/>
                  <a:pt x="113727" y="23812"/>
                  <a:pt x="107156" y="23812"/>
                </a:cubicBezTo>
                <a:close/>
                <a:moveTo>
                  <a:pt x="71438" y="35719"/>
                </a:moveTo>
                <a:cubicBezTo>
                  <a:pt x="71438" y="15999"/>
                  <a:pt x="87437" y="0"/>
                  <a:pt x="107156" y="0"/>
                </a:cubicBezTo>
                <a:cubicBezTo>
                  <a:pt x="126876" y="0"/>
                  <a:pt x="142875" y="15999"/>
                  <a:pt x="142875" y="35719"/>
                </a:cubicBezTo>
                <a:cubicBezTo>
                  <a:pt x="142875" y="51271"/>
                  <a:pt x="132941" y="64517"/>
                  <a:pt x="119063" y="69391"/>
                </a:cubicBezTo>
                <a:lnTo>
                  <a:pt x="119063" y="165348"/>
                </a:lnTo>
                <a:cubicBezTo>
                  <a:pt x="142466" y="160027"/>
                  <a:pt x="160065" y="139415"/>
                  <a:pt x="160697" y="114560"/>
                </a:cubicBezTo>
                <a:lnTo>
                  <a:pt x="154707" y="119807"/>
                </a:lnTo>
                <a:cubicBezTo>
                  <a:pt x="150986" y="123044"/>
                  <a:pt x="145368" y="122672"/>
                  <a:pt x="142094" y="118951"/>
                </a:cubicBezTo>
                <a:cubicBezTo>
                  <a:pt x="138819" y="115230"/>
                  <a:pt x="139229" y="109612"/>
                  <a:pt x="142949" y="106338"/>
                </a:cubicBezTo>
                <a:lnTo>
                  <a:pt x="166762" y="85502"/>
                </a:lnTo>
                <a:cubicBezTo>
                  <a:pt x="170111" y="82562"/>
                  <a:pt x="175171" y="82562"/>
                  <a:pt x="178519" y="85502"/>
                </a:cubicBezTo>
                <a:lnTo>
                  <a:pt x="202332" y="106338"/>
                </a:lnTo>
                <a:cubicBezTo>
                  <a:pt x="206053" y="109575"/>
                  <a:pt x="206425" y="115230"/>
                  <a:pt x="203188" y="118951"/>
                </a:cubicBezTo>
                <a:cubicBezTo>
                  <a:pt x="199951" y="122672"/>
                  <a:pt x="194295" y="123044"/>
                  <a:pt x="190574" y="119807"/>
                </a:cubicBezTo>
                <a:lnTo>
                  <a:pt x="184547" y="114560"/>
                </a:lnTo>
                <a:cubicBezTo>
                  <a:pt x="183766" y="156642"/>
                  <a:pt x="149423" y="190500"/>
                  <a:pt x="107156" y="190500"/>
                </a:cubicBezTo>
                <a:cubicBezTo>
                  <a:pt x="64889" y="190500"/>
                  <a:pt x="30547" y="156642"/>
                  <a:pt x="29766" y="114560"/>
                </a:cubicBezTo>
                <a:lnTo>
                  <a:pt x="23738" y="119844"/>
                </a:lnTo>
                <a:cubicBezTo>
                  <a:pt x="20017" y="123081"/>
                  <a:pt x="14399" y="122709"/>
                  <a:pt x="11125" y="118988"/>
                </a:cubicBezTo>
                <a:cubicBezTo>
                  <a:pt x="7851" y="115267"/>
                  <a:pt x="8260" y="109649"/>
                  <a:pt x="11981" y="106375"/>
                </a:cubicBezTo>
                <a:lnTo>
                  <a:pt x="35793" y="85539"/>
                </a:lnTo>
                <a:cubicBezTo>
                  <a:pt x="39142" y="82600"/>
                  <a:pt x="44202" y="82600"/>
                  <a:pt x="47551" y="85539"/>
                </a:cubicBezTo>
                <a:lnTo>
                  <a:pt x="71363" y="106375"/>
                </a:lnTo>
                <a:cubicBezTo>
                  <a:pt x="75084" y="109612"/>
                  <a:pt x="75456" y="115267"/>
                  <a:pt x="72219" y="118988"/>
                </a:cubicBezTo>
                <a:cubicBezTo>
                  <a:pt x="68982" y="122709"/>
                  <a:pt x="63326" y="123081"/>
                  <a:pt x="59606" y="119844"/>
                </a:cubicBezTo>
                <a:lnTo>
                  <a:pt x="53615" y="114598"/>
                </a:lnTo>
                <a:cubicBezTo>
                  <a:pt x="54285" y="139452"/>
                  <a:pt x="71884" y="160065"/>
                  <a:pt x="95250" y="165385"/>
                </a:cubicBezTo>
                <a:lnTo>
                  <a:pt x="95250" y="69428"/>
                </a:lnTo>
                <a:cubicBezTo>
                  <a:pt x="81372" y="64517"/>
                  <a:pt x="71438" y="51308"/>
                  <a:pt x="71438" y="3575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7" name="Text 5"/>
          <p:cNvSpPr/>
          <p:nvPr/>
        </p:nvSpPr>
        <p:spPr>
          <a:xfrm>
            <a:off x="781050" y="1685925"/>
            <a:ext cx="5172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Anchoring Strategy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42925" y="2066925"/>
            <a:ext cx="5314950" cy="904875"/>
          </a:xfrm>
          <a:custGeom>
            <a:avLst/>
            <a:gdLst/>
            <a:ahLst/>
            <a:cxnLst/>
            <a:rect l="l" t="t" r="r" b="b"/>
            <a:pathLst>
              <a:path w="5314950" h="904875">
                <a:moveTo>
                  <a:pt x="76200" y="0"/>
                </a:moveTo>
                <a:lnTo>
                  <a:pt x="5238750" y="0"/>
                </a:lnTo>
                <a:cubicBezTo>
                  <a:pt x="5280834" y="0"/>
                  <a:pt x="5314950" y="34116"/>
                  <a:pt x="5314950" y="76200"/>
                </a:cubicBezTo>
                <a:lnTo>
                  <a:pt x="5314950" y="828675"/>
                </a:lnTo>
                <a:cubicBezTo>
                  <a:pt x="5314950" y="870759"/>
                  <a:pt x="5280834" y="904875"/>
                  <a:pt x="5238750" y="904875"/>
                </a:cubicBezTo>
                <a:lnTo>
                  <a:pt x="76200" y="904875"/>
                </a:lnTo>
                <a:cubicBezTo>
                  <a:pt x="34116" y="904875"/>
                  <a:pt x="0" y="870759"/>
                  <a:pt x="0" y="82867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57225" y="218122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28650" y="2181225"/>
            <a:ext cx="285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2025" y="2200275"/>
            <a:ext cx="22955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Angka Pertama Menentukan Range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2025" y="2486025"/>
            <a:ext cx="48387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0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Psychological anchor — whoever mentions the first number sets the negotiation range. Jangan takut untuk set anchor yang tinggi tapi reasonable.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42925" y="3048000"/>
            <a:ext cx="5314950" cy="904875"/>
          </a:xfrm>
          <a:custGeom>
            <a:avLst/>
            <a:gdLst/>
            <a:ahLst/>
            <a:cxnLst/>
            <a:rect l="l" t="t" r="r" b="b"/>
            <a:pathLst>
              <a:path w="5314950" h="904875">
                <a:moveTo>
                  <a:pt x="76200" y="0"/>
                </a:moveTo>
                <a:lnTo>
                  <a:pt x="5238750" y="0"/>
                </a:lnTo>
                <a:cubicBezTo>
                  <a:pt x="5280834" y="0"/>
                  <a:pt x="5314950" y="34116"/>
                  <a:pt x="5314950" y="76200"/>
                </a:cubicBezTo>
                <a:lnTo>
                  <a:pt x="5314950" y="828675"/>
                </a:lnTo>
                <a:cubicBezTo>
                  <a:pt x="5314950" y="870759"/>
                  <a:pt x="5280834" y="904875"/>
                  <a:pt x="5238750" y="904875"/>
                </a:cubicBezTo>
                <a:lnTo>
                  <a:pt x="76200" y="904875"/>
                </a:lnTo>
                <a:cubicBezTo>
                  <a:pt x="34116" y="904875"/>
                  <a:pt x="0" y="870759"/>
                  <a:pt x="0" y="82867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57225" y="31623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628650" y="3162300"/>
            <a:ext cx="285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62025" y="3181350"/>
            <a:ext cx="13620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Gunakan Data Pasar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62025" y="3467100"/>
            <a:ext cx="48387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0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"Berdasarkan riset saya, range untuk posisi ini dengan pengalaman saya adalah IDR X-Y." — objectify the negotiation.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2925" y="4029075"/>
            <a:ext cx="5314950" cy="904875"/>
          </a:xfrm>
          <a:custGeom>
            <a:avLst/>
            <a:gdLst/>
            <a:ahLst/>
            <a:cxnLst/>
            <a:rect l="l" t="t" r="r" b="b"/>
            <a:pathLst>
              <a:path w="5314950" h="904875">
                <a:moveTo>
                  <a:pt x="76200" y="0"/>
                </a:moveTo>
                <a:lnTo>
                  <a:pt x="5238750" y="0"/>
                </a:lnTo>
                <a:cubicBezTo>
                  <a:pt x="5280834" y="0"/>
                  <a:pt x="5314950" y="34116"/>
                  <a:pt x="5314950" y="76200"/>
                </a:cubicBezTo>
                <a:lnTo>
                  <a:pt x="5314950" y="828675"/>
                </a:lnTo>
                <a:cubicBezTo>
                  <a:pt x="5314950" y="870759"/>
                  <a:pt x="5280834" y="904875"/>
                  <a:pt x="5238750" y="904875"/>
                </a:cubicBezTo>
                <a:lnTo>
                  <a:pt x="76200" y="904875"/>
                </a:lnTo>
                <a:cubicBezTo>
                  <a:pt x="34116" y="904875"/>
                  <a:pt x="0" y="870759"/>
                  <a:pt x="0" y="82867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657225" y="414337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628650" y="4143375"/>
            <a:ext cx="285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62025" y="4162425"/>
            <a:ext cx="1181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Range Anchoring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62025" y="4448175"/>
            <a:ext cx="48387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0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Sebutkan range, bukan angka tunggal. Lower end dari range harus di atas minimum acceptable.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47688" y="5053013"/>
            <a:ext cx="5305425" cy="885825"/>
          </a:xfrm>
          <a:custGeom>
            <a:avLst/>
            <a:gdLst/>
            <a:ahLst/>
            <a:cxnLst/>
            <a:rect l="l" t="t" r="r" b="b"/>
            <a:pathLst>
              <a:path w="5305425" h="885825">
                <a:moveTo>
                  <a:pt x="76199" y="0"/>
                </a:moveTo>
                <a:lnTo>
                  <a:pt x="5229226" y="0"/>
                </a:lnTo>
                <a:cubicBezTo>
                  <a:pt x="5271310" y="0"/>
                  <a:pt x="5305425" y="34115"/>
                  <a:pt x="5305425" y="76199"/>
                </a:cubicBezTo>
                <a:lnTo>
                  <a:pt x="5305425" y="809626"/>
                </a:lnTo>
                <a:cubicBezTo>
                  <a:pt x="5305425" y="851710"/>
                  <a:pt x="5271310" y="885825"/>
                  <a:pt x="5229226" y="885825"/>
                </a:cubicBezTo>
                <a:lnTo>
                  <a:pt x="76199" y="885825"/>
                </a:lnTo>
                <a:cubicBezTo>
                  <a:pt x="34115" y="885825"/>
                  <a:pt x="0" y="851710"/>
                  <a:pt x="0" y="80962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66750" y="5172075"/>
            <a:ext cx="5133975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Contoh:</a:t>
            </a:r>
            <a:pPr>
              <a:lnSpc>
                <a:spcPct val="14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"Ekspektasi saya adalah IDR 450-550 juta per tahun untuk total compensation, berdasarkan pengalaman saya dengan SIBARU dan network di KemenPKP."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176963" y="1528763"/>
            <a:ext cx="5629275" cy="2867025"/>
          </a:xfrm>
          <a:custGeom>
            <a:avLst/>
            <a:gdLst/>
            <a:ahLst/>
            <a:cxnLst/>
            <a:rect l="l" t="t" r="r" b="b"/>
            <a:pathLst>
              <a:path w="5629275" h="2867025">
                <a:moveTo>
                  <a:pt x="76206" y="0"/>
                </a:moveTo>
                <a:lnTo>
                  <a:pt x="5553069" y="0"/>
                </a:lnTo>
                <a:cubicBezTo>
                  <a:pt x="5595157" y="0"/>
                  <a:pt x="5629275" y="34118"/>
                  <a:pt x="5629275" y="76206"/>
                </a:cubicBezTo>
                <a:lnTo>
                  <a:pt x="5629275" y="2790819"/>
                </a:lnTo>
                <a:cubicBezTo>
                  <a:pt x="5629275" y="2832907"/>
                  <a:pt x="5595157" y="2867025"/>
                  <a:pt x="5553069" y="2867025"/>
                </a:cubicBezTo>
                <a:lnTo>
                  <a:pt x="76206" y="2867025"/>
                </a:lnTo>
                <a:cubicBezTo>
                  <a:pt x="34118" y="2867025"/>
                  <a:pt x="0" y="2832907"/>
                  <a:pt x="0" y="2790819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346031" y="172402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42875" y="53578"/>
                </a:moveTo>
                <a:cubicBezTo>
                  <a:pt x="142875" y="89743"/>
                  <a:pt x="110877" y="119063"/>
                  <a:pt x="71438" y="119063"/>
                </a:cubicBezTo>
                <a:cubicBezTo>
                  <a:pt x="61503" y="119063"/>
                  <a:pt x="52053" y="117202"/>
                  <a:pt x="43458" y="113854"/>
                </a:cubicBezTo>
                <a:lnTo>
                  <a:pt x="13097" y="129927"/>
                </a:lnTo>
                <a:cubicBezTo>
                  <a:pt x="9637" y="131750"/>
                  <a:pt x="5395" y="131118"/>
                  <a:pt x="2604" y="128364"/>
                </a:cubicBezTo>
                <a:cubicBezTo>
                  <a:pt x="-186" y="125611"/>
                  <a:pt x="-819" y="121332"/>
                  <a:pt x="1042" y="117872"/>
                </a:cubicBezTo>
                <a:lnTo>
                  <a:pt x="14288" y="92869"/>
                </a:lnTo>
                <a:cubicBezTo>
                  <a:pt x="5321" y="81930"/>
                  <a:pt x="0" y="68312"/>
                  <a:pt x="0" y="53578"/>
                </a:cubicBezTo>
                <a:cubicBezTo>
                  <a:pt x="0" y="17413"/>
                  <a:pt x="31998" y="-11906"/>
                  <a:pt x="71438" y="-11906"/>
                </a:cubicBezTo>
                <a:cubicBezTo>
                  <a:pt x="110877" y="-11906"/>
                  <a:pt x="142875" y="17413"/>
                  <a:pt x="142875" y="53578"/>
                </a:cubicBezTo>
                <a:close/>
                <a:moveTo>
                  <a:pt x="142875" y="190500"/>
                </a:moveTo>
                <a:cubicBezTo>
                  <a:pt x="107863" y="190500"/>
                  <a:pt x="78730" y="167394"/>
                  <a:pt x="72628" y="136922"/>
                </a:cubicBezTo>
                <a:cubicBezTo>
                  <a:pt x="117277" y="136364"/>
                  <a:pt x="156083" y="104589"/>
                  <a:pt x="160362" y="61503"/>
                </a:cubicBezTo>
                <a:cubicBezTo>
                  <a:pt x="191356" y="68647"/>
                  <a:pt x="214313" y="94357"/>
                  <a:pt x="214313" y="125016"/>
                </a:cubicBezTo>
                <a:cubicBezTo>
                  <a:pt x="214313" y="139750"/>
                  <a:pt x="208992" y="153367"/>
                  <a:pt x="200025" y="164306"/>
                </a:cubicBezTo>
                <a:lnTo>
                  <a:pt x="213271" y="189309"/>
                </a:lnTo>
                <a:cubicBezTo>
                  <a:pt x="215094" y="192770"/>
                  <a:pt x="214461" y="197011"/>
                  <a:pt x="211708" y="199802"/>
                </a:cubicBezTo>
                <a:cubicBezTo>
                  <a:pt x="208955" y="202592"/>
                  <a:pt x="204676" y="203225"/>
                  <a:pt x="201216" y="201364"/>
                </a:cubicBezTo>
                <a:lnTo>
                  <a:pt x="170855" y="185291"/>
                </a:lnTo>
                <a:cubicBezTo>
                  <a:pt x="162260" y="188640"/>
                  <a:pt x="152809" y="190500"/>
                  <a:pt x="142875" y="19050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7" name="Text 25"/>
          <p:cNvSpPr/>
          <p:nvPr/>
        </p:nvSpPr>
        <p:spPr>
          <a:xfrm>
            <a:off x="6572250" y="1685925"/>
            <a:ext cx="5172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Merespons "Berapa Ekspektasi?"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38888" y="2071688"/>
            <a:ext cx="5305425" cy="1038225"/>
          </a:xfrm>
          <a:custGeom>
            <a:avLst/>
            <a:gdLst/>
            <a:ahLst/>
            <a:cxnLst/>
            <a:rect l="l" t="t" r="r" b="b"/>
            <a:pathLst>
              <a:path w="5305425" h="1038225">
                <a:moveTo>
                  <a:pt x="76195" y="0"/>
                </a:moveTo>
                <a:lnTo>
                  <a:pt x="5229230" y="0"/>
                </a:lnTo>
                <a:cubicBezTo>
                  <a:pt x="5271311" y="0"/>
                  <a:pt x="5305425" y="34114"/>
                  <a:pt x="5305425" y="76195"/>
                </a:cubicBezTo>
                <a:lnTo>
                  <a:pt x="5305425" y="962030"/>
                </a:lnTo>
                <a:cubicBezTo>
                  <a:pt x="5305425" y="1004111"/>
                  <a:pt x="5271311" y="1038225"/>
                  <a:pt x="5229230" y="1038225"/>
                </a:cubicBezTo>
                <a:lnTo>
                  <a:pt x="76195" y="1038225"/>
                </a:lnTo>
                <a:cubicBezTo>
                  <a:pt x="34114" y="1038225"/>
                  <a:pt x="0" y="1004111"/>
                  <a:pt x="0" y="962030"/>
                </a:cubicBezTo>
                <a:lnTo>
                  <a:pt x="0" y="76195"/>
                </a:lnTo>
                <a:cubicBezTo>
                  <a:pt x="0" y="34114"/>
                  <a:pt x="34114" y="0"/>
                  <a:pt x="76195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57950" y="2190750"/>
            <a:ext cx="5133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❌ Jangan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486525" y="2476500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12301" y="16386"/>
                </a:moveTo>
                <a:cubicBezTo>
                  <a:pt x="9510" y="13595"/>
                  <a:pt x="4978" y="13595"/>
                  <a:pt x="2188" y="16386"/>
                </a:cubicBezTo>
                <a:cubicBezTo>
                  <a:pt x="-603" y="19177"/>
                  <a:pt x="-603" y="23708"/>
                  <a:pt x="2188" y="26499"/>
                </a:cubicBezTo>
                <a:lnTo>
                  <a:pt x="32861" y="57150"/>
                </a:lnTo>
                <a:lnTo>
                  <a:pt x="2210" y="87823"/>
                </a:lnTo>
                <a:cubicBezTo>
                  <a:pt x="-580" y="90614"/>
                  <a:pt x="-580" y="95146"/>
                  <a:pt x="2210" y="97936"/>
                </a:cubicBezTo>
                <a:cubicBezTo>
                  <a:pt x="5001" y="100727"/>
                  <a:pt x="9532" y="100727"/>
                  <a:pt x="12323" y="97936"/>
                </a:cubicBezTo>
                <a:lnTo>
                  <a:pt x="42974" y="67263"/>
                </a:lnTo>
                <a:lnTo>
                  <a:pt x="73648" y="97914"/>
                </a:lnTo>
                <a:cubicBezTo>
                  <a:pt x="76438" y="100705"/>
                  <a:pt x="80970" y="100705"/>
                  <a:pt x="83760" y="97914"/>
                </a:cubicBezTo>
                <a:cubicBezTo>
                  <a:pt x="86551" y="95123"/>
                  <a:pt x="86551" y="90592"/>
                  <a:pt x="83760" y="87801"/>
                </a:cubicBezTo>
                <a:lnTo>
                  <a:pt x="53087" y="57150"/>
                </a:lnTo>
                <a:lnTo>
                  <a:pt x="83738" y="26477"/>
                </a:lnTo>
                <a:cubicBezTo>
                  <a:pt x="86529" y="23686"/>
                  <a:pt x="86529" y="19154"/>
                  <a:pt x="83738" y="16364"/>
                </a:cubicBezTo>
                <a:cubicBezTo>
                  <a:pt x="80948" y="13573"/>
                  <a:pt x="76416" y="13573"/>
                  <a:pt x="73625" y="16364"/>
                </a:cubicBezTo>
                <a:lnTo>
                  <a:pt x="42974" y="47037"/>
                </a:lnTo>
                <a:lnTo>
                  <a:pt x="12301" y="1638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1" name="Text 29"/>
          <p:cNvSpPr/>
          <p:nvPr/>
        </p:nvSpPr>
        <p:spPr>
          <a:xfrm>
            <a:off x="6657975" y="2457450"/>
            <a:ext cx="28098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"Terserah perusahaan" — meninggalkan uang di meja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486525" y="2667000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12301" y="16386"/>
                </a:moveTo>
                <a:cubicBezTo>
                  <a:pt x="9510" y="13595"/>
                  <a:pt x="4978" y="13595"/>
                  <a:pt x="2188" y="16386"/>
                </a:cubicBezTo>
                <a:cubicBezTo>
                  <a:pt x="-603" y="19177"/>
                  <a:pt x="-603" y="23708"/>
                  <a:pt x="2188" y="26499"/>
                </a:cubicBezTo>
                <a:lnTo>
                  <a:pt x="32861" y="57150"/>
                </a:lnTo>
                <a:lnTo>
                  <a:pt x="2210" y="87823"/>
                </a:lnTo>
                <a:cubicBezTo>
                  <a:pt x="-580" y="90614"/>
                  <a:pt x="-580" y="95146"/>
                  <a:pt x="2210" y="97936"/>
                </a:cubicBezTo>
                <a:cubicBezTo>
                  <a:pt x="5001" y="100727"/>
                  <a:pt x="9532" y="100727"/>
                  <a:pt x="12323" y="97936"/>
                </a:cubicBezTo>
                <a:lnTo>
                  <a:pt x="42974" y="67263"/>
                </a:lnTo>
                <a:lnTo>
                  <a:pt x="73648" y="97914"/>
                </a:lnTo>
                <a:cubicBezTo>
                  <a:pt x="76438" y="100705"/>
                  <a:pt x="80970" y="100705"/>
                  <a:pt x="83760" y="97914"/>
                </a:cubicBezTo>
                <a:cubicBezTo>
                  <a:pt x="86551" y="95123"/>
                  <a:pt x="86551" y="90592"/>
                  <a:pt x="83760" y="87801"/>
                </a:cubicBezTo>
                <a:lnTo>
                  <a:pt x="53087" y="57150"/>
                </a:lnTo>
                <a:lnTo>
                  <a:pt x="83738" y="26477"/>
                </a:lnTo>
                <a:cubicBezTo>
                  <a:pt x="86529" y="23686"/>
                  <a:pt x="86529" y="19154"/>
                  <a:pt x="83738" y="16364"/>
                </a:cubicBezTo>
                <a:cubicBezTo>
                  <a:pt x="80948" y="13573"/>
                  <a:pt x="76416" y="13573"/>
                  <a:pt x="73625" y="16364"/>
                </a:cubicBezTo>
                <a:lnTo>
                  <a:pt x="42974" y="47037"/>
                </a:lnTo>
                <a:lnTo>
                  <a:pt x="12301" y="1638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3" name="Text 31"/>
          <p:cNvSpPr/>
          <p:nvPr/>
        </p:nvSpPr>
        <p:spPr>
          <a:xfrm>
            <a:off x="6657975" y="2647950"/>
            <a:ext cx="24288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"Saya butuh IDR X" — terlalu absolut, no room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486525" y="2857500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12301" y="16386"/>
                </a:moveTo>
                <a:cubicBezTo>
                  <a:pt x="9510" y="13595"/>
                  <a:pt x="4978" y="13595"/>
                  <a:pt x="2188" y="16386"/>
                </a:cubicBezTo>
                <a:cubicBezTo>
                  <a:pt x="-603" y="19177"/>
                  <a:pt x="-603" y="23708"/>
                  <a:pt x="2188" y="26499"/>
                </a:cubicBezTo>
                <a:lnTo>
                  <a:pt x="32861" y="57150"/>
                </a:lnTo>
                <a:lnTo>
                  <a:pt x="2210" y="87823"/>
                </a:lnTo>
                <a:cubicBezTo>
                  <a:pt x="-580" y="90614"/>
                  <a:pt x="-580" y="95146"/>
                  <a:pt x="2210" y="97936"/>
                </a:cubicBezTo>
                <a:cubicBezTo>
                  <a:pt x="5001" y="100727"/>
                  <a:pt x="9532" y="100727"/>
                  <a:pt x="12323" y="97936"/>
                </a:cubicBezTo>
                <a:lnTo>
                  <a:pt x="42974" y="67263"/>
                </a:lnTo>
                <a:lnTo>
                  <a:pt x="73648" y="97914"/>
                </a:lnTo>
                <a:cubicBezTo>
                  <a:pt x="76438" y="100705"/>
                  <a:pt x="80970" y="100705"/>
                  <a:pt x="83760" y="97914"/>
                </a:cubicBezTo>
                <a:cubicBezTo>
                  <a:pt x="86551" y="95123"/>
                  <a:pt x="86551" y="90592"/>
                  <a:pt x="83760" y="87801"/>
                </a:cubicBezTo>
                <a:lnTo>
                  <a:pt x="53087" y="57150"/>
                </a:lnTo>
                <a:lnTo>
                  <a:pt x="83738" y="26477"/>
                </a:lnTo>
                <a:cubicBezTo>
                  <a:pt x="86529" y="23686"/>
                  <a:pt x="86529" y="19154"/>
                  <a:pt x="83738" y="16364"/>
                </a:cubicBezTo>
                <a:cubicBezTo>
                  <a:pt x="80948" y="13573"/>
                  <a:pt x="76416" y="13573"/>
                  <a:pt x="73625" y="16364"/>
                </a:cubicBezTo>
                <a:lnTo>
                  <a:pt x="42974" y="47037"/>
                </a:lnTo>
                <a:lnTo>
                  <a:pt x="12301" y="16386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5" name="Text 33"/>
          <p:cNvSpPr/>
          <p:nvPr/>
        </p:nvSpPr>
        <p:spPr>
          <a:xfrm>
            <a:off x="6657975" y="2838450"/>
            <a:ext cx="14382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Sebut angka tanpa konteks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38888" y="3195638"/>
            <a:ext cx="5305425" cy="1038225"/>
          </a:xfrm>
          <a:custGeom>
            <a:avLst/>
            <a:gdLst/>
            <a:ahLst/>
            <a:cxnLst/>
            <a:rect l="l" t="t" r="r" b="b"/>
            <a:pathLst>
              <a:path w="5305425" h="1038225">
                <a:moveTo>
                  <a:pt x="76195" y="0"/>
                </a:moveTo>
                <a:lnTo>
                  <a:pt x="5229230" y="0"/>
                </a:lnTo>
                <a:cubicBezTo>
                  <a:pt x="5271311" y="0"/>
                  <a:pt x="5305425" y="34114"/>
                  <a:pt x="5305425" y="76195"/>
                </a:cubicBezTo>
                <a:lnTo>
                  <a:pt x="5305425" y="962030"/>
                </a:lnTo>
                <a:cubicBezTo>
                  <a:pt x="5305425" y="1004111"/>
                  <a:pt x="5271311" y="1038225"/>
                  <a:pt x="5229230" y="1038225"/>
                </a:cubicBezTo>
                <a:lnTo>
                  <a:pt x="76195" y="1038225"/>
                </a:lnTo>
                <a:cubicBezTo>
                  <a:pt x="34114" y="1038225"/>
                  <a:pt x="0" y="1004111"/>
                  <a:pt x="0" y="962030"/>
                </a:cubicBezTo>
                <a:lnTo>
                  <a:pt x="0" y="76195"/>
                </a:lnTo>
                <a:cubicBezTo>
                  <a:pt x="0" y="34114"/>
                  <a:pt x="34114" y="0"/>
                  <a:pt x="76195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57950" y="3314700"/>
            <a:ext cx="5133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✅ Lakukan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479381" y="360045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9" name="Text 37"/>
          <p:cNvSpPr/>
          <p:nvPr/>
        </p:nvSpPr>
        <p:spPr>
          <a:xfrm>
            <a:off x="6657975" y="3581400"/>
            <a:ext cx="26479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Deflect: "Berdasarkan range pasar, saya melihat..."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479381" y="379095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1" name="Text 39"/>
          <p:cNvSpPr/>
          <p:nvPr/>
        </p:nvSpPr>
        <p:spPr>
          <a:xfrm>
            <a:off x="6657975" y="3771900"/>
            <a:ext cx="21240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Tanya kembali: "Range untuk posisi ini?"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479381" y="398145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3" name="Text 41"/>
          <p:cNvSpPr/>
          <p:nvPr/>
        </p:nvSpPr>
        <p:spPr>
          <a:xfrm>
            <a:off x="6657975" y="3962400"/>
            <a:ext cx="18573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Justifikasi dengan value proposition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176963" y="4519613"/>
            <a:ext cx="5629275" cy="1571625"/>
          </a:xfrm>
          <a:custGeom>
            <a:avLst/>
            <a:gdLst/>
            <a:ahLst/>
            <a:cxnLst/>
            <a:rect l="l" t="t" r="r" b="b"/>
            <a:pathLst>
              <a:path w="5629275" h="1571625">
                <a:moveTo>
                  <a:pt x="76192" y="0"/>
                </a:moveTo>
                <a:lnTo>
                  <a:pt x="5553083" y="0"/>
                </a:lnTo>
                <a:cubicBezTo>
                  <a:pt x="5595163" y="0"/>
                  <a:pt x="5629275" y="34112"/>
                  <a:pt x="5629275" y="76192"/>
                </a:cubicBezTo>
                <a:lnTo>
                  <a:pt x="5629275" y="1495433"/>
                </a:lnTo>
                <a:cubicBezTo>
                  <a:pt x="5629275" y="1537513"/>
                  <a:pt x="5595163" y="1571625"/>
                  <a:pt x="5553083" y="1571625"/>
                </a:cubicBezTo>
                <a:lnTo>
                  <a:pt x="76192" y="1571625"/>
                </a:lnTo>
                <a:cubicBezTo>
                  <a:pt x="34112" y="1571625"/>
                  <a:pt x="0" y="1537513"/>
                  <a:pt x="0" y="1495433"/>
                </a:cubicBezTo>
                <a:lnTo>
                  <a:pt x="0" y="76192"/>
                </a:lnTo>
                <a:cubicBezTo>
                  <a:pt x="0" y="34141"/>
                  <a:pt x="34141" y="0"/>
                  <a:pt x="76192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334125" y="4676775"/>
            <a:ext cx="5410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Komponen Paling Negotiable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34125" y="5057775"/>
            <a:ext cx="1724025" cy="876300"/>
          </a:xfrm>
          <a:custGeom>
            <a:avLst/>
            <a:gdLst/>
            <a:ahLst/>
            <a:cxnLst/>
            <a:rect l="l" t="t" r="r" b="b"/>
            <a:pathLst>
              <a:path w="1724025" h="876300">
                <a:moveTo>
                  <a:pt x="76203" y="0"/>
                </a:moveTo>
                <a:lnTo>
                  <a:pt x="1647822" y="0"/>
                </a:lnTo>
                <a:cubicBezTo>
                  <a:pt x="1689908" y="0"/>
                  <a:pt x="1724025" y="34117"/>
                  <a:pt x="1724025" y="76203"/>
                </a:cubicBezTo>
                <a:lnTo>
                  <a:pt x="1724025" y="800097"/>
                </a:lnTo>
                <a:cubicBezTo>
                  <a:pt x="1724025" y="842183"/>
                  <a:pt x="1689908" y="876300"/>
                  <a:pt x="1647822" y="876300"/>
                </a:cubicBezTo>
                <a:lnTo>
                  <a:pt x="76203" y="876300"/>
                </a:lnTo>
                <a:cubicBezTo>
                  <a:pt x="34117" y="876300"/>
                  <a:pt x="0" y="842183"/>
                  <a:pt x="0" y="8000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7042100" y="51339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7146875" y="5219700"/>
            <a:ext cx="100013" cy="133350"/>
          </a:xfrm>
          <a:custGeom>
            <a:avLst/>
            <a:gdLst/>
            <a:ahLst/>
            <a:cxnLst/>
            <a:rect l="l" t="t" r="r" b="b"/>
            <a:pathLst>
              <a:path w="100013" h="133350">
                <a:moveTo>
                  <a:pt x="16669" y="0"/>
                </a:moveTo>
                <a:cubicBezTo>
                  <a:pt x="7475" y="0"/>
                  <a:pt x="0" y="7475"/>
                  <a:pt x="0" y="16669"/>
                </a:cubicBezTo>
                <a:lnTo>
                  <a:pt x="0" y="116681"/>
                </a:lnTo>
                <a:cubicBezTo>
                  <a:pt x="0" y="125875"/>
                  <a:pt x="7475" y="133350"/>
                  <a:pt x="16669" y="133350"/>
                </a:cubicBezTo>
                <a:lnTo>
                  <a:pt x="83344" y="133350"/>
                </a:lnTo>
                <a:cubicBezTo>
                  <a:pt x="92538" y="133350"/>
                  <a:pt x="100013" y="125875"/>
                  <a:pt x="100013" y="116681"/>
                </a:cubicBezTo>
                <a:lnTo>
                  <a:pt x="100013" y="16669"/>
                </a:lnTo>
                <a:cubicBezTo>
                  <a:pt x="100013" y="7475"/>
                  <a:pt x="92538" y="0"/>
                  <a:pt x="83344" y="0"/>
                </a:cubicBezTo>
                <a:lnTo>
                  <a:pt x="16669" y="0"/>
                </a:lnTo>
                <a:close/>
                <a:moveTo>
                  <a:pt x="45839" y="91678"/>
                </a:moveTo>
                <a:lnTo>
                  <a:pt x="54173" y="91678"/>
                </a:lnTo>
                <a:cubicBezTo>
                  <a:pt x="58783" y="91678"/>
                  <a:pt x="62508" y="95403"/>
                  <a:pt x="62508" y="100013"/>
                </a:cubicBezTo>
                <a:lnTo>
                  <a:pt x="62508" y="120848"/>
                </a:lnTo>
                <a:lnTo>
                  <a:pt x="37505" y="120848"/>
                </a:lnTo>
                <a:lnTo>
                  <a:pt x="37505" y="100013"/>
                </a:lnTo>
                <a:cubicBezTo>
                  <a:pt x="37505" y="95403"/>
                  <a:pt x="41229" y="91678"/>
                  <a:pt x="45839" y="91678"/>
                </a:cubicBezTo>
                <a:close/>
                <a:moveTo>
                  <a:pt x="25003" y="29170"/>
                </a:moveTo>
                <a:cubicBezTo>
                  <a:pt x="25003" y="26878"/>
                  <a:pt x="26878" y="25003"/>
                  <a:pt x="29170" y="25003"/>
                </a:cubicBezTo>
                <a:lnTo>
                  <a:pt x="37505" y="25003"/>
                </a:lnTo>
                <a:cubicBezTo>
                  <a:pt x="39797" y="25003"/>
                  <a:pt x="41672" y="26878"/>
                  <a:pt x="41672" y="29170"/>
                </a:cubicBezTo>
                <a:lnTo>
                  <a:pt x="41672" y="37505"/>
                </a:lnTo>
                <a:cubicBezTo>
                  <a:pt x="41672" y="39797"/>
                  <a:pt x="39797" y="41672"/>
                  <a:pt x="37505" y="41672"/>
                </a:cubicBezTo>
                <a:lnTo>
                  <a:pt x="29170" y="41672"/>
                </a:lnTo>
                <a:cubicBezTo>
                  <a:pt x="26878" y="41672"/>
                  <a:pt x="25003" y="39797"/>
                  <a:pt x="25003" y="37505"/>
                </a:cubicBezTo>
                <a:lnTo>
                  <a:pt x="25003" y="29170"/>
                </a:lnTo>
                <a:close/>
                <a:moveTo>
                  <a:pt x="62508" y="25003"/>
                </a:moveTo>
                <a:lnTo>
                  <a:pt x="70842" y="25003"/>
                </a:lnTo>
                <a:cubicBezTo>
                  <a:pt x="73134" y="25003"/>
                  <a:pt x="75009" y="26878"/>
                  <a:pt x="75009" y="29170"/>
                </a:cubicBezTo>
                <a:lnTo>
                  <a:pt x="75009" y="37505"/>
                </a:lnTo>
                <a:cubicBezTo>
                  <a:pt x="75009" y="39797"/>
                  <a:pt x="73134" y="41672"/>
                  <a:pt x="70842" y="41672"/>
                </a:cubicBezTo>
                <a:lnTo>
                  <a:pt x="62508" y="41672"/>
                </a:lnTo>
                <a:cubicBezTo>
                  <a:pt x="60216" y="41672"/>
                  <a:pt x="58341" y="39797"/>
                  <a:pt x="58341" y="37505"/>
                </a:cubicBezTo>
                <a:lnTo>
                  <a:pt x="58341" y="29170"/>
                </a:lnTo>
                <a:cubicBezTo>
                  <a:pt x="58341" y="26878"/>
                  <a:pt x="60216" y="25003"/>
                  <a:pt x="62508" y="25003"/>
                </a:cubicBezTo>
                <a:close/>
                <a:moveTo>
                  <a:pt x="25003" y="62508"/>
                </a:moveTo>
                <a:cubicBezTo>
                  <a:pt x="25003" y="60216"/>
                  <a:pt x="26878" y="58341"/>
                  <a:pt x="29170" y="58341"/>
                </a:cubicBezTo>
                <a:lnTo>
                  <a:pt x="37505" y="58341"/>
                </a:lnTo>
                <a:cubicBezTo>
                  <a:pt x="39797" y="58341"/>
                  <a:pt x="41672" y="60216"/>
                  <a:pt x="41672" y="62508"/>
                </a:cubicBezTo>
                <a:lnTo>
                  <a:pt x="41672" y="70842"/>
                </a:lnTo>
                <a:cubicBezTo>
                  <a:pt x="41672" y="73134"/>
                  <a:pt x="39797" y="75009"/>
                  <a:pt x="37505" y="75009"/>
                </a:cubicBezTo>
                <a:lnTo>
                  <a:pt x="29170" y="75009"/>
                </a:lnTo>
                <a:cubicBezTo>
                  <a:pt x="26878" y="75009"/>
                  <a:pt x="25003" y="73134"/>
                  <a:pt x="25003" y="70842"/>
                </a:cubicBezTo>
                <a:lnTo>
                  <a:pt x="25003" y="62508"/>
                </a:lnTo>
                <a:close/>
                <a:moveTo>
                  <a:pt x="62508" y="58341"/>
                </a:moveTo>
                <a:lnTo>
                  <a:pt x="70842" y="58341"/>
                </a:lnTo>
                <a:cubicBezTo>
                  <a:pt x="73134" y="58341"/>
                  <a:pt x="75009" y="60216"/>
                  <a:pt x="75009" y="62508"/>
                </a:cubicBezTo>
                <a:lnTo>
                  <a:pt x="75009" y="70842"/>
                </a:lnTo>
                <a:cubicBezTo>
                  <a:pt x="75009" y="73134"/>
                  <a:pt x="73134" y="75009"/>
                  <a:pt x="70842" y="75009"/>
                </a:cubicBezTo>
                <a:lnTo>
                  <a:pt x="62508" y="75009"/>
                </a:lnTo>
                <a:cubicBezTo>
                  <a:pt x="60216" y="75009"/>
                  <a:pt x="58341" y="73134"/>
                  <a:pt x="58341" y="70842"/>
                </a:cubicBezTo>
                <a:lnTo>
                  <a:pt x="58341" y="62508"/>
                </a:lnTo>
                <a:cubicBezTo>
                  <a:pt x="58341" y="60216"/>
                  <a:pt x="60216" y="58341"/>
                  <a:pt x="62508" y="58341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9" name="Text 47"/>
          <p:cNvSpPr/>
          <p:nvPr/>
        </p:nvSpPr>
        <p:spPr>
          <a:xfrm>
            <a:off x="6381750" y="5514975"/>
            <a:ext cx="1628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Konsultan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381750" y="5705475"/>
            <a:ext cx="1628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Signing bonus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131150" y="5057775"/>
            <a:ext cx="1724025" cy="876300"/>
          </a:xfrm>
          <a:custGeom>
            <a:avLst/>
            <a:gdLst/>
            <a:ahLst/>
            <a:cxnLst/>
            <a:rect l="l" t="t" r="r" b="b"/>
            <a:pathLst>
              <a:path w="1724025" h="876300">
                <a:moveTo>
                  <a:pt x="76203" y="0"/>
                </a:moveTo>
                <a:lnTo>
                  <a:pt x="1647822" y="0"/>
                </a:lnTo>
                <a:cubicBezTo>
                  <a:pt x="1689908" y="0"/>
                  <a:pt x="1724025" y="34117"/>
                  <a:pt x="1724025" y="76203"/>
                </a:cubicBezTo>
                <a:lnTo>
                  <a:pt x="1724025" y="800097"/>
                </a:lnTo>
                <a:cubicBezTo>
                  <a:pt x="1724025" y="842183"/>
                  <a:pt x="1689908" y="876300"/>
                  <a:pt x="1647822" y="876300"/>
                </a:cubicBezTo>
                <a:lnTo>
                  <a:pt x="76203" y="876300"/>
                </a:lnTo>
                <a:cubicBezTo>
                  <a:pt x="34117" y="876300"/>
                  <a:pt x="0" y="842183"/>
                  <a:pt x="0" y="8000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8839126" y="51339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8927232" y="521970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91652" y="72926"/>
                </a:moveTo>
                <a:lnTo>
                  <a:pt x="41932" y="72926"/>
                </a:lnTo>
                <a:cubicBezTo>
                  <a:pt x="42688" y="89725"/>
                  <a:pt x="46412" y="105195"/>
                  <a:pt x="51699" y="116525"/>
                </a:cubicBezTo>
                <a:cubicBezTo>
                  <a:pt x="54668" y="122906"/>
                  <a:pt x="57872" y="127412"/>
                  <a:pt x="60841" y="130173"/>
                </a:cubicBezTo>
                <a:cubicBezTo>
                  <a:pt x="63758" y="132907"/>
                  <a:pt x="65763" y="133350"/>
                  <a:pt x="66805" y="133350"/>
                </a:cubicBezTo>
                <a:cubicBezTo>
                  <a:pt x="67847" y="133350"/>
                  <a:pt x="69852" y="132907"/>
                  <a:pt x="72770" y="130173"/>
                </a:cubicBezTo>
                <a:cubicBezTo>
                  <a:pt x="75739" y="127412"/>
                  <a:pt x="78942" y="122880"/>
                  <a:pt x="81911" y="116525"/>
                </a:cubicBezTo>
                <a:cubicBezTo>
                  <a:pt x="87198" y="105195"/>
                  <a:pt x="90923" y="89725"/>
                  <a:pt x="91678" y="72926"/>
                </a:cubicBezTo>
                <a:close/>
                <a:moveTo>
                  <a:pt x="41906" y="60424"/>
                </a:moveTo>
                <a:lnTo>
                  <a:pt x="91626" y="60424"/>
                </a:lnTo>
                <a:cubicBezTo>
                  <a:pt x="90897" y="43625"/>
                  <a:pt x="87172" y="28155"/>
                  <a:pt x="81885" y="16825"/>
                </a:cubicBezTo>
                <a:cubicBezTo>
                  <a:pt x="78916" y="10470"/>
                  <a:pt x="75713" y="5938"/>
                  <a:pt x="72743" y="3177"/>
                </a:cubicBezTo>
                <a:cubicBezTo>
                  <a:pt x="69826" y="443"/>
                  <a:pt x="67821" y="0"/>
                  <a:pt x="66779" y="0"/>
                </a:cubicBezTo>
                <a:cubicBezTo>
                  <a:pt x="65737" y="0"/>
                  <a:pt x="63732" y="443"/>
                  <a:pt x="60815" y="3177"/>
                </a:cubicBezTo>
                <a:cubicBezTo>
                  <a:pt x="57846" y="5938"/>
                  <a:pt x="54642" y="10470"/>
                  <a:pt x="51673" y="16825"/>
                </a:cubicBezTo>
                <a:cubicBezTo>
                  <a:pt x="46386" y="28155"/>
                  <a:pt x="42662" y="43625"/>
                  <a:pt x="41906" y="60424"/>
                </a:cubicBezTo>
                <a:close/>
                <a:moveTo>
                  <a:pt x="29405" y="60424"/>
                </a:moveTo>
                <a:cubicBezTo>
                  <a:pt x="30316" y="38130"/>
                  <a:pt x="36072" y="17424"/>
                  <a:pt x="44485" y="3829"/>
                </a:cubicBezTo>
                <a:cubicBezTo>
                  <a:pt x="20497" y="12319"/>
                  <a:pt x="2839" y="34171"/>
                  <a:pt x="391" y="60424"/>
                </a:cubicBezTo>
                <a:lnTo>
                  <a:pt x="29405" y="60424"/>
                </a:lnTo>
                <a:close/>
                <a:moveTo>
                  <a:pt x="391" y="72926"/>
                </a:moveTo>
                <a:cubicBezTo>
                  <a:pt x="2839" y="99179"/>
                  <a:pt x="20497" y="121031"/>
                  <a:pt x="44485" y="129521"/>
                </a:cubicBezTo>
                <a:cubicBezTo>
                  <a:pt x="36072" y="115926"/>
                  <a:pt x="30316" y="95220"/>
                  <a:pt x="29405" y="72926"/>
                </a:cubicBezTo>
                <a:lnTo>
                  <a:pt x="391" y="72926"/>
                </a:lnTo>
                <a:close/>
                <a:moveTo>
                  <a:pt x="104154" y="72926"/>
                </a:moveTo>
                <a:cubicBezTo>
                  <a:pt x="103242" y="95220"/>
                  <a:pt x="97486" y="115926"/>
                  <a:pt x="89074" y="129521"/>
                </a:cubicBezTo>
                <a:cubicBezTo>
                  <a:pt x="113061" y="121005"/>
                  <a:pt x="130719" y="99179"/>
                  <a:pt x="133168" y="72926"/>
                </a:cubicBezTo>
                <a:lnTo>
                  <a:pt x="104154" y="72926"/>
                </a:lnTo>
                <a:close/>
                <a:moveTo>
                  <a:pt x="133168" y="60424"/>
                </a:moveTo>
                <a:cubicBezTo>
                  <a:pt x="130719" y="34171"/>
                  <a:pt x="113061" y="12319"/>
                  <a:pt x="89074" y="3829"/>
                </a:cubicBezTo>
                <a:cubicBezTo>
                  <a:pt x="97486" y="17424"/>
                  <a:pt x="103242" y="38130"/>
                  <a:pt x="104154" y="60424"/>
                </a:cubicBezTo>
                <a:lnTo>
                  <a:pt x="133168" y="6042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4" name="Text 52"/>
          <p:cNvSpPr/>
          <p:nvPr/>
        </p:nvSpPr>
        <p:spPr>
          <a:xfrm>
            <a:off x="8178775" y="5514975"/>
            <a:ext cx="1628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Int. Org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178775" y="5705475"/>
            <a:ext cx="1628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Grade level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9928175" y="5057775"/>
            <a:ext cx="1724025" cy="876300"/>
          </a:xfrm>
          <a:custGeom>
            <a:avLst/>
            <a:gdLst/>
            <a:ahLst/>
            <a:cxnLst/>
            <a:rect l="l" t="t" r="r" b="b"/>
            <a:pathLst>
              <a:path w="1724025" h="876300">
                <a:moveTo>
                  <a:pt x="76203" y="0"/>
                </a:moveTo>
                <a:lnTo>
                  <a:pt x="1647822" y="0"/>
                </a:lnTo>
                <a:cubicBezTo>
                  <a:pt x="1689908" y="0"/>
                  <a:pt x="1724025" y="34117"/>
                  <a:pt x="1724025" y="76203"/>
                </a:cubicBezTo>
                <a:lnTo>
                  <a:pt x="1724025" y="800097"/>
                </a:lnTo>
                <a:cubicBezTo>
                  <a:pt x="1724025" y="842183"/>
                  <a:pt x="1689908" y="876300"/>
                  <a:pt x="1647822" y="876300"/>
                </a:cubicBezTo>
                <a:lnTo>
                  <a:pt x="76203" y="876300"/>
                </a:lnTo>
                <a:cubicBezTo>
                  <a:pt x="34117" y="876300"/>
                  <a:pt x="0" y="842183"/>
                  <a:pt x="0" y="8000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10636225" y="51339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58" name="Shape 56"/>
          <p:cNvSpPr/>
          <p:nvPr/>
        </p:nvSpPr>
        <p:spPr>
          <a:xfrm>
            <a:off x="10715997" y="5219700"/>
            <a:ext cx="150019" cy="133350"/>
          </a:xfrm>
          <a:custGeom>
            <a:avLst/>
            <a:gdLst/>
            <a:ahLst/>
            <a:cxnLst/>
            <a:rect l="l" t="t" r="r" b="b"/>
            <a:pathLst>
              <a:path w="150019" h="133350">
                <a:moveTo>
                  <a:pt x="133454" y="62508"/>
                </a:moveTo>
                <a:lnTo>
                  <a:pt x="87615" y="62508"/>
                </a:lnTo>
                <a:cubicBezTo>
                  <a:pt x="83005" y="62508"/>
                  <a:pt x="79281" y="58783"/>
                  <a:pt x="79281" y="54173"/>
                </a:cubicBezTo>
                <a:lnTo>
                  <a:pt x="79281" y="8334"/>
                </a:lnTo>
                <a:cubicBezTo>
                  <a:pt x="79281" y="3724"/>
                  <a:pt x="83031" y="-52"/>
                  <a:pt x="87589" y="547"/>
                </a:cubicBezTo>
                <a:cubicBezTo>
                  <a:pt x="115457" y="4245"/>
                  <a:pt x="137543" y="26331"/>
                  <a:pt x="141242" y="54199"/>
                </a:cubicBezTo>
                <a:cubicBezTo>
                  <a:pt x="141841" y="58757"/>
                  <a:pt x="138064" y="62508"/>
                  <a:pt x="133454" y="62508"/>
                </a:cubicBezTo>
                <a:close/>
                <a:moveTo>
                  <a:pt x="57976" y="9689"/>
                </a:moveTo>
                <a:cubicBezTo>
                  <a:pt x="62690" y="8699"/>
                  <a:pt x="66779" y="12554"/>
                  <a:pt x="66779" y="17372"/>
                </a:cubicBezTo>
                <a:lnTo>
                  <a:pt x="66779" y="68759"/>
                </a:lnTo>
                <a:cubicBezTo>
                  <a:pt x="66779" y="70217"/>
                  <a:pt x="67300" y="71624"/>
                  <a:pt x="68212" y="72743"/>
                </a:cubicBezTo>
                <a:lnTo>
                  <a:pt x="102617" y="114259"/>
                </a:lnTo>
                <a:cubicBezTo>
                  <a:pt x="105664" y="117931"/>
                  <a:pt x="105013" y="123479"/>
                  <a:pt x="100820" y="125745"/>
                </a:cubicBezTo>
                <a:cubicBezTo>
                  <a:pt x="91939" y="130589"/>
                  <a:pt x="81755" y="133350"/>
                  <a:pt x="70946" y="133350"/>
                </a:cubicBezTo>
                <a:cubicBezTo>
                  <a:pt x="36437" y="133350"/>
                  <a:pt x="8439" y="105352"/>
                  <a:pt x="8439" y="70842"/>
                </a:cubicBezTo>
                <a:cubicBezTo>
                  <a:pt x="8439" y="40760"/>
                  <a:pt x="29665" y="15653"/>
                  <a:pt x="57976" y="9689"/>
                </a:cubicBezTo>
                <a:close/>
                <a:moveTo>
                  <a:pt x="124443" y="75009"/>
                </a:moveTo>
                <a:lnTo>
                  <a:pt x="141111" y="75009"/>
                </a:lnTo>
                <a:cubicBezTo>
                  <a:pt x="145930" y="75009"/>
                  <a:pt x="149784" y="79098"/>
                  <a:pt x="148795" y="83813"/>
                </a:cubicBezTo>
                <a:cubicBezTo>
                  <a:pt x="146138" y="96418"/>
                  <a:pt x="139679" y="107618"/>
                  <a:pt x="130667" y="116160"/>
                </a:cubicBezTo>
                <a:cubicBezTo>
                  <a:pt x="127464" y="119208"/>
                  <a:pt x="122437" y="118556"/>
                  <a:pt x="119624" y="115145"/>
                </a:cubicBezTo>
                <a:lnTo>
                  <a:pt x="97642" y="88657"/>
                </a:lnTo>
                <a:cubicBezTo>
                  <a:pt x="93137" y="83214"/>
                  <a:pt x="97017" y="75009"/>
                  <a:pt x="104049" y="75009"/>
                </a:cubicBezTo>
                <a:lnTo>
                  <a:pt x="124417" y="75009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9" name="Text 57"/>
          <p:cNvSpPr/>
          <p:nvPr/>
        </p:nvSpPr>
        <p:spPr>
          <a:xfrm>
            <a:off x="9975800" y="5514975"/>
            <a:ext cx="1628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9975800" y="5705475"/>
            <a:ext cx="1628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Equity vesting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400050" y="6222206"/>
            <a:ext cx="11410950" cy="476250"/>
          </a:xfrm>
          <a:custGeom>
            <a:avLst/>
            <a:gdLst/>
            <a:ahLst/>
            <a:cxnLst/>
            <a:rect l="l" t="t" r="r" b="b"/>
            <a:pathLst>
              <a:path w="11410950" h="476250">
                <a:moveTo>
                  <a:pt x="0" y="0"/>
                </a:moveTo>
                <a:lnTo>
                  <a:pt x="11334750" y="0"/>
                </a:lnTo>
                <a:cubicBezTo>
                  <a:pt x="11376806" y="0"/>
                  <a:pt x="11410950" y="34144"/>
                  <a:pt x="11410950" y="76200"/>
                </a:cubicBezTo>
                <a:lnTo>
                  <a:pt x="11410950" y="400050"/>
                </a:lnTo>
                <a:cubicBezTo>
                  <a:pt x="11410950" y="442106"/>
                  <a:pt x="11376806" y="476250"/>
                  <a:pt x="11334750" y="476250"/>
                </a:cubicBez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400050" y="6222206"/>
            <a:ext cx="38100" cy="476250"/>
          </a:xfrm>
          <a:custGeom>
            <a:avLst/>
            <a:gdLst/>
            <a:ahLst/>
            <a:cxnLst/>
            <a:rect l="l" t="t" r="r" b="b"/>
            <a:pathLst>
              <a:path w="38100" h="476250">
                <a:moveTo>
                  <a:pt x="0" y="0"/>
                </a:moveTo>
                <a:lnTo>
                  <a:pt x="38100" y="0"/>
                </a:lnTo>
                <a:lnTo>
                  <a:pt x="381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63" name="Text 61"/>
          <p:cNvSpPr/>
          <p:nvPr/>
        </p:nvSpPr>
        <p:spPr>
          <a:xfrm>
            <a:off x="533400" y="6336506"/>
            <a:ext cx="1123950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Timing: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Leverage paling kuat adalah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C5A575"/>
                </a:solidFill>
                <a:highlight>
                  <a:srgbClr val="C5A575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saat offer sudah di tangan tapi belum diterima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Jangan negosiasi sebelum mereka commit ingin hire kamu.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7350" y="347350"/>
            <a:ext cx="11566769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spc="55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09 / RED LINES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47350" y="625231"/>
            <a:ext cx="11653607" cy="3473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62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Red Lines &amp; Walk-Away Numbers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47350" y="1042051"/>
            <a:ext cx="11575453" cy="2431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3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Angka minimum yang membuat pivot worth it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51692" y="1393744"/>
            <a:ext cx="5670496" cy="4697915"/>
          </a:xfrm>
          <a:custGeom>
            <a:avLst/>
            <a:gdLst/>
            <a:ahLst/>
            <a:cxnLst/>
            <a:rect l="l" t="t" r="r" b="b"/>
            <a:pathLst>
              <a:path w="5670496" h="4697915">
                <a:moveTo>
                  <a:pt x="69482" y="0"/>
                </a:moveTo>
                <a:lnTo>
                  <a:pt x="5601014" y="0"/>
                </a:lnTo>
                <a:cubicBezTo>
                  <a:pt x="5639388" y="0"/>
                  <a:pt x="5670496" y="31108"/>
                  <a:pt x="5670496" y="69482"/>
                </a:cubicBezTo>
                <a:lnTo>
                  <a:pt x="5670496" y="4628432"/>
                </a:lnTo>
                <a:cubicBezTo>
                  <a:pt x="5670496" y="4666806"/>
                  <a:pt x="5639388" y="4697915"/>
                  <a:pt x="5601014" y="4697915"/>
                </a:cubicBezTo>
                <a:lnTo>
                  <a:pt x="69482" y="4697915"/>
                </a:lnTo>
                <a:cubicBezTo>
                  <a:pt x="31108" y="4697915"/>
                  <a:pt x="0" y="4666806"/>
                  <a:pt x="0" y="4628432"/>
                </a:cubicBezTo>
                <a:lnTo>
                  <a:pt x="0" y="69482"/>
                </a:lnTo>
                <a:cubicBezTo>
                  <a:pt x="0" y="31108"/>
                  <a:pt x="31108" y="0"/>
                  <a:pt x="69482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94974" y="1537026"/>
            <a:ext cx="5470769" cy="2431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8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Kalkulasi yang Hilang dari ASN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12342" y="1884376"/>
            <a:ext cx="5366564" cy="521026"/>
          </a:xfrm>
          <a:custGeom>
            <a:avLst/>
            <a:gdLst/>
            <a:ahLst/>
            <a:cxnLst/>
            <a:rect l="l" t="t" r="r" b="b"/>
            <a:pathLst>
              <a:path w="5366564" h="521026">
                <a:moveTo>
                  <a:pt x="34735" y="0"/>
                </a:moveTo>
                <a:lnTo>
                  <a:pt x="5297096" y="0"/>
                </a:lnTo>
                <a:cubicBezTo>
                  <a:pt x="5335462" y="0"/>
                  <a:pt x="5366564" y="31102"/>
                  <a:pt x="5366564" y="69468"/>
                </a:cubicBezTo>
                <a:lnTo>
                  <a:pt x="5366564" y="451557"/>
                </a:lnTo>
                <a:cubicBezTo>
                  <a:pt x="5366564" y="489924"/>
                  <a:pt x="5335462" y="521026"/>
                  <a:pt x="5297096" y="521026"/>
                </a:cubicBezTo>
                <a:lnTo>
                  <a:pt x="34735" y="521026"/>
                </a:lnTo>
                <a:cubicBezTo>
                  <a:pt x="15551" y="521026"/>
                  <a:pt x="0" y="505474"/>
                  <a:pt x="0" y="48629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12342" y="1884376"/>
            <a:ext cx="34735" cy="521026"/>
          </a:xfrm>
          <a:custGeom>
            <a:avLst/>
            <a:gdLst/>
            <a:ahLst/>
            <a:cxnLst/>
            <a:rect l="l" t="t" r="r" b="b"/>
            <a:pathLst>
              <a:path w="34735" h="521026">
                <a:moveTo>
                  <a:pt x="34735" y="0"/>
                </a:moveTo>
                <a:lnTo>
                  <a:pt x="34735" y="0"/>
                </a:lnTo>
                <a:lnTo>
                  <a:pt x="34735" y="521026"/>
                </a:lnTo>
                <a:lnTo>
                  <a:pt x="34735" y="521026"/>
                </a:lnTo>
                <a:cubicBezTo>
                  <a:pt x="15551" y="521026"/>
                  <a:pt x="0" y="505474"/>
                  <a:pt x="0" y="48629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9" name="Text 7"/>
          <p:cNvSpPr/>
          <p:nvPr/>
        </p:nvSpPr>
        <p:spPr>
          <a:xfrm>
            <a:off x="633915" y="2005949"/>
            <a:ext cx="1120205" cy="1736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7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Gaji ASN Tahunan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865348" y="1988581"/>
            <a:ext cx="981265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196-644 jt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33915" y="2231726"/>
            <a:ext cx="5140786" cy="69470"/>
          </a:xfrm>
          <a:custGeom>
            <a:avLst/>
            <a:gdLst/>
            <a:ahLst/>
            <a:cxnLst/>
            <a:rect l="l" t="t" r="r" b="b"/>
            <a:pathLst>
              <a:path w="5140786" h="69470">
                <a:moveTo>
                  <a:pt x="34735" y="0"/>
                </a:moveTo>
                <a:lnTo>
                  <a:pt x="5106051" y="0"/>
                </a:lnTo>
                <a:cubicBezTo>
                  <a:pt x="5125235" y="0"/>
                  <a:pt x="5140786" y="15551"/>
                  <a:pt x="5140786" y="34735"/>
                </a:cubicBezTo>
                <a:lnTo>
                  <a:pt x="5140786" y="34735"/>
                </a:lnTo>
                <a:cubicBezTo>
                  <a:pt x="5140786" y="53919"/>
                  <a:pt x="5125235" y="69470"/>
                  <a:pt x="5106051" y="69470"/>
                </a:cubicBezTo>
                <a:lnTo>
                  <a:pt x="34735" y="69470"/>
                </a:lnTo>
                <a:cubicBezTo>
                  <a:pt x="15564" y="69470"/>
                  <a:pt x="0" y="53906"/>
                  <a:pt x="0" y="34735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33915" y="2231726"/>
            <a:ext cx="1545709" cy="69470"/>
          </a:xfrm>
          <a:custGeom>
            <a:avLst/>
            <a:gdLst/>
            <a:ahLst/>
            <a:cxnLst/>
            <a:rect l="l" t="t" r="r" b="b"/>
            <a:pathLst>
              <a:path w="1545709" h="69470">
                <a:moveTo>
                  <a:pt x="34735" y="0"/>
                </a:moveTo>
                <a:lnTo>
                  <a:pt x="1510974" y="0"/>
                </a:lnTo>
                <a:cubicBezTo>
                  <a:pt x="1530158" y="0"/>
                  <a:pt x="1545709" y="15551"/>
                  <a:pt x="1545709" y="34735"/>
                </a:cubicBezTo>
                <a:lnTo>
                  <a:pt x="1545709" y="34735"/>
                </a:lnTo>
                <a:cubicBezTo>
                  <a:pt x="1545709" y="53919"/>
                  <a:pt x="1530158" y="69470"/>
                  <a:pt x="1510974" y="69470"/>
                </a:cubicBezTo>
                <a:lnTo>
                  <a:pt x="34735" y="69470"/>
                </a:lnTo>
                <a:cubicBezTo>
                  <a:pt x="15564" y="69470"/>
                  <a:pt x="0" y="53906"/>
                  <a:pt x="0" y="34735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13" name="Shape 11"/>
          <p:cNvSpPr/>
          <p:nvPr/>
        </p:nvSpPr>
        <p:spPr>
          <a:xfrm>
            <a:off x="512342" y="2474872"/>
            <a:ext cx="5366564" cy="590496"/>
          </a:xfrm>
          <a:custGeom>
            <a:avLst/>
            <a:gdLst/>
            <a:ahLst/>
            <a:cxnLst/>
            <a:rect l="l" t="t" r="r" b="b"/>
            <a:pathLst>
              <a:path w="5366564" h="590496">
                <a:moveTo>
                  <a:pt x="34735" y="0"/>
                </a:moveTo>
                <a:lnTo>
                  <a:pt x="5297092" y="0"/>
                </a:lnTo>
                <a:cubicBezTo>
                  <a:pt x="5335461" y="0"/>
                  <a:pt x="5366564" y="31104"/>
                  <a:pt x="5366564" y="69472"/>
                </a:cubicBezTo>
                <a:lnTo>
                  <a:pt x="5366564" y="521024"/>
                </a:lnTo>
                <a:cubicBezTo>
                  <a:pt x="5366564" y="559366"/>
                  <a:pt x="5335435" y="590496"/>
                  <a:pt x="5297092" y="590496"/>
                </a:cubicBezTo>
                <a:lnTo>
                  <a:pt x="34735" y="590496"/>
                </a:lnTo>
                <a:cubicBezTo>
                  <a:pt x="15551" y="590496"/>
                  <a:pt x="0" y="574944"/>
                  <a:pt x="0" y="55576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512342" y="2474872"/>
            <a:ext cx="34735" cy="590496"/>
          </a:xfrm>
          <a:custGeom>
            <a:avLst/>
            <a:gdLst/>
            <a:ahLst/>
            <a:cxnLst/>
            <a:rect l="l" t="t" r="r" b="b"/>
            <a:pathLst>
              <a:path w="34735" h="590496">
                <a:moveTo>
                  <a:pt x="34735" y="0"/>
                </a:moveTo>
                <a:lnTo>
                  <a:pt x="34735" y="0"/>
                </a:lnTo>
                <a:lnTo>
                  <a:pt x="34735" y="590496"/>
                </a:lnTo>
                <a:lnTo>
                  <a:pt x="34735" y="590496"/>
                </a:lnTo>
                <a:cubicBezTo>
                  <a:pt x="15551" y="590496"/>
                  <a:pt x="0" y="574944"/>
                  <a:pt x="0" y="55576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5" name="Text 13"/>
          <p:cNvSpPr/>
          <p:nvPr/>
        </p:nvSpPr>
        <p:spPr>
          <a:xfrm>
            <a:off x="633915" y="2596444"/>
            <a:ext cx="1580444" cy="1736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7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PV Pensiun (Dikorbankan)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911820" y="2579077"/>
            <a:ext cx="937846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2.1-3.8 M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33915" y="2822222"/>
            <a:ext cx="5192889" cy="138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Replacement ratio 23-35%, jaminan pemerintah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12342" y="3134838"/>
            <a:ext cx="5366564" cy="590496"/>
          </a:xfrm>
          <a:custGeom>
            <a:avLst/>
            <a:gdLst/>
            <a:ahLst/>
            <a:cxnLst/>
            <a:rect l="l" t="t" r="r" b="b"/>
            <a:pathLst>
              <a:path w="5366564" h="590496">
                <a:moveTo>
                  <a:pt x="34735" y="0"/>
                </a:moveTo>
                <a:lnTo>
                  <a:pt x="5297092" y="0"/>
                </a:lnTo>
                <a:cubicBezTo>
                  <a:pt x="5335461" y="0"/>
                  <a:pt x="5366564" y="31104"/>
                  <a:pt x="5366564" y="69472"/>
                </a:cubicBezTo>
                <a:lnTo>
                  <a:pt x="5366564" y="521024"/>
                </a:lnTo>
                <a:cubicBezTo>
                  <a:pt x="5366564" y="559366"/>
                  <a:pt x="5335435" y="590496"/>
                  <a:pt x="5297092" y="590496"/>
                </a:cubicBezTo>
                <a:lnTo>
                  <a:pt x="34735" y="590496"/>
                </a:lnTo>
                <a:cubicBezTo>
                  <a:pt x="15551" y="590496"/>
                  <a:pt x="0" y="574944"/>
                  <a:pt x="0" y="55576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512342" y="3134838"/>
            <a:ext cx="34735" cy="590496"/>
          </a:xfrm>
          <a:custGeom>
            <a:avLst/>
            <a:gdLst/>
            <a:ahLst/>
            <a:cxnLst/>
            <a:rect l="l" t="t" r="r" b="b"/>
            <a:pathLst>
              <a:path w="34735" h="590496">
                <a:moveTo>
                  <a:pt x="34735" y="0"/>
                </a:moveTo>
                <a:lnTo>
                  <a:pt x="34735" y="0"/>
                </a:lnTo>
                <a:lnTo>
                  <a:pt x="34735" y="590496"/>
                </a:lnTo>
                <a:lnTo>
                  <a:pt x="34735" y="590496"/>
                </a:lnTo>
                <a:cubicBezTo>
                  <a:pt x="15551" y="590496"/>
                  <a:pt x="0" y="574944"/>
                  <a:pt x="0" y="55576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0" name="Text 18"/>
          <p:cNvSpPr/>
          <p:nvPr/>
        </p:nvSpPr>
        <p:spPr>
          <a:xfrm>
            <a:off x="633915" y="3256410"/>
            <a:ext cx="1146256" cy="1736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7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Job Security Value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942756" y="3239043"/>
            <a:ext cx="903111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500jt-1M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33915" y="3482188"/>
            <a:ext cx="5192889" cy="138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Estimated PV dari probabilitas PHK dan downtime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12342" y="3794803"/>
            <a:ext cx="5366564" cy="590496"/>
          </a:xfrm>
          <a:custGeom>
            <a:avLst/>
            <a:gdLst/>
            <a:ahLst/>
            <a:cxnLst/>
            <a:rect l="l" t="t" r="r" b="b"/>
            <a:pathLst>
              <a:path w="5366564" h="590496">
                <a:moveTo>
                  <a:pt x="34735" y="0"/>
                </a:moveTo>
                <a:lnTo>
                  <a:pt x="5297092" y="0"/>
                </a:lnTo>
                <a:cubicBezTo>
                  <a:pt x="5335461" y="0"/>
                  <a:pt x="5366564" y="31104"/>
                  <a:pt x="5366564" y="69472"/>
                </a:cubicBezTo>
                <a:lnTo>
                  <a:pt x="5366564" y="521024"/>
                </a:lnTo>
                <a:cubicBezTo>
                  <a:pt x="5366564" y="559366"/>
                  <a:pt x="5335435" y="590496"/>
                  <a:pt x="5297092" y="590496"/>
                </a:cubicBezTo>
                <a:lnTo>
                  <a:pt x="34735" y="590496"/>
                </a:lnTo>
                <a:cubicBezTo>
                  <a:pt x="15551" y="590496"/>
                  <a:pt x="0" y="574944"/>
                  <a:pt x="0" y="55576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512342" y="3794803"/>
            <a:ext cx="34735" cy="590496"/>
          </a:xfrm>
          <a:custGeom>
            <a:avLst/>
            <a:gdLst/>
            <a:ahLst/>
            <a:cxnLst/>
            <a:rect l="l" t="t" r="r" b="b"/>
            <a:pathLst>
              <a:path w="34735" h="590496">
                <a:moveTo>
                  <a:pt x="34735" y="0"/>
                </a:moveTo>
                <a:lnTo>
                  <a:pt x="34735" y="0"/>
                </a:lnTo>
                <a:lnTo>
                  <a:pt x="34735" y="590496"/>
                </a:lnTo>
                <a:lnTo>
                  <a:pt x="34735" y="590496"/>
                </a:lnTo>
                <a:cubicBezTo>
                  <a:pt x="15551" y="590496"/>
                  <a:pt x="0" y="574944"/>
                  <a:pt x="0" y="55576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25" name="Text 23"/>
          <p:cNvSpPr/>
          <p:nvPr/>
        </p:nvSpPr>
        <p:spPr>
          <a:xfrm>
            <a:off x="633915" y="3916376"/>
            <a:ext cx="764171" cy="1736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7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Benefit ASN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772880" y="3899009"/>
            <a:ext cx="1076786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50-100 jt/th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33915" y="4142154"/>
            <a:ext cx="5192889" cy="138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BPJS, THR, gaji ke-13, cuti, work-life balance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99316" y="4459111"/>
            <a:ext cx="5375248" cy="633915"/>
          </a:xfrm>
          <a:custGeom>
            <a:avLst/>
            <a:gdLst/>
            <a:ahLst/>
            <a:cxnLst/>
            <a:rect l="l" t="t" r="r" b="b"/>
            <a:pathLst>
              <a:path w="5375248" h="633915">
                <a:moveTo>
                  <a:pt x="69471" y="0"/>
                </a:moveTo>
                <a:lnTo>
                  <a:pt x="5305777" y="0"/>
                </a:lnTo>
                <a:cubicBezTo>
                  <a:pt x="5344145" y="0"/>
                  <a:pt x="5375248" y="31103"/>
                  <a:pt x="5375248" y="69471"/>
                </a:cubicBezTo>
                <a:lnTo>
                  <a:pt x="5375248" y="564444"/>
                </a:lnTo>
                <a:cubicBezTo>
                  <a:pt x="5375248" y="602811"/>
                  <a:pt x="5344145" y="633915"/>
                  <a:pt x="5305777" y="633915"/>
                </a:cubicBezTo>
                <a:lnTo>
                  <a:pt x="69471" y="633915"/>
                </a:lnTo>
                <a:cubicBezTo>
                  <a:pt x="31103" y="633915"/>
                  <a:pt x="0" y="602811"/>
                  <a:pt x="0" y="564444"/>
                </a:cubicBezTo>
                <a:lnTo>
                  <a:pt x="0" y="69471"/>
                </a:lnTo>
                <a:cubicBezTo>
                  <a:pt x="0" y="31129"/>
                  <a:pt x="31129" y="0"/>
                  <a:pt x="69471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 w="12700">
            <a:solidFill>
              <a:srgbClr val="E07A5F">
                <a:alpha val="4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07863" y="4585026"/>
            <a:ext cx="1545709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YANG HILANG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967179" y="4567658"/>
            <a:ext cx="885744" cy="2431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8" b="1" dirty="0">
                <a:solidFill>
                  <a:srgbClr val="E07A5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3-6 M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07863" y="4845538"/>
            <a:ext cx="5210256" cy="138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Present value dari semua yang dikorbankan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171712" y="1393744"/>
            <a:ext cx="5670496" cy="4697915"/>
          </a:xfrm>
          <a:custGeom>
            <a:avLst/>
            <a:gdLst/>
            <a:ahLst/>
            <a:cxnLst/>
            <a:rect l="l" t="t" r="r" b="b"/>
            <a:pathLst>
              <a:path w="5670496" h="4697915">
                <a:moveTo>
                  <a:pt x="69482" y="0"/>
                </a:moveTo>
                <a:lnTo>
                  <a:pt x="5601014" y="0"/>
                </a:lnTo>
                <a:cubicBezTo>
                  <a:pt x="5639388" y="0"/>
                  <a:pt x="5670496" y="31108"/>
                  <a:pt x="5670496" y="69482"/>
                </a:cubicBezTo>
                <a:lnTo>
                  <a:pt x="5670496" y="4628432"/>
                </a:lnTo>
                <a:cubicBezTo>
                  <a:pt x="5670496" y="4666806"/>
                  <a:pt x="5639388" y="4697915"/>
                  <a:pt x="5601014" y="4697915"/>
                </a:cubicBezTo>
                <a:lnTo>
                  <a:pt x="69482" y="4697915"/>
                </a:lnTo>
                <a:cubicBezTo>
                  <a:pt x="31108" y="4697915"/>
                  <a:pt x="0" y="4666806"/>
                  <a:pt x="0" y="4628432"/>
                </a:cubicBezTo>
                <a:lnTo>
                  <a:pt x="0" y="69482"/>
                </a:lnTo>
                <a:cubicBezTo>
                  <a:pt x="0" y="31108"/>
                  <a:pt x="31108" y="0"/>
                  <a:pt x="69482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14994" y="1537026"/>
            <a:ext cx="5470769" cy="2431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8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Walk-Away Numbers per Tier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32361" y="1884376"/>
            <a:ext cx="5366564" cy="972581"/>
          </a:xfrm>
          <a:custGeom>
            <a:avLst/>
            <a:gdLst/>
            <a:ahLst/>
            <a:cxnLst/>
            <a:rect l="l" t="t" r="r" b="b"/>
            <a:pathLst>
              <a:path w="5366564" h="972581">
                <a:moveTo>
                  <a:pt x="34735" y="0"/>
                </a:moveTo>
                <a:lnTo>
                  <a:pt x="5297093" y="0"/>
                </a:lnTo>
                <a:cubicBezTo>
                  <a:pt x="5335461" y="0"/>
                  <a:pt x="5366564" y="31103"/>
                  <a:pt x="5366564" y="69471"/>
                </a:cubicBezTo>
                <a:lnTo>
                  <a:pt x="5366564" y="903110"/>
                </a:lnTo>
                <a:cubicBezTo>
                  <a:pt x="5366564" y="941478"/>
                  <a:pt x="5335461" y="972581"/>
                  <a:pt x="5297093" y="972581"/>
                </a:cubicBezTo>
                <a:lnTo>
                  <a:pt x="34735" y="972581"/>
                </a:lnTo>
                <a:cubicBezTo>
                  <a:pt x="15551" y="972581"/>
                  <a:pt x="0" y="957030"/>
                  <a:pt x="0" y="937846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6332361" y="1884376"/>
            <a:ext cx="34735" cy="972581"/>
          </a:xfrm>
          <a:custGeom>
            <a:avLst/>
            <a:gdLst/>
            <a:ahLst/>
            <a:cxnLst/>
            <a:rect l="l" t="t" r="r" b="b"/>
            <a:pathLst>
              <a:path w="34735" h="972581">
                <a:moveTo>
                  <a:pt x="34735" y="0"/>
                </a:moveTo>
                <a:lnTo>
                  <a:pt x="34735" y="0"/>
                </a:lnTo>
                <a:lnTo>
                  <a:pt x="34735" y="972581"/>
                </a:lnTo>
                <a:lnTo>
                  <a:pt x="34735" y="972581"/>
                </a:lnTo>
                <a:cubicBezTo>
                  <a:pt x="15551" y="972581"/>
                  <a:pt x="0" y="957030"/>
                  <a:pt x="0" y="937846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6" name="Text 34"/>
          <p:cNvSpPr/>
          <p:nvPr/>
        </p:nvSpPr>
        <p:spPr>
          <a:xfrm>
            <a:off x="6453934" y="1988581"/>
            <a:ext cx="1649915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Konsultan Internasional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10988824" y="2005949"/>
            <a:ext cx="607863" cy="173675"/>
          </a:xfrm>
          <a:custGeom>
            <a:avLst/>
            <a:gdLst/>
            <a:ahLst/>
            <a:cxnLst/>
            <a:rect l="l" t="t" r="r" b="b"/>
            <a:pathLst>
              <a:path w="607863" h="173675">
                <a:moveTo>
                  <a:pt x="34735" y="0"/>
                </a:moveTo>
                <a:lnTo>
                  <a:pt x="573128" y="0"/>
                </a:lnTo>
                <a:cubicBezTo>
                  <a:pt x="592312" y="0"/>
                  <a:pt x="607863" y="15551"/>
                  <a:pt x="607863" y="34735"/>
                </a:cubicBezTo>
                <a:lnTo>
                  <a:pt x="607863" y="138940"/>
                </a:lnTo>
                <a:cubicBezTo>
                  <a:pt x="607863" y="158124"/>
                  <a:pt x="592312" y="173675"/>
                  <a:pt x="573128" y="173675"/>
                </a:cubicBezTo>
                <a:lnTo>
                  <a:pt x="34735" y="173675"/>
                </a:lnTo>
                <a:cubicBezTo>
                  <a:pt x="15564" y="173675"/>
                  <a:pt x="0" y="158111"/>
                  <a:pt x="0" y="138940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E07A5F">
              <a:alpha val="20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10988824" y="2005949"/>
            <a:ext cx="659966" cy="173675"/>
          </a:xfrm>
          <a:prstGeom prst="rect">
            <a:avLst/>
          </a:prstGeom>
          <a:noFill/>
          <a:ln/>
        </p:spPr>
        <p:txBody>
          <a:bodyPr wrap="square" lIns="69470" tIns="17368" rIns="69470" bIns="17368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MINIMUM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53934" y="2266462"/>
            <a:ext cx="5271043" cy="3126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51" b="1" dirty="0">
                <a:solidFill>
                  <a:srgbClr val="E07A5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400 jt/th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453934" y="2613812"/>
            <a:ext cx="5192889" cy="138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comp: base + bonus + signing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32361" y="2926427"/>
            <a:ext cx="5366564" cy="972581"/>
          </a:xfrm>
          <a:custGeom>
            <a:avLst/>
            <a:gdLst/>
            <a:ahLst/>
            <a:cxnLst/>
            <a:rect l="l" t="t" r="r" b="b"/>
            <a:pathLst>
              <a:path w="5366564" h="972581">
                <a:moveTo>
                  <a:pt x="34735" y="0"/>
                </a:moveTo>
                <a:lnTo>
                  <a:pt x="5297093" y="0"/>
                </a:lnTo>
                <a:cubicBezTo>
                  <a:pt x="5335461" y="0"/>
                  <a:pt x="5366564" y="31103"/>
                  <a:pt x="5366564" y="69471"/>
                </a:cubicBezTo>
                <a:lnTo>
                  <a:pt x="5366564" y="903110"/>
                </a:lnTo>
                <a:cubicBezTo>
                  <a:pt x="5366564" y="941478"/>
                  <a:pt x="5335461" y="972581"/>
                  <a:pt x="5297093" y="972581"/>
                </a:cubicBezTo>
                <a:lnTo>
                  <a:pt x="34735" y="972581"/>
                </a:lnTo>
                <a:cubicBezTo>
                  <a:pt x="15551" y="972581"/>
                  <a:pt x="0" y="957030"/>
                  <a:pt x="0" y="937846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6332361" y="2926427"/>
            <a:ext cx="34735" cy="972581"/>
          </a:xfrm>
          <a:custGeom>
            <a:avLst/>
            <a:gdLst/>
            <a:ahLst/>
            <a:cxnLst/>
            <a:rect l="l" t="t" r="r" b="b"/>
            <a:pathLst>
              <a:path w="34735" h="972581">
                <a:moveTo>
                  <a:pt x="34735" y="0"/>
                </a:moveTo>
                <a:lnTo>
                  <a:pt x="34735" y="0"/>
                </a:lnTo>
                <a:lnTo>
                  <a:pt x="34735" y="972581"/>
                </a:lnTo>
                <a:lnTo>
                  <a:pt x="34735" y="972581"/>
                </a:lnTo>
                <a:cubicBezTo>
                  <a:pt x="15551" y="972581"/>
                  <a:pt x="0" y="957030"/>
                  <a:pt x="0" y="937846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3" name="Text 41"/>
          <p:cNvSpPr/>
          <p:nvPr/>
        </p:nvSpPr>
        <p:spPr>
          <a:xfrm>
            <a:off x="6453934" y="3030632"/>
            <a:ext cx="1189675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International Org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10988824" y="3048000"/>
            <a:ext cx="607863" cy="173675"/>
          </a:xfrm>
          <a:custGeom>
            <a:avLst/>
            <a:gdLst/>
            <a:ahLst/>
            <a:cxnLst/>
            <a:rect l="l" t="t" r="r" b="b"/>
            <a:pathLst>
              <a:path w="607863" h="173675">
                <a:moveTo>
                  <a:pt x="34735" y="0"/>
                </a:moveTo>
                <a:lnTo>
                  <a:pt x="573128" y="0"/>
                </a:lnTo>
                <a:cubicBezTo>
                  <a:pt x="592312" y="0"/>
                  <a:pt x="607863" y="15551"/>
                  <a:pt x="607863" y="34735"/>
                </a:cubicBezTo>
                <a:lnTo>
                  <a:pt x="607863" y="138940"/>
                </a:lnTo>
                <a:cubicBezTo>
                  <a:pt x="607863" y="158124"/>
                  <a:pt x="592312" y="173675"/>
                  <a:pt x="573128" y="173675"/>
                </a:cubicBezTo>
                <a:lnTo>
                  <a:pt x="34735" y="173675"/>
                </a:lnTo>
                <a:cubicBezTo>
                  <a:pt x="15564" y="173675"/>
                  <a:pt x="0" y="158111"/>
                  <a:pt x="0" y="138940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10988824" y="3048000"/>
            <a:ext cx="659966" cy="173675"/>
          </a:xfrm>
          <a:prstGeom prst="rect">
            <a:avLst/>
          </a:prstGeom>
          <a:noFill/>
          <a:ln/>
        </p:spPr>
        <p:txBody>
          <a:bodyPr wrap="square" lIns="69470" tIns="17368" rIns="69470" bIns="17368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MINIMUM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453934" y="3308513"/>
            <a:ext cx="5271043" cy="3126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51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600 jt/th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453934" y="3655863"/>
            <a:ext cx="5192889" cy="138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 salary + benefits equivalent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32361" y="3968479"/>
            <a:ext cx="5366564" cy="972581"/>
          </a:xfrm>
          <a:custGeom>
            <a:avLst/>
            <a:gdLst/>
            <a:ahLst/>
            <a:cxnLst/>
            <a:rect l="l" t="t" r="r" b="b"/>
            <a:pathLst>
              <a:path w="5366564" h="972581">
                <a:moveTo>
                  <a:pt x="34735" y="0"/>
                </a:moveTo>
                <a:lnTo>
                  <a:pt x="5297093" y="0"/>
                </a:lnTo>
                <a:cubicBezTo>
                  <a:pt x="5335461" y="0"/>
                  <a:pt x="5366564" y="31103"/>
                  <a:pt x="5366564" y="69471"/>
                </a:cubicBezTo>
                <a:lnTo>
                  <a:pt x="5366564" y="903110"/>
                </a:lnTo>
                <a:cubicBezTo>
                  <a:pt x="5366564" y="941478"/>
                  <a:pt x="5335461" y="972581"/>
                  <a:pt x="5297093" y="972581"/>
                </a:cubicBezTo>
                <a:lnTo>
                  <a:pt x="34735" y="972581"/>
                </a:lnTo>
                <a:cubicBezTo>
                  <a:pt x="15551" y="972581"/>
                  <a:pt x="0" y="957030"/>
                  <a:pt x="0" y="937846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6332361" y="3968479"/>
            <a:ext cx="34735" cy="972581"/>
          </a:xfrm>
          <a:custGeom>
            <a:avLst/>
            <a:gdLst/>
            <a:ahLst/>
            <a:cxnLst/>
            <a:rect l="l" t="t" r="r" b="b"/>
            <a:pathLst>
              <a:path w="34735" h="972581">
                <a:moveTo>
                  <a:pt x="34735" y="0"/>
                </a:moveTo>
                <a:lnTo>
                  <a:pt x="34735" y="0"/>
                </a:lnTo>
                <a:lnTo>
                  <a:pt x="34735" y="972581"/>
                </a:lnTo>
                <a:lnTo>
                  <a:pt x="34735" y="972581"/>
                </a:lnTo>
                <a:cubicBezTo>
                  <a:pt x="15551" y="972581"/>
                  <a:pt x="0" y="957030"/>
                  <a:pt x="0" y="937846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0" name="Text 48"/>
          <p:cNvSpPr/>
          <p:nvPr/>
        </p:nvSpPr>
        <p:spPr>
          <a:xfrm>
            <a:off x="6453934" y="4072684"/>
            <a:ext cx="1180991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Tech Companies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10988824" y="4090051"/>
            <a:ext cx="607863" cy="173675"/>
          </a:xfrm>
          <a:custGeom>
            <a:avLst/>
            <a:gdLst/>
            <a:ahLst/>
            <a:cxnLst/>
            <a:rect l="l" t="t" r="r" b="b"/>
            <a:pathLst>
              <a:path w="607863" h="173675">
                <a:moveTo>
                  <a:pt x="34735" y="0"/>
                </a:moveTo>
                <a:lnTo>
                  <a:pt x="573128" y="0"/>
                </a:lnTo>
                <a:cubicBezTo>
                  <a:pt x="592312" y="0"/>
                  <a:pt x="607863" y="15551"/>
                  <a:pt x="607863" y="34735"/>
                </a:cubicBezTo>
                <a:lnTo>
                  <a:pt x="607863" y="138940"/>
                </a:lnTo>
                <a:cubicBezTo>
                  <a:pt x="607863" y="158124"/>
                  <a:pt x="592312" y="173675"/>
                  <a:pt x="573128" y="173675"/>
                </a:cubicBezTo>
                <a:lnTo>
                  <a:pt x="34735" y="173675"/>
                </a:lnTo>
                <a:cubicBezTo>
                  <a:pt x="15564" y="173675"/>
                  <a:pt x="0" y="158111"/>
                  <a:pt x="0" y="138940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10988824" y="4090051"/>
            <a:ext cx="659966" cy="173675"/>
          </a:xfrm>
          <a:prstGeom prst="rect">
            <a:avLst/>
          </a:prstGeom>
          <a:noFill/>
          <a:ln/>
        </p:spPr>
        <p:txBody>
          <a:bodyPr wrap="square" lIns="69470" tIns="17368" rIns="69470" bIns="17368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MINIMUM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453934" y="4350564"/>
            <a:ext cx="5271043" cy="3126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51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500 jt/th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453934" y="4697915"/>
            <a:ext cx="5192889" cy="138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comp: base + bonus + equity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332361" y="5010530"/>
            <a:ext cx="5366564" cy="937846"/>
          </a:xfrm>
          <a:custGeom>
            <a:avLst/>
            <a:gdLst/>
            <a:ahLst/>
            <a:cxnLst/>
            <a:rect l="l" t="t" r="r" b="b"/>
            <a:pathLst>
              <a:path w="5366564" h="937846">
                <a:moveTo>
                  <a:pt x="34735" y="0"/>
                </a:moveTo>
                <a:lnTo>
                  <a:pt x="5297098" y="0"/>
                </a:lnTo>
                <a:cubicBezTo>
                  <a:pt x="5335463" y="0"/>
                  <a:pt x="5366564" y="31101"/>
                  <a:pt x="5366564" y="69466"/>
                </a:cubicBezTo>
                <a:lnTo>
                  <a:pt x="5366564" y="868380"/>
                </a:lnTo>
                <a:cubicBezTo>
                  <a:pt x="5366564" y="906745"/>
                  <a:pt x="5335463" y="937846"/>
                  <a:pt x="5297098" y="937846"/>
                </a:cubicBezTo>
                <a:lnTo>
                  <a:pt x="34735" y="937846"/>
                </a:lnTo>
                <a:cubicBezTo>
                  <a:pt x="15551" y="937846"/>
                  <a:pt x="0" y="922295"/>
                  <a:pt x="0" y="90311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6332361" y="5010530"/>
            <a:ext cx="34735" cy="937846"/>
          </a:xfrm>
          <a:custGeom>
            <a:avLst/>
            <a:gdLst/>
            <a:ahLst/>
            <a:cxnLst/>
            <a:rect l="l" t="t" r="r" b="b"/>
            <a:pathLst>
              <a:path w="34735" h="937846">
                <a:moveTo>
                  <a:pt x="34735" y="0"/>
                </a:moveTo>
                <a:lnTo>
                  <a:pt x="34735" y="0"/>
                </a:lnTo>
                <a:lnTo>
                  <a:pt x="34735" y="937846"/>
                </a:lnTo>
                <a:lnTo>
                  <a:pt x="34735" y="937846"/>
                </a:lnTo>
                <a:cubicBezTo>
                  <a:pt x="15551" y="937846"/>
                  <a:pt x="0" y="922295"/>
                  <a:pt x="0" y="903111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57" name="Text 55"/>
          <p:cNvSpPr/>
          <p:nvPr/>
        </p:nvSpPr>
        <p:spPr>
          <a:xfrm>
            <a:off x="6453934" y="5114735"/>
            <a:ext cx="877060" cy="208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4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Think Tanks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10855447" y="5132103"/>
            <a:ext cx="738120" cy="173675"/>
          </a:xfrm>
          <a:custGeom>
            <a:avLst/>
            <a:gdLst/>
            <a:ahLst/>
            <a:cxnLst/>
            <a:rect l="l" t="t" r="r" b="b"/>
            <a:pathLst>
              <a:path w="738120" h="173675">
                <a:moveTo>
                  <a:pt x="34735" y="0"/>
                </a:moveTo>
                <a:lnTo>
                  <a:pt x="703385" y="0"/>
                </a:lnTo>
                <a:cubicBezTo>
                  <a:pt x="722568" y="0"/>
                  <a:pt x="738120" y="15551"/>
                  <a:pt x="738120" y="34735"/>
                </a:cubicBezTo>
                <a:lnTo>
                  <a:pt x="738120" y="138940"/>
                </a:lnTo>
                <a:cubicBezTo>
                  <a:pt x="738120" y="158124"/>
                  <a:pt x="722568" y="173675"/>
                  <a:pt x="703385" y="173675"/>
                </a:cubicBezTo>
                <a:lnTo>
                  <a:pt x="34735" y="173675"/>
                </a:lnTo>
                <a:cubicBezTo>
                  <a:pt x="15564" y="173675"/>
                  <a:pt x="0" y="158111"/>
                  <a:pt x="0" y="138940"/>
                </a:cubicBezTo>
                <a:lnTo>
                  <a:pt x="0" y="34735"/>
                </a:lnTo>
                <a:cubicBezTo>
                  <a:pt x="0" y="15564"/>
                  <a:pt x="15564" y="0"/>
                  <a:pt x="34735" y="0"/>
                </a:cubicBezTo>
                <a:close/>
              </a:path>
            </a:pathLst>
          </a:custGeom>
          <a:solidFill>
            <a:srgbClr val="4A5568">
              <a:alpha val="40000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10855447" y="5132103"/>
            <a:ext cx="790222" cy="173675"/>
          </a:xfrm>
          <a:prstGeom prst="rect">
            <a:avLst/>
          </a:prstGeom>
          <a:noFill/>
          <a:ln/>
        </p:spPr>
        <p:txBody>
          <a:bodyPr wrap="square" lIns="69470" tIns="17368" rIns="69470" bIns="17368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EXCEPTION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6453934" y="5392615"/>
            <a:ext cx="5244991" cy="277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41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300 jt/th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6453934" y="5705231"/>
            <a:ext cx="5192889" cy="1389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Dengan side income potential IDR 100-300jt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364718" y="6200205"/>
            <a:ext cx="11479932" cy="659966"/>
          </a:xfrm>
          <a:custGeom>
            <a:avLst/>
            <a:gdLst/>
            <a:ahLst/>
            <a:cxnLst/>
            <a:rect l="l" t="t" r="r" b="b"/>
            <a:pathLst>
              <a:path w="11479932" h="659966">
                <a:moveTo>
                  <a:pt x="0" y="0"/>
                </a:moveTo>
                <a:lnTo>
                  <a:pt x="11410464" y="0"/>
                </a:lnTo>
                <a:cubicBezTo>
                  <a:pt x="11448830" y="0"/>
                  <a:pt x="11479932" y="31102"/>
                  <a:pt x="11479932" y="69468"/>
                </a:cubicBezTo>
                <a:lnTo>
                  <a:pt x="11479932" y="590498"/>
                </a:lnTo>
                <a:cubicBezTo>
                  <a:pt x="11479932" y="628864"/>
                  <a:pt x="11448830" y="659966"/>
                  <a:pt x="11410464" y="659966"/>
                </a:cubicBezTo>
                <a:lnTo>
                  <a:pt x="0" y="659966"/>
                </a:lnTo>
                <a:lnTo>
                  <a:pt x="0" y="0"/>
                </a:lnTo>
                <a:close/>
              </a:path>
            </a:pathLst>
          </a:custGeom>
          <a:solidFill>
            <a:srgbClr val="E07A5F">
              <a:alpha val="14902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364718" y="6200205"/>
            <a:ext cx="34735" cy="659966"/>
          </a:xfrm>
          <a:custGeom>
            <a:avLst/>
            <a:gdLst/>
            <a:ahLst/>
            <a:cxnLst/>
            <a:rect l="l" t="t" r="r" b="b"/>
            <a:pathLst>
              <a:path w="34735" h="659966">
                <a:moveTo>
                  <a:pt x="0" y="0"/>
                </a:moveTo>
                <a:lnTo>
                  <a:pt x="34735" y="0"/>
                </a:lnTo>
                <a:lnTo>
                  <a:pt x="34735" y="659966"/>
                </a:lnTo>
                <a:lnTo>
                  <a:pt x="0" y="659966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4" name="Text 62"/>
          <p:cNvSpPr/>
          <p:nvPr/>
        </p:nvSpPr>
        <p:spPr>
          <a:xfrm>
            <a:off x="486291" y="6304410"/>
            <a:ext cx="11323624" cy="4515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94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Perlindungan Terbaik:</a:t>
            </a:r>
            <a:pPr>
              <a:lnSpc>
                <a:spcPct val="140000"/>
              </a:lnSpc>
            </a:pPr>
            <a:r>
              <a:rPr lang="en-US" sz="1094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Walk-away number yang sudah ditetapkan </a:t>
            </a:r>
            <a:pPr>
              <a:lnSpc>
                <a:spcPct val="140000"/>
              </a:lnSpc>
            </a:pPr>
            <a:r>
              <a:rPr lang="en-US" sz="1094" dirty="0">
                <a:solidFill>
                  <a:srgbClr val="E07A5F"/>
                </a:solidFill>
                <a:highlight>
                  <a:srgbClr val="E07A5F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sebelum </a:t>
            </a:r>
            <a:pPr>
              <a:lnSpc>
                <a:spcPct val="140000"/>
              </a:lnSpc>
            </a:pPr>
            <a:r>
              <a:rPr lang="en-US" sz="1094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masuk negosiasi adalah perlindungan terbaik dari keputusan emosional. Kalau offer di bawah angka ini — </a:t>
            </a:r>
            <a:pPr>
              <a:lnSpc>
                <a:spcPct val="140000"/>
              </a:lnSpc>
            </a:pPr>
            <a:r>
              <a:rPr lang="en-US" sz="1094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lebih baik stay dan tunggu offer yang lebih baik</a:t>
            </a:r>
            <a:pPr>
              <a:lnSpc>
                <a:spcPct val="140000"/>
              </a:lnSpc>
            </a:pPr>
            <a:r>
              <a:rPr lang="en-US" sz="1094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0849" y="350849"/>
            <a:ext cx="11560472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05" spc="55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 / 10-YEAR PROJECTION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0849" y="631528"/>
            <a:ext cx="11648184" cy="350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86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Proyeksi 10 Tahun: Kompensasi di Setiap Jalur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50849" y="1052547"/>
            <a:ext cx="11569243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4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Visualisasi perbandingan 4 skenario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55235" y="1407781"/>
            <a:ext cx="6806469" cy="4534722"/>
          </a:xfrm>
          <a:custGeom>
            <a:avLst/>
            <a:gdLst/>
            <a:ahLst/>
            <a:cxnLst/>
            <a:rect l="l" t="t" r="r" b="b"/>
            <a:pathLst>
              <a:path w="6806469" h="4534722">
                <a:moveTo>
                  <a:pt x="70152" y="0"/>
                </a:moveTo>
                <a:lnTo>
                  <a:pt x="6736317" y="0"/>
                </a:lnTo>
                <a:cubicBezTo>
                  <a:pt x="6775061" y="0"/>
                  <a:pt x="6806469" y="31408"/>
                  <a:pt x="6806469" y="70152"/>
                </a:cubicBezTo>
                <a:lnTo>
                  <a:pt x="6806469" y="4464570"/>
                </a:lnTo>
                <a:cubicBezTo>
                  <a:pt x="6806469" y="4503314"/>
                  <a:pt x="6775061" y="4534722"/>
                  <a:pt x="6736317" y="4534722"/>
                </a:cubicBezTo>
                <a:lnTo>
                  <a:pt x="70152" y="4534722"/>
                </a:lnTo>
                <a:cubicBezTo>
                  <a:pt x="31408" y="4534722"/>
                  <a:pt x="0" y="4503314"/>
                  <a:pt x="0" y="4464570"/>
                </a:cubicBezTo>
                <a:lnTo>
                  <a:pt x="0" y="70152"/>
                </a:lnTo>
                <a:cubicBezTo>
                  <a:pt x="0" y="31434"/>
                  <a:pt x="31434" y="0"/>
                  <a:pt x="70152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99960" y="1552506"/>
            <a:ext cx="6604731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1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Cumulative Earnings Projection (2026-2036)</a:t>
            </a:r>
            <a:endParaRPr lang="en-US" sz="1600" dirty="0"/>
          </a:p>
        </p:txBody>
      </p:sp>
      <p:pic>
        <p:nvPicPr>
          <p:cNvPr id="7" name="Image 0" descr="https://kimi-img.moonshot.cn/pub/slides/26-03-01-20:27:46-d6i31gi5hvlh8v7hgu2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99960" y="1903355"/>
            <a:ext cx="5929347" cy="2806791"/>
          </a:xfrm>
          <a:prstGeom prst="roundRect">
            <a:avLst>
              <a:gd name="adj" fmla="val 0"/>
            </a:avLst>
          </a:prstGeom>
        </p:spPr>
      </p:pic>
      <p:sp>
        <p:nvSpPr>
          <p:cNvPr id="8" name="Shape 5"/>
          <p:cNvSpPr/>
          <p:nvPr/>
        </p:nvSpPr>
        <p:spPr>
          <a:xfrm>
            <a:off x="7306703" y="1407781"/>
            <a:ext cx="4534722" cy="4534722"/>
          </a:xfrm>
          <a:custGeom>
            <a:avLst/>
            <a:gdLst/>
            <a:ahLst/>
            <a:cxnLst/>
            <a:rect l="l" t="t" r="r" b="b"/>
            <a:pathLst>
              <a:path w="4534722" h="4534722">
                <a:moveTo>
                  <a:pt x="70152" y="0"/>
                </a:moveTo>
                <a:lnTo>
                  <a:pt x="4464570" y="0"/>
                </a:lnTo>
                <a:cubicBezTo>
                  <a:pt x="4503314" y="0"/>
                  <a:pt x="4534722" y="31408"/>
                  <a:pt x="4534722" y="70152"/>
                </a:cubicBezTo>
                <a:lnTo>
                  <a:pt x="4534722" y="4464570"/>
                </a:lnTo>
                <a:cubicBezTo>
                  <a:pt x="4534722" y="4503314"/>
                  <a:pt x="4503314" y="4534722"/>
                  <a:pt x="4464570" y="4534722"/>
                </a:cubicBezTo>
                <a:lnTo>
                  <a:pt x="70152" y="4534722"/>
                </a:lnTo>
                <a:cubicBezTo>
                  <a:pt x="31408" y="4534722"/>
                  <a:pt x="0" y="4503314"/>
                  <a:pt x="0" y="4464570"/>
                </a:cubicBezTo>
                <a:lnTo>
                  <a:pt x="0" y="70152"/>
                </a:lnTo>
                <a:cubicBezTo>
                  <a:pt x="0" y="31434"/>
                  <a:pt x="31434" y="0"/>
                  <a:pt x="70152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451428" y="1552506"/>
            <a:ext cx="4332984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1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4 Skenario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468971" y="1903355"/>
            <a:ext cx="4227729" cy="912207"/>
          </a:xfrm>
          <a:custGeom>
            <a:avLst/>
            <a:gdLst/>
            <a:ahLst/>
            <a:cxnLst/>
            <a:rect l="l" t="t" r="r" b="b"/>
            <a:pathLst>
              <a:path w="4227729" h="912207">
                <a:moveTo>
                  <a:pt x="35085" y="0"/>
                </a:moveTo>
                <a:lnTo>
                  <a:pt x="4157563" y="0"/>
                </a:lnTo>
                <a:cubicBezTo>
                  <a:pt x="4196315" y="0"/>
                  <a:pt x="4227729" y="31415"/>
                  <a:pt x="4227729" y="70167"/>
                </a:cubicBezTo>
                <a:lnTo>
                  <a:pt x="4227729" y="842040"/>
                </a:lnTo>
                <a:cubicBezTo>
                  <a:pt x="4227729" y="880792"/>
                  <a:pt x="4196315" y="912207"/>
                  <a:pt x="4157563" y="912207"/>
                </a:cubicBezTo>
                <a:lnTo>
                  <a:pt x="35085" y="912207"/>
                </a:lnTo>
                <a:cubicBezTo>
                  <a:pt x="15708" y="912207"/>
                  <a:pt x="0" y="896499"/>
                  <a:pt x="0" y="877122"/>
                </a:cubicBezTo>
                <a:lnTo>
                  <a:pt x="0" y="35085"/>
                </a:lnTo>
                <a:cubicBezTo>
                  <a:pt x="0" y="15708"/>
                  <a:pt x="15708" y="0"/>
                  <a:pt x="35085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7468971" y="1903355"/>
            <a:ext cx="35085" cy="912207"/>
          </a:xfrm>
          <a:custGeom>
            <a:avLst/>
            <a:gdLst/>
            <a:ahLst/>
            <a:cxnLst/>
            <a:rect l="l" t="t" r="r" b="b"/>
            <a:pathLst>
              <a:path w="35085" h="912207">
                <a:moveTo>
                  <a:pt x="35085" y="0"/>
                </a:moveTo>
                <a:lnTo>
                  <a:pt x="35085" y="0"/>
                </a:lnTo>
                <a:lnTo>
                  <a:pt x="35085" y="912207"/>
                </a:lnTo>
                <a:lnTo>
                  <a:pt x="35085" y="912207"/>
                </a:lnTo>
                <a:cubicBezTo>
                  <a:pt x="15708" y="912207"/>
                  <a:pt x="0" y="896499"/>
                  <a:pt x="0" y="877122"/>
                </a:cubicBezTo>
                <a:lnTo>
                  <a:pt x="0" y="35085"/>
                </a:lnTo>
                <a:cubicBezTo>
                  <a:pt x="0" y="15721"/>
                  <a:pt x="15721" y="0"/>
                  <a:pt x="35085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12" name="Shape 9"/>
          <p:cNvSpPr/>
          <p:nvPr/>
        </p:nvSpPr>
        <p:spPr>
          <a:xfrm>
            <a:off x="7591768" y="2008610"/>
            <a:ext cx="210509" cy="210509"/>
          </a:xfrm>
          <a:custGeom>
            <a:avLst/>
            <a:gdLst/>
            <a:ahLst/>
            <a:cxnLst/>
            <a:rect l="l" t="t" r="r" b="b"/>
            <a:pathLst>
              <a:path w="210509" h="210509">
                <a:moveTo>
                  <a:pt x="35086" y="0"/>
                </a:moveTo>
                <a:lnTo>
                  <a:pt x="175424" y="0"/>
                </a:lnTo>
                <a:cubicBezTo>
                  <a:pt x="194788" y="0"/>
                  <a:pt x="210509" y="15721"/>
                  <a:pt x="210509" y="35086"/>
                </a:cubicBezTo>
                <a:lnTo>
                  <a:pt x="210509" y="175424"/>
                </a:lnTo>
                <a:cubicBezTo>
                  <a:pt x="210509" y="194801"/>
                  <a:pt x="194801" y="210509"/>
                  <a:pt x="175424" y="210509"/>
                </a:cubicBezTo>
                <a:lnTo>
                  <a:pt x="35086" y="210509"/>
                </a:lnTo>
                <a:cubicBezTo>
                  <a:pt x="15721" y="210509"/>
                  <a:pt x="0" y="194788"/>
                  <a:pt x="0" y="175424"/>
                </a:cubicBezTo>
                <a:lnTo>
                  <a:pt x="0" y="35086"/>
                </a:lnTo>
                <a:cubicBezTo>
                  <a:pt x="0" y="15721"/>
                  <a:pt x="15721" y="0"/>
                  <a:pt x="35086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13" name="Text 10"/>
          <p:cNvSpPr/>
          <p:nvPr/>
        </p:nvSpPr>
        <p:spPr>
          <a:xfrm>
            <a:off x="7565454" y="2008610"/>
            <a:ext cx="263137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872447" y="2026153"/>
            <a:ext cx="684155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7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Tetap ASN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591768" y="2289289"/>
            <a:ext cx="4087390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1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8-12 M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591768" y="2569968"/>
            <a:ext cx="4052305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9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Linear growth, predictable, pensiun aman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7468971" y="2885732"/>
            <a:ext cx="4227729" cy="912207"/>
          </a:xfrm>
          <a:custGeom>
            <a:avLst/>
            <a:gdLst/>
            <a:ahLst/>
            <a:cxnLst/>
            <a:rect l="l" t="t" r="r" b="b"/>
            <a:pathLst>
              <a:path w="4227729" h="912207">
                <a:moveTo>
                  <a:pt x="35085" y="0"/>
                </a:moveTo>
                <a:lnTo>
                  <a:pt x="4157563" y="0"/>
                </a:lnTo>
                <a:cubicBezTo>
                  <a:pt x="4196315" y="0"/>
                  <a:pt x="4227729" y="31415"/>
                  <a:pt x="4227729" y="70167"/>
                </a:cubicBezTo>
                <a:lnTo>
                  <a:pt x="4227729" y="842040"/>
                </a:lnTo>
                <a:cubicBezTo>
                  <a:pt x="4227729" y="880792"/>
                  <a:pt x="4196315" y="912207"/>
                  <a:pt x="4157563" y="912207"/>
                </a:cubicBezTo>
                <a:lnTo>
                  <a:pt x="35085" y="912207"/>
                </a:lnTo>
                <a:cubicBezTo>
                  <a:pt x="15708" y="912207"/>
                  <a:pt x="0" y="896499"/>
                  <a:pt x="0" y="877122"/>
                </a:cubicBezTo>
                <a:lnTo>
                  <a:pt x="0" y="35085"/>
                </a:lnTo>
                <a:cubicBezTo>
                  <a:pt x="0" y="15708"/>
                  <a:pt x="15708" y="0"/>
                  <a:pt x="35085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7468971" y="2885732"/>
            <a:ext cx="35085" cy="912207"/>
          </a:xfrm>
          <a:custGeom>
            <a:avLst/>
            <a:gdLst/>
            <a:ahLst/>
            <a:cxnLst/>
            <a:rect l="l" t="t" r="r" b="b"/>
            <a:pathLst>
              <a:path w="35085" h="912207">
                <a:moveTo>
                  <a:pt x="35085" y="0"/>
                </a:moveTo>
                <a:lnTo>
                  <a:pt x="35085" y="0"/>
                </a:lnTo>
                <a:lnTo>
                  <a:pt x="35085" y="912207"/>
                </a:lnTo>
                <a:lnTo>
                  <a:pt x="35085" y="912207"/>
                </a:lnTo>
                <a:cubicBezTo>
                  <a:pt x="15708" y="912207"/>
                  <a:pt x="0" y="896499"/>
                  <a:pt x="0" y="877122"/>
                </a:cubicBezTo>
                <a:lnTo>
                  <a:pt x="0" y="35085"/>
                </a:lnTo>
                <a:cubicBezTo>
                  <a:pt x="0" y="15721"/>
                  <a:pt x="15721" y="0"/>
                  <a:pt x="35085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19" name="Shape 16"/>
          <p:cNvSpPr/>
          <p:nvPr/>
        </p:nvSpPr>
        <p:spPr>
          <a:xfrm>
            <a:off x="7591768" y="2990987"/>
            <a:ext cx="210509" cy="210509"/>
          </a:xfrm>
          <a:custGeom>
            <a:avLst/>
            <a:gdLst/>
            <a:ahLst/>
            <a:cxnLst/>
            <a:rect l="l" t="t" r="r" b="b"/>
            <a:pathLst>
              <a:path w="210509" h="210509">
                <a:moveTo>
                  <a:pt x="35086" y="0"/>
                </a:moveTo>
                <a:lnTo>
                  <a:pt x="175424" y="0"/>
                </a:lnTo>
                <a:cubicBezTo>
                  <a:pt x="194788" y="0"/>
                  <a:pt x="210509" y="15721"/>
                  <a:pt x="210509" y="35086"/>
                </a:cubicBezTo>
                <a:lnTo>
                  <a:pt x="210509" y="175424"/>
                </a:lnTo>
                <a:cubicBezTo>
                  <a:pt x="210509" y="194801"/>
                  <a:pt x="194801" y="210509"/>
                  <a:pt x="175424" y="210509"/>
                </a:cubicBezTo>
                <a:lnTo>
                  <a:pt x="35086" y="210509"/>
                </a:lnTo>
                <a:cubicBezTo>
                  <a:pt x="15721" y="210509"/>
                  <a:pt x="0" y="194788"/>
                  <a:pt x="0" y="175424"/>
                </a:cubicBezTo>
                <a:lnTo>
                  <a:pt x="0" y="35086"/>
                </a:lnTo>
                <a:cubicBezTo>
                  <a:pt x="0" y="15721"/>
                  <a:pt x="15721" y="0"/>
                  <a:pt x="35086" y="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20" name="Text 17"/>
          <p:cNvSpPr/>
          <p:nvPr/>
        </p:nvSpPr>
        <p:spPr>
          <a:xfrm>
            <a:off x="7565454" y="2990987"/>
            <a:ext cx="263137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7872447" y="3008529"/>
            <a:ext cx="1008691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7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 2026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591768" y="3271666"/>
            <a:ext cx="4087390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1" b="1" dirty="0">
                <a:solidFill>
                  <a:srgbClr val="E07A5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15-25 M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7591768" y="3552345"/>
            <a:ext cx="4052305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9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Pivot ke Big 4/MBB, exit ops tinggi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7468971" y="3868109"/>
            <a:ext cx="4227729" cy="912207"/>
          </a:xfrm>
          <a:custGeom>
            <a:avLst/>
            <a:gdLst/>
            <a:ahLst/>
            <a:cxnLst/>
            <a:rect l="l" t="t" r="r" b="b"/>
            <a:pathLst>
              <a:path w="4227729" h="912207">
                <a:moveTo>
                  <a:pt x="35085" y="0"/>
                </a:moveTo>
                <a:lnTo>
                  <a:pt x="4157563" y="0"/>
                </a:lnTo>
                <a:cubicBezTo>
                  <a:pt x="4196315" y="0"/>
                  <a:pt x="4227729" y="31415"/>
                  <a:pt x="4227729" y="70167"/>
                </a:cubicBezTo>
                <a:lnTo>
                  <a:pt x="4227729" y="842040"/>
                </a:lnTo>
                <a:cubicBezTo>
                  <a:pt x="4227729" y="880792"/>
                  <a:pt x="4196315" y="912207"/>
                  <a:pt x="4157563" y="912207"/>
                </a:cubicBezTo>
                <a:lnTo>
                  <a:pt x="35085" y="912207"/>
                </a:lnTo>
                <a:cubicBezTo>
                  <a:pt x="15708" y="912207"/>
                  <a:pt x="0" y="896499"/>
                  <a:pt x="0" y="877122"/>
                </a:cubicBezTo>
                <a:lnTo>
                  <a:pt x="0" y="35085"/>
                </a:lnTo>
                <a:cubicBezTo>
                  <a:pt x="0" y="15708"/>
                  <a:pt x="15708" y="0"/>
                  <a:pt x="35085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/>
        </p:spPr>
      </p:sp>
      <p:sp>
        <p:nvSpPr>
          <p:cNvPr id="25" name="Shape 22"/>
          <p:cNvSpPr/>
          <p:nvPr/>
        </p:nvSpPr>
        <p:spPr>
          <a:xfrm>
            <a:off x="7468971" y="3868109"/>
            <a:ext cx="35085" cy="912207"/>
          </a:xfrm>
          <a:custGeom>
            <a:avLst/>
            <a:gdLst/>
            <a:ahLst/>
            <a:cxnLst/>
            <a:rect l="l" t="t" r="r" b="b"/>
            <a:pathLst>
              <a:path w="35085" h="912207">
                <a:moveTo>
                  <a:pt x="35085" y="0"/>
                </a:moveTo>
                <a:lnTo>
                  <a:pt x="35085" y="0"/>
                </a:lnTo>
                <a:lnTo>
                  <a:pt x="35085" y="912207"/>
                </a:lnTo>
                <a:lnTo>
                  <a:pt x="35085" y="912207"/>
                </a:lnTo>
                <a:cubicBezTo>
                  <a:pt x="15708" y="912207"/>
                  <a:pt x="0" y="896499"/>
                  <a:pt x="0" y="877122"/>
                </a:cubicBezTo>
                <a:lnTo>
                  <a:pt x="0" y="35085"/>
                </a:lnTo>
                <a:cubicBezTo>
                  <a:pt x="0" y="15721"/>
                  <a:pt x="15721" y="0"/>
                  <a:pt x="35085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6" name="Shape 23"/>
          <p:cNvSpPr/>
          <p:nvPr/>
        </p:nvSpPr>
        <p:spPr>
          <a:xfrm>
            <a:off x="7591768" y="3973364"/>
            <a:ext cx="210509" cy="210509"/>
          </a:xfrm>
          <a:custGeom>
            <a:avLst/>
            <a:gdLst/>
            <a:ahLst/>
            <a:cxnLst/>
            <a:rect l="l" t="t" r="r" b="b"/>
            <a:pathLst>
              <a:path w="210509" h="210509">
                <a:moveTo>
                  <a:pt x="35086" y="0"/>
                </a:moveTo>
                <a:lnTo>
                  <a:pt x="175424" y="0"/>
                </a:lnTo>
                <a:cubicBezTo>
                  <a:pt x="194788" y="0"/>
                  <a:pt x="210509" y="15721"/>
                  <a:pt x="210509" y="35086"/>
                </a:cubicBezTo>
                <a:lnTo>
                  <a:pt x="210509" y="175424"/>
                </a:lnTo>
                <a:cubicBezTo>
                  <a:pt x="210509" y="194801"/>
                  <a:pt x="194801" y="210509"/>
                  <a:pt x="175424" y="210509"/>
                </a:cubicBezTo>
                <a:lnTo>
                  <a:pt x="35086" y="210509"/>
                </a:lnTo>
                <a:cubicBezTo>
                  <a:pt x="15721" y="210509"/>
                  <a:pt x="0" y="194788"/>
                  <a:pt x="0" y="175424"/>
                </a:cubicBezTo>
                <a:lnTo>
                  <a:pt x="0" y="35086"/>
                </a:lnTo>
                <a:cubicBezTo>
                  <a:pt x="0" y="15721"/>
                  <a:pt x="15721" y="0"/>
                  <a:pt x="35086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7" name="Text 24"/>
          <p:cNvSpPr/>
          <p:nvPr/>
        </p:nvSpPr>
        <p:spPr>
          <a:xfrm>
            <a:off x="7565454" y="3973364"/>
            <a:ext cx="263137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7872447" y="3990906"/>
            <a:ext cx="1087632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7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Int. Org Post-PhD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7591768" y="4254043"/>
            <a:ext cx="4087390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1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18-30 M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7591768" y="4534722"/>
            <a:ext cx="4052305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9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2027-2031, masuk GG grade 2032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7468971" y="4859258"/>
            <a:ext cx="4218958" cy="929750"/>
          </a:xfrm>
          <a:custGeom>
            <a:avLst/>
            <a:gdLst/>
            <a:ahLst/>
            <a:cxnLst/>
            <a:rect l="l" t="t" r="r" b="b"/>
            <a:pathLst>
              <a:path w="4218958" h="929750">
                <a:moveTo>
                  <a:pt x="70168" y="0"/>
                </a:moveTo>
                <a:lnTo>
                  <a:pt x="4148790" y="0"/>
                </a:lnTo>
                <a:cubicBezTo>
                  <a:pt x="4187543" y="0"/>
                  <a:pt x="4218958" y="31415"/>
                  <a:pt x="4218958" y="70168"/>
                </a:cubicBezTo>
                <a:lnTo>
                  <a:pt x="4218958" y="859581"/>
                </a:lnTo>
                <a:cubicBezTo>
                  <a:pt x="4218958" y="898334"/>
                  <a:pt x="4187543" y="929750"/>
                  <a:pt x="4148790" y="929750"/>
                </a:cubicBezTo>
                <a:lnTo>
                  <a:pt x="70168" y="929750"/>
                </a:lnTo>
                <a:cubicBezTo>
                  <a:pt x="31415" y="929750"/>
                  <a:pt x="0" y="898334"/>
                  <a:pt x="0" y="859581"/>
                </a:cubicBezTo>
                <a:lnTo>
                  <a:pt x="0" y="70168"/>
                </a:lnTo>
                <a:cubicBezTo>
                  <a:pt x="0" y="31441"/>
                  <a:pt x="31441" y="0"/>
                  <a:pt x="70168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25400">
            <a:solidFill>
              <a:srgbClr val="C5A575"/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7591768" y="4973283"/>
            <a:ext cx="210509" cy="210509"/>
          </a:xfrm>
          <a:custGeom>
            <a:avLst/>
            <a:gdLst/>
            <a:ahLst/>
            <a:cxnLst/>
            <a:rect l="l" t="t" r="r" b="b"/>
            <a:pathLst>
              <a:path w="210509" h="210509">
                <a:moveTo>
                  <a:pt x="35086" y="0"/>
                </a:moveTo>
                <a:lnTo>
                  <a:pt x="175424" y="0"/>
                </a:lnTo>
                <a:cubicBezTo>
                  <a:pt x="194788" y="0"/>
                  <a:pt x="210509" y="15721"/>
                  <a:pt x="210509" y="35086"/>
                </a:cubicBezTo>
                <a:lnTo>
                  <a:pt x="210509" y="175424"/>
                </a:lnTo>
                <a:cubicBezTo>
                  <a:pt x="210509" y="194801"/>
                  <a:pt x="194801" y="210509"/>
                  <a:pt x="175424" y="210509"/>
                </a:cubicBezTo>
                <a:lnTo>
                  <a:pt x="35086" y="210509"/>
                </a:lnTo>
                <a:cubicBezTo>
                  <a:pt x="15721" y="210509"/>
                  <a:pt x="0" y="194788"/>
                  <a:pt x="0" y="175424"/>
                </a:cubicBezTo>
                <a:lnTo>
                  <a:pt x="0" y="35086"/>
                </a:lnTo>
                <a:cubicBezTo>
                  <a:pt x="0" y="15721"/>
                  <a:pt x="15721" y="0"/>
                  <a:pt x="35086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3" name="Text 30"/>
          <p:cNvSpPr/>
          <p:nvPr/>
        </p:nvSpPr>
        <p:spPr>
          <a:xfrm>
            <a:off x="7565454" y="4973283"/>
            <a:ext cx="263137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7872447" y="4990826"/>
            <a:ext cx="1798101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7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Hybrid: Consulting → Int. Org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7591768" y="5253963"/>
            <a:ext cx="4069847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1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20-35 M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7591768" y="5534642"/>
            <a:ext cx="4034763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9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Consulting 2026-2030, PhD, Int. Org 2032+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350849" y="6052144"/>
            <a:ext cx="3762855" cy="806953"/>
          </a:xfrm>
          <a:custGeom>
            <a:avLst/>
            <a:gdLst/>
            <a:ahLst/>
            <a:cxnLst/>
            <a:rect l="l" t="t" r="r" b="b"/>
            <a:pathLst>
              <a:path w="3762855" h="806953">
                <a:moveTo>
                  <a:pt x="70173" y="0"/>
                </a:moveTo>
                <a:lnTo>
                  <a:pt x="3692682" y="0"/>
                </a:lnTo>
                <a:cubicBezTo>
                  <a:pt x="3731437" y="0"/>
                  <a:pt x="3762855" y="31417"/>
                  <a:pt x="3762855" y="70173"/>
                </a:cubicBezTo>
                <a:lnTo>
                  <a:pt x="3762855" y="736780"/>
                </a:lnTo>
                <a:cubicBezTo>
                  <a:pt x="3762855" y="775535"/>
                  <a:pt x="3731437" y="806953"/>
                  <a:pt x="3692682" y="806953"/>
                </a:cubicBezTo>
                <a:lnTo>
                  <a:pt x="70173" y="806953"/>
                </a:lnTo>
                <a:cubicBezTo>
                  <a:pt x="31443" y="806953"/>
                  <a:pt x="0" y="775509"/>
                  <a:pt x="0" y="736780"/>
                </a:cubicBezTo>
                <a:lnTo>
                  <a:pt x="0" y="70173"/>
                </a:lnTo>
                <a:cubicBezTo>
                  <a:pt x="0" y="31443"/>
                  <a:pt x="31443" y="0"/>
                  <a:pt x="70173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38" name="Text 35"/>
          <p:cNvSpPr/>
          <p:nvPr/>
        </p:nvSpPr>
        <p:spPr>
          <a:xfrm>
            <a:off x="429790" y="6157399"/>
            <a:ext cx="3604973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 vs ASN (Min)</a:t>
            </a:r>
            <a:endParaRPr lang="en-US" sz="1600" dirty="0"/>
          </a:p>
        </p:txBody>
      </p:sp>
      <p:sp>
        <p:nvSpPr>
          <p:cNvPr id="39" name="Text 36"/>
          <p:cNvSpPr/>
          <p:nvPr/>
        </p:nvSpPr>
        <p:spPr>
          <a:xfrm>
            <a:off x="403476" y="6332823"/>
            <a:ext cx="3657600" cy="2806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58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+7 M</a:t>
            </a:r>
            <a:endParaRPr lang="en-US" sz="1600" dirty="0"/>
          </a:p>
        </p:txBody>
      </p:sp>
      <p:sp>
        <p:nvSpPr>
          <p:cNvPr id="40" name="Text 37"/>
          <p:cNvSpPr/>
          <p:nvPr/>
        </p:nvSpPr>
        <p:spPr>
          <a:xfrm>
            <a:off x="429790" y="6613502"/>
            <a:ext cx="3604973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Skenario 2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4216628" y="6052144"/>
            <a:ext cx="3762855" cy="806953"/>
          </a:xfrm>
          <a:custGeom>
            <a:avLst/>
            <a:gdLst/>
            <a:ahLst/>
            <a:cxnLst/>
            <a:rect l="l" t="t" r="r" b="b"/>
            <a:pathLst>
              <a:path w="3762855" h="806953">
                <a:moveTo>
                  <a:pt x="70173" y="0"/>
                </a:moveTo>
                <a:lnTo>
                  <a:pt x="3692682" y="0"/>
                </a:lnTo>
                <a:cubicBezTo>
                  <a:pt x="3731437" y="0"/>
                  <a:pt x="3762855" y="31417"/>
                  <a:pt x="3762855" y="70173"/>
                </a:cubicBezTo>
                <a:lnTo>
                  <a:pt x="3762855" y="736780"/>
                </a:lnTo>
                <a:cubicBezTo>
                  <a:pt x="3762855" y="775535"/>
                  <a:pt x="3731437" y="806953"/>
                  <a:pt x="3692682" y="806953"/>
                </a:cubicBezTo>
                <a:lnTo>
                  <a:pt x="70173" y="806953"/>
                </a:lnTo>
                <a:cubicBezTo>
                  <a:pt x="31443" y="806953"/>
                  <a:pt x="0" y="775509"/>
                  <a:pt x="0" y="736780"/>
                </a:cubicBezTo>
                <a:lnTo>
                  <a:pt x="0" y="70173"/>
                </a:lnTo>
                <a:cubicBezTo>
                  <a:pt x="0" y="31443"/>
                  <a:pt x="31443" y="0"/>
                  <a:pt x="70173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42" name="Text 39"/>
          <p:cNvSpPr/>
          <p:nvPr/>
        </p:nvSpPr>
        <p:spPr>
          <a:xfrm>
            <a:off x="4295569" y="6157399"/>
            <a:ext cx="3604973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 vs ASN (Max)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4269256" y="6332823"/>
            <a:ext cx="3657600" cy="2806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58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+23 M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4295569" y="6613502"/>
            <a:ext cx="3604973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Skenario 4</a:t>
            </a:r>
            <a:endParaRPr lang="en-US" sz="1600" dirty="0"/>
          </a:p>
        </p:txBody>
      </p:sp>
      <p:sp>
        <p:nvSpPr>
          <p:cNvPr id="45" name="Shape 42"/>
          <p:cNvSpPr/>
          <p:nvPr/>
        </p:nvSpPr>
        <p:spPr>
          <a:xfrm>
            <a:off x="8082476" y="6052144"/>
            <a:ext cx="3762855" cy="806953"/>
          </a:xfrm>
          <a:custGeom>
            <a:avLst/>
            <a:gdLst/>
            <a:ahLst/>
            <a:cxnLst/>
            <a:rect l="l" t="t" r="r" b="b"/>
            <a:pathLst>
              <a:path w="3762855" h="806953">
                <a:moveTo>
                  <a:pt x="70173" y="0"/>
                </a:moveTo>
                <a:lnTo>
                  <a:pt x="3692682" y="0"/>
                </a:lnTo>
                <a:cubicBezTo>
                  <a:pt x="3731437" y="0"/>
                  <a:pt x="3762855" y="31417"/>
                  <a:pt x="3762855" y="70173"/>
                </a:cubicBezTo>
                <a:lnTo>
                  <a:pt x="3762855" y="736780"/>
                </a:lnTo>
                <a:cubicBezTo>
                  <a:pt x="3762855" y="775535"/>
                  <a:pt x="3731437" y="806953"/>
                  <a:pt x="3692682" y="806953"/>
                </a:cubicBezTo>
                <a:lnTo>
                  <a:pt x="70173" y="806953"/>
                </a:lnTo>
                <a:cubicBezTo>
                  <a:pt x="31443" y="806953"/>
                  <a:pt x="0" y="775509"/>
                  <a:pt x="0" y="736780"/>
                </a:cubicBezTo>
                <a:lnTo>
                  <a:pt x="0" y="70173"/>
                </a:lnTo>
                <a:cubicBezTo>
                  <a:pt x="0" y="31443"/>
                  <a:pt x="31443" y="0"/>
                  <a:pt x="70173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46" name="Text 43"/>
          <p:cNvSpPr/>
          <p:nvPr/>
        </p:nvSpPr>
        <p:spPr>
          <a:xfrm>
            <a:off x="8161417" y="6157399"/>
            <a:ext cx="3604973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Break-even vs ASN</a:t>
            </a:r>
            <a:endParaRPr lang="en-US" sz="1600" dirty="0"/>
          </a:p>
        </p:txBody>
      </p:sp>
      <p:sp>
        <p:nvSpPr>
          <p:cNvPr id="47" name="Text 44"/>
          <p:cNvSpPr/>
          <p:nvPr/>
        </p:nvSpPr>
        <p:spPr>
          <a:xfrm>
            <a:off x="8135104" y="6332823"/>
            <a:ext cx="3657600" cy="2806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58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Y3-4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8161417" y="6613502"/>
            <a:ext cx="3604973" cy="140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29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Semua skenario pivot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g.freepik.com/78d0de5bae99beb60e483a017d048c689d3a22f2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10270" b="10270"/>
          <a:stretch/>
        </p:blipFill>
        <p:spPr>
          <a:xfrm>
            <a:off x="0" y="0"/>
            <a:ext cx="12192000" cy="6855684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5684"/>
          </a:xfrm>
          <a:custGeom>
            <a:avLst/>
            <a:gdLst/>
            <a:ahLst/>
            <a:cxnLst/>
            <a:rect l="l" t="t" r="r" b="b"/>
            <a:pathLst>
              <a:path w="12192000" h="6855684">
                <a:moveTo>
                  <a:pt x="0" y="0"/>
                </a:moveTo>
                <a:lnTo>
                  <a:pt x="12192000" y="0"/>
                </a:lnTo>
                <a:lnTo>
                  <a:pt x="12192000" y="6855684"/>
                </a:lnTo>
                <a:lnTo>
                  <a:pt x="0" y="6855684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5649208" y="-92644"/>
            <a:ext cx="889386" cy="37058"/>
          </a:xfrm>
          <a:custGeom>
            <a:avLst/>
            <a:gdLst/>
            <a:ahLst/>
            <a:cxnLst/>
            <a:rect l="l" t="t" r="r" b="b"/>
            <a:pathLst>
              <a:path w="889386" h="37058">
                <a:moveTo>
                  <a:pt x="0" y="0"/>
                </a:moveTo>
                <a:lnTo>
                  <a:pt x="889386" y="0"/>
                </a:lnTo>
                <a:lnTo>
                  <a:pt x="889386" y="37058"/>
                </a:lnTo>
                <a:lnTo>
                  <a:pt x="0" y="37058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000000">
                  <a:alpha val="0"/>
                </a:srgbClr>
              </a:gs>
              <a:gs pos="50000">
                <a:srgbClr val="C5A575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5" name="Text 2"/>
          <p:cNvSpPr/>
          <p:nvPr/>
        </p:nvSpPr>
        <p:spPr>
          <a:xfrm>
            <a:off x="4550359" y="240875"/>
            <a:ext cx="3085058" cy="13896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377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Decision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4377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Framework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649208" y="1927003"/>
            <a:ext cx="889386" cy="37058"/>
          </a:xfrm>
          <a:custGeom>
            <a:avLst/>
            <a:gdLst/>
            <a:ahLst/>
            <a:cxnLst/>
            <a:rect l="l" t="t" r="r" b="b"/>
            <a:pathLst>
              <a:path w="889386" h="37058">
                <a:moveTo>
                  <a:pt x="0" y="0"/>
                </a:moveTo>
                <a:lnTo>
                  <a:pt x="889386" y="0"/>
                </a:lnTo>
                <a:lnTo>
                  <a:pt x="889386" y="37058"/>
                </a:lnTo>
                <a:lnTo>
                  <a:pt x="0" y="37058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000000">
                  <a:alpha val="0"/>
                </a:srgbClr>
              </a:gs>
              <a:gs pos="50000">
                <a:srgbClr val="C5A575"/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  <a:ln/>
        </p:spPr>
      </p:sp>
      <p:sp>
        <p:nvSpPr>
          <p:cNvPr id="7" name="Text 4"/>
          <p:cNvSpPr/>
          <p:nvPr/>
        </p:nvSpPr>
        <p:spPr>
          <a:xfrm>
            <a:off x="1887846" y="2260523"/>
            <a:ext cx="8412109" cy="3613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751" dirty="0">
                <a:solidFill>
                  <a:srgbClr val="F7FAFC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Deck ini adalah </a:t>
            </a:r>
            <a:pPr algn="ctr">
              <a:lnSpc>
                <a:spcPct val="140000"/>
              </a:lnSpc>
            </a:pPr>
            <a:r>
              <a:rPr lang="en-US" sz="1751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tool</a:t>
            </a:r>
            <a:pPr algn="ctr">
              <a:lnSpc>
                <a:spcPct val="140000"/>
              </a:lnSpc>
            </a:pPr>
            <a:r>
              <a:rPr lang="en-US" sz="1751" dirty="0">
                <a:solidFill>
                  <a:srgbClr val="F7FAFC">
                    <a:alpha val="9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 bukan jawaban.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97111" y="2844182"/>
            <a:ext cx="8393581" cy="3057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459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Keputusan akhir bergantung pada </a:t>
            </a:r>
            <a:pPr algn="ctr">
              <a:lnSpc>
                <a:spcPct val="140000"/>
              </a:lnSpc>
            </a:pPr>
            <a:r>
              <a:rPr lang="en-US" sz="1459" dirty="0">
                <a:solidFill>
                  <a:srgbClr val="C5A575"/>
                </a:solidFill>
                <a:highlight>
                  <a:srgbClr val="C5A575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risk tolerance </a:t>
            </a:r>
            <a:pPr algn="ctr">
              <a:lnSpc>
                <a:spcPct val="140000"/>
              </a:lnSpc>
            </a:pPr>
            <a:r>
              <a:rPr lang="en-US" sz="1459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</a:t>
            </a:r>
            <a:pPr algn="ctr">
              <a:lnSpc>
                <a:spcPct val="140000"/>
              </a:lnSpc>
            </a:pPr>
            <a:r>
              <a:rPr lang="en-US" sz="1459" dirty="0">
                <a:solidFill>
                  <a:srgbClr val="C5A575"/>
                </a:solidFill>
                <a:highlight>
                  <a:srgbClr val="C5A575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prioritas hidup </a:t>
            </a:r>
            <a:pPr algn="ctr">
              <a:lnSpc>
                <a:spcPct val="140000"/>
              </a:lnSpc>
            </a:pPr>
            <a:r>
              <a:rPr lang="en-US" sz="1459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dan </a:t>
            </a:r>
            <a:pPr algn="ctr">
              <a:lnSpc>
                <a:spcPct val="140000"/>
              </a:lnSpc>
            </a:pPr>
            <a:r>
              <a:rPr lang="en-US" sz="1459" dirty="0">
                <a:solidFill>
                  <a:srgbClr val="C5A575"/>
                </a:solidFill>
                <a:highlight>
                  <a:srgbClr val="C5A575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definisi sukses </a:t>
            </a:r>
            <a:pPr algn="ctr">
              <a:lnSpc>
                <a:spcPct val="140000"/>
              </a:lnSpc>
            </a:pPr>
            <a:r>
              <a:rPr lang="en-US" sz="1459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masing-masing.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1948065" y="3446371"/>
            <a:ext cx="8291672" cy="1000559"/>
          </a:xfrm>
          <a:custGeom>
            <a:avLst/>
            <a:gdLst/>
            <a:ahLst/>
            <a:cxnLst/>
            <a:rect l="l" t="t" r="r" b="b"/>
            <a:pathLst>
              <a:path w="8291672" h="1000559">
                <a:moveTo>
                  <a:pt x="74111" y="0"/>
                </a:moveTo>
                <a:lnTo>
                  <a:pt x="8217560" y="0"/>
                </a:lnTo>
                <a:cubicBezTo>
                  <a:pt x="8258491" y="0"/>
                  <a:pt x="8291672" y="33181"/>
                  <a:pt x="8291672" y="74111"/>
                </a:cubicBezTo>
                <a:lnTo>
                  <a:pt x="8291672" y="926448"/>
                </a:lnTo>
                <a:cubicBezTo>
                  <a:pt x="8291672" y="967378"/>
                  <a:pt x="8258491" y="1000559"/>
                  <a:pt x="8217560" y="1000559"/>
                </a:cubicBezTo>
                <a:lnTo>
                  <a:pt x="74111" y="1000559"/>
                </a:lnTo>
                <a:cubicBezTo>
                  <a:pt x="33181" y="1000559"/>
                  <a:pt x="0" y="967378"/>
                  <a:pt x="0" y="926448"/>
                </a:cubicBezTo>
                <a:lnTo>
                  <a:pt x="0" y="74111"/>
                </a:lnTo>
                <a:cubicBezTo>
                  <a:pt x="0" y="33181"/>
                  <a:pt x="33181" y="0"/>
                  <a:pt x="74111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12700">
            <a:solidFill>
              <a:srgbClr val="4A5568">
                <a:alpha val="4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133354" y="3673350"/>
            <a:ext cx="7921094" cy="546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13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"Gunakan data ini untuk negosiasi dengan </a:t>
            </a:r>
            <a:pPr algn="ctr">
              <a:lnSpc>
                <a:spcPct val="140000"/>
              </a:lnSpc>
            </a:pPr>
            <a:r>
              <a:rPr lang="en-US" sz="1313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confidence</a:t>
            </a:r>
            <a:pPr algn="ctr">
              <a:lnSpc>
                <a:spcPct val="140000"/>
              </a:lnSpc>
            </a:pPr>
            <a:r>
              <a:rPr lang="en-US" sz="1313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bukan untuk memvalidasi keputusan yang sudah dibuat."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1948065" y="4748024"/>
            <a:ext cx="2612571" cy="1343343"/>
          </a:xfrm>
          <a:custGeom>
            <a:avLst/>
            <a:gdLst/>
            <a:ahLst/>
            <a:cxnLst/>
            <a:rect l="l" t="t" r="r" b="b"/>
            <a:pathLst>
              <a:path w="2612571" h="1343343">
                <a:moveTo>
                  <a:pt x="74112" y="0"/>
                </a:moveTo>
                <a:lnTo>
                  <a:pt x="2538459" y="0"/>
                </a:lnTo>
                <a:cubicBezTo>
                  <a:pt x="2579390" y="0"/>
                  <a:pt x="2612571" y="33181"/>
                  <a:pt x="2612571" y="74112"/>
                </a:cubicBezTo>
                <a:lnTo>
                  <a:pt x="2612571" y="1269231"/>
                </a:lnTo>
                <a:cubicBezTo>
                  <a:pt x="2612571" y="1310162"/>
                  <a:pt x="2579390" y="1343343"/>
                  <a:pt x="2538459" y="1343343"/>
                </a:cubicBezTo>
                <a:lnTo>
                  <a:pt x="74112" y="1343343"/>
                </a:lnTo>
                <a:cubicBezTo>
                  <a:pt x="33181" y="1343343"/>
                  <a:pt x="0" y="1310162"/>
                  <a:pt x="0" y="1269231"/>
                </a:cubicBezTo>
                <a:lnTo>
                  <a:pt x="0" y="74112"/>
                </a:lnTo>
                <a:cubicBezTo>
                  <a:pt x="0" y="33209"/>
                  <a:pt x="33209" y="0"/>
                  <a:pt x="74112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3141585" y="4900888"/>
            <a:ext cx="222347" cy="222347"/>
          </a:xfrm>
          <a:custGeom>
            <a:avLst/>
            <a:gdLst/>
            <a:ahLst/>
            <a:cxnLst/>
            <a:rect l="l" t="t" r="r" b="b"/>
            <a:pathLst>
              <a:path w="222347" h="222347">
                <a:moveTo>
                  <a:pt x="27793" y="27793"/>
                </a:moveTo>
                <a:cubicBezTo>
                  <a:pt x="27793" y="20107"/>
                  <a:pt x="21583" y="13897"/>
                  <a:pt x="13897" y="13897"/>
                </a:cubicBezTo>
                <a:cubicBezTo>
                  <a:pt x="6210" y="13897"/>
                  <a:pt x="0" y="20107"/>
                  <a:pt x="0" y="27793"/>
                </a:cubicBezTo>
                <a:lnTo>
                  <a:pt x="0" y="173708"/>
                </a:lnTo>
                <a:cubicBezTo>
                  <a:pt x="0" y="192903"/>
                  <a:pt x="15547" y="208450"/>
                  <a:pt x="34742" y="208450"/>
                </a:cubicBezTo>
                <a:lnTo>
                  <a:pt x="208450" y="208450"/>
                </a:lnTo>
                <a:cubicBezTo>
                  <a:pt x="216136" y="208450"/>
                  <a:pt x="222347" y="202240"/>
                  <a:pt x="222347" y="194553"/>
                </a:cubicBezTo>
                <a:cubicBezTo>
                  <a:pt x="222347" y="186867"/>
                  <a:pt x="216136" y="180657"/>
                  <a:pt x="208450" y="180657"/>
                </a:cubicBezTo>
                <a:lnTo>
                  <a:pt x="34742" y="180657"/>
                </a:lnTo>
                <a:cubicBezTo>
                  <a:pt x="30920" y="180657"/>
                  <a:pt x="27793" y="177530"/>
                  <a:pt x="27793" y="173708"/>
                </a:cubicBezTo>
                <a:lnTo>
                  <a:pt x="27793" y="27793"/>
                </a:lnTo>
                <a:close/>
                <a:moveTo>
                  <a:pt x="204368" y="65401"/>
                </a:moveTo>
                <a:cubicBezTo>
                  <a:pt x="209796" y="59973"/>
                  <a:pt x="209796" y="51157"/>
                  <a:pt x="204368" y="45729"/>
                </a:cubicBezTo>
                <a:cubicBezTo>
                  <a:pt x="198939" y="40300"/>
                  <a:pt x="190124" y="40300"/>
                  <a:pt x="184695" y="45729"/>
                </a:cubicBezTo>
                <a:lnTo>
                  <a:pt x="138967" y="91501"/>
                </a:lnTo>
                <a:lnTo>
                  <a:pt x="114039" y="66617"/>
                </a:lnTo>
                <a:cubicBezTo>
                  <a:pt x="108611" y="61189"/>
                  <a:pt x="99795" y="61189"/>
                  <a:pt x="94367" y="66617"/>
                </a:cubicBezTo>
                <a:lnTo>
                  <a:pt x="52677" y="108307"/>
                </a:lnTo>
                <a:cubicBezTo>
                  <a:pt x="47249" y="113735"/>
                  <a:pt x="47249" y="122551"/>
                  <a:pt x="52677" y="127980"/>
                </a:cubicBezTo>
                <a:cubicBezTo>
                  <a:pt x="58105" y="133408"/>
                  <a:pt x="66921" y="133408"/>
                  <a:pt x="72349" y="127980"/>
                </a:cubicBezTo>
                <a:lnTo>
                  <a:pt x="104225" y="96104"/>
                </a:lnTo>
                <a:lnTo>
                  <a:pt x="129152" y="121031"/>
                </a:lnTo>
                <a:cubicBezTo>
                  <a:pt x="134580" y="126460"/>
                  <a:pt x="143396" y="126460"/>
                  <a:pt x="148825" y="121031"/>
                </a:cubicBezTo>
                <a:lnTo>
                  <a:pt x="204411" y="65445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3" name="Text 10"/>
          <p:cNvSpPr/>
          <p:nvPr/>
        </p:nvSpPr>
        <p:spPr>
          <a:xfrm>
            <a:off x="2059238" y="5234407"/>
            <a:ext cx="2390225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13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Data-Driven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2068503" y="5567927"/>
            <a:ext cx="2371696" cy="3705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2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angga dikalibrasi berdasarkan data pasar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4789135" y="4748024"/>
            <a:ext cx="2612571" cy="1343343"/>
          </a:xfrm>
          <a:custGeom>
            <a:avLst/>
            <a:gdLst/>
            <a:ahLst/>
            <a:cxnLst/>
            <a:rect l="l" t="t" r="r" b="b"/>
            <a:pathLst>
              <a:path w="2612571" h="1343343">
                <a:moveTo>
                  <a:pt x="74112" y="0"/>
                </a:moveTo>
                <a:lnTo>
                  <a:pt x="2538459" y="0"/>
                </a:lnTo>
                <a:cubicBezTo>
                  <a:pt x="2579390" y="0"/>
                  <a:pt x="2612571" y="33181"/>
                  <a:pt x="2612571" y="74112"/>
                </a:cubicBezTo>
                <a:lnTo>
                  <a:pt x="2612571" y="1269231"/>
                </a:lnTo>
                <a:cubicBezTo>
                  <a:pt x="2612571" y="1310162"/>
                  <a:pt x="2579390" y="1343343"/>
                  <a:pt x="2538459" y="1343343"/>
                </a:cubicBezTo>
                <a:lnTo>
                  <a:pt x="74112" y="1343343"/>
                </a:lnTo>
                <a:cubicBezTo>
                  <a:pt x="33181" y="1343343"/>
                  <a:pt x="0" y="1310162"/>
                  <a:pt x="0" y="1269231"/>
                </a:cubicBezTo>
                <a:lnTo>
                  <a:pt x="0" y="74112"/>
                </a:lnTo>
                <a:cubicBezTo>
                  <a:pt x="0" y="33209"/>
                  <a:pt x="33209" y="0"/>
                  <a:pt x="74112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5982655" y="4900888"/>
            <a:ext cx="222347" cy="222347"/>
          </a:xfrm>
          <a:custGeom>
            <a:avLst/>
            <a:gdLst/>
            <a:ahLst/>
            <a:cxnLst/>
            <a:rect l="l" t="t" r="r" b="b"/>
            <a:pathLst>
              <a:path w="222347" h="222347">
                <a:moveTo>
                  <a:pt x="111173" y="0"/>
                </a:moveTo>
                <a:cubicBezTo>
                  <a:pt x="113171" y="0"/>
                  <a:pt x="115169" y="434"/>
                  <a:pt x="116992" y="1259"/>
                </a:cubicBezTo>
                <a:lnTo>
                  <a:pt x="198809" y="35958"/>
                </a:lnTo>
                <a:cubicBezTo>
                  <a:pt x="208363" y="39996"/>
                  <a:pt x="215485" y="49420"/>
                  <a:pt x="215442" y="60798"/>
                </a:cubicBezTo>
                <a:cubicBezTo>
                  <a:pt x="215224" y="103878"/>
                  <a:pt x="197506" y="182698"/>
                  <a:pt x="122681" y="218525"/>
                </a:cubicBezTo>
                <a:cubicBezTo>
                  <a:pt x="115429" y="221999"/>
                  <a:pt x="107004" y="221999"/>
                  <a:pt x="99752" y="218525"/>
                </a:cubicBezTo>
                <a:cubicBezTo>
                  <a:pt x="24884" y="182698"/>
                  <a:pt x="7209" y="103878"/>
                  <a:pt x="6992" y="60798"/>
                </a:cubicBezTo>
                <a:cubicBezTo>
                  <a:pt x="6948" y="49420"/>
                  <a:pt x="14070" y="39996"/>
                  <a:pt x="23624" y="35958"/>
                </a:cubicBezTo>
                <a:lnTo>
                  <a:pt x="105397" y="1259"/>
                </a:lnTo>
                <a:cubicBezTo>
                  <a:pt x="107221" y="434"/>
                  <a:pt x="109176" y="0"/>
                  <a:pt x="111173" y="0"/>
                </a:cubicBezTo>
                <a:close/>
                <a:moveTo>
                  <a:pt x="111173" y="29009"/>
                </a:moveTo>
                <a:lnTo>
                  <a:pt x="111173" y="193207"/>
                </a:lnTo>
                <a:cubicBezTo>
                  <a:pt x="171103" y="164198"/>
                  <a:pt x="187214" y="99926"/>
                  <a:pt x="187605" y="61449"/>
                </a:cubicBezTo>
                <a:lnTo>
                  <a:pt x="111173" y="29053"/>
                </a:lnTo>
                <a:lnTo>
                  <a:pt x="111173" y="29053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7" name="Text 14"/>
          <p:cNvSpPr/>
          <p:nvPr/>
        </p:nvSpPr>
        <p:spPr>
          <a:xfrm>
            <a:off x="4900309" y="5234407"/>
            <a:ext cx="2390225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13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Risk-Aware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4909573" y="5567927"/>
            <a:ext cx="2371696" cy="3705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2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Walk-away numbers untuk perlindungan diri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7630205" y="4748024"/>
            <a:ext cx="2612571" cy="1343343"/>
          </a:xfrm>
          <a:custGeom>
            <a:avLst/>
            <a:gdLst/>
            <a:ahLst/>
            <a:cxnLst/>
            <a:rect l="l" t="t" r="r" b="b"/>
            <a:pathLst>
              <a:path w="2612571" h="1343343">
                <a:moveTo>
                  <a:pt x="74112" y="0"/>
                </a:moveTo>
                <a:lnTo>
                  <a:pt x="2538459" y="0"/>
                </a:lnTo>
                <a:cubicBezTo>
                  <a:pt x="2579390" y="0"/>
                  <a:pt x="2612571" y="33181"/>
                  <a:pt x="2612571" y="74112"/>
                </a:cubicBezTo>
                <a:lnTo>
                  <a:pt x="2612571" y="1269231"/>
                </a:lnTo>
                <a:cubicBezTo>
                  <a:pt x="2612571" y="1310162"/>
                  <a:pt x="2579390" y="1343343"/>
                  <a:pt x="2538459" y="1343343"/>
                </a:cubicBezTo>
                <a:lnTo>
                  <a:pt x="74112" y="1343343"/>
                </a:lnTo>
                <a:cubicBezTo>
                  <a:pt x="33181" y="1343343"/>
                  <a:pt x="0" y="1310162"/>
                  <a:pt x="0" y="1269231"/>
                </a:cubicBezTo>
                <a:lnTo>
                  <a:pt x="0" y="74112"/>
                </a:lnTo>
                <a:cubicBezTo>
                  <a:pt x="0" y="33209"/>
                  <a:pt x="33209" y="0"/>
                  <a:pt x="74112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809829" y="4900888"/>
            <a:ext cx="250140" cy="222347"/>
          </a:xfrm>
          <a:custGeom>
            <a:avLst/>
            <a:gdLst/>
            <a:ahLst/>
            <a:cxnLst/>
            <a:rect l="l" t="t" r="r" b="b"/>
            <a:pathLst>
              <a:path w="250140" h="222347">
                <a:moveTo>
                  <a:pt x="116775" y="37000"/>
                </a:moveTo>
                <a:lnTo>
                  <a:pt x="66139" y="93281"/>
                </a:lnTo>
                <a:cubicBezTo>
                  <a:pt x="64142" y="95496"/>
                  <a:pt x="64229" y="98927"/>
                  <a:pt x="66357" y="101055"/>
                </a:cubicBezTo>
                <a:cubicBezTo>
                  <a:pt x="79602" y="114300"/>
                  <a:pt x="101098" y="114300"/>
                  <a:pt x="114343" y="101055"/>
                </a:cubicBezTo>
                <a:lnTo>
                  <a:pt x="128153" y="87245"/>
                </a:lnTo>
                <a:cubicBezTo>
                  <a:pt x="129977" y="85421"/>
                  <a:pt x="132279" y="84422"/>
                  <a:pt x="134624" y="84248"/>
                </a:cubicBezTo>
                <a:cubicBezTo>
                  <a:pt x="137577" y="83988"/>
                  <a:pt x="140617" y="84987"/>
                  <a:pt x="142875" y="87245"/>
                </a:cubicBezTo>
                <a:lnTo>
                  <a:pt x="219567" y="163286"/>
                </a:lnTo>
                <a:lnTo>
                  <a:pt x="250140" y="138967"/>
                </a:lnTo>
                <a:lnTo>
                  <a:pt x="250140" y="13897"/>
                </a:lnTo>
                <a:lnTo>
                  <a:pt x="201502" y="41690"/>
                </a:lnTo>
                <a:lnTo>
                  <a:pt x="191166" y="34785"/>
                </a:lnTo>
                <a:cubicBezTo>
                  <a:pt x="184304" y="30225"/>
                  <a:pt x="176270" y="27793"/>
                  <a:pt x="168019" y="27793"/>
                </a:cubicBezTo>
                <a:lnTo>
                  <a:pt x="137447" y="27793"/>
                </a:lnTo>
                <a:cubicBezTo>
                  <a:pt x="136969" y="27793"/>
                  <a:pt x="136448" y="27793"/>
                  <a:pt x="135970" y="27837"/>
                </a:cubicBezTo>
                <a:cubicBezTo>
                  <a:pt x="128631" y="28228"/>
                  <a:pt x="121726" y="31528"/>
                  <a:pt x="116775" y="37000"/>
                </a:cubicBezTo>
                <a:close/>
                <a:moveTo>
                  <a:pt x="50636" y="79341"/>
                </a:moveTo>
                <a:lnTo>
                  <a:pt x="97016" y="27793"/>
                </a:lnTo>
                <a:lnTo>
                  <a:pt x="79819" y="27793"/>
                </a:lnTo>
                <a:cubicBezTo>
                  <a:pt x="68745" y="27793"/>
                  <a:pt x="58149" y="32179"/>
                  <a:pt x="50332" y="39996"/>
                </a:cubicBezTo>
                <a:lnTo>
                  <a:pt x="48638" y="41690"/>
                </a:lnTo>
                <a:lnTo>
                  <a:pt x="0" y="13897"/>
                </a:lnTo>
                <a:lnTo>
                  <a:pt x="0" y="138967"/>
                </a:lnTo>
                <a:lnTo>
                  <a:pt x="67920" y="195552"/>
                </a:lnTo>
                <a:cubicBezTo>
                  <a:pt x="77908" y="203890"/>
                  <a:pt x="90502" y="208450"/>
                  <a:pt x="103487" y="208450"/>
                </a:cubicBezTo>
                <a:lnTo>
                  <a:pt x="110305" y="208450"/>
                </a:lnTo>
                <a:lnTo>
                  <a:pt x="107265" y="205410"/>
                </a:lnTo>
                <a:cubicBezTo>
                  <a:pt x="103183" y="201328"/>
                  <a:pt x="103183" y="194727"/>
                  <a:pt x="107265" y="190688"/>
                </a:cubicBezTo>
                <a:cubicBezTo>
                  <a:pt x="111347" y="186649"/>
                  <a:pt x="117948" y="186606"/>
                  <a:pt x="121987" y="190688"/>
                </a:cubicBezTo>
                <a:lnTo>
                  <a:pt x="139792" y="208493"/>
                </a:lnTo>
                <a:lnTo>
                  <a:pt x="143700" y="208493"/>
                </a:lnTo>
                <a:cubicBezTo>
                  <a:pt x="151995" y="208493"/>
                  <a:pt x="160116" y="206626"/>
                  <a:pt x="167498" y="203152"/>
                </a:cubicBezTo>
                <a:lnTo>
                  <a:pt x="155903" y="191513"/>
                </a:lnTo>
                <a:cubicBezTo>
                  <a:pt x="151821" y="187431"/>
                  <a:pt x="151821" y="180830"/>
                  <a:pt x="155903" y="176792"/>
                </a:cubicBezTo>
                <a:cubicBezTo>
                  <a:pt x="159985" y="172753"/>
                  <a:pt x="166586" y="172709"/>
                  <a:pt x="170625" y="176792"/>
                </a:cubicBezTo>
                <a:lnTo>
                  <a:pt x="184522" y="190688"/>
                </a:lnTo>
                <a:lnTo>
                  <a:pt x="192121" y="183088"/>
                </a:lnTo>
                <a:cubicBezTo>
                  <a:pt x="195986" y="179223"/>
                  <a:pt x="197115" y="173621"/>
                  <a:pt x="195422" y="168714"/>
                </a:cubicBezTo>
                <a:lnTo>
                  <a:pt x="135536" y="109306"/>
                </a:lnTo>
                <a:lnTo>
                  <a:pt x="129065" y="115777"/>
                </a:lnTo>
                <a:cubicBezTo>
                  <a:pt x="107656" y="137186"/>
                  <a:pt x="73001" y="137186"/>
                  <a:pt x="51591" y="115777"/>
                </a:cubicBezTo>
                <a:cubicBezTo>
                  <a:pt x="41603" y="105788"/>
                  <a:pt x="41212" y="89764"/>
                  <a:pt x="50636" y="79298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1" name="Text 18"/>
          <p:cNvSpPr/>
          <p:nvPr/>
        </p:nvSpPr>
        <p:spPr>
          <a:xfrm>
            <a:off x="7741379" y="5234407"/>
            <a:ext cx="2390225" cy="2594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13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Negotiation-Ready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7750643" y="5567927"/>
            <a:ext cx="2371696" cy="1852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2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untuk setiap tipe employer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570335" y="6540693"/>
            <a:ext cx="3048000" cy="1852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21" dirty="0">
                <a:solidFill>
                  <a:srgbClr val="F7FAFC">
                    <a:alpha val="5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Compensation Benchmarking Deck | Profil Subkhan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570335" y="6763040"/>
            <a:ext cx="3048000" cy="1852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21" dirty="0">
                <a:solidFill>
                  <a:srgbClr val="F7FAFC">
                    <a:alpha val="5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Maret 2026 | CONFIDENTIAL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6231" y="356231"/>
            <a:ext cx="11541879" cy="1781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2" spc="147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Navigation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6231" y="641215"/>
            <a:ext cx="11693277" cy="427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366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Daftar Isi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56231" y="1211185"/>
            <a:ext cx="854954" cy="17812"/>
          </a:xfrm>
          <a:custGeom>
            <a:avLst/>
            <a:gdLst/>
            <a:ahLst/>
            <a:cxnLst/>
            <a:rect l="l" t="t" r="r" b="b"/>
            <a:pathLst>
              <a:path w="854954" h="17812">
                <a:moveTo>
                  <a:pt x="0" y="0"/>
                </a:moveTo>
                <a:lnTo>
                  <a:pt x="854954" y="0"/>
                </a:lnTo>
                <a:lnTo>
                  <a:pt x="854954" y="17812"/>
                </a:lnTo>
                <a:lnTo>
                  <a:pt x="0" y="17812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" name="Shape 3"/>
          <p:cNvSpPr/>
          <p:nvPr/>
        </p:nvSpPr>
        <p:spPr>
          <a:xfrm>
            <a:off x="369589" y="1513981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69589" y="1513981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7" name="Shape 5"/>
          <p:cNvSpPr/>
          <p:nvPr/>
        </p:nvSpPr>
        <p:spPr>
          <a:xfrm>
            <a:off x="561064" y="1692096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67933" y="1763343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31033" y="1692096"/>
            <a:ext cx="4185712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Baseline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31033" y="2012704"/>
            <a:ext cx="4167901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ASN Sekarang vs Market Rate — Gap analysis total kompensasi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251294" y="1513981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6251294" y="1513981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3" name="Shape 11"/>
          <p:cNvSpPr/>
          <p:nvPr/>
        </p:nvSpPr>
        <p:spPr>
          <a:xfrm>
            <a:off x="6442768" y="1692096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549638" y="1763343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012738" y="1692096"/>
            <a:ext cx="4372733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Profil Subkhan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012738" y="2012704"/>
            <a:ext cx="4354922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Komponen yang Menentukan Harga — Premium factors breakdown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69589" y="2564862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369589" y="2564862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9" name="Shape 17"/>
          <p:cNvSpPr/>
          <p:nvPr/>
        </p:nvSpPr>
        <p:spPr>
          <a:xfrm>
            <a:off x="561064" y="2742977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667933" y="2814224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1131033" y="2742977"/>
            <a:ext cx="3882916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Konsultan Internasional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131033" y="3063585"/>
            <a:ext cx="3865104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McKinsey, Deloitte, PwC — Range dan struktur kompensasi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251294" y="2564862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6251294" y="2564862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5" name="Shape 23"/>
          <p:cNvSpPr/>
          <p:nvPr/>
        </p:nvSpPr>
        <p:spPr>
          <a:xfrm>
            <a:off x="6442768" y="2742977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6549638" y="2814224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04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012738" y="2742977"/>
            <a:ext cx="4132278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International Organizations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7012738" y="3063585"/>
            <a:ext cx="4114466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Bank, ADB, UNDP — Grade system dan tax-free benefits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69589" y="3615743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369589" y="3615743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1" name="Shape 29"/>
          <p:cNvSpPr/>
          <p:nvPr/>
        </p:nvSpPr>
        <p:spPr>
          <a:xfrm>
            <a:off x="561064" y="3793858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667933" y="3865104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05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131033" y="3793858"/>
            <a:ext cx="3277324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Tech Companies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1131033" y="4114466"/>
            <a:ext cx="3259512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Microsoft, Google — Base, bonus, equity structure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251294" y="3615743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6251294" y="3615743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7" name="Shape 35"/>
          <p:cNvSpPr/>
          <p:nvPr/>
        </p:nvSpPr>
        <p:spPr>
          <a:xfrm>
            <a:off x="6442768" y="3793858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6549638" y="3865104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06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012738" y="3793858"/>
            <a:ext cx="3597931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Tier Think Tanks &amp; Research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7012738" y="4114466"/>
            <a:ext cx="3580120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CSIS, Prakarsa — Trade-offs dan side income potential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369589" y="4666624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369589" y="4666624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3" name="Shape 41"/>
          <p:cNvSpPr/>
          <p:nvPr/>
        </p:nvSpPr>
        <p:spPr>
          <a:xfrm>
            <a:off x="561064" y="4844739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667933" y="4915985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07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1131033" y="4844739"/>
            <a:ext cx="3063585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Multiplier Effect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1131033" y="5165347"/>
            <a:ext cx="3045774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Berapa nilainya dalam Rupiah — NPV analysis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251294" y="4666624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6251294" y="4666624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9" name="Shape 47"/>
          <p:cNvSpPr/>
          <p:nvPr/>
        </p:nvSpPr>
        <p:spPr>
          <a:xfrm>
            <a:off x="6442768" y="4844739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6549638" y="4915985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08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012738" y="4844739"/>
            <a:ext cx="3384193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 Negosiasi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7012738" y="5165347"/>
            <a:ext cx="3366381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Cara pakai data ini — Anchoring dan timing strategy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369589" y="5717505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369589" y="5717505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5" name="Shape 53"/>
          <p:cNvSpPr/>
          <p:nvPr/>
        </p:nvSpPr>
        <p:spPr>
          <a:xfrm>
            <a:off x="561064" y="5895620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667933" y="5966866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09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1131033" y="5895620"/>
            <a:ext cx="2929999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Red Lines &amp; Walk-Away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1131033" y="6216228"/>
            <a:ext cx="2912187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Angka minimum yang membuat pivot worth it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6251294" y="5717505"/>
            <a:ext cx="5579465" cy="908389"/>
          </a:xfrm>
          <a:custGeom>
            <a:avLst/>
            <a:gdLst/>
            <a:ahLst/>
            <a:cxnLst/>
            <a:rect l="l" t="t" r="r" b="b"/>
            <a:pathLst>
              <a:path w="5579465" h="908389">
                <a:moveTo>
                  <a:pt x="0" y="0"/>
                </a:moveTo>
                <a:lnTo>
                  <a:pt x="5579465" y="0"/>
                </a:lnTo>
                <a:lnTo>
                  <a:pt x="5579465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14902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6251294" y="5717505"/>
            <a:ext cx="26717" cy="908389"/>
          </a:xfrm>
          <a:custGeom>
            <a:avLst/>
            <a:gdLst/>
            <a:ahLst/>
            <a:cxnLst/>
            <a:rect l="l" t="t" r="r" b="b"/>
            <a:pathLst>
              <a:path w="26717" h="908389">
                <a:moveTo>
                  <a:pt x="0" y="0"/>
                </a:moveTo>
                <a:lnTo>
                  <a:pt x="26717" y="0"/>
                </a:lnTo>
                <a:lnTo>
                  <a:pt x="26717" y="908389"/>
                </a:lnTo>
                <a:lnTo>
                  <a:pt x="0" y="9083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61" name="Shape 59"/>
          <p:cNvSpPr/>
          <p:nvPr/>
        </p:nvSpPr>
        <p:spPr>
          <a:xfrm>
            <a:off x="6442768" y="5895620"/>
            <a:ext cx="427477" cy="427477"/>
          </a:xfrm>
          <a:custGeom>
            <a:avLst/>
            <a:gdLst/>
            <a:ahLst/>
            <a:cxnLst/>
            <a:rect l="l" t="t" r="r" b="b"/>
            <a:pathLst>
              <a:path w="427477" h="427477">
                <a:moveTo>
                  <a:pt x="35622" y="0"/>
                </a:moveTo>
                <a:lnTo>
                  <a:pt x="391855" y="0"/>
                </a:lnTo>
                <a:cubicBezTo>
                  <a:pt x="411529" y="0"/>
                  <a:pt x="427477" y="15948"/>
                  <a:pt x="427477" y="35622"/>
                </a:cubicBezTo>
                <a:lnTo>
                  <a:pt x="427477" y="391855"/>
                </a:lnTo>
                <a:cubicBezTo>
                  <a:pt x="427477" y="411529"/>
                  <a:pt x="411529" y="427477"/>
                  <a:pt x="391855" y="427477"/>
                </a:cubicBezTo>
                <a:lnTo>
                  <a:pt x="35622" y="427477"/>
                </a:lnTo>
                <a:cubicBezTo>
                  <a:pt x="15948" y="427477"/>
                  <a:pt x="0" y="411529"/>
                  <a:pt x="0" y="391855"/>
                </a:cubicBezTo>
                <a:lnTo>
                  <a:pt x="0" y="35622"/>
                </a:lnTo>
                <a:cubicBezTo>
                  <a:pt x="0" y="15962"/>
                  <a:pt x="15962" y="0"/>
                  <a:pt x="3562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6549638" y="5966866"/>
            <a:ext cx="320608" cy="2849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8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10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7012738" y="5895620"/>
            <a:ext cx="3410910" cy="249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2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Proyeksi 10 Tahun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7012738" y="6216228"/>
            <a:ext cx="3393099" cy="23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Kompensasi di setiap jalur — 4 skenario comparison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2844" y="372844"/>
            <a:ext cx="11520881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spc="59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01 / BASELINE ANALYSIS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2844" y="671119"/>
            <a:ext cx="11614092" cy="3728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42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ASN Sekarang vs Market Rate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72844" y="1118532"/>
            <a:ext cx="11530202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Potret jujur total kompensasi dan gap analysis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77505" y="1533321"/>
            <a:ext cx="5080000" cy="3691156"/>
          </a:xfrm>
          <a:custGeom>
            <a:avLst/>
            <a:gdLst/>
            <a:ahLst/>
            <a:cxnLst/>
            <a:rect l="l" t="t" r="r" b="b"/>
            <a:pathLst>
              <a:path w="5080000" h="3691156">
                <a:moveTo>
                  <a:pt x="74561" y="0"/>
                </a:moveTo>
                <a:lnTo>
                  <a:pt x="5005439" y="0"/>
                </a:lnTo>
                <a:cubicBezTo>
                  <a:pt x="5046618" y="0"/>
                  <a:pt x="5080000" y="33382"/>
                  <a:pt x="5080000" y="74561"/>
                </a:cubicBezTo>
                <a:lnTo>
                  <a:pt x="5080000" y="3616595"/>
                </a:lnTo>
                <a:cubicBezTo>
                  <a:pt x="5080000" y="3657774"/>
                  <a:pt x="5046618" y="3691156"/>
                  <a:pt x="5005439" y="3691156"/>
                </a:cubicBezTo>
                <a:lnTo>
                  <a:pt x="74561" y="3691156"/>
                </a:lnTo>
                <a:cubicBezTo>
                  <a:pt x="33382" y="3691156"/>
                  <a:pt x="0" y="3657774"/>
                  <a:pt x="0" y="3616595"/>
                </a:cubicBezTo>
                <a:lnTo>
                  <a:pt x="0" y="74561"/>
                </a:lnTo>
                <a:cubicBezTo>
                  <a:pt x="0" y="33410"/>
                  <a:pt x="33410" y="0"/>
                  <a:pt x="74561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54606" y="1724404"/>
            <a:ext cx="186422" cy="186422"/>
          </a:xfrm>
          <a:custGeom>
            <a:avLst/>
            <a:gdLst/>
            <a:ahLst/>
            <a:cxnLst/>
            <a:rect l="l" t="t" r="r" b="b"/>
            <a:pathLst>
              <a:path w="186422" h="186422">
                <a:moveTo>
                  <a:pt x="99000" y="7355"/>
                </a:moveTo>
                <a:cubicBezTo>
                  <a:pt x="95432" y="5316"/>
                  <a:pt x="91026" y="5316"/>
                  <a:pt x="87422" y="7355"/>
                </a:cubicBezTo>
                <a:lnTo>
                  <a:pt x="5862" y="53960"/>
                </a:lnTo>
                <a:cubicBezTo>
                  <a:pt x="1274" y="56582"/>
                  <a:pt x="-983" y="61971"/>
                  <a:pt x="364" y="67068"/>
                </a:cubicBezTo>
                <a:cubicBezTo>
                  <a:pt x="1711" y="72166"/>
                  <a:pt x="6372" y="75734"/>
                  <a:pt x="11651" y="75734"/>
                </a:cubicBezTo>
                <a:lnTo>
                  <a:pt x="23303" y="75734"/>
                </a:lnTo>
                <a:lnTo>
                  <a:pt x="23303" y="151468"/>
                </a:lnTo>
                <a:lnTo>
                  <a:pt x="23303" y="151468"/>
                </a:lnTo>
                <a:lnTo>
                  <a:pt x="4661" y="165450"/>
                </a:lnTo>
                <a:cubicBezTo>
                  <a:pt x="1711" y="167634"/>
                  <a:pt x="0" y="171093"/>
                  <a:pt x="0" y="174771"/>
                </a:cubicBezTo>
                <a:cubicBezTo>
                  <a:pt x="0" y="181215"/>
                  <a:pt x="5207" y="186422"/>
                  <a:pt x="11651" y="186422"/>
                </a:cubicBezTo>
                <a:lnTo>
                  <a:pt x="174771" y="186422"/>
                </a:lnTo>
                <a:cubicBezTo>
                  <a:pt x="181215" y="186422"/>
                  <a:pt x="186422" y="181215"/>
                  <a:pt x="186422" y="174771"/>
                </a:cubicBezTo>
                <a:cubicBezTo>
                  <a:pt x="186422" y="171093"/>
                  <a:pt x="184711" y="167634"/>
                  <a:pt x="181761" y="165450"/>
                </a:cubicBezTo>
                <a:lnTo>
                  <a:pt x="163119" y="151468"/>
                </a:lnTo>
                <a:lnTo>
                  <a:pt x="163119" y="75734"/>
                </a:lnTo>
                <a:lnTo>
                  <a:pt x="174771" y="75734"/>
                </a:lnTo>
                <a:cubicBezTo>
                  <a:pt x="180050" y="75734"/>
                  <a:pt x="184674" y="72166"/>
                  <a:pt x="186022" y="67068"/>
                </a:cubicBezTo>
                <a:cubicBezTo>
                  <a:pt x="187369" y="61971"/>
                  <a:pt x="185111" y="56582"/>
                  <a:pt x="180524" y="53960"/>
                </a:cubicBezTo>
                <a:lnTo>
                  <a:pt x="98964" y="7355"/>
                </a:lnTo>
                <a:close/>
                <a:moveTo>
                  <a:pt x="145642" y="75734"/>
                </a:moveTo>
                <a:lnTo>
                  <a:pt x="145642" y="151468"/>
                </a:lnTo>
                <a:lnTo>
                  <a:pt x="122339" y="151468"/>
                </a:lnTo>
                <a:lnTo>
                  <a:pt x="122339" y="75734"/>
                </a:lnTo>
                <a:lnTo>
                  <a:pt x="145642" y="75734"/>
                </a:lnTo>
                <a:close/>
                <a:moveTo>
                  <a:pt x="104862" y="75734"/>
                </a:moveTo>
                <a:lnTo>
                  <a:pt x="104862" y="151468"/>
                </a:lnTo>
                <a:lnTo>
                  <a:pt x="81560" y="151468"/>
                </a:lnTo>
                <a:lnTo>
                  <a:pt x="81560" y="75734"/>
                </a:lnTo>
                <a:lnTo>
                  <a:pt x="104862" y="75734"/>
                </a:lnTo>
                <a:close/>
                <a:moveTo>
                  <a:pt x="64083" y="75734"/>
                </a:moveTo>
                <a:lnTo>
                  <a:pt x="64083" y="151468"/>
                </a:lnTo>
                <a:lnTo>
                  <a:pt x="40780" y="151468"/>
                </a:lnTo>
                <a:lnTo>
                  <a:pt x="40780" y="75734"/>
                </a:lnTo>
                <a:lnTo>
                  <a:pt x="64083" y="75734"/>
                </a:lnTo>
                <a:close/>
                <a:moveTo>
                  <a:pt x="93211" y="34954"/>
                </a:moveTo>
                <a:cubicBezTo>
                  <a:pt x="99642" y="34954"/>
                  <a:pt x="104862" y="40175"/>
                  <a:pt x="104862" y="46606"/>
                </a:cubicBezTo>
                <a:cubicBezTo>
                  <a:pt x="104862" y="53036"/>
                  <a:pt x="99642" y="58257"/>
                  <a:pt x="93211" y="58257"/>
                </a:cubicBezTo>
                <a:cubicBezTo>
                  <a:pt x="86780" y="58257"/>
                  <a:pt x="81560" y="53036"/>
                  <a:pt x="81560" y="46606"/>
                </a:cubicBezTo>
                <a:cubicBezTo>
                  <a:pt x="81560" y="40175"/>
                  <a:pt x="86780" y="34954"/>
                  <a:pt x="93211" y="34954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7" name="Text 5"/>
          <p:cNvSpPr/>
          <p:nvPr/>
        </p:nvSpPr>
        <p:spPr>
          <a:xfrm>
            <a:off x="764330" y="1687119"/>
            <a:ext cx="4632587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Komponen ASN (Eselon III/IV)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31303" y="2400183"/>
            <a:ext cx="4772404" cy="9321"/>
          </a:xfrm>
          <a:custGeom>
            <a:avLst/>
            <a:gdLst/>
            <a:ahLst/>
            <a:cxnLst/>
            <a:rect l="l" t="t" r="r" b="b"/>
            <a:pathLst>
              <a:path w="4772404" h="9321">
                <a:moveTo>
                  <a:pt x="0" y="0"/>
                </a:moveTo>
                <a:lnTo>
                  <a:pt x="4772404" y="0"/>
                </a:lnTo>
                <a:lnTo>
                  <a:pt x="4772404" y="9321"/>
                </a:lnTo>
                <a:lnTo>
                  <a:pt x="0" y="9321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31303" y="2115890"/>
            <a:ext cx="792294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Gaji Pokok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197772" y="2115890"/>
            <a:ext cx="1174459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4.4-5.6 jt/bln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31303" y="2819633"/>
            <a:ext cx="4772404" cy="9321"/>
          </a:xfrm>
          <a:custGeom>
            <a:avLst/>
            <a:gdLst/>
            <a:ahLst/>
            <a:cxnLst/>
            <a:rect l="l" t="t" r="r" b="b"/>
            <a:pathLst>
              <a:path w="4772404" h="9321">
                <a:moveTo>
                  <a:pt x="0" y="0"/>
                </a:moveTo>
                <a:lnTo>
                  <a:pt x="4772404" y="0"/>
                </a:lnTo>
                <a:lnTo>
                  <a:pt x="4772404" y="9321"/>
                </a:lnTo>
                <a:lnTo>
                  <a:pt x="0" y="9321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31303" y="2535339"/>
            <a:ext cx="1789651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Tunjangan Kinerja (Tukin)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114829" y="2535339"/>
            <a:ext cx="1258349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5.8-13.6 jt/bln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31303" y="3239083"/>
            <a:ext cx="4772404" cy="9321"/>
          </a:xfrm>
          <a:custGeom>
            <a:avLst/>
            <a:gdLst/>
            <a:ahLst/>
            <a:cxnLst/>
            <a:rect l="l" t="t" r="r" b="b"/>
            <a:pathLst>
              <a:path w="4772404" h="9321">
                <a:moveTo>
                  <a:pt x="0" y="0"/>
                </a:moveTo>
                <a:lnTo>
                  <a:pt x="4772404" y="0"/>
                </a:lnTo>
                <a:lnTo>
                  <a:pt x="4772404" y="9321"/>
                </a:lnTo>
                <a:lnTo>
                  <a:pt x="0" y="9321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531303" y="2954789"/>
            <a:ext cx="1351560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Tunjangan Jabatan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114829" y="2954789"/>
            <a:ext cx="1258349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2.4-24.9 jt/bln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31303" y="3658532"/>
            <a:ext cx="4772404" cy="9321"/>
          </a:xfrm>
          <a:custGeom>
            <a:avLst/>
            <a:gdLst/>
            <a:ahLst/>
            <a:cxnLst/>
            <a:rect l="l" t="t" r="r" b="b"/>
            <a:pathLst>
              <a:path w="4772404" h="9321">
                <a:moveTo>
                  <a:pt x="0" y="0"/>
                </a:moveTo>
                <a:lnTo>
                  <a:pt x="4772404" y="0"/>
                </a:lnTo>
                <a:lnTo>
                  <a:pt x="4772404" y="9321"/>
                </a:lnTo>
                <a:lnTo>
                  <a:pt x="0" y="9321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31303" y="3374239"/>
            <a:ext cx="1081248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BPJS + Benefit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197772" y="3374239"/>
            <a:ext cx="1174459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1.5-2.0 jt/bln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31303" y="3737761"/>
            <a:ext cx="4772404" cy="410128"/>
          </a:xfrm>
          <a:custGeom>
            <a:avLst/>
            <a:gdLst/>
            <a:ahLst/>
            <a:cxnLst/>
            <a:rect l="l" t="t" r="r" b="b"/>
            <a:pathLst>
              <a:path w="4772404" h="410128">
                <a:moveTo>
                  <a:pt x="37285" y="0"/>
                </a:moveTo>
                <a:lnTo>
                  <a:pt x="4735119" y="0"/>
                </a:lnTo>
                <a:cubicBezTo>
                  <a:pt x="4755711" y="0"/>
                  <a:pt x="4772404" y="16693"/>
                  <a:pt x="4772404" y="37285"/>
                </a:cubicBezTo>
                <a:lnTo>
                  <a:pt x="4772404" y="372844"/>
                </a:lnTo>
                <a:cubicBezTo>
                  <a:pt x="4772404" y="393435"/>
                  <a:pt x="4755711" y="410128"/>
                  <a:pt x="4735119" y="410128"/>
                </a:cubicBezTo>
                <a:lnTo>
                  <a:pt x="37285" y="410128"/>
                </a:lnTo>
                <a:cubicBezTo>
                  <a:pt x="16693" y="410128"/>
                  <a:pt x="0" y="393435"/>
                  <a:pt x="0" y="372844"/>
                </a:cubicBezTo>
                <a:lnTo>
                  <a:pt x="0" y="37285"/>
                </a:lnTo>
                <a:cubicBezTo>
                  <a:pt x="0" y="16707"/>
                  <a:pt x="16707" y="0"/>
                  <a:pt x="37285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643156" y="3830972"/>
            <a:ext cx="1155817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per Bulan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245252" y="3812330"/>
            <a:ext cx="1034642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14-46 jt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31303" y="4562679"/>
            <a:ext cx="4772404" cy="9321"/>
          </a:xfrm>
          <a:custGeom>
            <a:avLst/>
            <a:gdLst/>
            <a:ahLst/>
            <a:cxnLst/>
            <a:rect l="l" t="t" r="r" b="b"/>
            <a:pathLst>
              <a:path w="4772404" h="9321">
                <a:moveTo>
                  <a:pt x="0" y="0"/>
                </a:moveTo>
                <a:lnTo>
                  <a:pt x="4772404" y="0"/>
                </a:lnTo>
                <a:lnTo>
                  <a:pt x="4772404" y="9321"/>
                </a:lnTo>
                <a:lnTo>
                  <a:pt x="0" y="9321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531303" y="4278385"/>
            <a:ext cx="1230385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THR + Gaji ke-13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649336" y="4278385"/>
            <a:ext cx="727046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+ 2 bulan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35963" y="4646569"/>
            <a:ext cx="4763083" cy="419450"/>
          </a:xfrm>
          <a:custGeom>
            <a:avLst/>
            <a:gdLst/>
            <a:ahLst/>
            <a:cxnLst/>
            <a:rect l="l" t="t" r="r" b="b"/>
            <a:pathLst>
              <a:path w="4763083" h="419450">
                <a:moveTo>
                  <a:pt x="37285" y="0"/>
                </a:moveTo>
                <a:lnTo>
                  <a:pt x="4725798" y="0"/>
                </a:lnTo>
                <a:cubicBezTo>
                  <a:pt x="4746390" y="0"/>
                  <a:pt x="4763083" y="16693"/>
                  <a:pt x="4763083" y="37285"/>
                </a:cubicBezTo>
                <a:lnTo>
                  <a:pt x="4763083" y="382165"/>
                </a:lnTo>
                <a:cubicBezTo>
                  <a:pt x="4763083" y="402757"/>
                  <a:pt x="4746390" y="419450"/>
                  <a:pt x="4725798" y="419450"/>
                </a:cubicBezTo>
                <a:lnTo>
                  <a:pt x="37285" y="419450"/>
                </a:lnTo>
                <a:cubicBezTo>
                  <a:pt x="16693" y="419450"/>
                  <a:pt x="0" y="402757"/>
                  <a:pt x="0" y="382165"/>
                </a:cubicBezTo>
                <a:lnTo>
                  <a:pt x="0" y="37285"/>
                </a:lnTo>
                <a:cubicBezTo>
                  <a:pt x="0" y="16707"/>
                  <a:pt x="16707" y="0"/>
                  <a:pt x="37285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2477" y="4744440"/>
            <a:ext cx="1090569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Tahunan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028609" y="4725798"/>
            <a:ext cx="1239706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196-644 jt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77505" y="5345651"/>
            <a:ext cx="5080000" cy="1510018"/>
          </a:xfrm>
          <a:custGeom>
            <a:avLst/>
            <a:gdLst/>
            <a:ahLst/>
            <a:cxnLst/>
            <a:rect l="l" t="t" r="r" b="b"/>
            <a:pathLst>
              <a:path w="5080000" h="1510018">
                <a:moveTo>
                  <a:pt x="74565" y="0"/>
                </a:moveTo>
                <a:lnTo>
                  <a:pt x="5005435" y="0"/>
                </a:lnTo>
                <a:cubicBezTo>
                  <a:pt x="5046616" y="0"/>
                  <a:pt x="5080000" y="33384"/>
                  <a:pt x="5080000" y="74565"/>
                </a:cubicBezTo>
                <a:lnTo>
                  <a:pt x="5080000" y="1435454"/>
                </a:lnTo>
                <a:cubicBezTo>
                  <a:pt x="5080000" y="1476635"/>
                  <a:pt x="5046616" y="1510018"/>
                  <a:pt x="5005435" y="1510018"/>
                </a:cubicBezTo>
                <a:lnTo>
                  <a:pt x="74565" y="1510018"/>
                </a:lnTo>
                <a:cubicBezTo>
                  <a:pt x="33384" y="1510018"/>
                  <a:pt x="0" y="1476635"/>
                  <a:pt x="0" y="1435454"/>
                </a:cubicBezTo>
                <a:lnTo>
                  <a:pt x="0" y="74565"/>
                </a:lnTo>
                <a:cubicBezTo>
                  <a:pt x="0" y="33411"/>
                  <a:pt x="33411" y="0"/>
                  <a:pt x="74565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31303" y="5499450"/>
            <a:ext cx="4856294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1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Nilai Pensiun (PV)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31303" y="5835009"/>
            <a:ext cx="1342239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Replacement Ratio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785876" y="5835009"/>
            <a:ext cx="587229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23-35%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531303" y="6096000"/>
            <a:ext cx="1435450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Manfaat Pensiun/bln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462841" y="6096000"/>
            <a:ext cx="913468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3.2-5.6 jt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531303" y="6361651"/>
            <a:ext cx="4772404" cy="9321"/>
          </a:xfrm>
          <a:custGeom>
            <a:avLst/>
            <a:gdLst/>
            <a:ahLst/>
            <a:cxnLst/>
            <a:rect l="l" t="t" r="r" b="b"/>
            <a:pathLst>
              <a:path w="4772404" h="9321">
                <a:moveTo>
                  <a:pt x="0" y="0"/>
                </a:moveTo>
                <a:lnTo>
                  <a:pt x="4772404" y="0"/>
                </a:lnTo>
                <a:lnTo>
                  <a:pt x="4772404" y="9321"/>
                </a:lnTo>
                <a:lnTo>
                  <a:pt x="0" y="9321"/>
                </a:lnTo>
                <a:lnTo>
                  <a:pt x="0" y="0"/>
                </a:lnTo>
                <a:close/>
              </a:path>
            </a:pathLst>
          </a:custGeom>
          <a:solidFill>
            <a:srgbClr val="C5A575">
              <a:alpha val="30196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531303" y="6459523"/>
            <a:ext cx="1379523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PV Pensiun (30 th)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320913" y="6440881"/>
            <a:ext cx="1062606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1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2.1-3.8 M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5612177" y="1533321"/>
            <a:ext cx="6207853" cy="3066642"/>
          </a:xfrm>
          <a:custGeom>
            <a:avLst/>
            <a:gdLst/>
            <a:ahLst/>
            <a:cxnLst/>
            <a:rect l="l" t="t" r="r" b="b"/>
            <a:pathLst>
              <a:path w="6207853" h="3066642">
                <a:moveTo>
                  <a:pt x="74581" y="0"/>
                </a:moveTo>
                <a:lnTo>
                  <a:pt x="6133272" y="0"/>
                </a:lnTo>
                <a:cubicBezTo>
                  <a:pt x="6174462" y="0"/>
                  <a:pt x="6207853" y="33391"/>
                  <a:pt x="6207853" y="74581"/>
                </a:cubicBezTo>
                <a:lnTo>
                  <a:pt x="6207853" y="2992061"/>
                </a:lnTo>
                <a:cubicBezTo>
                  <a:pt x="6207853" y="3033251"/>
                  <a:pt x="6174462" y="3066642"/>
                  <a:pt x="6133272" y="3066642"/>
                </a:cubicBezTo>
                <a:lnTo>
                  <a:pt x="74581" y="3066642"/>
                </a:lnTo>
                <a:cubicBezTo>
                  <a:pt x="33391" y="3066642"/>
                  <a:pt x="0" y="3033251"/>
                  <a:pt x="0" y="2992061"/>
                </a:cubicBezTo>
                <a:lnTo>
                  <a:pt x="0" y="74581"/>
                </a:lnTo>
                <a:cubicBezTo>
                  <a:pt x="0" y="33419"/>
                  <a:pt x="33419" y="0"/>
                  <a:pt x="74581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5789278" y="1724404"/>
            <a:ext cx="186422" cy="186422"/>
          </a:xfrm>
          <a:custGeom>
            <a:avLst/>
            <a:gdLst/>
            <a:ahLst/>
            <a:cxnLst/>
            <a:rect l="l" t="t" r="r" b="b"/>
            <a:pathLst>
              <a:path w="186422" h="186422">
                <a:moveTo>
                  <a:pt x="23303" y="23303"/>
                </a:moveTo>
                <a:cubicBezTo>
                  <a:pt x="23303" y="16858"/>
                  <a:pt x="18096" y="11651"/>
                  <a:pt x="11651" y="11651"/>
                </a:cubicBezTo>
                <a:cubicBezTo>
                  <a:pt x="5207" y="11651"/>
                  <a:pt x="0" y="16858"/>
                  <a:pt x="0" y="23303"/>
                </a:cubicBezTo>
                <a:lnTo>
                  <a:pt x="0" y="145642"/>
                </a:lnTo>
                <a:cubicBezTo>
                  <a:pt x="0" y="161736"/>
                  <a:pt x="13035" y="174771"/>
                  <a:pt x="29128" y="174771"/>
                </a:cubicBezTo>
                <a:lnTo>
                  <a:pt x="174771" y="174771"/>
                </a:lnTo>
                <a:cubicBezTo>
                  <a:pt x="181215" y="174771"/>
                  <a:pt x="186422" y="169564"/>
                  <a:pt x="186422" y="163119"/>
                </a:cubicBezTo>
                <a:cubicBezTo>
                  <a:pt x="186422" y="156675"/>
                  <a:pt x="181215" y="151468"/>
                  <a:pt x="174771" y="151468"/>
                </a:cubicBezTo>
                <a:lnTo>
                  <a:pt x="29128" y="151468"/>
                </a:lnTo>
                <a:cubicBezTo>
                  <a:pt x="25924" y="151468"/>
                  <a:pt x="23303" y="148846"/>
                  <a:pt x="23303" y="145642"/>
                </a:cubicBezTo>
                <a:lnTo>
                  <a:pt x="23303" y="23303"/>
                </a:lnTo>
                <a:close/>
                <a:moveTo>
                  <a:pt x="171348" y="54834"/>
                </a:moveTo>
                <a:cubicBezTo>
                  <a:pt x="175899" y="50283"/>
                  <a:pt x="175899" y="42892"/>
                  <a:pt x="171348" y="38340"/>
                </a:cubicBezTo>
                <a:cubicBezTo>
                  <a:pt x="166797" y="33789"/>
                  <a:pt x="159405" y="33789"/>
                  <a:pt x="154854" y="38340"/>
                </a:cubicBezTo>
                <a:lnTo>
                  <a:pt x="116514" y="76717"/>
                </a:lnTo>
                <a:lnTo>
                  <a:pt x="95614" y="55854"/>
                </a:lnTo>
                <a:cubicBezTo>
                  <a:pt x="91063" y="51302"/>
                  <a:pt x="83671" y="51302"/>
                  <a:pt x="79120" y="55854"/>
                </a:cubicBezTo>
                <a:lnTo>
                  <a:pt x="44166" y="90808"/>
                </a:lnTo>
                <a:cubicBezTo>
                  <a:pt x="39615" y="95359"/>
                  <a:pt x="39615" y="102751"/>
                  <a:pt x="44166" y="107302"/>
                </a:cubicBezTo>
                <a:cubicBezTo>
                  <a:pt x="48717" y="111853"/>
                  <a:pt x="56109" y="111853"/>
                  <a:pt x="60660" y="107302"/>
                </a:cubicBezTo>
                <a:lnTo>
                  <a:pt x="87385" y="80577"/>
                </a:lnTo>
                <a:lnTo>
                  <a:pt x="108285" y="101476"/>
                </a:lnTo>
                <a:cubicBezTo>
                  <a:pt x="112836" y="106028"/>
                  <a:pt x="120228" y="106028"/>
                  <a:pt x="124779" y="101476"/>
                </a:cubicBezTo>
                <a:lnTo>
                  <a:pt x="171384" y="54871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0" name="Text 38"/>
          <p:cNvSpPr/>
          <p:nvPr/>
        </p:nvSpPr>
        <p:spPr>
          <a:xfrm>
            <a:off x="5999002" y="1687119"/>
            <a:ext cx="5760440" cy="2609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68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Rate Profil Setara</a:t>
            </a:r>
            <a:endParaRPr lang="en-US" sz="1600" dirty="0"/>
          </a:p>
        </p:txBody>
      </p:sp>
      <p:pic>
        <p:nvPicPr>
          <p:cNvPr id="41" name="Image 0" descr="https://kimi-img.moonshot.cn/pub/slides/26-03-01-20:27:19-d6i319ou8ld92f3p3ua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5975" y="2059963"/>
            <a:ext cx="5751119" cy="2237064"/>
          </a:xfrm>
          <a:prstGeom prst="roundRect">
            <a:avLst>
              <a:gd name="adj" fmla="val 0"/>
            </a:avLst>
          </a:prstGeom>
        </p:spPr>
      </p:pic>
      <p:sp>
        <p:nvSpPr>
          <p:cNvPr id="42" name="Shape 39"/>
          <p:cNvSpPr/>
          <p:nvPr/>
        </p:nvSpPr>
        <p:spPr>
          <a:xfrm>
            <a:off x="5612177" y="4718807"/>
            <a:ext cx="3038679" cy="1165138"/>
          </a:xfrm>
          <a:custGeom>
            <a:avLst/>
            <a:gdLst/>
            <a:ahLst/>
            <a:cxnLst/>
            <a:rect l="l" t="t" r="r" b="b"/>
            <a:pathLst>
              <a:path w="3038679" h="1165138">
                <a:moveTo>
                  <a:pt x="74569" y="0"/>
                </a:moveTo>
                <a:lnTo>
                  <a:pt x="2964110" y="0"/>
                </a:lnTo>
                <a:cubicBezTo>
                  <a:pt x="3005293" y="0"/>
                  <a:pt x="3038679" y="33386"/>
                  <a:pt x="3038679" y="74569"/>
                </a:cubicBezTo>
                <a:lnTo>
                  <a:pt x="3038679" y="1090569"/>
                </a:lnTo>
                <a:cubicBezTo>
                  <a:pt x="3038679" y="1131724"/>
                  <a:pt x="3005266" y="1165138"/>
                  <a:pt x="2964110" y="1165138"/>
                </a:cubicBezTo>
                <a:lnTo>
                  <a:pt x="74569" y="1165138"/>
                </a:lnTo>
                <a:cubicBezTo>
                  <a:pt x="33386" y="1165138"/>
                  <a:pt x="0" y="1131752"/>
                  <a:pt x="0" y="1090569"/>
                </a:cubicBezTo>
                <a:lnTo>
                  <a:pt x="0" y="74569"/>
                </a:lnTo>
                <a:cubicBezTo>
                  <a:pt x="0" y="33386"/>
                  <a:pt x="33386" y="0"/>
                  <a:pt x="74569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765975" y="4872606"/>
            <a:ext cx="2805651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Tahunan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5765975" y="5170881"/>
            <a:ext cx="2870899" cy="335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2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2-5x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5765975" y="5543725"/>
            <a:ext cx="2796330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Lebih tinggi di sektor swasta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8775962" y="4718807"/>
            <a:ext cx="3038679" cy="1165138"/>
          </a:xfrm>
          <a:custGeom>
            <a:avLst/>
            <a:gdLst/>
            <a:ahLst/>
            <a:cxnLst/>
            <a:rect l="l" t="t" r="r" b="b"/>
            <a:pathLst>
              <a:path w="3038679" h="1165138">
                <a:moveTo>
                  <a:pt x="74569" y="0"/>
                </a:moveTo>
                <a:lnTo>
                  <a:pt x="2964110" y="0"/>
                </a:lnTo>
                <a:cubicBezTo>
                  <a:pt x="3005293" y="0"/>
                  <a:pt x="3038679" y="33386"/>
                  <a:pt x="3038679" y="74569"/>
                </a:cubicBezTo>
                <a:lnTo>
                  <a:pt x="3038679" y="1090569"/>
                </a:lnTo>
                <a:cubicBezTo>
                  <a:pt x="3038679" y="1131724"/>
                  <a:pt x="3005266" y="1165138"/>
                  <a:pt x="2964110" y="1165138"/>
                </a:cubicBezTo>
                <a:lnTo>
                  <a:pt x="74569" y="1165138"/>
                </a:lnTo>
                <a:cubicBezTo>
                  <a:pt x="33386" y="1165138"/>
                  <a:pt x="0" y="1131752"/>
                  <a:pt x="0" y="1090569"/>
                </a:cubicBezTo>
                <a:lnTo>
                  <a:pt x="0" y="74569"/>
                </a:lnTo>
                <a:cubicBezTo>
                  <a:pt x="0" y="33386"/>
                  <a:pt x="33386" y="0"/>
                  <a:pt x="7456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8929760" y="4872606"/>
            <a:ext cx="2805651" cy="223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4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10 Tahun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8929760" y="5170881"/>
            <a:ext cx="2870899" cy="335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02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3-8x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8929760" y="5543725"/>
            <a:ext cx="2796330" cy="1864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28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Dengan pertumbuhan karir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5626158" y="6000459"/>
            <a:ext cx="6198532" cy="857541"/>
          </a:xfrm>
          <a:custGeom>
            <a:avLst/>
            <a:gdLst/>
            <a:ahLst/>
            <a:cxnLst/>
            <a:rect l="l" t="t" r="r" b="b"/>
            <a:pathLst>
              <a:path w="6198532" h="857541">
                <a:moveTo>
                  <a:pt x="0" y="0"/>
                </a:moveTo>
                <a:lnTo>
                  <a:pt x="6123960" y="0"/>
                </a:lnTo>
                <a:cubicBezTo>
                  <a:pt x="6165145" y="0"/>
                  <a:pt x="6198532" y="33387"/>
                  <a:pt x="6198532" y="74572"/>
                </a:cubicBezTo>
                <a:lnTo>
                  <a:pt x="6198532" y="782969"/>
                </a:lnTo>
                <a:cubicBezTo>
                  <a:pt x="6198532" y="824154"/>
                  <a:pt x="6165145" y="857541"/>
                  <a:pt x="6123960" y="857541"/>
                </a:cubicBezTo>
                <a:lnTo>
                  <a:pt x="0" y="857541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51" name="Shape 48"/>
          <p:cNvSpPr/>
          <p:nvPr/>
        </p:nvSpPr>
        <p:spPr>
          <a:xfrm>
            <a:off x="5626158" y="6000459"/>
            <a:ext cx="37284" cy="857541"/>
          </a:xfrm>
          <a:custGeom>
            <a:avLst/>
            <a:gdLst/>
            <a:ahLst/>
            <a:cxnLst/>
            <a:rect l="l" t="t" r="r" b="b"/>
            <a:pathLst>
              <a:path w="37284" h="857541">
                <a:moveTo>
                  <a:pt x="0" y="0"/>
                </a:moveTo>
                <a:lnTo>
                  <a:pt x="37284" y="0"/>
                </a:lnTo>
                <a:lnTo>
                  <a:pt x="37284" y="857541"/>
                </a:lnTo>
                <a:lnTo>
                  <a:pt x="0" y="857541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2" name="Text 49"/>
          <p:cNvSpPr/>
          <p:nvPr/>
        </p:nvSpPr>
        <p:spPr>
          <a:xfrm>
            <a:off x="5756654" y="6112312"/>
            <a:ext cx="6021431" cy="6338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28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Catatan Kritis:</a:t>
            </a:r>
            <a:pPr>
              <a:lnSpc>
                <a:spcPct val="140000"/>
              </a:lnSpc>
            </a:pPr>
            <a:r>
              <a:rPr lang="en-US" sz="1028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Gap ini </a:t>
            </a:r>
            <a:pPr>
              <a:lnSpc>
                <a:spcPct val="140000"/>
              </a:lnSpc>
            </a:pPr>
            <a:r>
              <a:rPr lang="en-US" sz="1028" dirty="0">
                <a:solidFill>
                  <a:srgbClr val="E07A5F"/>
                </a:solidFill>
                <a:highlight>
                  <a:srgbClr val="E07A5F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bukan untuk membuat frustrasi </a:t>
            </a:r>
            <a:pPr>
              <a:lnSpc>
                <a:spcPct val="140000"/>
              </a:lnSpc>
            </a:pPr>
            <a:r>
              <a:rPr lang="en-US" sz="1028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tapi memberikan konteks benar tentang apa yang dipertaruhkan dan apa yang bisa diraih. ASN tetap punya value: job security, pensiun jaminan pemerintah, dan work-life balance.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5716" y="375716"/>
            <a:ext cx="11515710" cy="2254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83" spc="59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02 / PROFILE VALUATION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5716" y="676290"/>
            <a:ext cx="11609639" cy="3757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63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Profil Subkhan: Komponen yang Menentukan Harga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75716" y="1127149"/>
            <a:ext cx="11525103" cy="263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Bukan semua pengalaman dinilai sama oleh market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0413" y="1507562"/>
            <a:ext cx="3700807" cy="2169763"/>
          </a:xfrm>
          <a:custGeom>
            <a:avLst/>
            <a:gdLst/>
            <a:ahLst/>
            <a:cxnLst/>
            <a:rect l="l" t="t" r="r" b="b"/>
            <a:pathLst>
              <a:path w="3700807" h="2169763">
                <a:moveTo>
                  <a:pt x="75139" y="0"/>
                </a:moveTo>
                <a:lnTo>
                  <a:pt x="3625669" y="0"/>
                </a:lnTo>
                <a:cubicBezTo>
                  <a:pt x="3667167" y="0"/>
                  <a:pt x="3700807" y="33641"/>
                  <a:pt x="3700807" y="75139"/>
                </a:cubicBezTo>
                <a:lnTo>
                  <a:pt x="3700807" y="2094624"/>
                </a:lnTo>
                <a:cubicBezTo>
                  <a:pt x="3700807" y="2136122"/>
                  <a:pt x="3667167" y="2169763"/>
                  <a:pt x="3625669" y="2169763"/>
                </a:cubicBezTo>
                <a:lnTo>
                  <a:pt x="75139" y="2169763"/>
                </a:lnTo>
                <a:cubicBezTo>
                  <a:pt x="33641" y="2169763"/>
                  <a:pt x="0" y="2136122"/>
                  <a:pt x="0" y="2094624"/>
                </a:cubicBezTo>
                <a:lnTo>
                  <a:pt x="0" y="75139"/>
                </a:lnTo>
                <a:cubicBezTo>
                  <a:pt x="0" y="33669"/>
                  <a:pt x="33669" y="0"/>
                  <a:pt x="75139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35396" y="1662545"/>
            <a:ext cx="450860" cy="450860"/>
          </a:xfrm>
          <a:custGeom>
            <a:avLst/>
            <a:gdLst/>
            <a:ahLst/>
            <a:cxnLst/>
            <a:rect l="l" t="t" r="r" b="b"/>
            <a:pathLst>
              <a:path w="450860" h="450860">
                <a:moveTo>
                  <a:pt x="75145" y="0"/>
                </a:moveTo>
                <a:lnTo>
                  <a:pt x="375715" y="0"/>
                </a:lnTo>
                <a:cubicBezTo>
                  <a:pt x="417189" y="0"/>
                  <a:pt x="450860" y="33671"/>
                  <a:pt x="450860" y="75145"/>
                </a:cubicBezTo>
                <a:lnTo>
                  <a:pt x="450860" y="375715"/>
                </a:lnTo>
                <a:cubicBezTo>
                  <a:pt x="450860" y="417216"/>
                  <a:pt x="417216" y="450860"/>
                  <a:pt x="375715" y="450860"/>
                </a:cubicBezTo>
                <a:lnTo>
                  <a:pt x="75145" y="450860"/>
                </a:lnTo>
                <a:cubicBezTo>
                  <a:pt x="33671" y="450860"/>
                  <a:pt x="0" y="417189"/>
                  <a:pt x="0" y="375715"/>
                </a:cubicBezTo>
                <a:lnTo>
                  <a:pt x="0" y="75145"/>
                </a:lnTo>
                <a:cubicBezTo>
                  <a:pt x="0" y="33671"/>
                  <a:pt x="33671" y="0"/>
                  <a:pt x="75145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66897" y="1794046"/>
            <a:ext cx="187858" cy="187858"/>
          </a:xfrm>
          <a:custGeom>
            <a:avLst/>
            <a:gdLst/>
            <a:ahLst/>
            <a:cxnLst/>
            <a:rect l="l" t="t" r="r" b="b"/>
            <a:pathLst>
              <a:path w="187858" h="187858">
                <a:moveTo>
                  <a:pt x="87582" y="1871"/>
                </a:moveTo>
                <a:cubicBezTo>
                  <a:pt x="91434" y="-624"/>
                  <a:pt x="96424" y="-624"/>
                  <a:pt x="100277" y="1871"/>
                </a:cubicBezTo>
                <a:lnTo>
                  <a:pt x="182465" y="54706"/>
                </a:lnTo>
                <a:cubicBezTo>
                  <a:pt x="186831" y="57532"/>
                  <a:pt x="188849" y="62888"/>
                  <a:pt x="187381" y="67878"/>
                </a:cubicBezTo>
                <a:cubicBezTo>
                  <a:pt x="185914" y="72868"/>
                  <a:pt x="181327" y="76317"/>
                  <a:pt x="176117" y="76317"/>
                </a:cubicBezTo>
                <a:lnTo>
                  <a:pt x="164376" y="76317"/>
                </a:lnTo>
                <a:lnTo>
                  <a:pt x="164376" y="152635"/>
                </a:lnTo>
                <a:lnTo>
                  <a:pt x="183162" y="166724"/>
                </a:lnTo>
                <a:cubicBezTo>
                  <a:pt x="186134" y="168926"/>
                  <a:pt x="187858" y="172411"/>
                  <a:pt x="187858" y="176117"/>
                </a:cubicBezTo>
                <a:cubicBezTo>
                  <a:pt x="187858" y="182611"/>
                  <a:pt x="182611" y="187858"/>
                  <a:pt x="176117" y="187858"/>
                </a:cubicBezTo>
                <a:lnTo>
                  <a:pt x="11741" y="187858"/>
                </a:lnTo>
                <a:cubicBezTo>
                  <a:pt x="5247" y="187858"/>
                  <a:pt x="0" y="182611"/>
                  <a:pt x="0" y="176117"/>
                </a:cubicBezTo>
                <a:cubicBezTo>
                  <a:pt x="0" y="172411"/>
                  <a:pt x="1724" y="168926"/>
                  <a:pt x="4696" y="166724"/>
                </a:cubicBezTo>
                <a:lnTo>
                  <a:pt x="23482" y="152635"/>
                </a:lnTo>
                <a:lnTo>
                  <a:pt x="23482" y="152635"/>
                </a:lnTo>
                <a:lnTo>
                  <a:pt x="23482" y="76317"/>
                </a:lnTo>
                <a:lnTo>
                  <a:pt x="11741" y="76317"/>
                </a:lnTo>
                <a:cubicBezTo>
                  <a:pt x="6531" y="76317"/>
                  <a:pt x="1945" y="72868"/>
                  <a:pt x="477" y="67878"/>
                </a:cubicBezTo>
                <a:cubicBezTo>
                  <a:pt x="-991" y="62888"/>
                  <a:pt x="1027" y="57495"/>
                  <a:pt x="5394" y="54706"/>
                </a:cubicBezTo>
                <a:lnTo>
                  <a:pt x="87582" y="1871"/>
                </a:lnTo>
                <a:close/>
                <a:moveTo>
                  <a:pt x="123282" y="76317"/>
                </a:moveTo>
                <a:lnTo>
                  <a:pt x="123282" y="152635"/>
                </a:lnTo>
                <a:lnTo>
                  <a:pt x="146764" y="152635"/>
                </a:lnTo>
                <a:lnTo>
                  <a:pt x="146764" y="76317"/>
                </a:lnTo>
                <a:lnTo>
                  <a:pt x="123282" y="76317"/>
                </a:lnTo>
                <a:close/>
                <a:moveTo>
                  <a:pt x="82188" y="152635"/>
                </a:moveTo>
                <a:lnTo>
                  <a:pt x="105670" y="152635"/>
                </a:lnTo>
                <a:lnTo>
                  <a:pt x="105670" y="76317"/>
                </a:lnTo>
                <a:lnTo>
                  <a:pt x="82188" y="76317"/>
                </a:lnTo>
                <a:lnTo>
                  <a:pt x="82188" y="152635"/>
                </a:lnTo>
                <a:close/>
                <a:moveTo>
                  <a:pt x="41094" y="76317"/>
                </a:moveTo>
                <a:lnTo>
                  <a:pt x="41094" y="152635"/>
                </a:lnTo>
                <a:lnTo>
                  <a:pt x="64576" y="152635"/>
                </a:lnTo>
                <a:lnTo>
                  <a:pt x="64576" y="76317"/>
                </a:lnTo>
                <a:lnTo>
                  <a:pt x="41094" y="76317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8" name="Text 6"/>
          <p:cNvSpPr/>
          <p:nvPr/>
        </p:nvSpPr>
        <p:spPr>
          <a:xfrm>
            <a:off x="1098971" y="1782305"/>
            <a:ext cx="2320049" cy="216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33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Government Insider Access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35396" y="2226120"/>
            <a:ext cx="3465985" cy="4884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KemenPKP dan akses ke procurement &amp; kebijahan pemerintah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0092" y="2831963"/>
            <a:ext cx="3381448" cy="685683"/>
          </a:xfrm>
          <a:custGeom>
            <a:avLst/>
            <a:gdLst/>
            <a:ahLst/>
            <a:cxnLst/>
            <a:rect l="l" t="t" r="r" b="b"/>
            <a:pathLst>
              <a:path w="3381448" h="685683">
                <a:moveTo>
                  <a:pt x="37569" y="0"/>
                </a:moveTo>
                <a:lnTo>
                  <a:pt x="3343880" y="0"/>
                </a:lnTo>
                <a:cubicBezTo>
                  <a:pt x="3364628" y="0"/>
                  <a:pt x="3381448" y="16820"/>
                  <a:pt x="3381448" y="37569"/>
                </a:cubicBezTo>
                <a:lnTo>
                  <a:pt x="3381448" y="648114"/>
                </a:lnTo>
                <a:cubicBezTo>
                  <a:pt x="3381448" y="668863"/>
                  <a:pt x="3364628" y="685683"/>
                  <a:pt x="3343880" y="685683"/>
                </a:cubicBezTo>
                <a:lnTo>
                  <a:pt x="37569" y="685683"/>
                </a:lnTo>
                <a:cubicBezTo>
                  <a:pt x="16820" y="685683"/>
                  <a:pt x="0" y="668863"/>
                  <a:pt x="0" y="648114"/>
                </a:cubicBezTo>
                <a:lnTo>
                  <a:pt x="0" y="37569"/>
                </a:lnTo>
                <a:cubicBezTo>
                  <a:pt x="0" y="16820"/>
                  <a:pt x="16820" y="0"/>
                  <a:pt x="3756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7504" y="2986946"/>
            <a:ext cx="967470" cy="187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5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Premium Value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146626" y="2949374"/>
            <a:ext cx="742040" cy="263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1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+15-25%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7504" y="3249948"/>
            <a:ext cx="3202983" cy="1502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8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Konsultan &amp; tech companies butuh akses ini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243321" y="1507562"/>
            <a:ext cx="3700807" cy="2169763"/>
          </a:xfrm>
          <a:custGeom>
            <a:avLst/>
            <a:gdLst/>
            <a:ahLst/>
            <a:cxnLst/>
            <a:rect l="l" t="t" r="r" b="b"/>
            <a:pathLst>
              <a:path w="3700807" h="2169763">
                <a:moveTo>
                  <a:pt x="75139" y="0"/>
                </a:moveTo>
                <a:lnTo>
                  <a:pt x="3625669" y="0"/>
                </a:lnTo>
                <a:cubicBezTo>
                  <a:pt x="3667167" y="0"/>
                  <a:pt x="3700807" y="33641"/>
                  <a:pt x="3700807" y="75139"/>
                </a:cubicBezTo>
                <a:lnTo>
                  <a:pt x="3700807" y="2094624"/>
                </a:lnTo>
                <a:cubicBezTo>
                  <a:pt x="3700807" y="2136122"/>
                  <a:pt x="3667167" y="2169763"/>
                  <a:pt x="3625669" y="2169763"/>
                </a:cubicBezTo>
                <a:lnTo>
                  <a:pt x="75139" y="2169763"/>
                </a:lnTo>
                <a:cubicBezTo>
                  <a:pt x="33641" y="2169763"/>
                  <a:pt x="0" y="2136122"/>
                  <a:pt x="0" y="2094624"/>
                </a:cubicBezTo>
                <a:lnTo>
                  <a:pt x="0" y="75139"/>
                </a:lnTo>
                <a:cubicBezTo>
                  <a:pt x="0" y="33669"/>
                  <a:pt x="33669" y="0"/>
                  <a:pt x="75139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398305" y="1662545"/>
            <a:ext cx="450860" cy="450860"/>
          </a:xfrm>
          <a:custGeom>
            <a:avLst/>
            <a:gdLst/>
            <a:ahLst/>
            <a:cxnLst/>
            <a:rect l="l" t="t" r="r" b="b"/>
            <a:pathLst>
              <a:path w="450860" h="450860">
                <a:moveTo>
                  <a:pt x="75145" y="0"/>
                </a:moveTo>
                <a:lnTo>
                  <a:pt x="375715" y="0"/>
                </a:lnTo>
                <a:cubicBezTo>
                  <a:pt x="417189" y="0"/>
                  <a:pt x="450860" y="33671"/>
                  <a:pt x="450860" y="75145"/>
                </a:cubicBezTo>
                <a:lnTo>
                  <a:pt x="450860" y="375715"/>
                </a:lnTo>
                <a:cubicBezTo>
                  <a:pt x="450860" y="417216"/>
                  <a:pt x="417216" y="450860"/>
                  <a:pt x="375715" y="450860"/>
                </a:cubicBezTo>
                <a:lnTo>
                  <a:pt x="75145" y="450860"/>
                </a:lnTo>
                <a:cubicBezTo>
                  <a:pt x="33671" y="450860"/>
                  <a:pt x="0" y="417189"/>
                  <a:pt x="0" y="375715"/>
                </a:cubicBezTo>
                <a:lnTo>
                  <a:pt x="0" y="75145"/>
                </a:lnTo>
                <a:cubicBezTo>
                  <a:pt x="0" y="33671"/>
                  <a:pt x="33671" y="0"/>
                  <a:pt x="75145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4506323" y="1794046"/>
            <a:ext cx="234823" cy="187858"/>
          </a:xfrm>
          <a:custGeom>
            <a:avLst/>
            <a:gdLst/>
            <a:ahLst/>
            <a:cxnLst/>
            <a:rect l="l" t="t" r="r" b="b"/>
            <a:pathLst>
              <a:path w="234823" h="187858">
                <a:moveTo>
                  <a:pt x="129153" y="0"/>
                </a:moveTo>
                <a:cubicBezTo>
                  <a:pt x="129153" y="-6494"/>
                  <a:pt x="123906" y="-11741"/>
                  <a:pt x="117411" y="-11741"/>
                </a:cubicBezTo>
                <a:cubicBezTo>
                  <a:pt x="110917" y="-11741"/>
                  <a:pt x="105670" y="-6494"/>
                  <a:pt x="105670" y="0"/>
                </a:cubicBezTo>
                <a:lnTo>
                  <a:pt x="105670" y="23482"/>
                </a:lnTo>
                <a:lnTo>
                  <a:pt x="70447" y="23482"/>
                </a:lnTo>
                <a:cubicBezTo>
                  <a:pt x="51001" y="23482"/>
                  <a:pt x="35223" y="39259"/>
                  <a:pt x="35223" y="58706"/>
                </a:cubicBezTo>
                <a:lnTo>
                  <a:pt x="35223" y="140894"/>
                </a:lnTo>
                <a:cubicBezTo>
                  <a:pt x="35223" y="160340"/>
                  <a:pt x="51001" y="176117"/>
                  <a:pt x="70447" y="176117"/>
                </a:cubicBezTo>
                <a:lnTo>
                  <a:pt x="164376" y="176117"/>
                </a:lnTo>
                <a:cubicBezTo>
                  <a:pt x="183822" y="176117"/>
                  <a:pt x="199599" y="160340"/>
                  <a:pt x="199599" y="140894"/>
                </a:cubicBezTo>
                <a:lnTo>
                  <a:pt x="199599" y="58706"/>
                </a:lnTo>
                <a:cubicBezTo>
                  <a:pt x="199599" y="39259"/>
                  <a:pt x="183822" y="23482"/>
                  <a:pt x="164376" y="23482"/>
                </a:cubicBezTo>
                <a:lnTo>
                  <a:pt x="129153" y="23482"/>
                </a:lnTo>
                <a:lnTo>
                  <a:pt x="129153" y="0"/>
                </a:lnTo>
                <a:close/>
                <a:moveTo>
                  <a:pt x="58706" y="135023"/>
                </a:moveTo>
                <a:cubicBezTo>
                  <a:pt x="58706" y="130143"/>
                  <a:pt x="62632" y="126217"/>
                  <a:pt x="67512" y="126217"/>
                </a:cubicBezTo>
                <a:lnTo>
                  <a:pt x="79253" y="126217"/>
                </a:lnTo>
                <a:cubicBezTo>
                  <a:pt x="84133" y="126217"/>
                  <a:pt x="88059" y="130143"/>
                  <a:pt x="88059" y="135023"/>
                </a:cubicBezTo>
                <a:cubicBezTo>
                  <a:pt x="88059" y="139903"/>
                  <a:pt x="84133" y="143829"/>
                  <a:pt x="79253" y="143829"/>
                </a:cubicBezTo>
                <a:lnTo>
                  <a:pt x="67512" y="143829"/>
                </a:lnTo>
                <a:cubicBezTo>
                  <a:pt x="62632" y="143829"/>
                  <a:pt x="58706" y="139903"/>
                  <a:pt x="58706" y="135023"/>
                </a:cubicBezTo>
                <a:close/>
                <a:moveTo>
                  <a:pt x="102735" y="135023"/>
                </a:moveTo>
                <a:cubicBezTo>
                  <a:pt x="102735" y="130143"/>
                  <a:pt x="106661" y="126217"/>
                  <a:pt x="111541" y="126217"/>
                </a:cubicBezTo>
                <a:lnTo>
                  <a:pt x="123282" y="126217"/>
                </a:lnTo>
                <a:cubicBezTo>
                  <a:pt x="128162" y="126217"/>
                  <a:pt x="132088" y="130143"/>
                  <a:pt x="132088" y="135023"/>
                </a:cubicBezTo>
                <a:cubicBezTo>
                  <a:pt x="132088" y="139903"/>
                  <a:pt x="128162" y="143829"/>
                  <a:pt x="123282" y="143829"/>
                </a:cubicBezTo>
                <a:lnTo>
                  <a:pt x="111541" y="143829"/>
                </a:lnTo>
                <a:cubicBezTo>
                  <a:pt x="106661" y="143829"/>
                  <a:pt x="102735" y="139903"/>
                  <a:pt x="102735" y="135023"/>
                </a:cubicBezTo>
                <a:close/>
                <a:moveTo>
                  <a:pt x="146764" y="135023"/>
                </a:moveTo>
                <a:cubicBezTo>
                  <a:pt x="146764" y="130143"/>
                  <a:pt x="150690" y="126217"/>
                  <a:pt x="155570" y="126217"/>
                </a:cubicBezTo>
                <a:lnTo>
                  <a:pt x="167311" y="126217"/>
                </a:lnTo>
                <a:cubicBezTo>
                  <a:pt x="172191" y="126217"/>
                  <a:pt x="176117" y="130143"/>
                  <a:pt x="176117" y="135023"/>
                </a:cubicBezTo>
                <a:cubicBezTo>
                  <a:pt x="176117" y="139903"/>
                  <a:pt x="172191" y="143829"/>
                  <a:pt x="167311" y="143829"/>
                </a:cubicBezTo>
                <a:lnTo>
                  <a:pt x="155570" y="143829"/>
                </a:lnTo>
                <a:cubicBezTo>
                  <a:pt x="150690" y="143829"/>
                  <a:pt x="146764" y="139903"/>
                  <a:pt x="146764" y="135023"/>
                </a:cubicBezTo>
                <a:close/>
                <a:moveTo>
                  <a:pt x="82188" y="64576"/>
                </a:moveTo>
                <a:cubicBezTo>
                  <a:pt x="91908" y="64576"/>
                  <a:pt x="99800" y="72468"/>
                  <a:pt x="99800" y="82188"/>
                </a:cubicBezTo>
                <a:cubicBezTo>
                  <a:pt x="99800" y="91908"/>
                  <a:pt x="91908" y="99800"/>
                  <a:pt x="82188" y="99800"/>
                </a:cubicBezTo>
                <a:cubicBezTo>
                  <a:pt x="72468" y="99800"/>
                  <a:pt x="64576" y="91908"/>
                  <a:pt x="64576" y="82188"/>
                </a:cubicBezTo>
                <a:cubicBezTo>
                  <a:pt x="64576" y="72468"/>
                  <a:pt x="72468" y="64576"/>
                  <a:pt x="82188" y="64576"/>
                </a:cubicBezTo>
                <a:close/>
                <a:moveTo>
                  <a:pt x="135023" y="82188"/>
                </a:moveTo>
                <a:cubicBezTo>
                  <a:pt x="135023" y="72468"/>
                  <a:pt x="142915" y="64576"/>
                  <a:pt x="152635" y="64576"/>
                </a:cubicBezTo>
                <a:cubicBezTo>
                  <a:pt x="162355" y="64576"/>
                  <a:pt x="170247" y="72468"/>
                  <a:pt x="170247" y="82188"/>
                </a:cubicBezTo>
                <a:cubicBezTo>
                  <a:pt x="170247" y="91908"/>
                  <a:pt x="162355" y="99800"/>
                  <a:pt x="152635" y="99800"/>
                </a:cubicBezTo>
                <a:cubicBezTo>
                  <a:pt x="142915" y="99800"/>
                  <a:pt x="135023" y="91908"/>
                  <a:pt x="135023" y="82188"/>
                </a:cubicBezTo>
                <a:close/>
                <a:moveTo>
                  <a:pt x="23482" y="82188"/>
                </a:moveTo>
                <a:cubicBezTo>
                  <a:pt x="23482" y="75694"/>
                  <a:pt x="18235" y="70447"/>
                  <a:pt x="11741" y="70447"/>
                </a:cubicBezTo>
                <a:cubicBezTo>
                  <a:pt x="5247" y="70447"/>
                  <a:pt x="0" y="75694"/>
                  <a:pt x="0" y="82188"/>
                </a:cubicBezTo>
                <a:lnTo>
                  <a:pt x="0" y="117411"/>
                </a:lnTo>
                <a:cubicBezTo>
                  <a:pt x="0" y="123906"/>
                  <a:pt x="5247" y="129153"/>
                  <a:pt x="11741" y="129153"/>
                </a:cubicBezTo>
                <a:cubicBezTo>
                  <a:pt x="18235" y="129153"/>
                  <a:pt x="23482" y="123906"/>
                  <a:pt x="23482" y="117411"/>
                </a:cubicBezTo>
                <a:lnTo>
                  <a:pt x="23482" y="82188"/>
                </a:lnTo>
                <a:close/>
                <a:moveTo>
                  <a:pt x="223082" y="70447"/>
                </a:moveTo>
                <a:cubicBezTo>
                  <a:pt x="216587" y="70447"/>
                  <a:pt x="211341" y="75694"/>
                  <a:pt x="211341" y="82188"/>
                </a:cubicBezTo>
                <a:lnTo>
                  <a:pt x="211341" y="117411"/>
                </a:lnTo>
                <a:cubicBezTo>
                  <a:pt x="211341" y="123906"/>
                  <a:pt x="216587" y="129153"/>
                  <a:pt x="223082" y="129153"/>
                </a:cubicBezTo>
                <a:cubicBezTo>
                  <a:pt x="229576" y="129153"/>
                  <a:pt x="234823" y="123906"/>
                  <a:pt x="234823" y="117411"/>
                </a:cubicBezTo>
                <a:lnTo>
                  <a:pt x="234823" y="82188"/>
                </a:lnTo>
                <a:cubicBezTo>
                  <a:pt x="234823" y="75694"/>
                  <a:pt x="229576" y="70447"/>
                  <a:pt x="223082" y="7044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7" name="Text 15"/>
          <p:cNvSpPr/>
          <p:nvPr/>
        </p:nvSpPr>
        <p:spPr>
          <a:xfrm>
            <a:off x="4961879" y="1782305"/>
            <a:ext cx="1859797" cy="216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33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SIBARU Track Record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398305" y="2226120"/>
            <a:ext cx="3465985" cy="4884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system live di 514 kabupaten — deliverable langka dan scalable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403001" y="2831963"/>
            <a:ext cx="3381448" cy="685683"/>
          </a:xfrm>
          <a:custGeom>
            <a:avLst/>
            <a:gdLst/>
            <a:ahLst/>
            <a:cxnLst/>
            <a:rect l="l" t="t" r="r" b="b"/>
            <a:pathLst>
              <a:path w="3381448" h="685683">
                <a:moveTo>
                  <a:pt x="37569" y="0"/>
                </a:moveTo>
                <a:lnTo>
                  <a:pt x="3343880" y="0"/>
                </a:lnTo>
                <a:cubicBezTo>
                  <a:pt x="3364628" y="0"/>
                  <a:pt x="3381448" y="16820"/>
                  <a:pt x="3381448" y="37569"/>
                </a:cubicBezTo>
                <a:lnTo>
                  <a:pt x="3381448" y="648114"/>
                </a:lnTo>
                <a:cubicBezTo>
                  <a:pt x="3381448" y="668863"/>
                  <a:pt x="3364628" y="685683"/>
                  <a:pt x="3343880" y="685683"/>
                </a:cubicBezTo>
                <a:lnTo>
                  <a:pt x="37569" y="685683"/>
                </a:lnTo>
                <a:cubicBezTo>
                  <a:pt x="16820" y="685683"/>
                  <a:pt x="0" y="668863"/>
                  <a:pt x="0" y="648114"/>
                </a:cubicBezTo>
                <a:lnTo>
                  <a:pt x="0" y="37569"/>
                </a:lnTo>
                <a:cubicBezTo>
                  <a:pt x="0" y="16820"/>
                  <a:pt x="16820" y="0"/>
                  <a:pt x="3756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20412" y="2986946"/>
            <a:ext cx="817183" cy="187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5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Differentiator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009534" y="2949374"/>
            <a:ext cx="742040" cy="263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1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+20-30%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520412" y="3249948"/>
            <a:ext cx="3202983" cy="1502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8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Bukti execution, bukan hanya konsep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106230" y="1507562"/>
            <a:ext cx="3700807" cy="2169763"/>
          </a:xfrm>
          <a:custGeom>
            <a:avLst/>
            <a:gdLst/>
            <a:ahLst/>
            <a:cxnLst/>
            <a:rect l="l" t="t" r="r" b="b"/>
            <a:pathLst>
              <a:path w="3700807" h="2169763">
                <a:moveTo>
                  <a:pt x="75139" y="0"/>
                </a:moveTo>
                <a:lnTo>
                  <a:pt x="3625669" y="0"/>
                </a:lnTo>
                <a:cubicBezTo>
                  <a:pt x="3667167" y="0"/>
                  <a:pt x="3700807" y="33641"/>
                  <a:pt x="3700807" y="75139"/>
                </a:cubicBezTo>
                <a:lnTo>
                  <a:pt x="3700807" y="2094624"/>
                </a:lnTo>
                <a:cubicBezTo>
                  <a:pt x="3700807" y="2136122"/>
                  <a:pt x="3667167" y="2169763"/>
                  <a:pt x="3625669" y="2169763"/>
                </a:cubicBezTo>
                <a:lnTo>
                  <a:pt x="75139" y="2169763"/>
                </a:lnTo>
                <a:cubicBezTo>
                  <a:pt x="33641" y="2169763"/>
                  <a:pt x="0" y="2136122"/>
                  <a:pt x="0" y="2094624"/>
                </a:cubicBezTo>
                <a:lnTo>
                  <a:pt x="0" y="75139"/>
                </a:lnTo>
                <a:cubicBezTo>
                  <a:pt x="0" y="33669"/>
                  <a:pt x="33669" y="0"/>
                  <a:pt x="75139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261213" y="1662545"/>
            <a:ext cx="450860" cy="450860"/>
          </a:xfrm>
          <a:custGeom>
            <a:avLst/>
            <a:gdLst/>
            <a:ahLst/>
            <a:cxnLst/>
            <a:rect l="l" t="t" r="r" b="b"/>
            <a:pathLst>
              <a:path w="450860" h="450860">
                <a:moveTo>
                  <a:pt x="75145" y="0"/>
                </a:moveTo>
                <a:lnTo>
                  <a:pt x="375715" y="0"/>
                </a:lnTo>
                <a:cubicBezTo>
                  <a:pt x="417189" y="0"/>
                  <a:pt x="450860" y="33671"/>
                  <a:pt x="450860" y="75145"/>
                </a:cubicBezTo>
                <a:lnTo>
                  <a:pt x="450860" y="375715"/>
                </a:lnTo>
                <a:cubicBezTo>
                  <a:pt x="450860" y="417216"/>
                  <a:pt x="417216" y="450860"/>
                  <a:pt x="375715" y="450860"/>
                </a:cubicBezTo>
                <a:lnTo>
                  <a:pt x="75145" y="450860"/>
                </a:lnTo>
                <a:cubicBezTo>
                  <a:pt x="33671" y="450860"/>
                  <a:pt x="0" y="417189"/>
                  <a:pt x="0" y="375715"/>
                </a:cubicBezTo>
                <a:lnTo>
                  <a:pt x="0" y="75145"/>
                </a:lnTo>
                <a:cubicBezTo>
                  <a:pt x="0" y="33671"/>
                  <a:pt x="33671" y="0"/>
                  <a:pt x="75145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8416196" y="1794046"/>
            <a:ext cx="140894" cy="187858"/>
          </a:xfrm>
          <a:custGeom>
            <a:avLst/>
            <a:gdLst/>
            <a:ahLst/>
            <a:cxnLst/>
            <a:rect l="l" t="t" r="r" b="b"/>
            <a:pathLst>
              <a:path w="140894" h="187858">
                <a:moveTo>
                  <a:pt x="107468" y="140894"/>
                </a:moveTo>
                <a:cubicBezTo>
                  <a:pt x="110147" y="132712"/>
                  <a:pt x="115503" y="125300"/>
                  <a:pt x="121557" y="118916"/>
                </a:cubicBezTo>
                <a:cubicBezTo>
                  <a:pt x="133555" y="106294"/>
                  <a:pt x="140894" y="89233"/>
                  <a:pt x="140894" y="70447"/>
                </a:cubicBezTo>
                <a:cubicBezTo>
                  <a:pt x="140894" y="31554"/>
                  <a:pt x="109339" y="0"/>
                  <a:pt x="70447" y="0"/>
                </a:cubicBezTo>
                <a:cubicBezTo>
                  <a:pt x="31554" y="0"/>
                  <a:pt x="0" y="31554"/>
                  <a:pt x="0" y="70447"/>
                </a:cubicBezTo>
                <a:cubicBezTo>
                  <a:pt x="0" y="89233"/>
                  <a:pt x="7338" y="106294"/>
                  <a:pt x="19336" y="118916"/>
                </a:cubicBezTo>
                <a:cubicBezTo>
                  <a:pt x="25390" y="125300"/>
                  <a:pt x="30784" y="132712"/>
                  <a:pt x="33426" y="140894"/>
                </a:cubicBezTo>
                <a:lnTo>
                  <a:pt x="107431" y="140894"/>
                </a:lnTo>
                <a:close/>
                <a:moveTo>
                  <a:pt x="105670" y="158505"/>
                </a:moveTo>
                <a:lnTo>
                  <a:pt x="35223" y="158505"/>
                </a:lnTo>
                <a:lnTo>
                  <a:pt x="35223" y="164376"/>
                </a:lnTo>
                <a:cubicBezTo>
                  <a:pt x="35223" y="180593"/>
                  <a:pt x="48359" y="193729"/>
                  <a:pt x="64576" y="193729"/>
                </a:cubicBezTo>
                <a:lnTo>
                  <a:pt x="76317" y="193729"/>
                </a:lnTo>
                <a:cubicBezTo>
                  <a:pt x="92535" y="193729"/>
                  <a:pt x="105670" y="180593"/>
                  <a:pt x="105670" y="164376"/>
                </a:cubicBezTo>
                <a:lnTo>
                  <a:pt x="105670" y="158505"/>
                </a:lnTo>
                <a:close/>
                <a:moveTo>
                  <a:pt x="67512" y="41094"/>
                </a:moveTo>
                <a:cubicBezTo>
                  <a:pt x="52909" y="41094"/>
                  <a:pt x="41094" y="52909"/>
                  <a:pt x="41094" y="67512"/>
                </a:cubicBezTo>
                <a:cubicBezTo>
                  <a:pt x="41094" y="72391"/>
                  <a:pt x="37168" y="76317"/>
                  <a:pt x="32288" y="76317"/>
                </a:cubicBezTo>
                <a:cubicBezTo>
                  <a:pt x="27408" y="76317"/>
                  <a:pt x="23482" y="72391"/>
                  <a:pt x="23482" y="67512"/>
                </a:cubicBezTo>
                <a:cubicBezTo>
                  <a:pt x="23482" y="43185"/>
                  <a:pt x="43185" y="23482"/>
                  <a:pt x="67512" y="23482"/>
                </a:cubicBezTo>
                <a:cubicBezTo>
                  <a:pt x="72391" y="23482"/>
                  <a:pt x="76317" y="27408"/>
                  <a:pt x="76317" y="32288"/>
                </a:cubicBezTo>
                <a:cubicBezTo>
                  <a:pt x="76317" y="37168"/>
                  <a:pt x="72391" y="41094"/>
                  <a:pt x="67512" y="41094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6" name="Text 24"/>
          <p:cNvSpPr/>
          <p:nvPr/>
        </p:nvSpPr>
        <p:spPr>
          <a:xfrm>
            <a:off x="8824788" y="1782305"/>
            <a:ext cx="1455901" cy="216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33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AAGIF &amp; AGIR IP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261213" y="2226120"/>
            <a:ext cx="3465985" cy="4884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Original intellectual property — frameworks yang sudah divalidasi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8265909" y="2831963"/>
            <a:ext cx="3381448" cy="685683"/>
          </a:xfrm>
          <a:custGeom>
            <a:avLst/>
            <a:gdLst/>
            <a:ahLst/>
            <a:cxnLst/>
            <a:rect l="l" t="t" r="r" b="b"/>
            <a:pathLst>
              <a:path w="3381448" h="685683">
                <a:moveTo>
                  <a:pt x="37569" y="0"/>
                </a:moveTo>
                <a:lnTo>
                  <a:pt x="3343880" y="0"/>
                </a:lnTo>
                <a:cubicBezTo>
                  <a:pt x="3364628" y="0"/>
                  <a:pt x="3381448" y="16820"/>
                  <a:pt x="3381448" y="37569"/>
                </a:cubicBezTo>
                <a:lnTo>
                  <a:pt x="3381448" y="648114"/>
                </a:lnTo>
                <a:cubicBezTo>
                  <a:pt x="3381448" y="668863"/>
                  <a:pt x="3364628" y="685683"/>
                  <a:pt x="3343880" y="685683"/>
                </a:cubicBezTo>
                <a:lnTo>
                  <a:pt x="37569" y="685683"/>
                </a:lnTo>
                <a:cubicBezTo>
                  <a:pt x="16820" y="685683"/>
                  <a:pt x="0" y="668863"/>
                  <a:pt x="0" y="648114"/>
                </a:cubicBezTo>
                <a:lnTo>
                  <a:pt x="0" y="37569"/>
                </a:lnTo>
                <a:cubicBezTo>
                  <a:pt x="0" y="16820"/>
                  <a:pt x="16820" y="0"/>
                  <a:pt x="3756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383321" y="2986946"/>
            <a:ext cx="685683" cy="187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5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Relevance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1175291" y="2949374"/>
            <a:ext cx="441467" cy="263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1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High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383321" y="3249948"/>
            <a:ext cx="3202983" cy="1502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8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orgs &amp; think tanks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380413" y="3837005"/>
            <a:ext cx="3700807" cy="2188549"/>
          </a:xfrm>
          <a:custGeom>
            <a:avLst/>
            <a:gdLst/>
            <a:ahLst/>
            <a:cxnLst/>
            <a:rect l="l" t="t" r="r" b="b"/>
            <a:pathLst>
              <a:path w="3700807" h="2188549">
                <a:moveTo>
                  <a:pt x="75133" y="0"/>
                </a:moveTo>
                <a:lnTo>
                  <a:pt x="3625675" y="0"/>
                </a:lnTo>
                <a:cubicBezTo>
                  <a:pt x="3667169" y="0"/>
                  <a:pt x="3700807" y="33638"/>
                  <a:pt x="3700807" y="75133"/>
                </a:cubicBezTo>
                <a:lnTo>
                  <a:pt x="3700807" y="2113416"/>
                </a:lnTo>
                <a:cubicBezTo>
                  <a:pt x="3700807" y="2154910"/>
                  <a:pt x="3667169" y="2188549"/>
                  <a:pt x="3625675" y="2188549"/>
                </a:cubicBezTo>
                <a:lnTo>
                  <a:pt x="75133" y="2188549"/>
                </a:lnTo>
                <a:cubicBezTo>
                  <a:pt x="33638" y="2188549"/>
                  <a:pt x="0" y="2154910"/>
                  <a:pt x="0" y="2113416"/>
                </a:cubicBezTo>
                <a:lnTo>
                  <a:pt x="0" y="75133"/>
                </a:lnTo>
                <a:cubicBezTo>
                  <a:pt x="0" y="33666"/>
                  <a:pt x="33666" y="0"/>
                  <a:pt x="75133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35396" y="3991988"/>
            <a:ext cx="450860" cy="450860"/>
          </a:xfrm>
          <a:custGeom>
            <a:avLst/>
            <a:gdLst/>
            <a:ahLst/>
            <a:cxnLst/>
            <a:rect l="l" t="t" r="r" b="b"/>
            <a:pathLst>
              <a:path w="450860" h="450860">
                <a:moveTo>
                  <a:pt x="75145" y="0"/>
                </a:moveTo>
                <a:lnTo>
                  <a:pt x="375715" y="0"/>
                </a:lnTo>
                <a:cubicBezTo>
                  <a:pt x="417189" y="0"/>
                  <a:pt x="450860" y="33671"/>
                  <a:pt x="450860" y="75145"/>
                </a:cubicBezTo>
                <a:lnTo>
                  <a:pt x="450860" y="375715"/>
                </a:lnTo>
                <a:cubicBezTo>
                  <a:pt x="450860" y="417216"/>
                  <a:pt x="417216" y="450860"/>
                  <a:pt x="375715" y="450860"/>
                </a:cubicBezTo>
                <a:lnTo>
                  <a:pt x="75145" y="450860"/>
                </a:lnTo>
                <a:cubicBezTo>
                  <a:pt x="33671" y="450860"/>
                  <a:pt x="0" y="417189"/>
                  <a:pt x="0" y="375715"/>
                </a:cubicBezTo>
                <a:lnTo>
                  <a:pt x="0" y="75145"/>
                </a:lnTo>
                <a:cubicBezTo>
                  <a:pt x="0" y="33671"/>
                  <a:pt x="33671" y="0"/>
                  <a:pt x="75145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655156" y="4123488"/>
            <a:ext cx="211341" cy="187858"/>
          </a:xfrm>
          <a:custGeom>
            <a:avLst/>
            <a:gdLst/>
            <a:ahLst/>
            <a:cxnLst/>
            <a:rect l="l" t="t" r="r" b="b"/>
            <a:pathLst>
              <a:path w="211341" h="187858">
                <a:moveTo>
                  <a:pt x="17612" y="71841"/>
                </a:moveTo>
                <a:lnTo>
                  <a:pt x="94369" y="103432"/>
                </a:lnTo>
                <a:cubicBezTo>
                  <a:pt x="97965" y="104900"/>
                  <a:pt x="101781" y="105670"/>
                  <a:pt x="105670" y="105670"/>
                </a:cubicBezTo>
                <a:cubicBezTo>
                  <a:pt x="109560" y="105670"/>
                  <a:pt x="113375" y="104900"/>
                  <a:pt x="116971" y="103432"/>
                </a:cubicBezTo>
                <a:lnTo>
                  <a:pt x="205910" y="66814"/>
                </a:lnTo>
                <a:cubicBezTo>
                  <a:pt x="209212" y="65457"/>
                  <a:pt x="211341" y="62265"/>
                  <a:pt x="211341" y="58706"/>
                </a:cubicBezTo>
                <a:cubicBezTo>
                  <a:pt x="211341" y="55147"/>
                  <a:pt x="209212" y="51955"/>
                  <a:pt x="205910" y="50597"/>
                </a:cubicBezTo>
                <a:lnTo>
                  <a:pt x="116971" y="13979"/>
                </a:lnTo>
                <a:cubicBezTo>
                  <a:pt x="113375" y="12512"/>
                  <a:pt x="109560" y="11741"/>
                  <a:pt x="105670" y="11741"/>
                </a:cubicBezTo>
                <a:cubicBezTo>
                  <a:pt x="101781" y="11741"/>
                  <a:pt x="97965" y="12512"/>
                  <a:pt x="94369" y="13979"/>
                </a:cubicBezTo>
                <a:lnTo>
                  <a:pt x="5430" y="50597"/>
                </a:lnTo>
                <a:cubicBezTo>
                  <a:pt x="2128" y="51955"/>
                  <a:pt x="0" y="55147"/>
                  <a:pt x="0" y="58706"/>
                </a:cubicBezTo>
                <a:lnTo>
                  <a:pt x="0" y="167311"/>
                </a:lnTo>
                <a:cubicBezTo>
                  <a:pt x="0" y="172191"/>
                  <a:pt x="3926" y="176117"/>
                  <a:pt x="8806" y="176117"/>
                </a:cubicBezTo>
                <a:cubicBezTo>
                  <a:pt x="13686" y="176117"/>
                  <a:pt x="17612" y="172191"/>
                  <a:pt x="17612" y="167311"/>
                </a:cubicBezTo>
                <a:lnTo>
                  <a:pt x="17612" y="71841"/>
                </a:lnTo>
                <a:close/>
                <a:moveTo>
                  <a:pt x="35223" y="98149"/>
                </a:moveTo>
                <a:lnTo>
                  <a:pt x="35223" y="140894"/>
                </a:lnTo>
                <a:cubicBezTo>
                  <a:pt x="35223" y="160340"/>
                  <a:pt x="66778" y="176117"/>
                  <a:pt x="105670" y="176117"/>
                </a:cubicBezTo>
                <a:cubicBezTo>
                  <a:pt x="144563" y="176117"/>
                  <a:pt x="176117" y="160340"/>
                  <a:pt x="176117" y="140894"/>
                </a:cubicBezTo>
                <a:lnTo>
                  <a:pt x="176117" y="98112"/>
                </a:lnTo>
                <a:lnTo>
                  <a:pt x="123686" y="119723"/>
                </a:lnTo>
                <a:cubicBezTo>
                  <a:pt x="117962" y="122071"/>
                  <a:pt x="111871" y="123282"/>
                  <a:pt x="105670" y="123282"/>
                </a:cubicBezTo>
                <a:cubicBezTo>
                  <a:pt x="99469" y="123282"/>
                  <a:pt x="93379" y="122071"/>
                  <a:pt x="87655" y="119723"/>
                </a:cubicBezTo>
                <a:lnTo>
                  <a:pt x="35223" y="9811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5" name="Text 33"/>
          <p:cNvSpPr/>
          <p:nvPr/>
        </p:nvSpPr>
        <p:spPr>
          <a:xfrm>
            <a:off x="1098971" y="4111747"/>
            <a:ext cx="1615581" cy="216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33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MBA + S.Kom Dual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535396" y="4555562"/>
            <a:ext cx="3465985" cy="507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Dual credential — business acumen + technical depth dalam satu paket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540092" y="5180191"/>
            <a:ext cx="3381448" cy="685683"/>
          </a:xfrm>
          <a:custGeom>
            <a:avLst/>
            <a:gdLst/>
            <a:ahLst/>
            <a:cxnLst/>
            <a:rect l="l" t="t" r="r" b="b"/>
            <a:pathLst>
              <a:path w="3381448" h="685683">
                <a:moveTo>
                  <a:pt x="37569" y="0"/>
                </a:moveTo>
                <a:lnTo>
                  <a:pt x="3343880" y="0"/>
                </a:lnTo>
                <a:cubicBezTo>
                  <a:pt x="3364628" y="0"/>
                  <a:pt x="3381448" y="16820"/>
                  <a:pt x="3381448" y="37569"/>
                </a:cubicBezTo>
                <a:lnTo>
                  <a:pt x="3381448" y="648114"/>
                </a:lnTo>
                <a:cubicBezTo>
                  <a:pt x="3381448" y="668863"/>
                  <a:pt x="3364628" y="685683"/>
                  <a:pt x="3343880" y="685683"/>
                </a:cubicBezTo>
                <a:lnTo>
                  <a:pt x="37569" y="685683"/>
                </a:lnTo>
                <a:cubicBezTo>
                  <a:pt x="16820" y="685683"/>
                  <a:pt x="0" y="668863"/>
                  <a:pt x="0" y="648114"/>
                </a:cubicBezTo>
                <a:lnTo>
                  <a:pt x="0" y="37569"/>
                </a:lnTo>
                <a:cubicBezTo>
                  <a:pt x="0" y="16820"/>
                  <a:pt x="16820" y="0"/>
                  <a:pt x="3756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57504" y="5335174"/>
            <a:ext cx="995649" cy="187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5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Employer Value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3111622" y="5297602"/>
            <a:ext cx="779612" cy="263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1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Complete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57504" y="5598176"/>
            <a:ext cx="3202983" cy="1502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8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perlu "complete" kandidat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4243321" y="3837005"/>
            <a:ext cx="3700807" cy="2188549"/>
          </a:xfrm>
          <a:custGeom>
            <a:avLst/>
            <a:gdLst/>
            <a:ahLst/>
            <a:cxnLst/>
            <a:rect l="l" t="t" r="r" b="b"/>
            <a:pathLst>
              <a:path w="3700807" h="2188549">
                <a:moveTo>
                  <a:pt x="75133" y="0"/>
                </a:moveTo>
                <a:lnTo>
                  <a:pt x="3625675" y="0"/>
                </a:lnTo>
                <a:cubicBezTo>
                  <a:pt x="3667169" y="0"/>
                  <a:pt x="3700807" y="33638"/>
                  <a:pt x="3700807" y="75133"/>
                </a:cubicBezTo>
                <a:lnTo>
                  <a:pt x="3700807" y="2113416"/>
                </a:lnTo>
                <a:cubicBezTo>
                  <a:pt x="3700807" y="2154910"/>
                  <a:pt x="3667169" y="2188549"/>
                  <a:pt x="3625675" y="2188549"/>
                </a:cubicBezTo>
                <a:lnTo>
                  <a:pt x="75133" y="2188549"/>
                </a:lnTo>
                <a:cubicBezTo>
                  <a:pt x="33638" y="2188549"/>
                  <a:pt x="0" y="2154910"/>
                  <a:pt x="0" y="2113416"/>
                </a:cubicBezTo>
                <a:lnTo>
                  <a:pt x="0" y="75133"/>
                </a:lnTo>
                <a:cubicBezTo>
                  <a:pt x="0" y="33666"/>
                  <a:pt x="33666" y="0"/>
                  <a:pt x="75133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4398305" y="3991988"/>
            <a:ext cx="450860" cy="450860"/>
          </a:xfrm>
          <a:custGeom>
            <a:avLst/>
            <a:gdLst/>
            <a:ahLst/>
            <a:cxnLst/>
            <a:rect l="l" t="t" r="r" b="b"/>
            <a:pathLst>
              <a:path w="450860" h="450860">
                <a:moveTo>
                  <a:pt x="75145" y="0"/>
                </a:moveTo>
                <a:lnTo>
                  <a:pt x="375715" y="0"/>
                </a:lnTo>
                <a:cubicBezTo>
                  <a:pt x="417189" y="0"/>
                  <a:pt x="450860" y="33671"/>
                  <a:pt x="450860" y="75145"/>
                </a:cubicBezTo>
                <a:lnTo>
                  <a:pt x="450860" y="375715"/>
                </a:lnTo>
                <a:cubicBezTo>
                  <a:pt x="450860" y="417216"/>
                  <a:pt x="417216" y="450860"/>
                  <a:pt x="375715" y="450860"/>
                </a:cubicBezTo>
                <a:lnTo>
                  <a:pt x="75145" y="450860"/>
                </a:lnTo>
                <a:cubicBezTo>
                  <a:pt x="33671" y="450860"/>
                  <a:pt x="0" y="417189"/>
                  <a:pt x="0" y="375715"/>
                </a:cubicBezTo>
                <a:lnTo>
                  <a:pt x="0" y="75145"/>
                </a:lnTo>
                <a:cubicBezTo>
                  <a:pt x="0" y="33671"/>
                  <a:pt x="33671" y="0"/>
                  <a:pt x="75145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529805" y="4123488"/>
            <a:ext cx="187858" cy="187858"/>
          </a:xfrm>
          <a:custGeom>
            <a:avLst/>
            <a:gdLst/>
            <a:ahLst/>
            <a:cxnLst/>
            <a:rect l="l" t="t" r="r" b="b"/>
            <a:pathLst>
              <a:path w="187858" h="187858">
                <a:moveTo>
                  <a:pt x="46965" y="117411"/>
                </a:moveTo>
                <a:lnTo>
                  <a:pt x="8989" y="117411"/>
                </a:lnTo>
                <a:cubicBezTo>
                  <a:pt x="-147" y="117411"/>
                  <a:pt x="-5760" y="107468"/>
                  <a:pt x="-1064" y="99616"/>
                </a:cubicBezTo>
                <a:lnTo>
                  <a:pt x="18346" y="67255"/>
                </a:lnTo>
                <a:cubicBezTo>
                  <a:pt x="21538" y="61935"/>
                  <a:pt x="27261" y="58706"/>
                  <a:pt x="33462" y="58706"/>
                </a:cubicBezTo>
                <a:lnTo>
                  <a:pt x="68319" y="58706"/>
                </a:lnTo>
                <a:cubicBezTo>
                  <a:pt x="96241" y="11411"/>
                  <a:pt x="137885" y="9026"/>
                  <a:pt x="165734" y="13099"/>
                </a:cubicBezTo>
                <a:cubicBezTo>
                  <a:pt x="170430" y="13796"/>
                  <a:pt x="174099" y="17465"/>
                  <a:pt x="174760" y="22125"/>
                </a:cubicBezTo>
                <a:cubicBezTo>
                  <a:pt x="178832" y="49973"/>
                  <a:pt x="176447" y="91618"/>
                  <a:pt x="129153" y="119539"/>
                </a:cubicBezTo>
                <a:lnTo>
                  <a:pt x="129153" y="154396"/>
                </a:lnTo>
                <a:cubicBezTo>
                  <a:pt x="129153" y="160597"/>
                  <a:pt x="125924" y="166321"/>
                  <a:pt x="120604" y="169513"/>
                </a:cubicBezTo>
                <a:lnTo>
                  <a:pt x="88242" y="188922"/>
                </a:lnTo>
                <a:cubicBezTo>
                  <a:pt x="80427" y="193619"/>
                  <a:pt x="70447" y="187968"/>
                  <a:pt x="70447" y="178869"/>
                </a:cubicBezTo>
                <a:lnTo>
                  <a:pt x="70447" y="140894"/>
                </a:lnTo>
                <a:cubicBezTo>
                  <a:pt x="70447" y="127942"/>
                  <a:pt x="59917" y="117411"/>
                  <a:pt x="46965" y="117411"/>
                </a:cubicBezTo>
                <a:lnTo>
                  <a:pt x="46928" y="117411"/>
                </a:lnTo>
                <a:close/>
                <a:moveTo>
                  <a:pt x="146764" y="58706"/>
                </a:moveTo>
                <a:cubicBezTo>
                  <a:pt x="146764" y="48986"/>
                  <a:pt x="138873" y="41094"/>
                  <a:pt x="129153" y="41094"/>
                </a:cubicBezTo>
                <a:cubicBezTo>
                  <a:pt x="119432" y="41094"/>
                  <a:pt x="111541" y="48986"/>
                  <a:pt x="111541" y="58706"/>
                </a:cubicBezTo>
                <a:cubicBezTo>
                  <a:pt x="111541" y="68426"/>
                  <a:pt x="119432" y="76317"/>
                  <a:pt x="129153" y="76317"/>
                </a:cubicBezTo>
                <a:cubicBezTo>
                  <a:pt x="138873" y="76317"/>
                  <a:pt x="146764" y="68426"/>
                  <a:pt x="146764" y="5870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4" name="Text 42"/>
          <p:cNvSpPr/>
          <p:nvPr/>
        </p:nvSpPr>
        <p:spPr>
          <a:xfrm>
            <a:off x="4961879" y="4111747"/>
            <a:ext cx="1709510" cy="216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33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Trajectory 2027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4398305" y="4555562"/>
            <a:ext cx="3465985" cy="5072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Fall 2027 enrollment — future premium yang bisa dipakai sebagai leverage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4403001" y="5180191"/>
            <a:ext cx="3381448" cy="685683"/>
          </a:xfrm>
          <a:custGeom>
            <a:avLst/>
            <a:gdLst/>
            <a:ahLst/>
            <a:cxnLst/>
            <a:rect l="l" t="t" r="r" b="b"/>
            <a:pathLst>
              <a:path w="3381448" h="685683">
                <a:moveTo>
                  <a:pt x="37569" y="0"/>
                </a:moveTo>
                <a:lnTo>
                  <a:pt x="3343880" y="0"/>
                </a:lnTo>
                <a:cubicBezTo>
                  <a:pt x="3364628" y="0"/>
                  <a:pt x="3381448" y="16820"/>
                  <a:pt x="3381448" y="37569"/>
                </a:cubicBezTo>
                <a:lnTo>
                  <a:pt x="3381448" y="648114"/>
                </a:lnTo>
                <a:cubicBezTo>
                  <a:pt x="3381448" y="668863"/>
                  <a:pt x="3364628" y="685683"/>
                  <a:pt x="3343880" y="685683"/>
                </a:cubicBezTo>
                <a:lnTo>
                  <a:pt x="37569" y="685683"/>
                </a:lnTo>
                <a:cubicBezTo>
                  <a:pt x="16820" y="685683"/>
                  <a:pt x="0" y="668863"/>
                  <a:pt x="0" y="648114"/>
                </a:cubicBezTo>
                <a:lnTo>
                  <a:pt x="0" y="37569"/>
                </a:lnTo>
                <a:cubicBezTo>
                  <a:pt x="0" y="16820"/>
                  <a:pt x="16820" y="0"/>
                  <a:pt x="3756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520412" y="5335174"/>
            <a:ext cx="1315008" cy="187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5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Negotiation Leverage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340708" y="5297602"/>
            <a:ext cx="413288" cy="2630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1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Now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4520412" y="5598176"/>
            <a:ext cx="3202983" cy="1502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8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Signal commitment ke employer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106230" y="3837005"/>
            <a:ext cx="3700807" cy="2188549"/>
          </a:xfrm>
          <a:custGeom>
            <a:avLst/>
            <a:gdLst/>
            <a:ahLst/>
            <a:cxnLst/>
            <a:rect l="l" t="t" r="r" b="b"/>
            <a:pathLst>
              <a:path w="3700807" h="2188549">
                <a:moveTo>
                  <a:pt x="75133" y="0"/>
                </a:moveTo>
                <a:lnTo>
                  <a:pt x="3625675" y="0"/>
                </a:lnTo>
                <a:cubicBezTo>
                  <a:pt x="3667169" y="0"/>
                  <a:pt x="3700807" y="33638"/>
                  <a:pt x="3700807" y="75133"/>
                </a:cubicBezTo>
                <a:lnTo>
                  <a:pt x="3700807" y="2113416"/>
                </a:lnTo>
                <a:cubicBezTo>
                  <a:pt x="3700807" y="2154910"/>
                  <a:pt x="3667169" y="2188549"/>
                  <a:pt x="3625675" y="2188549"/>
                </a:cubicBezTo>
                <a:lnTo>
                  <a:pt x="75133" y="2188549"/>
                </a:lnTo>
                <a:cubicBezTo>
                  <a:pt x="33638" y="2188549"/>
                  <a:pt x="0" y="2154910"/>
                  <a:pt x="0" y="2113416"/>
                </a:cubicBezTo>
                <a:lnTo>
                  <a:pt x="0" y="75133"/>
                </a:lnTo>
                <a:cubicBezTo>
                  <a:pt x="0" y="33666"/>
                  <a:pt x="33666" y="0"/>
                  <a:pt x="75133" y="0"/>
                </a:cubicBezTo>
                <a:close/>
              </a:path>
            </a:pathLst>
          </a:custGeom>
          <a:solidFill>
            <a:srgbClr val="C5A575">
              <a:alpha val="14902"/>
            </a:srgbClr>
          </a:solidFill>
          <a:ln w="12700">
            <a:solidFill>
              <a:srgbClr val="C5A575">
                <a:alpha val="40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8261213" y="3991988"/>
            <a:ext cx="450860" cy="450860"/>
          </a:xfrm>
          <a:custGeom>
            <a:avLst/>
            <a:gdLst/>
            <a:ahLst/>
            <a:cxnLst/>
            <a:rect l="l" t="t" r="r" b="b"/>
            <a:pathLst>
              <a:path w="450860" h="450860">
                <a:moveTo>
                  <a:pt x="75145" y="0"/>
                </a:moveTo>
                <a:lnTo>
                  <a:pt x="375715" y="0"/>
                </a:lnTo>
                <a:cubicBezTo>
                  <a:pt x="417189" y="0"/>
                  <a:pt x="450860" y="33671"/>
                  <a:pt x="450860" y="75145"/>
                </a:cubicBezTo>
                <a:lnTo>
                  <a:pt x="450860" y="375715"/>
                </a:lnTo>
                <a:cubicBezTo>
                  <a:pt x="450860" y="417216"/>
                  <a:pt x="417216" y="450860"/>
                  <a:pt x="375715" y="450860"/>
                </a:cubicBezTo>
                <a:lnTo>
                  <a:pt x="75145" y="450860"/>
                </a:lnTo>
                <a:cubicBezTo>
                  <a:pt x="33671" y="450860"/>
                  <a:pt x="0" y="417189"/>
                  <a:pt x="0" y="375715"/>
                </a:cubicBezTo>
                <a:lnTo>
                  <a:pt x="0" y="75145"/>
                </a:lnTo>
                <a:cubicBezTo>
                  <a:pt x="0" y="33671"/>
                  <a:pt x="33671" y="0"/>
                  <a:pt x="75145" y="0"/>
                </a:cubicBezTo>
                <a:close/>
              </a:path>
            </a:pathLst>
          </a:custGeom>
          <a:solidFill>
            <a:srgbClr val="C5A575">
              <a:alpha val="30196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8380973" y="4123488"/>
            <a:ext cx="211341" cy="187858"/>
          </a:xfrm>
          <a:custGeom>
            <a:avLst/>
            <a:gdLst/>
            <a:ahLst/>
            <a:cxnLst/>
            <a:rect l="l" t="t" r="r" b="b"/>
            <a:pathLst>
              <a:path w="211341" h="187858">
                <a:moveTo>
                  <a:pt x="113559" y="-6935"/>
                </a:moveTo>
                <a:cubicBezTo>
                  <a:pt x="112055" y="-9870"/>
                  <a:pt x="109009" y="-11741"/>
                  <a:pt x="105707" y="-11741"/>
                </a:cubicBezTo>
                <a:cubicBezTo>
                  <a:pt x="102405" y="-11741"/>
                  <a:pt x="99359" y="-9870"/>
                  <a:pt x="97855" y="-6935"/>
                </a:cubicBezTo>
                <a:lnTo>
                  <a:pt x="70850" y="45974"/>
                </a:lnTo>
                <a:lnTo>
                  <a:pt x="12181" y="55293"/>
                </a:lnTo>
                <a:cubicBezTo>
                  <a:pt x="8916" y="55807"/>
                  <a:pt x="6201" y="58119"/>
                  <a:pt x="5173" y="61274"/>
                </a:cubicBezTo>
                <a:cubicBezTo>
                  <a:pt x="4146" y="64430"/>
                  <a:pt x="4990" y="67878"/>
                  <a:pt x="7302" y="70227"/>
                </a:cubicBezTo>
                <a:lnTo>
                  <a:pt x="49276" y="112238"/>
                </a:lnTo>
                <a:lnTo>
                  <a:pt x="40030" y="170907"/>
                </a:lnTo>
                <a:cubicBezTo>
                  <a:pt x="39516" y="174172"/>
                  <a:pt x="40874" y="177475"/>
                  <a:pt x="43552" y="179419"/>
                </a:cubicBezTo>
                <a:cubicBezTo>
                  <a:pt x="46231" y="181364"/>
                  <a:pt x="49753" y="181657"/>
                  <a:pt x="52725" y="180153"/>
                </a:cubicBezTo>
                <a:lnTo>
                  <a:pt x="105707" y="153222"/>
                </a:lnTo>
                <a:lnTo>
                  <a:pt x="158652" y="180153"/>
                </a:lnTo>
                <a:cubicBezTo>
                  <a:pt x="161587" y="181657"/>
                  <a:pt x="165146" y="181364"/>
                  <a:pt x="167825" y="179419"/>
                </a:cubicBezTo>
                <a:cubicBezTo>
                  <a:pt x="170503" y="177475"/>
                  <a:pt x="171861" y="174209"/>
                  <a:pt x="171347" y="170907"/>
                </a:cubicBezTo>
                <a:lnTo>
                  <a:pt x="162064" y="112238"/>
                </a:lnTo>
                <a:lnTo>
                  <a:pt x="204039" y="70227"/>
                </a:lnTo>
                <a:cubicBezTo>
                  <a:pt x="206387" y="67878"/>
                  <a:pt x="207194" y="64430"/>
                  <a:pt x="206167" y="61274"/>
                </a:cubicBezTo>
                <a:cubicBezTo>
                  <a:pt x="205140" y="58119"/>
                  <a:pt x="202461" y="55807"/>
                  <a:pt x="199159" y="55293"/>
                </a:cubicBezTo>
                <a:lnTo>
                  <a:pt x="140527" y="45974"/>
                </a:lnTo>
                <a:lnTo>
                  <a:pt x="113559" y="-6935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3" name="Text 51"/>
          <p:cNvSpPr/>
          <p:nvPr/>
        </p:nvSpPr>
        <p:spPr>
          <a:xfrm>
            <a:off x="8824788" y="4111747"/>
            <a:ext cx="1756475" cy="216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33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Total Premium Stack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148498" y="4555562"/>
            <a:ext cx="3616271" cy="4508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550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+35-55%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223641" y="5081565"/>
            <a:ext cx="3465985" cy="22543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8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 atas market rate standard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8261213" y="5419710"/>
            <a:ext cx="789005" cy="187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5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 Range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10696913" y="5419710"/>
            <a:ext cx="1023827" cy="187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5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300-500jt/th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8261213" y="5682712"/>
            <a:ext cx="892327" cy="187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5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Premium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10667853" y="5682712"/>
            <a:ext cx="1052006" cy="187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5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400-775jt/th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394502" y="6142965"/>
            <a:ext cx="11421781" cy="713861"/>
          </a:xfrm>
          <a:custGeom>
            <a:avLst/>
            <a:gdLst/>
            <a:ahLst/>
            <a:cxnLst/>
            <a:rect l="l" t="t" r="r" b="b"/>
            <a:pathLst>
              <a:path w="11421781" h="713861">
                <a:moveTo>
                  <a:pt x="0" y="0"/>
                </a:moveTo>
                <a:lnTo>
                  <a:pt x="11346640" y="0"/>
                </a:lnTo>
                <a:cubicBezTo>
                  <a:pt x="11388139" y="0"/>
                  <a:pt x="11421781" y="33642"/>
                  <a:pt x="11421781" y="75141"/>
                </a:cubicBezTo>
                <a:lnTo>
                  <a:pt x="11421781" y="638720"/>
                </a:lnTo>
                <a:cubicBezTo>
                  <a:pt x="11421781" y="680220"/>
                  <a:pt x="11388139" y="713861"/>
                  <a:pt x="11346640" y="713861"/>
                </a:cubicBezTo>
                <a:lnTo>
                  <a:pt x="0" y="713861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394502" y="6142965"/>
            <a:ext cx="37572" cy="713861"/>
          </a:xfrm>
          <a:custGeom>
            <a:avLst/>
            <a:gdLst/>
            <a:ahLst/>
            <a:cxnLst/>
            <a:rect l="l" t="t" r="r" b="b"/>
            <a:pathLst>
              <a:path w="37572" h="713861">
                <a:moveTo>
                  <a:pt x="0" y="0"/>
                </a:moveTo>
                <a:lnTo>
                  <a:pt x="37572" y="0"/>
                </a:lnTo>
                <a:lnTo>
                  <a:pt x="37572" y="713861"/>
                </a:lnTo>
                <a:lnTo>
                  <a:pt x="0" y="713861"/>
                </a:lnTo>
                <a:lnTo>
                  <a:pt x="0" y="0"/>
                </a:ln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2" name="Text 60"/>
          <p:cNvSpPr/>
          <p:nvPr/>
        </p:nvSpPr>
        <p:spPr>
          <a:xfrm>
            <a:off x="526003" y="6255680"/>
            <a:ext cx="11252709" cy="4884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83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Insight:</a:t>
            </a:r>
            <a:pPr>
              <a:lnSpc>
                <a:spcPct val="140000"/>
              </a:lnSpc>
            </a:pPr>
            <a:r>
              <a:rPr lang="en-US" sz="1183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Premium tidak otomatis — harus bisa </a:t>
            </a:r>
            <a:pPr>
              <a:lnSpc>
                <a:spcPct val="140000"/>
              </a:lnSpc>
            </a:pPr>
            <a:r>
              <a:rPr lang="en-US" sz="1183" dirty="0">
                <a:solidFill>
                  <a:srgbClr val="C5A575"/>
                </a:solidFill>
                <a:highlight>
                  <a:srgbClr val="C5A575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mengartikulasikan value </a:t>
            </a:r>
            <a:pPr>
              <a:lnSpc>
                <a:spcPct val="140000"/>
              </a:lnSpc>
            </a:pPr>
            <a:r>
              <a:rPr lang="en-US" sz="1183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komponen dalam bahasa employer. SIBARU bukan hanya "AI system", tapi "proven scalable implementation affecting 270M citizens."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spc="60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03 / CONSULTING TIER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858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Tier Konsultan Internasional: Range &amp; Struktur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430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McKinsey, Deloitte, PwC — Experienced hire positioning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5763" y="1528763"/>
            <a:ext cx="5629275" cy="4943475"/>
          </a:xfrm>
          <a:custGeom>
            <a:avLst/>
            <a:gdLst/>
            <a:ahLst/>
            <a:cxnLst/>
            <a:rect l="l" t="t" r="r" b="b"/>
            <a:pathLst>
              <a:path w="5629275" h="4943475">
                <a:moveTo>
                  <a:pt x="76179" y="0"/>
                </a:moveTo>
                <a:lnTo>
                  <a:pt x="5553096" y="0"/>
                </a:lnTo>
                <a:cubicBezTo>
                  <a:pt x="5595169" y="0"/>
                  <a:pt x="5629275" y="34106"/>
                  <a:pt x="5629275" y="76179"/>
                </a:cubicBezTo>
                <a:lnTo>
                  <a:pt x="5629275" y="4867296"/>
                </a:lnTo>
                <a:cubicBezTo>
                  <a:pt x="5629275" y="4909369"/>
                  <a:pt x="5595169" y="4943475"/>
                  <a:pt x="5553096" y="4943475"/>
                </a:cubicBezTo>
                <a:lnTo>
                  <a:pt x="76179" y="4943475"/>
                </a:lnTo>
                <a:cubicBezTo>
                  <a:pt x="34106" y="4943475"/>
                  <a:pt x="0" y="4909369"/>
                  <a:pt x="0" y="4867296"/>
                </a:cubicBezTo>
                <a:lnTo>
                  <a:pt x="0" y="76179"/>
                </a:lnTo>
                <a:cubicBezTo>
                  <a:pt x="0" y="34135"/>
                  <a:pt x="34135" y="0"/>
                  <a:pt x="76179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2925" y="1685925"/>
            <a:ext cx="5410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Struktur Kompensasi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61975" y="2066925"/>
            <a:ext cx="5295900" cy="1219200"/>
          </a:xfrm>
          <a:custGeom>
            <a:avLst/>
            <a:gdLst/>
            <a:ahLst/>
            <a:cxnLst/>
            <a:rect l="l" t="t" r="r" b="b"/>
            <a:pathLst>
              <a:path w="5295900" h="1219200">
                <a:moveTo>
                  <a:pt x="38100" y="0"/>
                </a:moveTo>
                <a:lnTo>
                  <a:pt x="5219700" y="0"/>
                </a:lnTo>
                <a:cubicBezTo>
                  <a:pt x="5261756" y="0"/>
                  <a:pt x="5295900" y="34144"/>
                  <a:pt x="5295900" y="76200"/>
                </a:cubicBezTo>
                <a:lnTo>
                  <a:pt x="5295900" y="1143000"/>
                </a:lnTo>
                <a:cubicBezTo>
                  <a:pt x="5295900" y="1185056"/>
                  <a:pt x="5261756" y="1219200"/>
                  <a:pt x="5219700" y="1219200"/>
                </a:cubicBezTo>
                <a:lnTo>
                  <a:pt x="38100" y="1219200"/>
                </a:lnTo>
                <a:cubicBezTo>
                  <a:pt x="17072" y="1219200"/>
                  <a:pt x="0" y="1202128"/>
                  <a:pt x="0" y="1181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61975" y="2066925"/>
            <a:ext cx="38100" cy="1219200"/>
          </a:xfrm>
          <a:custGeom>
            <a:avLst/>
            <a:gdLst/>
            <a:ahLst/>
            <a:cxnLst/>
            <a:rect l="l" t="t" r="r" b="b"/>
            <a:pathLst>
              <a:path w="38100" h="1219200">
                <a:moveTo>
                  <a:pt x="38100" y="0"/>
                </a:moveTo>
                <a:lnTo>
                  <a:pt x="38100" y="0"/>
                </a:lnTo>
                <a:lnTo>
                  <a:pt x="38100" y="1219200"/>
                </a:lnTo>
                <a:lnTo>
                  <a:pt x="38100" y="1219200"/>
                </a:lnTo>
                <a:cubicBezTo>
                  <a:pt x="17072" y="1219200"/>
                  <a:pt x="0" y="1202128"/>
                  <a:pt x="0" y="1181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9" name="Text 7"/>
          <p:cNvSpPr/>
          <p:nvPr/>
        </p:nvSpPr>
        <p:spPr>
          <a:xfrm>
            <a:off x="695325" y="2181225"/>
            <a:ext cx="10572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Base Salary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131519" y="2181225"/>
            <a:ext cx="609600" cy="266700"/>
          </a:xfrm>
          <a:custGeom>
            <a:avLst/>
            <a:gdLst/>
            <a:ahLst/>
            <a:cxnLst/>
            <a:rect l="l" t="t" r="r" b="b"/>
            <a:pathLst>
              <a:path w="609600" h="266700">
                <a:moveTo>
                  <a:pt x="38101" y="0"/>
                </a:moveTo>
                <a:lnTo>
                  <a:pt x="571499" y="0"/>
                </a:lnTo>
                <a:cubicBezTo>
                  <a:pt x="592542" y="0"/>
                  <a:pt x="609600" y="17058"/>
                  <a:pt x="609600" y="38101"/>
                </a:cubicBezTo>
                <a:lnTo>
                  <a:pt x="609600" y="228599"/>
                </a:lnTo>
                <a:cubicBezTo>
                  <a:pt x="609600" y="249628"/>
                  <a:pt x="592528" y="266700"/>
                  <a:pt x="571499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5131519" y="2181225"/>
            <a:ext cx="676275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60-70%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95325" y="2524125"/>
            <a:ext cx="5114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Fixed component, naik setiap promotion cycle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95325" y="2790825"/>
            <a:ext cx="742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Consultant: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743078" y="2790825"/>
            <a:ext cx="1066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180-280jt/th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95325" y="2981325"/>
            <a:ext cx="1162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 Consultant: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743078" y="2981325"/>
            <a:ext cx="1066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280-400jt/th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61975" y="3362325"/>
            <a:ext cx="5295900" cy="762000"/>
          </a:xfrm>
          <a:custGeom>
            <a:avLst/>
            <a:gdLst/>
            <a:ahLst/>
            <a:cxnLst/>
            <a:rect l="l" t="t" r="r" b="b"/>
            <a:pathLst>
              <a:path w="5295900" h="762000">
                <a:moveTo>
                  <a:pt x="38100" y="0"/>
                </a:moveTo>
                <a:lnTo>
                  <a:pt x="5219700" y="0"/>
                </a:lnTo>
                <a:cubicBezTo>
                  <a:pt x="5261756" y="0"/>
                  <a:pt x="5295900" y="34144"/>
                  <a:pt x="5295900" y="76200"/>
                </a:cubicBezTo>
                <a:lnTo>
                  <a:pt x="5295900" y="685800"/>
                </a:lnTo>
                <a:cubicBezTo>
                  <a:pt x="5295900" y="727856"/>
                  <a:pt x="5261756" y="762000"/>
                  <a:pt x="5219700" y="762000"/>
                </a:cubicBezTo>
                <a:lnTo>
                  <a:pt x="38100" y="762000"/>
                </a:lnTo>
                <a:cubicBezTo>
                  <a:pt x="17072" y="762000"/>
                  <a:pt x="0" y="744928"/>
                  <a:pt x="0" y="723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561975" y="3362325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100" y="0"/>
                </a:moveTo>
                <a:lnTo>
                  <a:pt x="38100" y="0"/>
                </a:lnTo>
                <a:lnTo>
                  <a:pt x="38100" y="762000"/>
                </a:lnTo>
                <a:lnTo>
                  <a:pt x="38100" y="762000"/>
                </a:lnTo>
                <a:cubicBezTo>
                  <a:pt x="17072" y="762000"/>
                  <a:pt x="0" y="744928"/>
                  <a:pt x="0" y="723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9" name="Text 17"/>
          <p:cNvSpPr/>
          <p:nvPr/>
        </p:nvSpPr>
        <p:spPr>
          <a:xfrm>
            <a:off x="695325" y="3476625"/>
            <a:ext cx="1714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Performance Bonus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131519" y="3476625"/>
            <a:ext cx="609600" cy="266700"/>
          </a:xfrm>
          <a:custGeom>
            <a:avLst/>
            <a:gdLst/>
            <a:ahLst/>
            <a:cxnLst/>
            <a:rect l="l" t="t" r="r" b="b"/>
            <a:pathLst>
              <a:path w="609600" h="266700">
                <a:moveTo>
                  <a:pt x="38101" y="0"/>
                </a:moveTo>
                <a:lnTo>
                  <a:pt x="571499" y="0"/>
                </a:lnTo>
                <a:cubicBezTo>
                  <a:pt x="592542" y="0"/>
                  <a:pt x="609600" y="17058"/>
                  <a:pt x="609600" y="38101"/>
                </a:cubicBezTo>
                <a:lnTo>
                  <a:pt x="609600" y="228599"/>
                </a:lnTo>
                <a:cubicBezTo>
                  <a:pt x="609600" y="249628"/>
                  <a:pt x="592528" y="266700"/>
                  <a:pt x="571499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5131519" y="3476625"/>
            <a:ext cx="676275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15-30%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95325" y="3819525"/>
            <a:ext cx="5114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Berdasarkan individual &amp; firm performance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61975" y="4200525"/>
            <a:ext cx="5295900" cy="762000"/>
          </a:xfrm>
          <a:custGeom>
            <a:avLst/>
            <a:gdLst/>
            <a:ahLst/>
            <a:cxnLst/>
            <a:rect l="l" t="t" r="r" b="b"/>
            <a:pathLst>
              <a:path w="5295900" h="762000">
                <a:moveTo>
                  <a:pt x="38100" y="0"/>
                </a:moveTo>
                <a:lnTo>
                  <a:pt x="5219700" y="0"/>
                </a:lnTo>
                <a:cubicBezTo>
                  <a:pt x="5261756" y="0"/>
                  <a:pt x="5295900" y="34144"/>
                  <a:pt x="5295900" y="76200"/>
                </a:cubicBezTo>
                <a:lnTo>
                  <a:pt x="5295900" y="685800"/>
                </a:lnTo>
                <a:cubicBezTo>
                  <a:pt x="5295900" y="727856"/>
                  <a:pt x="5261756" y="762000"/>
                  <a:pt x="5219700" y="762000"/>
                </a:cubicBezTo>
                <a:lnTo>
                  <a:pt x="38100" y="762000"/>
                </a:lnTo>
                <a:cubicBezTo>
                  <a:pt x="17072" y="762000"/>
                  <a:pt x="0" y="744928"/>
                  <a:pt x="0" y="723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561975" y="4200525"/>
            <a:ext cx="38100" cy="762000"/>
          </a:xfrm>
          <a:custGeom>
            <a:avLst/>
            <a:gdLst/>
            <a:ahLst/>
            <a:cxnLst/>
            <a:rect l="l" t="t" r="r" b="b"/>
            <a:pathLst>
              <a:path w="38100" h="762000">
                <a:moveTo>
                  <a:pt x="38100" y="0"/>
                </a:moveTo>
                <a:lnTo>
                  <a:pt x="38100" y="0"/>
                </a:lnTo>
                <a:lnTo>
                  <a:pt x="38100" y="762000"/>
                </a:lnTo>
                <a:lnTo>
                  <a:pt x="38100" y="762000"/>
                </a:lnTo>
                <a:cubicBezTo>
                  <a:pt x="17072" y="762000"/>
                  <a:pt x="0" y="744928"/>
                  <a:pt x="0" y="723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5" name="Text 23"/>
          <p:cNvSpPr/>
          <p:nvPr/>
        </p:nvSpPr>
        <p:spPr>
          <a:xfrm>
            <a:off x="695325" y="4314825"/>
            <a:ext cx="1295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Signing Bonus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042743" y="4314825"/>
            <a:ext cx="704850" cy="266700"/>
          </a:xfrm>
          <a:custGeom>
            <a:avLst/>
            <a:gdLst/>
            <a:ahLst/>
            <a:cxnLst/>
            <a:rect l="l" t="t" r="r" b="b"/>
            <a:pathLst>
              <a:path w="704850" h="266700">
                <a:moveTo>
                  <a:pt x="38101" y="0"/>
                </a:moveTo>
                <a:lnTo>
                  <a:pt x="666749" y="0"/>
                </a:lnTo>
                <a:cubicBezTo>
                  <a:pt x="687792" y="0"/>
                  <a:pt x="704850" y="17058"/>
                  <a:pt x="704850" y="38101"/>
                </a:cubicBezTo>
                <a:lnTo>
                  <a:pt x="704850" y="228599"/>
                </a:lnTo>
                <a:cubicBezTo>
                  <a:pt x="704850" y="249628"/>
                  <a:pt x="687778" y="266700"/>
                  <a:pt x="666749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5042743" y="4314825"/>
            <a:ext cx="771525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One-time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95325" y="4657725"/>
            <a:ext cx="5114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30-100jt — paling negotiable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61975" y="5038725"/>
            <a:ext cx="5295900" cy="723900"/>
          </a:xfrm>
          <a:custGeom>
            <a:avLst/>
            <a:gdLst/>
            <a:ahLst/>
            <a:cxnLst/>
            <a:rect l="l" t="t" r="r" b="b"/>
            <a:pathLst>
              <a:path w="5295900" h="723900">
                <a:moveTo>
                  <a:pt x="38100" y="0"/>
                </a:moveTo>
                <a:lnTo>
                  <a:pt x="5219702" y="0"/>
                </a:lnTo>
                <a:cubicBezTo>
                  <a:pt x="5261757" y="0"/>
                  <a:pt x="5295900" y="34143"/>
                  <a:pt x="5295900" y="76198"/>
                </a:cubicBezTo>
                <a:lnTo>
                  <a:pt x="5295900" y="647702"/>
                </a:lnTo>
                <a:cubicBezTo>
                  <a:pt x="5295900" y="689757"/>
                  <a:pt x="5261757" y="723900"/>
                  <a:pt x="5219702" y="723900"/>
                </a:cubicBezTo>
                <a:lnTo>
                  <a:pt x="38100" y="723900"/>
                </a:lnTo>
                <a:cubicBezTo>
                  <a:pt x="17072" y="723900"/>
                  <a:pt x="0" y="706828"/>
                  <a:pt x="0" y="685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561975" y="5038725"/>
            <a:ext cx="38100" cy="723900"/>
          </a:xfrm>
          <a:custGeom>
            <a:avLst/>
            <a:gdLst/>
            <a:ahLst/>
            <a:cxnLst/>
            <a:rect l="l" t="t" r="r" b="b"/>
            <a:pathLst>
              <a:path w="38100" h="723900">
                <a:moveTo>
                  <a:pt x="38100" y="0"/>
                </a:moveTo>
                <a:lnTo>
                  <a:pt x="38100" y="0"/>
                </a:lnTo>
                <a:lnTo>
                  <a:pt x="38100" y="723900"/>
                </a:lnTo>
                <a:lnTo>
                  <a:pt x="38100" y="723900"/>
                </a:lnTo>
                <a:cubicBezTo>
                  <a:pt x="17072" y="723900"/>
                  <a:pt x="0" y="706828"/>
                  <a:pt x="0" y="685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31" name="Text 29"/>
          <p:cNvSpPr/>
          <p:nvPr/>
        </p:nvSpPr>
        <p:spPr>
          <a:xfrm>
            <a:off x="695325" y="5153025"/>
            <a:ext cx="7620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Benefits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95325" y="5457825"/>
            <a:ext cx="51149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Health insurance, retirement, training budget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76963" y="1528763"/>
            <a:ext cx="5629275" cy="2790825"/>
          </a:xfrm>
          <a:custGeom>
            <a:avLst/>
            <a:gdLst/>
            <a:ahLst/>
            <a:cxnLst/>
            <a:rect l="l" t="t" r="r" b="b"/>
            <a:pathLst>
              <a:path w="5629275" h="2790825">
                <a:moveTo>
                  <a:pt x="76190" y="0"/>
                </a:moveTo>
                <a:lnTo>
                  <a:pt x="5553085" y="0"/>
                </a:lnTo>
                <a:cubicBezTo>
                  <a:pt x="5595164" y="0"/>
                  <a:pt x="5629275" y="34111"/>
                  <a:pt x="5629275" y="76190"/>
                </a:cubicBezTo>
                <a:lnTo>
                  <a:pt x="5629275" y="2714635"/>
                </a:lnTo>
                <a:cubicBezTo>
                  <a:pt x="5629275" y="2756714"/>
                  <a:pt x="5595164" y="2790825"/>
                  <a:pt x="5553085" y="2790825"/>
                </a:cubicBezTo>
                <a:lnTo>
                  <a:pt x="76190" y="2790825"/>
                </a:lnTo>
                <a:cubicBezTo>
                  <a:pt x="34111" y="2790825"/>
                  <a:pt x="0" y="2756714"/>
                  <a:pt x="0" y="2714635"/>
                </a:cubicBezTo>
                <a:lnTo>
                  <a:pt x="0" y="76190"/>
                </a:lnTo>
                <a:cubicBezTo>
                  <a:pt x="0" y="34111"/>
                  <a:pt x="34111" y="0"/>
                  <a:pt x="76190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334125" y="1685925"/>
            <a:ext cx="5410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Range Realistis Indonesia</a:t>
            </a:r>
            <a:endParaRPr lang="en-US" sz="1600" dirty="0"/>
          </a:p>
        </p:txBody>
      </p:sp>
      <p:pic>
        <p:nvPicPr>
          <p:cNvPr id="35" name="Image 0" descr="https://kimi-img.moonshot.cn/pub/slides/26-03-01-20:27:22-d6i31ag64o3n6s6tip5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4125" y="2066925"/>
            <a:ext cx="5314950" cy="2095500"/>
          </a:xfrm>
          <a:prstGeom prst="roundRect">
            <a:avLst>
              <a:gd name="adj" fmla="val 0"/>
            </a:avLst>
          </a:prstGeom>
        </p:spPr>
      </p:pic>
      <p:sp>
        <p:nvSpPr>
          <p:cNvPr id="36" name="Shape 33"/>
          <p:cNvSpPr/>
          <p:nvPr/>
        </p:nvSpPr>
        <p:spPr>
          <a:xfrm>
            <a:off x="6176963" y="4443413"/>
            <a:ext cx="2752725" cy="1190625"/>
          </a:xfrm>
          <a:custGeom>
            <a:avLst/>
            <a:gdLst/>
            <a:ahLst/>
            <a:cxnLst/>
            <a:rect l="l" t="t" r="r" b="b"/>
            <a:pathLst>
              <a:path w="2752725" h="1190625">
                <a:moveTo>
                  <a:pt x="76200" y="0"/>
                </a:moveTo>
                <a:lnTo>
                  <a:pt x="2676525" y="0"/>
                </a:lnTo>
                <a:cubicBezTo>
                  <a:pt x="2718581" y="0"/>
                  <a:pt x="2752725" y="34144"/>
                  <a:pt x="2752725" y="76200"/>
                </a:cubicBezTo>
                <a:lnTo>
                  <a:pt x="2752725" y="1114425"/>
                </a:lnTo>
                <a:cubicBezTo>
                  <a:pt x="2752725" y="1156481"/>
                  <a:pt x="2718581" y="1190625"/>
                  <a:pt x="2676525" y="1190625"/>
                </a:cubicBezTo>
                <a:lnTo>
                  <a:pt x="76200" y="1190625"/>
                </a:lnTo>
                <a:cubicBezTo>
                  <a:pt x="34144" y="1190625"/>
                  <a:pt x="0" y="1156481"/>
                  <a:pt x="0" y="11144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296025" y="4562475"/>
            <a:ext cx="259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Lower End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6300788" y="4924425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cubicBezTo>
                  <a:pt x="0" y="8536"/>
                  <a:pt x="8536" y="0"/>
                  <a:pt x="19050" y="0"/>
                </a:cubicBezTo>
                <a:cubicBezTo>
                  <a:pt x="29564" y="0"/>
                  <a:pt x="38100" y="8536"/>
                  <a:pt x="38100" y="19050"/>
                </a:cubicBezTo>
                <a:cubicBezTo>
                  <a:pt x="38100" y="29564"/>
                  <a:pt x="29564" y="38100"/>
                  <a:pt x="19050" y="38100"/>
                </a:cubicBezTo>
                <a:cubicBezTo>
                  <a:pt x="8536" y="38100"/>
                  <a:pt x="0" y="29564"/>
                  <a:pt x="0" y="1905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39" name="Text 36"/>
          <p:cNvSpPr/>
          <p:nvPr/>
        </p:nvSpPr>
        <p:spPr>
          <a:xfrm>
            <a:off x="6419850" y="4867275"/>
            <a:ext cx="1409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Pengalaman &lt; 3 tahun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>
            <a:off x="6300788" y="5153025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cubicBezTo>
                  <a:pt x="0" y="8536"/>
                  <a:pt x="8536" y="0"/>
                  <a:pt x="19050" y="0"/>
                </a:cubicBezTo>
                <a:cubicBezTo>
                  <a:pt x="29564" y="0"/>
                  <a:pt x="38100" y="8536"/>
                  <a:pt x="38100" y="19050"/>
                </a:cubicBezTo>
                <a:cubicBezTo>
                  <a:pt x="38100" y="29564"/>
                  <a:pt x="29564" y="38100"/>
                  <a:pt x="19050" y="38100"/>
                </a:cubicBezTo>
                <a:cubicBezTo>
                  <a:pt x="8536" y="38100"/>
                  <a:pt x="0" y="29564"/>
                  <a:pt x="0" y="1905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1" name="Text 38"/>
          <p:cNvSpPr/>
          <p:nvPr/>
        </p:nvSpPr>
        <p:spPr>
          <a:xfrm>
            <a:off x="6419850" y="5095875"/>
            <a:ext cx="152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Track record belum jelas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6300788" y="5381625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cubicBezTo>
                  <a:pt x="0" y="8536"/>
                  <a:pt x="8536" y="0"/>
                  <a:pt x="19050" y="0"/>
                </a:cubicBezTo>
                <a:cubicBezTo>
                  <a:pt x="29564" y="0"/>
                  <a:pt x="38100" y="8536"/>
                  <a:pt x="38100" y="19050"/>
                </a:cubicBezTo>
                <a:cubicBezTo>
                  <a:pt x="38100" y="29564"/>
                  <a:pt x="29564" y="38100"/>
                  <a:pt x="19050" y="38100"/>
                </a:cubicBezTo>
                <a:cubicBezTo>
                  <a:pt x="8536" y="38100"/>
                  <a:pt x="0" y="29564"/>
                  <a:pt x="0" y="19050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43" name="Text 40"/>
          <p:cNvSpPr/>
          <p:nvPr/>
        </p:nvSpPr>
        <p:spPr>
          <a:xfrm>
            <a:off x="6419850" y="5324475"/>
            <a:ext cx="1076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terbatas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9053513" y="4443413"/>
            <a:ext cx="2752725" cy="1190625"/>
          </a:xfrm>
          <a:custGeom>
            <a:avLst/>
            <a:gdLst/>
            <a:ahLst/>
            <a:cxnLst/>
            <a:rect l="l" t="t" r="r" b="b"/>
            <a:pathLst>
              <a:path w="2752725" h="1190625">
                <a:moveTo>
                  <a:pt x="76200" y="0"/>
                </a:moveTo>
                <a:lnTo>
                  <a:pt x="2676525" y="0"/>
                </a:lnTo>
                <a:cubicBezTo>
                  <a:pt x="2718581" y="0"/>
                  <a:pt x="2752725" y="34144"/>
                  <a:pt x="2752725" y="76200"/>
                </a:cubicBezTo>
                <a:lnTo>
                  <a:pt x="2752725" y="1114425"/>
                </a:lnTo>
                <a:cubicBezTo>
                  <a:pt x="2752725" y="1156481"/>
                  <a:pt x="2718581" y="1190625"/>
                  <a:pt x="2676525" y="1190625"/>
                </a:cubicBezTo>
                <a:lnTo>
                  <a:pt x="76200" y="1190625"/>
                </a:lnTo>
                <a:cubicBezTo>
                  <a:pt x="34144" y="1190625"/>
                  <a:pt x="0" y="1156481"/>
                  <a:pt x="0" y="11144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9172575" y="4562475"/>
            <a:ext cx="2590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Upper End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9177338" y="4924425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cubicBezTo>
                  <a:pt x="0" y="8536"/>
                  <a:pt x="8536" y="0"/>
                  <a:pt x="19050" y="0"/>
                </a:cubicBezTo>
                <a:cubicBezTo>
                  <a:pt x="29564" y="0"/>
                  <a:pt x="38100" y="8536"/>
                  <a:pt x="38100" y="19050"/>
                </a:cubicBezTo>
                <a:cubicBezTo>
                  <a:pt x="38100" y="29564"/>
                  <a:pt x="29564" y="38100"/>
                  <a:pt x="19050" y="38100"/>
                </a:cubicBezTo>
                <a:cubicBezTo>
                  <a:pt x="8536" y="38100"/>
                  <a:pt x="0" y="29564"/>
                  <a:pt x="0" y="1905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7" name="Text 44"/>
          <p:cNvSpPr/>
          <p:nvPr/>
        </p:nvSpPr>
        <p:spPr>
          <a:xfrm>
            <a:off x="9296400" y="4867275"/>
            <a:ext cx="1371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Pengalaman 5+ tahun</a:t>
            </a:r>
            <a:endParaRPr lang="en-US" sz="1600" dirty="0"/>
          </a:p>
        </p:txBody>
      </p:sp>
      <p:sp>
        <p:nvSpPr>
          <p:cNvPr id="48" name="Shape 45"/>
          <p:cNvSpPr/>
          <p:nvPr/>
        </p:nvSpPr>
        <p:spPr>
          <a:xfrm>
            <a:off x="9177338" y="5153025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cubicBezTo>
                  <a:pt x="0" y="8536"/>
                  <a:pt x="8536" y="0"/>
                  <a:pt x="19050" y="0"/>
                </a:cubicBezTo>
                <a:cubicBezTo>
                  <a:pt x="29564" y="0"/>
                  <a:pt x="38100" y="8536"/>
                  <a:pt x="38100" y="19050"/>
                </a:cubicBezTo>
                <a:cubicBezTo>
                  <a:pt x="38100" y="29564"/>
                  <a:pt x="29564" y="38100"/>
                  <a:pt x="19050" y="38100"/>
                </a:cubicBezTo>
                <a:cubicBezTo>
                  <a:pt x="8536" y="38100"/>
                  <a:pt x="0" y="29564"/>
                  <a:pt x="0" y="1905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9" name="Text 46"/>
          <p:cNvSpPr/>
          <p:nvPr/>
        </p:nvSpPr>
        <p:spPr>
          <a:xfrm>
            <a:off x="9296400" y="5095875"/>
            <a:ext cx="1257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Deliverables terukur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9177338" y="5381625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19050"/>
                </a:moveTo>
                <a:cubicBezTo>
                  <a:pt x="0" y="8536"/>
                  <a:pt x="8536" y="0"/>
                  <a:pt x="19050" y="0"/>
                </a:cubicBezTo>
                <a:cubicBezTo>
                  <a:pt x="29564" y="0"/>
                  <a:pt x="38100" y="8536"/>
                  <a:pt x="38100" y="19050"/>
                </a:cubicBezTo>
                <a:cubicBezTo>
                  <a:pt x="38100" y="29564"/>
                  <a:pt x="29564" y="38100"/>
                  <a:pt x="19050" y="38100"/>
                </a:cubicBezTo>
                <a:cubicBezTo>
                  <a:pt x="8536" y="38100"/>
                  <a:pt x="0" y="29564"/>
                  <a:pt x="0" y="1905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1" name="Text 48"/>
          <p:cNvSpPr/>
          <p:nvPr/>
        </p:nvSpPr>
        <p:spPr>
          <a:xfrm>
            <a:off x="9296400" y="5324475"/>
            <a:ext cx="847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kuat</a:t>
            </a:r>
            <a:endParaRPr lang="en-US" sz="1600" dirty="0"/>
          </a:p>
        </p:txBody>
      </p:sp>
      <p:sp>
        <p:nvSpPr>
          <p:cNvPr id="52" name="Shape 49"/>
          <p:cNvSpPr/>
          <p:nvPr/>
        </p:nvSpPr>
        <p:spPr>
          <a:xfrm>
            <a:off x="6191250" y="5753100"/>
            <a:ext cx="5619750" cy="723900"/>
          </a:xfrm>
          <a:custGeom>
            <a:avLst/>
            <a:gdLst/>
            <a:ahLst/>
            <a:cxnLst/>
            <a:rect l="l" t="t" r="r" b="b"/>
            <a:pathLst>
              <a:path w="5619750" h="723900">
                <a:moveTo>
                  <a:pt x="0" y="0"/>
                </a:moveTo>
                <a:lnTo>
                  <a:pt x="5543552" y="0"/>
                </a:lnTo>
                <a:cubicBezTo>
                  <a:pt x="5585607" y="0"/>
                  <a:pt x="5619750" y="34143"/>
                  <a:pt x="5619750" y="76198"/>
                </a:cubicBezTo>
                <a:lnTo>
                  <a:pt x="5619750" y="647702"/>
                </a:lnTo>
                <a:cubicBezTo>
                  <a:pt x="5619750" y="689757"/>
                  <a:pt x="5585607" y="723900"/>
                  <a:pt x="5543552" y="723900"/>
                </a:cubicBezTo>
                <a:lnTo>
                  <a:pt x="0" y="723900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53" name="Shape 50"/>
          <p:cNvSpPr/>
          <p:nvPr/>
        </p:nvSpPr>
        <p:spPr>
          <a:xfrm>
            <a:off x="6191250" y="5753100"/>
            <a:ext cx="38100" cy="723900"/>
          </a:xfrm>
          <a:custGeom>
            <a:avLst/>
            <a:gdLst/>
            <a:ahLst/>
            <a:cxnLst/>
            <a:rect l="l" t="t" r="r" b="b"/>
            <a:pathLst>
              <a:path w="38100" h="723900">
                <a:moveTo>
                  <a:pt x="0" y="0"/>
                </a:moveTo>
                <a:lnTo>
                  <a:pt x="38100" y="0"/>
                </a:lnTo>
                <a:lnTo>
                  <a:pt x="38100" y="723900"/>
                </a:lnTo>
                <a:lnTo>
                  <a:pt x="0" y="723900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4" name="Text 51"/>
          <p:cNvSpPr/>
          <p:nvPr/>
        </p:nvSpPr>
        <p:spPr>
          <a:xfrm>
            <a:off x="6324600" y="5867400"/>
            <a:ext cx="5448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Hidden Compensation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6335316" y="6200775"/>
            <a:ext cx="150019" cy="133350"/>
          </a:xfrm>
          <a:custGeom>
            <a:avLst/>
            <a:gdLst/>
            <a:ahLst/>
            <a:cxnLst/>
            <a:rect l="l" t="t" r="r" b="b"/>
            <a:pathLst>
              <a:path w="150019" h="133350">
                <a:moveTo>
                  <a:pt x="12502" y="50996"/>
                </a:moveTo>
                <a:lnTo>
                  <a:pt x="66988" y="73421"/>
                </a:lnTo>
                <a:cubicBezTo>
                  <a:pt x="69540" y="74462"/>
                  <a:pt x="72249" y="75009"/>
                  <a:pt x="75009" y="75009"/>
                </a:cubicBezTo>
                <a:cubicBezTo>
                  <a:pt x="77770" y="75009"/>
                  <a:pt x="80479" y="74462"/>
                  <a:pt x="83031" y="73421"/>
                </a:cubicBezTo>
                <a:lnTo>
                  <a:pt x="146164" y="47428"/>
                </a:lnTo>
                <a:cubicBezTo>
                  <a:pt x="148508" y="46464"/>
                  <a:pt x="150019" y="44198"/>
                  <a:pt x="150019" y="41672"/>
                </a:cubicBezTo>
                <a:cubicBezTo>
                  <a:pt x="150019" y="39146"/>
                  <a:pt x="148508" y="36880"/>
                  <a:pt x="146164" y="35916"/>
                </a:cubicBezTo>
                <a:lnTo>
                  <a:pt x="83031" y="9923"/>
                </a:lnTo>
                <a:cubicBezTo>
                  <a:pt x="80479" y="8881"/>
                  <a:pt x="77770" y="8334"/>
                  <a:pt x="75009" y="8334"/>
                </a:cubicBezTo>
                <a:cubicBezTo>
                  <a:pt x="72249" y="8334"/>
                  <a:pt x="69540" y="8881"/>
                  <a:pt x="66988" y="9923"/>
                </a:cubicBezTo>
                <a:lnTo>
                  <a:pt x="3855" y="35916"/>
                </a:lnTo>
                <a:cubicBezTo>
                  <a:pt x="1511" y="36880"/>
                  <a:pt x="0" y="39146"/>
                  <a:pt x="0" y="41672"/>
                </a:cubicBezTo>
                <a:lnTo>
                  <a:pt x="0" y="118765"/>
                </a:lnTo>
                <a:cubicBezTo>
                  <a:pt x="0" y="122229"/>
                  <a:pt x="2787" y="125016"/>
                  <a:pt x="6251" y="125016"/>
                </a:cubicBezTo>
                <a:cubicBezTo>
                  <a:pt x="9715" y="125016"/>
                  <a:pt x="12502" y="122229"/>
                  <a:pt x="12502" y="118765"/>
                </a:cubicBezTo>
                <a:lnTo>
                  <a:pt x="12502" y="50996"/>
                </a:lnTo>
                <a:close/>
                <a:moveTo>
                  <a:pt x="25003" y="69670"/>
                </a:moveTo>
                <a:lnTo>
                  <a:pt x="25003" y="100013"/>
                </a:lnTo>
                <a:cubicBezTo>
                  <a:pt x="25003" y="113816"/>
                  <a:pt x="47402" y="125016"/>
                  <a:pt x="75009" y="125016"/>
                </a:cubicBezTo>
                <a:cubicBezTo>
                  <a:pt x="102617" y="125016"/>
                  <a:pt x="125016" y="113816"/>
                  <a:pt x="125016" y="100013"/>
                </a:cubicBezTo>
                <a:lnTo>
                  <a:pt x="125016" y="69644"/>
                </a:lnTo>
                <a:lnTo>
                  <a:pt x="87797" y="84985"/>
                </a:lnTo>
                <a:cubicBezTo>
                  <a:pt x="83734" y="86651"/>
                  <a:pt x="79411" y="87511"/>
                  <a:pt x="75009" y="87511"/>
                </a:cubicBezTo>
                <a:cubicBezTo>
                  <a:pt x="70608" y="87511"/>
                  <a:pt x="66284" y="86651"/>
                  <a:pt x="62221" y="84985"/>
                </a:cubicBezTo>
                <a:lnTo>
                  <a:pt x="25003" y="6964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6" name="Text 53"/>
          <p:cNvSpPr/>
          <p:nvPr/>
        </p:nvSpPr>
        <p:spPr>
          <a:xfrm>
            <a:off x="6567488" y="6172200"/>
            <a:ext cx="10668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Training $20-50k</a:t>
            </a:r>
            <a:endParaRPr lang="en-US" sz="1600" dirty="0"/>
          </a:p>
        </p:txBody>
      </p:sp>
      <p:sp>
        <p:nvSpPr>
          <p:cNvPr id="57" name="Shape 54"/>
          <p:cNvSpPr/>
          <p:nvPr/>
        </p:nvSpPr>
        <p:spPr>
          <a:xfrm>
            <a:off x="8151391" y="6200775"/>
            <a:ext cx="150019" cy="133350"/>
          </a:xfrm>
          <a:custGeom>
            <a:avLst/>
            <a:gdLst/>
            <a:ahLst/>
            <a:cxnLst/>
            <a:rect l="l" t="t" r="r" b="b"/>
            <a:pathLst>
              <a:path w="150019" h="133350">
                <a:moveTo>
                  <a:pt x="135434" y="52090"/>
                </a:moveTo>
                <a:cubicBezTo>
                  <a:pt x="143481" y="52090"/>
                  <a:pt x="150019" y="58627"/>
                  <a:pt x="150019" y="66675"/>
                </a:cubicBezTo>
                <a:cubicBezTo>
                  <a:pt x="150019" y="74723"/>
                  <a:pt x="143481" y="81260"/>
                  <a:pt x="135434" y="81260"/>
                </a:cubicBezTo>
                <a:lnTo>
                  <a:pt x="102278" y="81260"/>
                </a:lnTo>
                <a:lnTo>
                  <a:pt x="60815" y="126474"/>
                </a:lnTo>
                <a:cubicBezTo>
                  <a:pt x="59226" y="128193"/>
                  <a:pt x="57012" y="129183"/>
                  <a:pt x="54668" y="129183"/>
                </a:cubicBezTo>
                <a:lnTo>
                  <a:pt x="43287" y="129183"/>
                </a:lnTo>
                <a:cubicBezTo>
                  <a:pt x="40448" y="129183"/>
                  <a:pt x="38442" y="126396"/>
                  <a:pt x="39328" y="123687"/>
                </a:cubicBezTo>
                <a:lnTo>
                  <a:pt x="53470" y="81260"/>
                </a:lnTo>
                <a:lnTo>
                  <a:pt x="27503" y="81260"/>
                </a:lnTo>
                <a:lnTo>
                  <a:pt x="13752" y="98450"/>
                </a:lnTo>
                <a:cubicBezTo>
                  <a:pt x="12970" y="99440"/>
                  <a:pt x="11772" y="100013"/>
                  <a:pt x="10496" y="100013"/>
                </a:cubicBezTo>
                <a:lnTo>
                  <a:pt x="5339" y="100013"/>
                </a:lnTo>
                <a:cubicBezTo>
                  <a:pt x="2631" y="100013"/>
                  <a:pt x="651" y="97460"/>
                  <a:pt x="1302" y="94830"/>
                </a:cubicBezTo>
                <a:lnTo>
                  <a:pt x="8334" y="66675"/>
                </a:lnTo>
                <a:lnTo>
                  <a:pt x="1302" y="38520"/>
                </a:lnTo>
                <a:cubicBezTo>
                  <a:pt x="625" y="35890"/>
                  <a:pt x="2631" y="33337"/>
                  <a:pt x="5339" y="33337"/>
                </a:cubicBezTo>
                <a:lnTo>
                  <a:pt x="10496" y="33337"/>
                </a:lnTo>
                <a:cubicBezTo>
                  <a:pt x="11772" y="33337"/>
                  <a:pt x="12970" y="33910"/>
                  <a:pt x="13752" y="34900"/>
                </a:cubicBezTo>
                <a:lnTo>
                  <a:pt x="27503" y="52090"/>
                </a:lnTo>
                <a:lnTo>
                  <a:pt x="53470" y="52090"/>
                </a:lnTo>
                <a:lnTo>
                  <a:pt x="39328" y="9663"/>
                </a:lnTo>
                <a:cubicBezTo>
                  <a:pt x="38442" y="6954"/>
                  <a:pt x="40448" y="4167"/>
                  <a:pt x="43287" y="4167"/>
                </a:cubicBezTo>
                <a:lnTo>
                  <a:pt x="54668" y="4167"/>
                </a:lnTo>
                <a:cubicBezTo>
                  <a:pt x="57012" y="4167"/>
                  <a:pt x="59226" y="5157"/>
                  <a:pt x="60815" y="6876"/>
                </a:cubicBezTo>
                <a:lnTo>
                  <a:pt x="102278" y="52090"/>
                </a:lnTo>
                <a:lnTo>
                  <a:pt x="135434" y="5209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8" name="Text 55"/>
          <p:cNvSpPr/>
          <p:nvPr/>
        </p:nvSpPr>
        <p:spPr>
          <a:xfrm>
            <a:off x="8383563" y="6172200"/>
            <a:ext cx="1390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exposure</a:t>
            </a:r>
            <a:endParaRPr lang="en-US" sz="1600" dirty="0"/>
          </a:p>
        </p:txBody>
      </p:sp>
      <p:sp>
        <p:nvSpPr>
          <p:cNvPr id="59" name="Shape 56"/>
          <p:cNvSpPr/>
          <p:nvPr/>
        </p:nvSpPr>
        <p:spPr>
          <a:xfrm>
            <a:off x="9967466" y="6200775"/>
            <a:ext cx="150019" cy="133350"/>
          </a:xfrm>
          <a:custGeom>
            <a:avLst/>
            <a:gdLst/>
            <a:ahLst/>
            <a:cxnLst/>
            <a:rect l="l" t="t" r="r" b="b"/>
            <a:pathLst>
              <a:path w="150019" h="133350">
                <a:moveTo>
                  <a:pt x="100013" y="41672"/>
                </a:moveTo>
                <a:cubicBezTo>
                  <a:pt x="95403" y="41672"/>
                  <a:pt x="91678" y="37947"/>
                  <a:pt x="91678" y="33337"/>
                </a:cubicBezTo>
                <a:cubicBezTo>
                  <a:pt x="91678" y="28728"/>
                  <a:pt x="95403" y="25003"/>
                  <a:pt x="100013" y="25003"/>
                </a:cubicBezTo>
                <a:lnTo>
                  <a:pt x="141684" y="25003"/>
                </a:lnTo>
                <a:cubicBezTo>
                  <a:pt x="146294" y="25003"/>
                  <a:pt x="150019" y="28728"/>
                  <a:pt x="150019" y="33337"/>
                </a:cubicBezTo>
                <a:lnTo>
                  <a:pt x="150019" y="75009"/>
                </a:lnTo>
                <a:cubicBezTo>
                  <a:pt x="150019" y="79619"/>
                  <a:pt x="146294" y="83344"/>
                  <a:pt x="141684" y="83344"/>
                </a:cubicBezTo>
                <a:cubicBezTo>
                  <a:pt x="137074" y="83344"/>
                  <a:pt x="133350" y="79619"/>
                  <a:pt x="133350" y="75009"/>
                </a:cubicBezTo>
                <a:lnTo>
                  <a:pt x="133350" y="53470"/>
                </a:lnTo>
                <a:lnTo>
                  <a:pt x="89230" y="97590"/>
                </a:lnTo>
                <a:cubicBezTo>
                  <a:pt x="85974" y="100846"/>
                  <a:pt x="80687" y="100846"/>
                  <a:pt x="77432" y="97590"/>
                </a:cubicBezTo>
                <a:lnTo>
                  <a:pt x="50006" y="70139"/>
                </a:lnTo>
                <a:lnTo>
                  <a:pt x="14221" y="105899"/>
                </a:lnTo>
                <a:cubicBezTo>
                  <a:pt x="10965" y="109154"/>
                  <a:pt x="5678" y="109154"/>
                  <a:pt x="2422" y="105899"/>
                </a:cubicBezTo>
                <a:cubicBezTo>
                  <a:pt x="-833" y="102643"/>
                  <a:pt x="-833" y="97356"/>
                  <a:pt x="2422" y="94100"/>
                </a:cubicBezTo>
                <a:lnTo>
                  <a:pt x="44094" y="52428"/>
                </a:lnTo>
                <a:cubicBezTo>
                  <a:pt x="47350" y="49173"/>
                  <a:pt x="52637" y="49173"/>
                  <a:pt x="55892" y="52428"/>
                </a:cubicBezTo>
                <a:lnTo>
                  <a:pt x="83344" y="79880"/>
                </a:lnTo>
                <a:lnTo>
                  <a:pt x="121552" y="41672"/>
                </a:lnTo>
                <a:lnTo>
                  <a:pt x="100013" y="41672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60" name="Text 57"/>
          <p:cNvSpPr/>
          <p:nvPr/>
        </p:nvSpPr>
        <p:spPr>
          <a:xfrm>
            <a:off x="10199638" y="6172200"/>
            <a:ext cx="8382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Exit ops 2-3x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52625" y="352625"/>
            <a:ext cx="11557275" cy="21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1" spc="56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04 / INTERNATIONAL ORGS TIER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52625" y="634725"/>
            <a:ext cx="11645432" cy="352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99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Tier International Organizations: Range &amp; Struktur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52625" y="1057874"/>
            <a:ext cx="11566091" cy="246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49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Bank, ADB, GIZ, UNDP — Grade system &amp; tax-free advantage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57033" y="1414907"/>
            <a:ext cx="5439236" cy="3852425"/>
          </a:xfrm>
          <a:custGeom>
            <a:avLst/>
            <a:gdLst/>
            <a:ahLst/>
            <a:cxnLst/>
            <a:rect l="l" t="t" r="r" b="b"/>
            <a:pathLst>
              <a:path w="5439236" h="3852425">
                <a:moveTo>
                  <a:pt x="70538" y="0"/>
                </a:moveTo>
                <a:lnTo>
                  <a:pt x="5368699" y="0"/>
                </a:lnTo>
                <a:cubicBezTo>
                  <a:pt x="5407656" y="0"/>
                  <a:pt x="5439236" y="31581"/>
                  <a:pt x="5439236" y="70538"/>
                </a:cubicBezTo>
                <a:lnTo>
                  <a:pt x="5439236" y="3781887"/>
                </a:lnTo>
                <a:cubicBezTo>
                  <a:pt x="5439236" y="3820844"/>
                  <a:pt x="5407656" y="3852425"/>
                  <a:pt x="5368699" y="3852425"/>
                </a:cubicBezTo>
                <a:lnTo>
                  <a:pt x="70538" y="3852425"/>
                </a:lnTo>
                <a:cubicBezTo>
                  <a:pt x="31581" y="3852425"/>
                  <a:pt x="0" y="3820844"/>
                  <a:pt x="0" y="3781887"/>
                </a:cubicBezTo>
                <a:lnTo>
                  <a:pt x="0" y="70538"/>
                </a:lnTo>
                <a:cubicBezTo>
                  <a:pt x="0" y="31607"/>
                  <a:pt x="31607" y="0"/>
                  <a:pt x="70538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490" y="1560364"/>
            <a:ext cx="5236477" cy="246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8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World Bank Grade System (Indonesia)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20121" y="1912989"/>
            <a:ext cx="5130690" cy="705249"/>
          </a:xfrm>
          <a:custGeom>
            <a:avLst/>
            <a:gdLst/>
            <a:ahLst/>
            <a:cxnLst/>
            <a:rect l="l" t="t" r="r" b="b"/>
            <a:pathLst>
              <a:path w="5130690" h="705249">
                <a:moveTo>
                  <a:pt x="35262" y="0"/>
                </a:moveTo>
                <a:lnTo>
                  <a:pt x="5060165" y="0"/>
                </a:lnTo>
                <a:cubicBezTo>
                  <a:pt x="5099115" y="0"/>
                  <a:pt x="5130690" y="31575"/>
                  <a:pt x="5130690" y="70525"/>
                </a:cubicBezTo>
                <a:lnTo>
                  <a:pt x="5130690" y="634725"/>
                </a:lnTo>
                <a:cubicBezTo>
                  <a:pt x="5130690" y="673674"/>
                  <a:pt x="5099115" y="705249"/>
                  <a:pt x="5060165" y="705249"/>
                </a:cubicBezTo>
                <a:lnTo>
                  <a:pt x="35262" y="705249"/>
                </a:lnTo>
                <a:cubicBezTo>
                  <a:pt x="15788" y="705249"/>
                  <a:pt x="0" y="689462"/>
                  <a:pt x="0" y="669987"/>
                </a:cubicBezTo>
                <a:lnTo>
                  <a:pt x="0" y="35262"/>
                </a:lnTo>
                <a:cubicBezTo>
                  <a:pt x="0" y="15801"/>
                  <a:pt x="15801" y="0"/>
                  <a:pt x="35262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0121" y="1912989"/>
            <a:ext cx="35262" cy="705249"/>
          </a:xfrm>
          <a:custGeom>
            <a:avLst/>
            <a:gdLst/>
            <a:ahLst/>
            <a:cxnLst/>
            <a:rect l="l" t="t" r="r" b="b"/>
            <a:pathLst>
              <a:path w="35262" h="705249">
                <a:moveTo>
                  <a:pt x="35262" y="0"/>
                </a:moveTo>
                <a:lnTo>
                  <a:pt x="35262" y="0"/>
                </a:lnTo>
                <a:lnTo>
                  <a:pt x="35262" y="705249"/>
                </a:lnTo>
                <a:lnTo>
                  <a:pt x="35262" y="705249"/>
                </a:lnTo>
                <a:cubicBezTo>
                  <a:pt x="15788" y="705249"/>
                  <a:pt x="0" y="689462"/>
                  <a:pt x="0" y="669987"/>
                </a:cubicBezTo>
                <a:lnTo>
                  <a:pt x="0" y="35262"/>
                </a:lnTo>
                <a:cubicBezTo>
                  <a:pt x="0" y="15801"/>
                  <a:pt x="15801" y="0"/>
                  <a:pt x="35262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9" name="Text 7"/>
          <p:cNvSpPr/>
          <p:nvPr/>
        </p:nvSpPr>
        <p:spPr>
          <a:xfrm>
            <a:off x="643540" y="2018777"/>
            <a:ext cx="1207740" cy="21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 — GB (Entry)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850518" y="2036408"/>
            <a:ext cx="758143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Analyst level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3540" y="2265614"/>
            <a:ext cx="4980824" cy="246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49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87-284 jt/th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20121" y="2688764"/>
            <a:ext cx="5130690" cy="881562"/>
          </a:xfrm>
          <a:custGeom>
            <a:avLst/>
            <a:gdLst/>
            <a:ahLst/>
            <a:cxnLst/>
            <a:rect l="l" t="t" r="r" b="b"/>
            <a:pathLst>
              <a:path w="5130690" h="881562">
                <a:moveTo>
                  <a:pt x="35262" y="0"/>
                </a:moveTo>
                <a:lnTo>
                  <a:pt x="5060165" y="0"/>
                </a:lnTo>
                <a:cubicBezTo>
                  <a:pt x="5099115" y="0"/>
                  <a:pt x="5130690" y="31575"/>
                  <a:pt x="5130690" y="70525"/>
                </a:cubicBezTo>
                <a:lnTo>
                  <a:pt x="5130690" y="811037"/>
                </a:lnTo>
                <a:cubicBezTo>
                  <a:pt x="5130690" y="849987"/>
                  <a:pt x="5099115" y="881562"/>
                  <a:pt x="5060165" y="881562"/>
                </a:cubicBezTo>
                <a:lnTo>
                  <a:pt x="35262" y="881562"/>
                </a:lnTo>
                <a:cubicBezTo>
                  <a:pt x="15788" y="881562"/>
                  <a:pt x="0" y="865774"/>
                  <a:pt x="0" y="846299"/>
                </a:cubicBezTo>
                <a:lnTo>
                  <a:pt x="0" y="35262"/>
                </a:lnTo>
                <a:cubicBezTo>
                  <a:pt x="0" y="15801"/>
                  <a:pt x="15801" y="0"/>
                  <a:pt x="35262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520121" y="2688764"/>
            <a:ext cx="35262" cy="881562"/>
          </a:xfrm>
          <a:custGeom>
            <a:avLst/>
            <a:gdLst/>
            <a:ahLst/>
            <a:cxnLst/>
            <a:rect l="l" t="t" r="r" b="b"/>
            <a:pathLst>
              <a:path w="35262" h="881562">
                <a:moveTo>
                  <a:pt x="35262" y="0"/>
                </a:moveTo>
                <a:lnTo>
                  <a:pt x="35262" y="0"/>
                </a:lnTo>
                <a:lnTo>
                  <a:pt x="35262" y="881562"/>
                </a:lnTo>
                <a:lnTo>
                  <a:pt x="35262" y="881562"/>
                </a:lnTo>
                <a:cubicBezTo>
                  <a:pt x="15788" y="881562"/>
                  <a:pt x="0" y="865774"/>
                  <a:pt x="0" y="846299"/>
                </a:cubicBezTo>
                <a:lnTo>
                  <a:pt x="0" y="35262"/>
                </a:lnTo>
                <a:cubicBezTo>
                  <a:pt x="0" y="15801"/>
                  <a:pt x="15801" y="0"/>
                  <a:pt x="35262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4" name="Text 12"/>
          <p:cNvSpPr/>
          <p:nvPr/>
        </p:nvSpPr>
        <p:spPr>
          <a:xfrm>
            <a:off x="643540" y="2794551"/>
            <a:ext cx="1084321" cy="21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GC — GE (Mid)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994599" y="2812182"/>
            <a:ext cx="608278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Prof. level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3540" y="3041388"/>
            <a:ext cx="4980824" cy="246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49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299-782 jt/th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3540" y="3323488"/>
            <a:ext cx="4954377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Profil Subkhan paling likely masuk di sini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20121" y="3640850"/>
            <a:ext cx="5130690" cy="705249"/>
          </a:xfrm>
          <a:custGeom>
            <a:avLst/>
            <a:gdLst/>
            <a:ahLst/>
            <a:cxnLst/>
            <a:rect l="l" t="t" r="r" b="b"/>
            <a:pathLst>
              <a:path w="5130690" h="705249">
                <a:moveTo>
                  <a:pt x="35262" y="0"/>
                </a:moveTo>
                <a:lnTo>
                  <a:pt x="5060165" y="0"/>
                </a:lnTo>
                <a:cubicBezTo>
                  <a:pt x="5099115" y="0"/>
                  <a:pt x="5130690" y="31575"/>
                  <a:pt x="5130690" y="70525"/>
                </a:cubicBezTo>
                <a:lnTo>
                  <a:pt x="5130690" y="634725"/>
                </a:lnTo>
                <a:cubicBezTo>
                  <a:pt x="5130690" y="673674"/>
                  <a:pt x="5099115" y="705249"/>
                  <a:pt x="5060165" y="705249"/>
                </a:cubicBezTo>
                <a:lnTo>
                  <a:pt x="35262" y="705249"/>
                </a:lnTo>
                <a:cubicBezTo>
                  <a:pt x="15788" y="705249"/>
                  <a:pt x="0" y="689462"/>
                  <a:pt x="0" y="669987"/>
                </a:cubicBezTo>
                <a:lnTo>
                  <a:pt x="0" y="35262"/>
                </a:lnTo>
                <a:cubicBezTo>
                  <a:pt x="0" y="15801"/>
                  <a:pt x="15801" y="0"/>
                  <a:pt x="35262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520121" y="3640850"/>
            <a:ext cx="35262" cy="705249"/>
          </a:xfrm>
          <a:custGeom>
            <a:avLst/>
            <a:gdLst/>
            <a:ahLst/>
            <a:cxnLst/>
            <a:rect l="l" t="t" r="r" b="b"/>
            <a:pathLst>
              <a:path w="35262" h="705249">
                <a:moveTo>
                  <a:pt x="35262" y="0"/>
                </a:moveTo>
                <a:lnTo>
                  <a:pt x="35262" y="0"/>
                </a:lnTo>
                <a:lnTo>
                  <a:pt x="35262" y="705249"/>
                </a:lnTo>
                <a:lnTo>
                  <a:pt x="35262" y="705249"/>
                </a:lnTo>
                <a:cubicBezTo>
                  <a:pt x="15788" y="705249"/>
                  <a:pt x="0" y="689462"/>
                  <a:pt x="0" y="669987"/>
                </a:cubicBezTo>
                <a:lnTo>
                  <a:pt x="0" y="35262"/>
                </a:lnTo>
                <a:cubicBezTo>
                  <a:pt x="0" y="15801"/>
                  <a:pt x="15801" y="0"/>
                  <a:pt x="35262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0" name="Text 18"/>
          <p:cNvSpPr/>
          <p:nvPr/>
        </p:nvSpPr>
        <p:spPr>
          <a:xfrm>
            <a:off x="643540" y="3746638"/>
            <a:ext cx="1278265" cy="21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GF — GG (Senior)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665322" y="3764269"/>
            <a:ext cx="943271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Post-PhD target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43540" y="3993475"/>
            <a:ext cx="4980824" cy="246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49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697jt - 2.0M/th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20121" y="4416625"/>
            <a:ext cx="5130690" cy="705249"/>
          </a:xfrm>
          <a:custGeom>
            <a:avLst/>
            <a:gdLst/>
            <a:ahLst/>
            <a:cxnLst/>
            <a:rect l="l" t="t" r="r" b="b"/>
            <a:pathLst>
              <a:path w="5130690" h="705249">
                <a:moveTo>
                  <a:pt x="35262" y="0"/>
                </a:moveTo>
                <a:lnTo>
                  <a:pt x="5060165" y="0"/>
                </a:lnTo>
                <a:cubicBezTo>
                  <a:pt x="5099115" y="0"/>
                  <a:pt x="5130690" y="31575"/>
                  <a:pt x="5130690" y="70525"/>
                </a:cubicBezTo>
                <a:lnTo>
                  <a:pt x="5130690" y="634725"/>
                </a:lnTo>
                <a:cubicBezTo>
                  <a:pt x="5130690" y="673674"/>
                  <a:pt x="5099115" y="705249"/>
                  <a:pt x="5060165" y="705249"/>
                </a:cubicBezTo>
                <a:lnTo>
                  <a:pt x="35262" y="705249"/>
                </a:lnTo>
                <a:cubicBezTo>
                  <a:pt x="15788" y="705249"/>
                  <a:pt x="0" y="689462"/>
                  <a:pt x="0" y="669987"/>
                </a:cubicBezTo>
                <a:lnTo>
                  <a:pt x="0" y="35262"/>
                </a:lnTo>
                <a:cubicBezTo>
                  <a:pt x="0" y="15801"/>
                  <a:pt x="15801" y="0"/>
                  <a:pt x="35262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520121" y="4416625"/>
            <a:ext cx="35262" cy="705249"/>
          </a:xfrm>
          <a:custGeom>
            <a:avLst/>
            <a:gdLst/>
            <a:ahLst/>
            <a:cxnLst/>
            <a:rect l="l" t="t" r="r" b="b"/>
            <a:pathLst>
              <a:path w="35262" h="705249">
                <a:moveTo>
                  <a:pt x="35262" y="0"/>
                </a:moveTo>
                <a:lnTo>
                  <a:pt x="35262" y="0"/>
                </a:lnTo>
                <a:lnTo>
                  <a:pt x="35262" y="705249"/>
                </a:lnTo>
                <a:lnTo>
                  <a:pt x="35262" y="705249"/>
                </a:lnTo>
                <a:cubicBezTo>
                  <a:pt x="15788" y="705249"/>
                  <a:pt x="0" y="689462"/>
                  <a:pt x="0" y="669987"/>
                </a:cubicBezTo>
                <a:lnTo>
                  <a:pt x="0" y="35262"/>
                </a:lnTo>
                <a:cubicBezTo>
                  <a:pt x="0" y="15801"/>
                  <a:pt x="15801" y="0"/>
                  <a:pt x="35262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25" name="Text 23"/>
          <p:cNvSpPr/>
          <p:nvPr/>
        </p:nvSpPr>
        <p:spPr>
          <a:xfrm>
            <a:off x="643540" y="4522412"/>
            <a:ext cx="828668" cy="21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1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GH+ (Lead)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493761" y="4540043"/>
            <a:ext cx="1110768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Manager/Specialist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43540" y="4769249"/>
            <a:ext cx="4980824" cy="246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49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2.0M - 3.8M/th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357033" y="5381935"/>
            <a:ext cx="5439236" cy="1472208"/>
          </a:xfrm>
          <a:custGeom>
            <a:avLst/>
            <a:gdLst/>
            <a:ahLst/>
            <a:cxnLst/>
            <a:rect l="l" t="t" r="r" b="b"/>
            <a:pathLst>
              <a:path w="5439236" h="1472208">
                <a:moveTo>
                  <a:pt x="70519" y="0"/>
                </a:moveTo>
                <a:lnTo>
                  <a:pt x="5368718" y="0"/>
                </a:lnTo>
                <a:cubicBezTo>
                  <a:pt x="5407664" y="0"/>
                  <a:pt x="5439236" y="31572"/>
                  <a:pt x="5439236" y="70519"/>
                </a:cubicBezTo>
                <a:lnTo>
                  <a:pt x="5439236" y="1401689"/>
                </a:lnTo>
                <a:cubicBezTo>
                  <a:pt x="5439236" y="1440636"/>
                  <a:pt x="5407664" y="1472208"/>
                  <a:pt x="5368718" y="1472208"/>
                </a:cubicBezTo>
                <a:lnTo>
                  <a:pt x="70519" y="1472208"/>
                </a:lnTo>
                <a:cubicBezTo>
                  <a:pt x="31572" y="1472208"/>
                  <a:pt x="0" y="1440636"/>
                  <a:pt x="0" y="1401689"/>
                </a:cubicBezTo>
                <a:lnTo>
                  <a:pt x="0" y="70519"/>
                </a:lnTo>
                <a:cubicBezTo>
                  <a:pt x="0" y="31572"/>
                  <a:pt x="31572" y="0"/>
                  <a:pt x="70519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02490" y="5527393"/>
            <a:ext cx="105787" cy="141050"/>
          </a:xfrm>
          <a:custGeom>
            <a:avLst/>
            <a:gdLst/>
            <a:ahLst/>
            <a:cxnLst/>
            <a:rect l="l" t="t" r="r" b="b"/>
            <a:pathLst>
              <a:path w="105787" h="141050">
                <a:moveTo>
                  <a:pt x="17631" y="0"/>
                </a:moveTo>
                <a:cubicBezTo>
                  <a:pt x="7907" y="0"/>
                  <a:pt x="0" y="7907"/>
                  <a:pt x="0" y="17631"/>
                </a:cubicBezTo>
                <a:lnTo>
                  <a:pt x="0" y="123419"/>
                </a:lnTo>
                <a:cubicBezTo>
                  <a:pt x="0" y="133143"/>
                  <a:pt x="7907" y="141050"/>
                  <a:pt x="17631" y="141050"/>
                </a:cubicBezTo>
                <a:lnTo>
                  <a:pt x="88156" y="141050"/>
                </a:lnTo>
                <a:cubicBezTo>
                  <a:pt x="97881" y="141050"/>
                  <a:pt x="105787" y="133143"/>
                  <a:pt x="105787" y="123419"/>
                </a:cubicBezTo>
                <a:lnTo>
                  <a:pt x="105787" y="17631"/>
                </a:lnTo>
                <a:cubicBezTo>
                  <a:pt x="105787" y="7907"/>
                  <a:pt x="97881" y="0"/>
                  <a:pt x="88156" y="0"/>
                </a:cubicBezTo>
                <a:lnTo>
                  <a:pt x="17631" y="0"/>
                </a:lnTo>
                <a:close/>
                <a:moveTo>
                  <a:pt x="26447" y="17631"/>
                </a:moveTo>
                <a:lnTo>
                  <a:pt x="79341" y="17631"/>
                </a:lnTo>
                <a:cubicBezTo>
                  <a:pt x="84217" y="17631"/>
                  <a:pt x="88156" y="21571"/>
                  <a:pt x="88156" y="26447"/>
                </a:cubicBezTo>
                <a:lnTo>
                  <a:pt x="88156" y="35262"/>
                </a:lnTo>
                <a:cubicBezTo>
                  <a:pt x="88156" y="40139"/>
                  <a:pt x="84217" y="44078"/>
                  <a:pt x="79341" y="44078"/>
                </a:cubicBezTo>
                <a:lnTo>
                  <a:pt x="26447" y="44078"/>
                </a:lnTo>
                <a:cubicBezTo>
                  <a:pt x="21571" y="44078"/>
                  <a:pt x="17631" y="40139"/>
                  <a:pt x="17631" y="35262"/>
                </a:cubicBezTo>
                <a:lnTo>
                  <a:pt x="17631" y="26447"/>
                </a:lnTo>
                <a:cubicBezTo>
                  <a:pt x="17631" y="21571"/>
                  <a:pt x="21571" y="17631"/>
                  <a:pt x="26447" y="17631"/>
                </a:cubicBezTo>
                <a:close/>
                <a:moveTo>
                  <a:pt x="30855" y="63913"/>
                </a:moveTo>
                <a:cubicBezTo>
                  <a:pt x="30855" y="67562"/>
                  <a:pt x="27892" y="70525"/>
                  <a:pt x="24243" y="70525"/>
                </a:cubicBezTo>
                <a:cubicBezTo>
                  <a:pt x="20594" y="70525"/>
                  <a:pt x="17631" y="67562"/>
                  <a:pt x="17631" y="63913"/>
                </a:cubicBezTo>
                <a:cubicBezTo>
                  <a:pt x="17631" y="60264"/>
                  <a:pt x="20594" y="57302"/>
                  <a:pt x="24243" y="57302"/>
                </a:cubicBezTo>
                <a:cubicBezTo>
                  <a:pt x="27892" y="57302"/>
                  <a:pt x="30855" y="60264"/>
                  <a:pt x="30855" y="63913"/>
                </a:cubicBezTo>
                <a:close/>
                <a:moveTo>
                  <a:pt x="52894" y="70525"/>
                </a:moveTo>
                <a:cubicBezTo>
                  <a:pt x="49245" y="70525"/>
                  <a:pt x="46282" y="67562"/>
                  <a:pt x="46282" y="63913"/>
                </a:cubicBezTo>
                <a:cubicBezTo>
                  <a:pt x="46282" y="60264"/>
                  <a:pt x="49245" y="57302"/>
                  <a:pt x="52894" y="57302"/>
                </a:cubicBezTo>
                <a:cubicBezTo>
                  <a:pt x="56543" y="57302"/>
                  <a:pt x="59505" y="60264"/>
                  <a:pt x="59505" y="63913"/>
                </a:cubicBezTo>
                <a:cubicBezTo>
                  <a:pt x="59505" y="67562"/>
                  <a:pt x="56543" y="70525"/>
                  <a:pt x="52894" y="70525"/>
                </a:cubicBezTo>
                <a:close/>
                <a:moveTo>
                  <a:pt x="88156" y="63913"/>
                </a:moveTo>
                <a:cubicBezTo>
                  <a:pt x="88156" y="67562"/>
                  <a:pt x="85194" y="70525"/>
                  <a:pt x="81544" y="70525"/>
                </a:cubicBezTo>
                <a:cubicBezTo>
                  <a:pt x="77895" y="70525"/>
                  <a:pt x="74933" y="67562"/>
                  <a:pt x="74933" y="63913"/>
                </a:cubicBezTo>
                <a:cubicBezTo>
                  <a:pt x="74933" y="60264"/>
                  <a:pt x="77895" y="57302"/>
                  <a:pt x="81544" y="57302"/>
                </a:cubicBezTo>
                <a:cubicBezTo>
                  <a:pt x="85194" y="57302"/>
                  <a:pt x="88156" y="60264"/>
                  <a:pt x="88156" y="63913"/>
                </a:cubicBezTo>
                <a:close/>
                <a:moveTo>
                  <a:pt x="24243" y="96972"/>
                </a:moveTo>
                <a:cubicBezTo>
                  <a:pt x="20594" y="96972"/>
                  <a:pt x="17631" y="94009"/>
                  <a:pt x="17631" y="90360"/>
                </a:cubicBezTo>
                <a:cubicBezTo>
                  <a:pt x="17631" y="86711"/>
                  <a:pt x="20594" y="83748"/>
                  <a:pt x="24243" y="83748"/>
                </a:cubicBezTo>
                <a:cubicBezTo>
                  <a:pt x="27892" y="83748"/>
                  <a:pt x="30855" y="86711"/>
                  <a:pt x="30855" y="90360"/>
                </a:cubicBezTo>
                <a:cubicBezTo>
                  <a:pt x="30855" y="94009"/>
                  <a:pt x="27892" y="96972"/>
                  <a:pt x="24243" y="96972"/>
                </a:cubicBezTo>
                <a:close/>
                <a:moveTo>
                  <a:pt x="59505" y="90360"/>
                </a:moveTo>
                <a:cubicBezTo>
                  <a:pt x="59505" y="94009"/>
                  <a:pt x="56543" y="96972"/>
                  <a:pt x="52894" y="96972"/>
                </a:cubicBezTo>
                <a:cubicBezTo>
                  <a:pt x="49245" y="96972"/>
                  <a:pt x="46282" y="94009"/>
                  <a:pt x="46282" y="90360"/>
                </a:cubicBezTo>
                <a:cubicBezTo>
                  <a:pt x="46282" y="86711"/>
                  <a:pt x="49245" y="83748"/>
                  <a:pt x="52894" y="83748"/>
                </a:cubicBezTo>
                <a:cubicBezTo>
                  <a:pt x="56543" y="83748"/>
                  <a:pt x="59505" y="86711"/>
                  <a:pt x="59505" y="90360"/>
                </a:cubicBezTo>
                <a:close/>
                <a:moveTo>
                  <a:pt x="81544" y="96972"/>
                </a:moveTo>
                <a:cubicBezTo>
                  <a:pt x="77895" y="96972"/>
                  <a:pt x="74933" y="94009"/>
                  <a:pt x="74933" y="90360"/>
                </a:cubicBezTo>
                <a:cubicBezTo>
                  <a:pt x="74933" y="86711"/>
                  <a:pt x="77895" y="83748"/>
                  <a:pt x="81544" y="83748"/>
                </a:cubicBezTo>
                <a:cubicBezTo>
                  <a:pt x="85194" y="83748"/>
                  <a:pt x="88156" y="86711"/>
                  <a:pt x="88156" y="90360"/>
                </a:cubicBezTo>
                <a:cubicBezTo>
                  <a:pt x="88156" y="94009"/>
                  <a:pt x="85194" y="96972"/>
                  <a:pt x="81544" y="96972"/>
                </a:cubicBezTo>
                <a:close/>
                <a:moveTo>
                  <a:pt x="17631" y="116807"/>
                </a:moveTo>
                <a:cubicBezTo>
                  <a:pt x="17631" y="113143"/>
                  <a:pt x="20579" y="110195"/>
                  <a:pt x="24243" y="110195"/>
                </a:cubicBezTo>
                <a:lnTo>
                  <a:pt x="55098" y="110195"/>
                </a:lnTo>
                <a:cubicBezTo>
                  <a:pt x="58762" y="110195"/>
                  <a:pt x="61709" y="113143"/>
                  <a:pt x="61709" y="116807"/>
                </a:cubicBezTo>
                <a:cubicBezTo>
                  <a:pt x="61709" y="120471"/>
                  <a:pt x="58762" y="123419"/>
                  <a:pt x="55098" y="123419"/>
                </a:cubicBezTo>
                <a:lnTo>
                  <a:pt x="24243" y="123419"/>
                </a:lnTo>
                <a:cubicBezTo>
                  <a:pt x="20579" y="123419"/>
                  <a:pt x="17631" y="120471"/>
                  <a:pt x="17631" y="116807"/>
                </a:cubicBezTo>
                <a:close/>
                <a:moveTo>
                  <a:pt x="81544" y="110195"/>
                </a:moveTo>
                <a:cubicBezTo>
                  <a:pt x="85208" y="110195"/>
                  <a:pt x="88156" y="113143"/>
                  <a:pt x="88156" y="116807"/>
                </a:cubicBezTo>
                <a:cubicBezTo>
                  <a:pt x="88156" y="120471"/>
                  <a:pt x="85208" y="123419"/>
                  <a:pt x="81544" y="123419"/>
                </a:cubicBezTo>
                <a:cubicBezTo>
                  <a:pt x="77880" y="123419"/>
                  <a:pt x="74933" y="120471"/>
                  <a:pt x="74933" y="116807"/>
                </a:cubicBezTo>
                <a:cubicBezTo>
                  <a:pt x="74933" y="113143"/>
                  <a:pt x="77880" y="110195"/>
                  <a:pt x="81544" y="110195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0" name="Text 28"/>
          <p:cNvSpPr/>
          <p:nvPr/>
        </p:nvSpPr>
        <p:spPr>
          <a:xfrm>
            <a:off x="643540" y="5492130"/>
            <a:ext cx="5113059" cy="21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1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Tax-Free Status Impact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67228" y="5774230"/>
            <a:ext cx="5280555" cy="405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72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 salary World Bank untuk non-US staff </a:t>
            </a:r>
            <a:pPr>
              <a:lnSpc>
                <a:spcPct val="140000"/>
              </a:lnSpc>
            </a:pPr>
            <a:r>
              <a:rPr lang="en-US" sz="972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kena pajak</a:t>
            </a:r>
            <a:pPr>
              <a:lnSpc>
                <a:spcPct val="140000"/>
              </a:lnSpc>
            </a:pPr>
            <a:r>
              <a:rPr lang="en-US" sz="972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Ini membuat take-home jauh lebih besar dari nominal.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467228" y="6245866"/>
            <a:ext cx="5218846" cy="493675"/>
          </a:xfrm>
          <a:custGeom>
            <a:avLst/>
            <a:gdLst/>
            <a:ahLst/>
            <a:cxnLst/>
            <a:rect l="l" t="t" r="r" b="b"/>
            <a:pathLst>
              <a:path w="5218846" h="493675">
                <a:moveTo>
                  <a:pt x="35263" y="0"/>
                </a:moveTo>
                <a:lnTo>
                  <a:pt x="5183583" y="0"/>
                </a:lnTo>
                <a:cubicBezTo>
                  <a:pt x="5203058" y="0"/>
                  <a:pt x="5218846" y="15788"/>
                  <a:pt x="5218846" y="35263"/>
                </a:cubicBezTo>
                <a:lnTo>
                  <a:pt x="5218846" y="458411"/>
                </a:lnTo>
                <a:cubicBezTo>
                  <a:pt x="5218846" y="477887"/>
                  <a:pt x="5203058" y="493675"/>
                  <a:pt x="5183583" y="493675"/>
                </a:cubicBezTo>
                <a:lnTo>
                  <a:pt x="35263" y="493675"/>
                </a:lnTo>
                <a:cubicBezTo>
                  <a:pt x="15788" y="493675"/>
                  <a:pt x="0" y="477887"/>
                  <a:pt x="0" y="458411"/>
                </a:cubicBezTo>
                <a:lnTo>
                  <a:pt x="0" y="35263"/>
                </a:lnTo>
                <a:cubicBezTo>
                  <a:pt x="0" y="15801"/>
                  <a:pt x="15801" y="0"/>
                  <a:pt x="35263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537753" y="6316390"/>
            <a:ext cx="872746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GF Grade Net: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550856" y="6316390"/>
            <a:ext cx="1128399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697jt - 1.3M/th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537753" y="6492703"/>
            <a:ext cx="1040243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Equivalent Gross: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657126" y="6492703"/>
            <a:ext cx="1022612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~IDR 1.0-1.9M/th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5944482" y="1414907"/>
            <a:ext cx="5888833" cy="2582976"/>
          </a:xfrm>
          <a:custGeom>
            <a:avLst/>
            <a:gdLst/>
            <a:ahLst/>
            <a:cxnLst/>
            <a:rect l="l" t="t" r="r" b="b"/>
            <a:pathLst>
              <a:path w="5888833" h="2582976">
                <a:moveTo>
                  <a:pt x="70515" y="0"/>
                </a:moveTo>
                <a:lnTo>
                  <a:pt x="5818318" y="0"/>
                </a:lnTo>
                <a:cubicBezTo>
                  <a:pt x="5857262" y="0"/>
                  <a:pt x="5888833" y="31571"/>
                  <a:pt x="5888833" y="70515"/>
                </a:cubicBezTo>
                <a:lnTo>
                  <a:pt x="5888833" y="2512461"/>
                </a:lnTo>
                <a:cubicBezTo>
                  <a:pt x="5888833" y="2551405"/>
                  <a:pt x="5857262" y="2582976"/>
                  <a:pt x="5818318" y="2582976"/>
                </a:cubicBezTo>
                <a:lnTo>
                  <a:pt x="70515" y="2582976"/>
                </a:lnTo>
                <a:cubicBezTo>
                  <a:pt x="31571" y="2582976"/>
                  <a:pt x="0" y="2551405"/>
                  <a:pt x="0" y="2512461"/>
                </a:cubicBezTo>
                <a:lnTo>
                  <a:pt x="0" y="70515"/>
                </a:lnTo>
                <a:cubicBezTo>
                  <a:pt x="0" y="31597"/>
                  <a:pt x="31597" y="0"/>
                  <a:pt x="70515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089939" y="1560364"/>
            <a:ext cx="5686074" cy="2468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8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Benefit Package (Substantial)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089939" y="1912989"/>
            <a:ext cx="2768104" cy="599462"/>
          </a:xfrm>
          <a:custGeom>
            <a:avLst/>
            <a:gdLst/>
            <a:ahLst/>
            <a:cxnLst/>
            <a:rect l="l" t="t" r="r" b="b"/>
            <a:pathLst>
              <a:path w="2768104" h="599462">
                <a:moveTo>
                  <a:pt x="70527" y="0"/>
                </a:moveTo>
                <a:lnTo>
                  <a:pt x="2697577" y="0"/>
                </a:lnTo>
                <a:cubicBezTo>
                  <a:pt x="2736528" y="0"/>
                  <a:pt x="2768104" y="31576"/>
                  <a:pt x="2768104" y="70527"/>
                </a:cubicBezTo>
                <a:lnTo>
                  <a:pt x="2768104" y="528935"/>
                </a:lnTo>
                <a:cubicBezTo>
                  <a:pt x="2768104" y="567886"/>
                  <a:pt x="2736528" y="599462"/>
                  <a:pt x="2697577" y="599462"/>
                </a:cubicBezTo>
                <a:lnTo>
                  <a:pt x="70527" y="599462"/>
                </a:lnTo>
                <a:cubicBezTo>
                  <a:pt x="31602" y="599462"/>
                  <a:pt x="0" y="567860"/>
                  <a:pt x="0" y="528935"/>
                </a:cubicBezTo>
                <a:lnTo>
                  <a:pt x="0" y="70527"/>
                </a:lnTo>
                <a:cubicBezTo>
                  <a:pt x="0" y="31602"/>
                  <a:pt x="31602" y="0"/>
                  <a:pt x="70527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6213358" y="2036408"/>
            <a:ext cx="141050" cy="141050"/>
          </a:xfrm>
          <a:custGeom>
            <a:avLst/>
            <a:gdLst/>
            <a:ahLst/>
            <a:cxnLst/>
            <a:rect l="l" t="t" r="r" b="b"/>
            <a:pathLst>
              <a:path w="141050" h="141050">
                <a:moveTo>
                  <a:pt x="76531" y="2369"/>
                </a:moveTo>
                <a:cubicBezTo>
                  <a:pt x="73142" y="-771"/>
                  <a:pt x="67908" y="-771"/>
                  <a:pt x="64547" y="2369"/>
                </a:cubicBezTo>
                <a:lnTo>
                  <a:pt x="2838" y="59671"/>
                </a:lnTo>
                <a:cubicBezTo>
                  <a:pt x="193" y="62150"/>
                  <a:pt x="-689" y="65979"/>
                  <a:pt x="634" y="69340"/>
                </a:cubicBezTo>
                <a:cubicBezTo>
                  <a:pt x="1956" y="72701"/>
                  <a:pt x="5179" y="74933"/>
                  <a:pt x="8816" y="74933"/>
                </a:cubicBezTo>
                <a:lnTo>
                  <a:pt x="13223" y="74933"/>
                </a:lnTo>
                <a:lnTo>
                  <a:pt x="13223" y="123419"/>
                </a:lnTo>
                <a:cubicBezTo>
                  <a:pt x="13223" y="133143"/>
                  <a:pt x="21130" y="141050"/>
                  <a:pt x="30855" y="141050"/>
                </a:cubicBezTo>
                <a:lnTo>
                  <a:pt x="110195" y="141050"/>
                </a:lnTo>
                <a:cubicBezTo>
                  <a:pt x="119920" y="141050"/>
                  <a:pt x="127826" y="133143"/>
                  <a:pt x="127826" y="123419"/>
                </a:cubicBezTo>
                <a:lnTo>
                  <a:pt x="127826" y="74933"/>
                </a:lnTo>
                <a:lnTo>
                  <a:pt x="132234" y="74933"/>
                </a:lnTo>
                <a:cubicBezTo>
                  <a:pt x="135871" y="74933"/>
                  <a:pt x="139121" y="72701"/>
                  <a:pt x="140444" y="69340"/>
                </a:cubicBezTo>
                <a:cubicBezTo>
                  <a:pt x="141766" y="65979"/>
                  <a:pt x="140885" y="62123"/>
                  <a:pt x="138240" y="59671"/>
                </a:cubicBezTo>
                <a:lnTo>
                  <a:pt x="76531" y="2369"/>
                </a:lnTo>
                <a:close/>
                <a:moveTo>
                  <a:pt x="66117" y="88156"/>
                </a:moveTo>
                <a:lnTo>
                  <a:pt x="74933" y="88156"/>
                </a:lnTo>
                <a:cubicBezTo>
                  <a:pt x="82233" y="88156"/>
                  <a:pt x="88156" y="94079"/>
                  <a:pt x="88156" y="101380"/>
                </a:cubicBezTo>
                <a:lnTo>
                  <a:pt x="88156" y="127826"/>
                </a:lnTo>
                <a:lnTo>
                  <a:pt x="52894" y="127826"/>
                </a:lnTo>
                <a:lnTo>
                  <a:pt x="52894" y="101380"/>
                </a:lnTo>
                <a:cubicBezTo>
                  <a:pt x="52894" y="94079"/>
                  <a:pt x="58817" y="88156"/>
                  <a:pt x="66117" y="8815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1" name="Text 39"/>
          <p:cNvSpPr/>
          <p:nvPr/>
        </p:nvSpPr>
        <p:spPr>
          <a:xfrm>
            <a:off x="6442564" y="2018777"/>
            <a:ext cx="1198924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Housing Allowance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195727" y="2265614"/>
            <a:ext cx="2609423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30-40% dari base salary untuk expat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925469" y="1912989"/>
            <a:ext cx="2768104" cy="599462"/>
          </a:xfrm>
          <a:custGeom>
            <a:avLst/>
            <a:gdLst/>
            <a:ahLst/>
            <a:cxnLst/>
            <a:rect l="l" t="t" r="r" b="b"/>
            <a:pathLst>
              <a:path w="2768104" h="599462">
                <a:moveTo>
                  <a:pt x="70527" y="0"/>
                </a:moveTo>
                <a:lnTo>
                  <a:pt x="2697577" y="0"/>
                </a:lnTo>
                <a:cubicBezTo>
                  <a:pt x="2736528" y="0"/>
                  <a:pt x="2768104" y="31576"/>
                  <a:pt x="2768104" y="70527"/>
                </a:cubicBezTo>
                <a:lnTo>
                  <a:pt x="2768104" y="528935"/>
                </a:lnTo>
                <a:cubicBezTo>
                  <a:pt x="2768104" y="567886"/>
                  <a:pt x="2736528" y="599462"/>
                  <a:pt x="2697577" y="599462"/>
                </a:cubicBezTo>
                <a:lnTo>
                  <a:pt x="70527" y="599462"/>
                </a:lnTo>
                <a:cubicBezTo>
                  <a:pt x="31602" y="599462"/>
                  <a:pt x="0" y="567860"/>
                  <a:pt x="0" y="528935"/>
                </a:cubicBezTo>
                <a:lnTo>
                  <a:pt x="0" y="70527"/>
                </a:lnTo>
                <a:cubicBezTo>
                  <a:pt x="0" y="31602"/>
                  <a:pt x="31602" y="0"/>
                  <a:pt x="70527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9040072" y="2036408"/>
            <a:ext cx="158681" cy="141050"/>
          </a:xfrm>
          <a:custGeom>
            <a:avLst/>
            <a:gdLst/>
            <a:ahLst/>
            <a:cxnLst/>
            <a:rect l="l" t="t" r="r" b="b"/>
            <a:pathLst>
              <a:path w="158681" h="141050">
                <a:moveTo>
                  <a:pt x="13223" y="53941"/>
                </a:moveTo>
                <a:lnTo>
                  <a:pt x="70856" y="77660"/>
                </a:lnTo>
                <a:cubicBezTo>
                  <a:pt x="73555" y="78762"/>
                  <a:pt x="76420" y="79341"/>
                  <a:pt x="79341" y="79341"/>
                </a:cubicBezTo>
                <a:cubicBezTo>
                  <a:pt x="82261" y="79341"/>
                  <a:pt x="85126" y="78762"/>
                  <a:pt x="87826" y="77660"/>
                </a:cubicBezTo>
                <a:lnTo>
                  <a:pt x="154604" y="50166"/>
                </a:lnTo>
                <a:cubicBezTo>
                  <a:pt x="157083" y="49147"/>
                  <a:pt x="158681" y="46750"/>
                  <a:pt x="158681" y="44078"/>
                </a:cubicBezTo>
                <a:cubicBezTo>
                  <a:pt x="158681" y="41406"/>
                  <a:pt x="157083" y="39009"/>
                  <a:pt x="154604" y="37990"/>
                </a:cubicBezTo>
                <a:lnTo>
                  <a:pt x="87826" y="10496"/>
                </a:lnTo>
                <a:cubicBezTo>
                  <a:pt x="85126" y="9394"/>
                  <a:pt x="82261" y="8816"/>
                  <a:pt x="79341" y="8816"/>
                </a:cubicBezTo>
                <a:cubicBezTo>
                  <a:pt x="76420" y="8816"/>
                  <a:pt x="73555" y="9394"/>
                  <a:pt x="70856" y="10496"/>
                </a:cubicBezTo>
                <a:lnTo>
                  <a:pt x="4077" y="37990"/>
                </a:lnTo>
                <a:cubicBezTo>
                  <a:pt x="1598" y="39009"/>
                  <a:pt x="0" y="41406"/>
                  <a:pt x="0" y="44078"/>
                </a:cubicBezTo>
                <a:lnTo>
                  <a:pt x="0" y="125623"/>
                </a:lnTo>
                <a:cubicBezTo>
                  <a:pt x="0" y="129287"/>
                  <a:pt x="2948" y="132234"/>
                  <a:pt x="6612" y="132234"/>
                </a:cubicBezTo>
                <a:cubicBezTo>
                  <a:pt x="10276" y="132234"/>
                  <a:pt x="13223" y="129287"/>
                  <a:pt x="13223" y="125623"/>
                </a:cubicBezTo>
                <a:lnTo>
                  <a:pt x="13223" y="53941"/>
                </a:lnTo>
                <a:close/>
                <a:moveTo>
                  <a:pt x="26447" y="73693"/>
                </a:moveTo>
                <a:lnTo>
                  <a:pt x="26447" y="105787"/>
                </a:lnTo>
                <a:cubicBezTo>
                  <a:pt x="26447" y="120388"/>
                  <a:pt x="50139" y="132234"/>
                  <a:pt x="79341" y="132234"/>
                </a:cubicBezTo>
                <a:cubicBezTo>
                  <a:pt x="108542" y="132234"/>
                  <a:pt x="132234" y="120388"/>
                  <a:pt x="132234" y="105787"/>
                </a:cubicBezTo>
                <a:lnTo>
                  <a:pt x="132234" y="73666"/>
                </a:lnTo>
                <a:lnTo>
                  <a:pt x="92867" y="89892"/>
                </a:lnTo>
                <a:cubicBezTo>
                  <a:pt x="88569" y="91655"/>
                  <a:pt x="83996" y="92564"/>
                  <a:pt x="79341" y="92564"/>
                </a:cubicBezTo>
                <a:cubicBezTo>
                  <a:pt x="74685" y="92564"/>
                  <a:pt x="70112" y="91655"/>
                  <a:pt x="65814" y="89892"/>
                </a:cubicBezTo>
                <a:lnTo>
                  <a:pt x="26447" y="73666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5" name="Text 43"/>
          <p:cNvSpPr/>
          <p:nvPr/>
        </p:nvSpPr>
        <p:spPr>
          <a:xfrm>
            <a:off x="9278094" y="2018777"/>
            <a:ext cx="1304711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Education Allowance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9031257" y="2265614"/>
            <a:ext cx="2609423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$15-40k/th per anak untuk international school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089939" y="2582976"/>
            <a:ext cx="2768104" cy="599462"/>
          </a:xfrm>
          <a:custGeom>
            <a:avLst/>
            <a:gdLst/>
            <a:ahLst/>
            <a:cxnLst/>
            <a:rect l="l" t="t" r="r" b="b"/>
            <a:pathLst>
              <a:path w="2768104" h="599462">
                <a:moveTo>
                  <a:pt x="70527" y="0"/>
                </a:moveTo>
                <a:lnTo>
                  <a:pt x="2697577" y="0"/>
                </a:lnTo>
                <a:cubicBezTo>
                  <a:pt x="2736528" y="0"/>
                  <a:pt x="2768104" y="31576"/>
                  <a:pt x="2768104" y="70527"/>
                </a:cubicBezTo>
                <a:lnTo>
                  <a:pt x="2768104" y="528935"/>
                </a:lnTo>
                <a:cubicBezTo>
                  <a:pt x="2768104" y="567886"/>
                  <a:pt x="2736528" y="599462"/>
                  <a:pt x="2697577" y="599462"/>
                </a:cubicBezTo>
                <a:lnTo>
                  <a:pt x="70527" y="599462"/>
                </a:lnTo>
                <a:cubicBezTo>
                  <a:pt x="31602" y="599462"/>
                  <a:pt x="0" y="567860"/>
                  <a:pt x="0" y="528935"/>
                </a:cubicBezTo>
                <a:lnTo>
                  <a:pt x="0" y="70527"/>
                </a:lnTo>
                <a:cubicBezTo>
                  <a:pt x="0" y="31602"/>
                  <a:pt x="31602" y="0"/>
                  <a:pt x="70527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6204542" y="2706395"/>
            <a:ext cx="158681" cy="141050"/>
          </a:xfrm>
          <a:custGeom>
            <a:avLst/>
            <a:gdLst/>
            <a:ahLst/>
            <a:cxnLst/>
            <a:rect l="l" t="t" r="r" b="b"/>
            <a:pathLst>
              <a:path w="158681" h="141050">
                <a:moveTo>
                  <a:pt x="143254" y="55098"/>
                </a:moveTo>
                <a:cubicBezTo>
                  <a:pt x="151766" y="55098"/>
                  <a:pt x="158681" y="62012"/>
                  <a:pt x="158681" y="70525"/>
                </a:cubicBezTo>
                <a:cubicBezTo>
                  <a:pt x="158681" y="79038"/>
                  <a:pt x="151766" y="85952"/>
                  <a:pt x="143254" y="85952"/>
                </a:cubicBezTo>
                <a:lnTo>
                  <a:pt x="108184" y="85952"/>
                </a:lnTo>
                <a:lnTo>
                  <a:pt x="64326" y="133777"/>
                </a:lnTo>
                <a:cubicBezTo>
                  <a:pt x="62646" y="135595"/>
                  <a:pt x="60304" y="136642"/>
                  <a:pt x="57825" y="136642"/>
                </a:cubicBezTo>
                <a:lnTo>
                  <a:pt x="45786" y="136642"/>
                </a:lnTo>
                <a:cubicBezTo>
                  <a:pt x="42783" y="136642"/>
                  <a:pt x="40662" y="133694"/>
                  <a:pt x="41599" y="130829"/>
                </a:cubicBezTo>
                <a:lnTo>
                  <a:pt x="56558" y="85952"/>
                </a:lnTo>
                <a:lnTo>
                  <a:pt x="29092" y="85952"/>
                </a:lnTo>
                <a:lnTo>
                  <a:pt x="14546" y="104134"/>
                </a:lnTo>
                <a:cubicBezTo>
                  <a:pt x="13719" y="105181"/>
                  <a:pt x="12452" y="105787"/>
                  <a:pt x="11102" y="105787"/>
                </a:cubicBezTo>
                <a:lnTo>
                  <a:pt x="5648" y="105787"/>
                </a:lnTo>
                <a:cubicBezTo>
                  <a:pt x="2782" y="105787"/>
                  <a:pt x="689" y="103088"/>
                  <a:pt x="1377" y="100305"/>
                </a:cubicBezTo>
                <a:lnTo>
                  <a:pt x="8816" y="70525"/>
                </a:lnTo>
                <a:lnTo>
                  <a:pt x="1377" y="40745"/>
                </a:lnTo>
                <a:cubicBezTo>
                  <a:pt x="661" y="37962"/>
                  <a:pt x="2782" y="35262"/>
                  <a:pt x="5648" y="35262"/>
                </a:cubicBezTo>
                <a:lnTo>
                  <a:pt x="11102" y="35262"/>
                </a:lnTo>
                <a:cubicBezTo>
                  <a:pt x="12452" y="35262"/>
                  <a:pt x="13719" y="35869"/>
                  <a:pt x="14546" y="36915"/>
                </a:cubicBezTo>
                <a:lnTo>
                  <a:pt x="29092" y="55098"/>
                </a:lnTo>
                <a:lnTo>
                  <a:pt x="56558" y="55098"/>
                </a:lnTo>
                <a:lnTo>
                  <a:pt x="41599" y="10221"/>
                </a:lnTo>
                <a:cubicBezTo>
                  <a:pt x="40662" y="7356"/>
                  <a:pt x="42783" y="4408"/>
                  <a:pt x="45786" y="4408"/>
                </a:cubicBezTo>
                <a:lnTo>
                  <a:pt x="57825" y="4408"/>
                </a:lnTo>
                <a:cubicBezTo>
                  <a:pt x="60304" y="4408"/>
                  <a:pt x="62646" y="5455"/>
                  <a:pt x="64326" y="7273"/>
                </a:cubicBezTo>
                <a:lnTo>
                  <a:pt x="108184" y="55098"/>
                </a:lnTo>
                <a:lnTo>
                  <a:pt x="143254" y="55098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9" name="Text 47"/>
          <p:cNvSpPr/>
          <p:nvPr/>
        </p:nvSpPr>
        <p:spPr>
          <a:xfrm>
            <a:off x="6442564" y="2688764"/>
            <a:ext cx="784590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Home Leave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195727" y="2935601"/>
            <a:ext cx="2609423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1-2x per tahun dengan tiket keluarga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925469" y="2582976"/>
            <a:ext cx="2768104" cy="599462"/>
          </a:xfrm>
          <a:custGeom>
            <a:avLst/>
            <a:gdLst/>
            <a:ahLst/>
            <a:cxnLst/>
            <a:rect l="l" t="t" r="r" b="b"/>
            <a:pathLst>
              <a:path w="2768104" h="599462">
                <a:moveTo>
                  <a:pt x="70527" y="0"/>
                </a:moveTo>
                <a:lnTo>
                  <a:pt x="2697577" y="0"/>
                </a:lnTo>
                <a:cubicBezTo>
                  <a:pt x="2736528" y="0"/>
                  <a:pt x="2768104" y="31576"/>
                  <a:pt x="2768104" y="70527"/>
                </a:cubicBezTo>
                <a:lnTo>
                  <a:pt x="2768104" y="528935"/>
                </a:lnTo>
                <a:cubicBezTo>
                  <a:pt x="2768104" y="567886"/>
                  <a:pt x="2736528" y="599462"/>
                  <a:pt x="2697577" y="599462"/>
                </a:cubicBezTo>
                <a:lnTo>
                  <a:pt x="70527" y="599462"/>
                </a:lnTo>
                <a:cubicBezTo>
                  <a:pt x="31602" y="599462"/>
                  <a:pt x="0" y="567860"/>
                  <a:pt x="0" y="528935"/>
                </a:cubicBezTo>
                <a:lnTo>
                  <a:pt x="0" y="70527"/>
                </a:lnTo>
                <a:cubicBezTo>
                  <a:pt x="0" y="31602"/>
                  <a:pt x="31602" y="0"/>
                  <a:pt x="70527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9048888" y="2706395"/>
            <a:ext cx="141050" cy="141050"/>
          </a:xfrm>
          <a:custGeom>
            <a:avLst/>
            <a:gdLst/>
            <a:ahLst/>
            <a:cxnLst/>
            <a:rect l="l" t="t" r="r" b="b"/>
            <a:pathLst>
              <a:path w="141050" h="141050">
                <a:moveTo>
                  <a:pt x="70525" y="29725"/>
                </a:moveTo>
                <a:lnTo>
                  <a:pt x="66393" y="23995"/>
                </a:lnTo>
                <a:cubicBezTo>
                  <a:pt x="59505" y="14463"/>
                  <a:pt x="48458" y="8816"/>
                  <a:pt x="36667" y="8816"/>
                </a:cubicBezTo>
                <a:cubicBezTo>
                  <a:pt x="16419" y="8816"/>
                  <a:pt x="0" y="25235"/>
                  <a:pt x="0" y="45483"/>
                </a:cubicBezTo>
                <a:lnTo>
                  <a:pt x="0" y="46199"/>
                </a:lnTo>
                <a:cubicBezTo>
                  <a:pt x="0" y="52701"/>
                  <a:pt x="1708" y="59423"/>
                  <a:pt x="4573" y="66117"/>
                </a:cubicBezTo>
                <a:lnTo>
                  <a:pt x="33775" y="66117"/>
                </a:lnTo>
                <a:cubicBezTo>
                  <a:pt x="34656" y="66117"/>
                  <a:pt x="35455" y="65594"/>
                  <a:pt x="35813" y="64767"/>
                </a:cubicBezTo>
                <a:lnTo>
                  <a:pt x="44574" y="43748"/>
                </a:lnTo>
                <a:cubicBezTo>
                  <a:pt x="45593" y="41323"/>
                  <a:pt x="47962" y="39725"/>
                  <a:pt x="50580" y="39670"/>
                </a:cubicBezTo>
                <a:cubicBezTo>
                  <a:pt x="53197" y="39615"/>
                  <a:pt x="55621" y="41158"/>
                  <a:pt x="56695" y="43555"/>
                </a:cubicBezTo>
                <a:lnTo>
                  <a:pt x="70828" y="74933"/>
                </a:lnTo>
                <a:lnTo>
                  <a:pt x="82233" y="52122"/>
                </a:lnTo>
                <a:cubicBezTo>
                  <a:pt x="83363" y="49891"/>
                  <a:pt x="85649" y="48458"/>
                  <a:pt x="88156" y="48458"/>
                </a:cubicBezTo>
                <a:cubicBezTo>
                  <a:pt x="90663" y="48458"/>
                  <a:pt x="92950" y="49863"/>
                  <a:pt x="94079" y="52122"/>
                </a:cubicBezTo>
                <a:lnTo>
                  <a:pt x="100470" y="64877"/>
                </a:lnTo>
                <a:cubicBezTo>
                  <a:pt x="100856" y="65621"/>
                  <a:pt x="101600" y="66090"/>
                  <a:pt x="102454" y="66090"/>
                </a:cubicBezTo>
                <a:lnTo>
                  <a:pt x="136504" y="66090"/>
                </a:lnTo>
                <a:cubicBezTo>
                  <a:pt x="139397" y="59395"/>
                  <a:pt x="141077" y="52673"/>
                  <a:pt x="141077" y="46172"/>
                </a:cubicBezTo>
                <a:lnTo>
                  <a:pt x="141077" y="45456"/>
                </a:lnTo>
                <a:cubicBezTo>
                  <a:pt x="141050" y="25235"/>
                  <a:pt x="124631" y="8816"/>
                  <a:pt x="104382" y="8816"/>
                </a:cubicBezTo>
                <a:cubicBezTo>
                  <a:pt x="92619" y="8816"/>
                  <a:pt x="81544" y="14463"/>
                  <a:pt x="74657" y="23995"/>
                </a:cubicBezTo>
                <a:lnTo>
                  <a:pt x="70525" y="29698"/>
                </a:lnTo>
                <a:close/>
                <a:moveTo>
                  <a:pt x="129369" y="79341"/>
                </a:moveTo>
                <a:lnTo>
                  <a:pt x="102426" y="79341"/>
                </a:lnTo>
                <a:cubicBezTo>
                  <a:pt x="96586" y="79341"/>
                  <a:pt x="91242" y="76035"/>
                  <a:pt x="88625" y="70800"/>
                </a:cubicBezTo>
                <a:lnTo>
                  <a:pt x="88156" y="69864"/>
                </a:lnTo>
                <a:lnTo>
                  <a:pt x="76448" y="93308"/>
                </a:lnTo>
                <a:cubicBezTo>
                  <a:pt x="75318" y="95594"/>
                  <a:pt x="72949" y="97027"/>
                  <a:pt x="70387" y="96972"/>
                </a:cubicBezTo>
                <a:cubicBezTo>
                  <a:pt x="67825" y="96917"/>
                  <a:pt x="65539" y="95402"/>
                  <a:pt x="64492" y="93087"/>
                </a:cubicBezTo>
                <a:lnTo>
                  <a:pt x="50910" y="62921"/>
                </a:lnTo>
                <a:lnTo>
                  <a:pt x="48018" y="69864"/>
                </a:lnTo>
                <a:cubicBezTo>
                  <a:pt x="45621" y="75621"/>
                  <a:pt x="40001" y="79368"/>
                  <a:pt x="33775" y="79368"/>
                </a:cubicBezTo>
                <a:lnTo>
                  <a:pt x="11681" y="79368"/>
                </a:lnTo>
                <a:cubicBezTo>
                  <a:pt x="24684" y="99699"/>
                  <a:pt x="45566" y="118405"/>
                  <a:pt x="58624" y="128377"/>
                </a:cubicBezTo>
                <a:cubicBezTo>
                  <a:pt x="62040" y="130967"/>
                  <a:pt x="66227" y="132262"/>
                  <a:pt x="70497" y="132262"/>
                </a:cubicBezTo>
                <a:cubicBezTo>
                  <a:pt x="74767" y="132262"/>
                  <a:pt x="78982" y="130995"/>
                  <a:pt x="82371" y="128377"/>
                </a:cubicBezTo>
                <a:cubicBezTo>
                  <a:pt x="95484" y="118377"/>
                  <a:pt x="116366" y="99672"/>
                  <a:pt x="129369" y="79341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3" name="Text 51"/>
          <p:cNvSpPr/>
          <p:nvPr/>
        </p:nvSpPr>
        <p:spPr>
          <a:xfrm>
            <a:off x="9278094" y="2688764"/>
            <a:ext cx="1057874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Health Insurance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9031257" y="2935601"/>
            <a:ext cx="2609423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Comprehensive global coverage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089939" y="3252963"/>
            <a:ext cx="2768104" cy="599462"/>
          </a:xfrm>
          <a:custGeom>
            <a:avLst/>
            <a:gdLst/>
            <a:ahLst/>
            <a:cxnLst/>
            <a:rect l="l" t="t" r="r" b="b"/>
            <a:pathLst>
              <a:path w="2768104" h="599462">
                <a:moveTo>
                  <a:pt x="70527" y="0"/>
                </a:moveTo>
                <a:lnTo>
                  <a:pt x="2697577" y="0"/>
                </a:lnTo>
                <a:cubicBezTo>
                  <a:pt x="2736528" y="0"/>
                  <a:pt x="2768104" y="31576"/>
                  <a:pt x="2768104" y="70527"/>
                </a:cubicBezTo>
                <a:lnTo>
                  <a:pt x="2768104" y="528935"/>
                </a:lnTo>
                <a:cubicBezTo>
                  <a:pt x="2768104" y="567886"/>
                  <a:pt x="2736528" y="599462"/>
                  <a:pt x="2697577" y="599462"/>
                </a:cubicBezTo>
                <a:lnTo>
                  <a:pt x="70527" y="599462"/>
                </a:lnTo>
                <a:cubicBezTo>
                  <a:pt x="31602" y="599462"/>
                  <a:pt x="0" y="567860"/>
                  <a:pt x="0" y="528935"/>
                </a:cubicBezTo>
                <a:lnTo>
                  <a:pt x="0" y="70527"/>
                </a:lnTo>
                <a:cubicBezTo>
                  <a:pt x="0" y="31602"/>
                  <a:pt x="31602" y="0"/>
                  <a:pt x="70527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6204542" y="3376382"/>
            <a:ext cx="158681" cy="141050"/>
          </a:xfrm>
          <a:custGeom>
            <a:avLst/>
            <a:gdLst/>
            <a:ahLst/>
            <a:cxnLst/>
            <a:rect l="l" t="t" r="r" b="b"/>
            <a:pathLst>
              <a:path w="158681" h="141050">
                <a:moveTo>
                  <a:pt x="79341" y="-8816"/>
                </a:moveTo>
                <a:cubicBezTo>
                  <a:pt x="93937" y="-8816"/>
                  <a:pt x="105787" y="3035"/>
                  <a:pt x="105787" y="17631"/>
                </a:cubicBezTo>
                <a:cubicBezTo>
                  <a:pt x="105787" y="32228"/>
                  <a:pt x="93937" y="44078"/>
                  <a:pt x="79341" y="44078"/>
                </a:cubicBezTo>
                <a:cubicBezTo>
                  <a:pt x="64744" y="44078"/>
                  <a:pt x="52894" y="32228"/>
                  <a:pt x="52894" y="17631"/>
                </a:cubicBezTo>
                <a:cubicBezTo>
                  <a:pt x="52894" y="3035"/>
                  <a:pt x="64744" y="-8816"/>
                  <a:pt x="79341" y="-8816"/>
                </a:cubicBezTo>
                <a:close/>
                <a:moveTo>
                  <a:pt x="13223" y="83748"/>
                </a:moveTo>
                <a:cubicBezTo>
                  <a:pt x="13223" y="64437"/>
                  <a:pt x="26171" y="47549"/>
                  <a:pt x="45483" y="38320"/>
                </a:cubicBezTo>
                <a:cubicBezTo>
                  <a:pt x="52453" y="49698"/>
                  <a:pt x="65015" y="57302"/>
                  <a:pt x="79341" y="57302"/>
                </a:cubicBezTo>
                <a:cubicBezTo>
                  <a:pt x="94685" y="57302"/>
                  <a:pt x="108019" y="48569"/>
                  <a:pt x="114603" y="35813"/>
                </a:cubicBezTo>
                <a:cubicBezTo>
                  <a:pt x="118956" y="32700"/>
                  <a:pt x="124273" y="30855"/>
                  <a:pt x="130030" y="30855"/>
                </a:cubicBezTo>
                <a:lnTo>
                  <a:pt x="135402" y="30855"/>
                </a:lnTo>
                <a:cubicBezTo>
                  <a:pt x="138267" y="30855"/>
                  <a:pt x="140361" y="33554"/>
                  <a:pt x="139672" y="36337"/>
                </a:cubicBezTo>
                <a:lnTo>
                  <a:pt x="134962" y="55153"/>
                </a:lnTo>
                <a:cubicBezTo>
                  <a:pt x="137689" y="58569"/>
                  <a:pt x="139975" y="62233"/>
                  <a:pt x="141684" y="66117"/>
                </a:cubicBezTo>
                <a:lnTo>
                  <a:pt x="147662" y="66117"/>
                </a:lnTo>
                <a:cubicBezTo>
                  <a:pt x="151326" y="66117"/>
                  <a:pt x="154273" y="69065"/>
                  <a:pt x="154273" y="72729"/>
                </a:cubicBezTo>
                <a:lnTo>
                  <a:pt x="154273" y="103584"/>
                </a:lnTo>
                <a:cubicBezTo>
                  <a:pt x="154273" y="107248"/>
                  <a:pt x="151326" y="110195"/>
                  <a:pt x="147662" y="110195"/>
                </a:cubicBezTo>
                <a:lnTo>
                  <a:pt x="136642" y="110195"/>
                </a:lnTo>
                <a:cubicBezTo>
                  <a:pt x="132097" y="116256"/>
                  <a:pt x="126036" y="121105"/>
                  <a:pt x="119011" y="124162"/>
                </a:cubicBezTo>
                <a:lnTo>
                  <a:pt x="119011" y="132234"/>
                </a:lnTo>
                <a:cubicBezTo>
                  <a:pt x="119011" y="137110"/>
                  <a:pt x="115071" y="141050"/>
                  <a:pt x="110195" y="141050"/>
                </a:cubicBezTo>
                <a:lnTo>
                  <a:pt x="101104" y="141050"/>
                </a:lnTo>
                <a:cubicBezTo>
                  <a:pt x="97165" y="141050"/>
                  <a:pt x="93721" y="138433"/>
                  <a:pt x="92619" y="134659"/>
                </a:cubicBezTo>
                <a:lnTo>
                  <a:pt x="90663" y="127826"/>
                </a:lnTo>
                <a:lnTo>
                  <a:pt x="67990" y="127826"/>
                </a:lnTo>
                <a:lnTo>
                  <a:pt x="66034" y="134659"/>
                </a:lnTo>
                <a:cubicBezTo>
                  <a:pt x="64960" y="138433"/>
                  <a:pt x="61516" y="141050"/>
                  <a:pt x="57577" y="141050"/>
                </a:cubicBezTo>
                <a:lnTo>
                  <a:pt x="48486" y="141050"/>
                </a:lnTo>
                <a:cubicBezTo>
                  <a:pt x="43610" y="141050"/>
                  <a:pt x="39670" y="137110"/>
                  <a:pt x="39670" y="132234"/>
                </a:cubicBezTo>
                <a:lnTo>
                  <a:pt x="39670" y="124162"/>
                </a:lnTo>
                <a:cubicBezTo>
                  <a:pt x="24105" y="117358"/>
                  <a:pt x="13223" y="101820"/>
                  <a:pt x="13223" y="83748"/>
                </a:cubicBezTo>
                <a:close/>
                <a:moveTo>
                  <a:pt x="116807" y="88156"/>
                </a:moveTo>
                <a:cubicBezTo>
                  <a:pt x="120456" y="88156"/>
                  <a:pt x="123419" y="85194"/>
                  <a:pt x="123419" y="81544"/>
                </a:cubicBezTo>
                <a:cubicBezTo>
                  <a:pt x="123419" y="77895"/>
                  <a:pt x="120456" y="74933"/>
                  <a:pt x="116807" y="74933"/>
                </a:cubicBezTo>
                <a:cubicBezTo>
                  <a:pt x="113158" y="74933"/>
                  <a:pt x="110195" y="77895"/>
                  <a:pt x="110195" y="81544"/>
                </a:cubicBezTo>
                <a:cubicBezTo>
                  <a:pt x="110195" y="85194"/>
                  <a:pt x="113158" y="88156"/>
                  <a:pt x="116807" y="88156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7" name="Text 55"/>
          <p:cNvSpPr/>
          <p:nvPr/>
        </p:nvSpPr>
        <p:spPr>
          <a:xfrm>
            <a:off x="6442564" y="3358751"/>
            <a:ext cx="837484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Pension Plan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6195727" y="3605588"/>
            <a:ext cx="2609423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Generous defined benefit plan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8925469" y="3252963"/>
            <a:ext cx="2768104" cy="599462"/>
          </a:xfrm>
          <a:custGeom>
            <a:avLst/>
            <a:gdLst/>
            <a:ahLst/>
            <a:cxnLst/>
            <a:rect l="l" t="t" r="r" b="b"/>
            <a:pathLst>
              <a:path w="2768104" h="599462">
                <a:moveTo>
                  <a:pt x="70527" y="0"/>
                </a:moveTo>
                <a:lnTo>
                  <a:pt x="2697577" y="0"/>
                </a:lnTo>
                <a:cubicBezTo>
                  <a:pt x="2736528" y="0"/>
                  <a:pt x="2768104" y="31576"/>
                  <a:pt x="2768104" y="70527"/>
                </a:cubicBezTo>
                <a:lnTo>
                  <a:pt x="2768104" y="528935"/>
                </a:lnTo>
                <a:cubicBezTo>
                  <a:pt x="2768104" y="567886"/>
                  <a:pt x="2736528" y="599462"/>
                  <a:pt x="2697577" y="599462"/>
                </a:cubicBezTo>
                <a:lnTo>
                  <a:pt x="70527" y="599462"/>
                </a:lnTo>
                <a:cubicBezTo>
                  <a:pt x="31602" y="599462"/>
                  <a:pt x="0" y="567860"/>
                  <a:pt x="0" y="528935"/>
                </a:cubicBezTo>
                <a:lnTo>
                  <a:pt x="0" y="70527"/>
                </a:lnTo>
                <a:cubicBezTo>
                  <a:pt x="0" y="31602"/>
                  <a:pt x="31602" y="0"/>
                  <a:pt x="70527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9031257" y="3376382"/>
            <a:ext cx="176312" cy="141050"/>
          </a:xfrm>
          <a:custGeom>
            <a:avLst/>
            <a:gdLst/>
            <a:ahLst/>
            <a:cxnLst/>
            <a:rect l="l" t="t" r="r" b="b"/>
            <a:pathLst>
              <a:path w="176312" h="141050"/>
            </a:pathLst>
          </a:custGeom>
          <a:solidFill>
            <a:srgbClr val="C5A575"/>
          </a:solidFill>
          <a:ln/>
        </p:spPr>
      </p:sp>
      <p:sp>
        <p:nvSpPr>
          <p:cNvPr id="61" name="Text 59"/>
          <p:cNvSpPr/>
          <p:nvPr/>
        </p:nvSpPr>
        <p:spPr>
          <a:xfrm>
            <a:off x="9278094" y="3358751"/>
            <a:ext cx="696434" cy="176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2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Relocation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9031257" y="3605588"/>
            <a:ext cx="2609423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Shipping, temporary housing, settling-in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5944482" y="4112486"/>
            <a:ext cx="2891523" cy="1172477"/>
          </a:xfrm>
          <a:custGeom>
            <a:avLst/>
            <a:gdLst/>
            <a:ahLst/>
            <a:cxnLst/>
            <a:rect l="l" t="t" r="r" b="b"/>
            <a:pathLst>
              <a:path w="2891523" h="1172477">
                <a:moveTo>
                  <a:pt x="70525" y="0"/>
                </a:moveTo>
                <a:lnTo>
                  <a:pt x="2820998" y="0"/>
                </a:lnTo>
                <a:cubicBezTo>
                  <a:pt x="2859948" y="0"/>
                  <a:pt x="2891523" y="31575"/>
                  <a:pt x="2891523" y="70525"/>
                </a:cubicBezTo>
                <a:lnTo>
                  <a:pt x="2891523" y="1101953"/>
                </a:lnTo>
                <a:cubicBezTo>
                  <a:pt x="2891523" y="1140902"/>
                  <a:pt x="2859948" y="1172477"/>
                  <a:pt x="2820998" y="1172477"/>
                </a:cubicBezTo>
                <a:lnTo>
                  <a:pt x="70525" y="1172477"/>
                </a:lnTo>
                <a:cubicBezTo>
                  <a:pt x="31575" y="1172477"/>
                  <a:pt x="0" y="1140902"/>
                  <a:pt x="0" y="1101953"/>
                </a:cubicBezTo>
                <a:lnTo>
                  <a:pt x="0" y="70525"/>
                </a:lnTo>
                <a:cubicBezTo>
                  <a:pt x="0" y="31601"/>
                  <a:pt x="31601" y="0"/>
                  <a:pt x="70525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054677" y="4222681"/>
            <a:ext cx="2741657" cy="21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1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STC/Consultant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6059085" y="4540043"/>
            <a:ext cx="26447" cy="26447"/>
          </a:xfrm>
          <a:custGeom>
            <a:avLst/>
            <a:gdLst/>
            <a:ahLst/>
            <a:cxnLst/>
            <a:rect l="l" t="t" r="r" b="b"/>
            <a:pathLst>
              <a:path w="26447" h="26447">
                <a:moveTo>
                  <a:pt x="0" y="13223"/>
                </a:moveTo>
                <a:cubicBezTo>
                  <a:pt x="0" y="5925"/>
                  <a:pt x="5925" y="0"/>
                  <a:pt x="13223" y="0"/>
                </a:cubicBezTo>
                <a:cubicBezTo>
                  <a:pt x="20522" y="0"/>
                  <a:pt x="26447" y="5925"/>
                  <a:pt x="26447" y="13223"/>
                </a:cubicBezTo>
                <a:cubicBezTo>
                  <a:pt x="26447" y="20522"/>
                  <a:pt x="20522" y="26447"/>
                  <a:pt x="13223" y="26447"/>
                </a:cubicBezTo>
                <a:cubicBezTo>
                  <a:pt x="5925" y="26447"/>
                  <a:pt x="0" y="20522"/>
                  <a:pt x="0" y="132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6" name="Text 64"/>
          <p:cNvSpPr/>
          <p:nvPr/>
        </p:nvSpPr>
        <p:spPr>
          <a:xfrm>
            <a:off x="6140629" y="4504781"/>
            <a:ext cx="1004980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Daily rate: $300-600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6059085" y="4716356"/>
            <a:ext cx="26447" cy="26447"/>
          </a:xfrm>
          <a:custGeom>
            <a:avLst/>
            <a:gdLst/>
            <a:ahLst/>
            <a:cxnLst/>
            <a:rect l="l" t="t" r="r" b="b"/>
            <a:pathLst>
              <a:path w="26447" h="26447">
                <a:moveTo>
                  <a:pt x="0" y="13223"/>
                </a:moveTo>
                <a:cubicBezTo>
                  <a:pt x="0" y="5925"/>
                  <a:pt x="5925" y="0"/>
                  <a:pt x="13223" y="0"/>
                </a:cubicBezTo>
                <a:cubicBezTo>
                  <a:pt x="20522" y="0"/>
                  <a:pt x="26447" y="5925"/>
                  <a:pt x="26447" y="13223"/>
                </a:cubicBezTo>
                <a:cubicBezTo>
                  <a:pt x="26447" y="20522"/>
                  <a:pt x="20522" y="26447"/>
                  <a:pt x="13223" y="26447"/>
                </a:cubicBezTo>
                <a:cubicBezTo>
                  <a:pt x="5925" y="26447"/>
                  <a:pt x="0" y="20522"/>
                  <a:pt x="0" y="132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68" name="Text 66"/>
          <p:cNvSpPr/>
          <p:nvPr/>
        </p:nvSpPr>
        <p:spPr>
          <a:xfrm>
            <a:off x="6140629" y="4681093"/>
            <a:ext cx="590646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 benefits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6059085" y="4892668"/>
            <a:ext cx="26447" cy="26447"/>
          </a:xfrm>
          <a:custGeom>
            <a:avLst/>
            <a:gdLst/>
            <a:ahLst/>
            <a:cxnLst/>
            <a:rect l="l" t="t" r="r" b="b"/>
            <a:pathLst>
              <a:path w="26447" h="26447">
                <a:moveTo>
                  <a:pt x="0" y="13223"/>
                </a:moveTo>
                <a:cubicBezTo>
                  <a:pt x="0" y="5925"/>
                  <a:pt x="5925" y="0"/>
                  <a:pt x="13223" y="0"/>
                </a:cubicBezTo>
                <a:cubicBezTo>
                  <a:pt x="20522" y="0"/>
                  <a:pt x="26447" y="5925"/>
                  <a:pt x="26447" y="13223"/>
                </a:cubicBezTo>
                <a:cubicBezTo>
                  <a:pt x="26447" y="20522"/>
                  <a:pt x="20522" y="26447"/>
                  <a:pt x="13223" y="26447"/>
                </a:cubicBezTo>
                <a:cubicBezTo>
                  <a:pt x="5925" y="26447"/>
                  <a:pt x="0" y="20522"/>
                  <a:pt x="0" y="132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0" name="Text 68"/>
          <p:cNvSpPr/>
          <p:nvPr/>
        </p:nvSpPr>
        <p:spPr>
          <a:xfrm>
            <a:off x="6140629" y="4857406"/>
            <a:ext cx="722881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 pathway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6059085" y="5068980"/>
            <a:ext cx="26447" cy="26447"/>
          </a:xfrm>
          <a:custGeom>
            <a:avLst/>
            <a:gdLst/>
            <a:ahLst/>
            <a:cxnLst/>
            <a:rect l="l" t="t" r="r" b="b"/>
            <a:pathLst>
              <a:path w="26447" h="26447">
                <a:moveTo>
                  <a:pt x="0" y="13223"/>
                </a:moveTo>
                <a:cubicBezTo>
                  <a:pt x="0" y="5925"/>
                  <a:pt x="5925" y="0"/>
                  <a:pt x="13223" y="0"/>
                </a:cubicBezTo>
                <a:cubicBezTo>
                  <a:pt x="20522" y="0"/>
                  <a:pt x="26447" y="5925"/>
                  <a:pt x="26447" y="13223"/>
                </a:cubicBezTo>
                <a:cubicBezTo>
                  <a:pt x="26447" y="20522"/>
                  <a:pt x="20522" y="26447"/>
                  <a:pt x="13223" y="26447"/>
                </a:cubicBezTo>
                <a:cubicBezTo>
                  <a:pt x="5925" y="26447"/>
                  <a:pt x="0" y="20522"/>
                  <a:pt x="0" y="13223"/>
                </a:cubicBezTo>
                <a:close/>
              </a:path>
            </a:pathLst>
          </a:custGeom>
          <a:solidFill>
            <a:srgbClr val="E07A5F"/>
          </a:solidFill>
          <a:ln/>
        </p:spPr>
      </p:sp>
      <p:sp>
        <p:nvSpPr>
          <p:cNvPr id="72" name="Text 70"/>
          <p:cNvSpPr/>
          <p:nvPr/>
        </p:nvSpPr>
        <p:spPr>
          <a:xfrm>
            <a:off x="6140629" y="5033718"/>
            <a:ext cx="414334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Flexible</a:t>
            </a:r>
            <a:endParaRPr lang="en-US" sz="1600" dirty="0"/>
          </a:p>
        </p:txBody>
      </p:sp>
      <p:sp>
        <p:nvSpPr>
          <p:cNvPr id="73" name="Shape 71"/>
          <p:cNvSpPr/>
          <p:nvPr/>
        </p:nvSpPr>
        <p:spPr>
          <a:xfrm>
            <a:off x="8947508" y="4112486"/>
            <a:ext cx="2891523" cy="1172477"/>
          </a:xfrm>
          <a:custGeom>
            <a:avLst/>
            <a:gdLst/>
            <a:ahLst/>
            <a:cxnLst/>
            <a:rect l="l" t="t" r="r" b="b"/>
            <a:pathLst>
              <a:path w="2891523" h="1172477">
                <a:moveTo>
                  <a:pt x="70525" y="0"/>
                </a:moveTo>
                <a:lnTo>
                  <a:pt x="2820998" y="0"/>
                </a:lnTo>
                <a:cubicBezTo>
                  <a:pt x="2859948" y="0"/>
                  <a:pt x="2891523" y="31575"/>
                  <a:pt x="2891523" y="70525"/>
                </a:cubicBezTo>
                <a:lnTo>
                  <a:pt x="2891523" y="1101953"/>
                </a:lnTo>
                <a:cubicBezTo>
                  <a:pt x="2891523" y="1140902"/>
                  <a:pt x="2859948" y="1172477"/>
                  <a:pt x="2820998" y="1172477"/>
                </a:cubicBezTo>
                <a:lnTo>
                  <a:pt x="70525" y="1172477"/>
                </a:lnTo>
                <a:cubicBezTo>
                  <a:pt x="31575" y="1172477"/>
                  <a:pt x="0" y="1140902"/>
                  <a:pt x="0" y="1101953"/>
                </a:cubicBezTo>
                <a:lnTo>
                  <a:pt x="0" y="70525"/>
                </a:lnTo>
                <a:cubicBezTo>
                  <a:pt x="0" y="31601"/>
                  <a:pt x="31601" y="0"/>
                  <a:pt x="70525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9057703" y="4222681"/>
            <a:ext cx="2741657" cy="21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1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Permanent Staff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9062111" y="4540043"/>
            <a:ext cx="26447" cy="26447"/>
          </a:xfrm>
          <a:custGeom>
            <a:avLst/>
            <a:gdLst/>
            <a:ahLst/>
            <a:cxnLst/>
            <a:rect l="l" t="t" r="r" b="b"/>
            <a:pathLst>
              <a:path w="26447" h="26447">
                <a:moveTo>
                  <a:pt x="0" y="13223"/>
                </a:moveTo>
                <a:cubicBezTo>
                  <a:pt x="0" y="5925"/>
                  <a:pt x="5925" y="0"/>
                  <a:pt x="13223" y="0"/>
                </a:cubicBezTo>
                <a:cubicBezTo>
                  <a:pt x="20522" y="0"/>
                  <a:pt x="26447" y="5925"/>
                  <a:pt x="26447" y="13223"/>
                </a:cubicBezTo>
                <a:cubicBezTo>
                  <a:pt x="26447" y="20522"/>
                  <a:pt x="20522" y="26447"/>
                  <a:pt x="13223" y="26447"/>
                </a:cubicBezTo>
                <a:cubicBezTo>
                  <a:pt x="5925" y="26447"/>
                  <a:pt x="0" y="20522"/>
                  <a:pt x="0" y="13223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76" name="Text 74"/>
          <p:cNvSpPr/>
          <p:nvPr/>
        </p:nvSpPr>
        <p:spPr>
          <a:xfrm>
            <a:off x="9143656" y="4504781"/>
            <a:ext cx="837484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Full grade salary</a:t>
            </a:r>
            <a:endParaRPr lang="en-US" sz="1600" dirty="0"/>
          </a:p>
        </p:txBody>
      </p:sp>
      <p:sp>
        <p:nvSpPr>
          <p:cNvPr id="77" name="Shape 75"/>
          <p:cNvSpPr/>
          <p:nvPr/>
        </p:nvSpPr>
        <p:spPr>
          <a:xfrm>
            <a:off x="9062111" y="4716356"/>
            <a:ext cx="26447" cy="26447"/>
          </a:xfrm>
          <a:custGeom>
            <a:avLst/>
            <a:gdLst/>
            <a:ahLst/>
            <a:cxnLst/>
            <a:rect l="l" t="t" r="r" b="b"/>
            <a:pathLst>
              <a:path w="26447" h="26447">
                <a:moveTo>
                  <a:pt x="0" y="13223"/>
                </a:moveTo>
                <a:cubicBezTo>
                  <a:pt x="0" y="5925"/>
                  <a:pt x="5925" y="0"/>
                  <a:pt x="13223" y="0"/>
                </a:cubicBezTo>
                <a:cubicBezTo>
                  <a:pt x="20522" y="0"/>
                  <a:pt x="26447" y="5925"/>
                  <a:pt x="26447" y="13223"/>
                </a:cubicBezTo>
                <a:cubicBezTo>
                  <a:pt x="26447" y="20522"/>
                  <a:pt x="20522" y="26447"/>
                  <a:pt x="13223" y="26447"/>
                </a:cubicBezTo>
                <a:cubicBezTo>
                  <a:pt x="5925" y="26447"/>
                  <a:pt x="0" y="20522"/>
                  <a:pt x="0" y="13223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78" name="Text 76"/>
          <p:cNvSpPr/>
          <p:nvPr/>
        </p:nvSpPr>
        <p:spPr>
          <a:xfrm>
            <a:off x="9143656" y="4681093"/>
            <a:ext cx="908009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Complete benefits</a:t>
            </a:r>
            <a:endParaRPr lang="en-US" sz="1600" dirty="0"/>
          </a:p>
        </p:txBody>
      </p:sp>
      <p:sp>
        <p:nvSpPr>
          <p:cNvPr id="79" name="Shape 77"/>
          <p:cNvSpPr/>
          <p:nvPr/>
        </p:nvSpPr>
        <p:spPr>
          <a:xfrm>
            <a:off x="9062111" y="4892668"/>
            <a:ext cx="26447" cy="26447"/>
          </a:xfrm>
          <a:custGeom>
            <a:avLst/>
            <a:gdLst/>
            <a:ahLst/>
            <a:cxnLst/>
            <a:rect l="l" t="t" r="r" b="b"/>
            <a:pathLst>
              <a:path w="26447" h="26447">
                <a:moveTo>
                  <a:pt x="0" y="13223"/>
                </a:moveTo>
                <a:cubicBezTo>
                  <a:pt x="0" y="5925"/>
                  <a:pt x="5925" y="0"/>
                  <a:pt x="13223" y="0"/>
                </a:cubicBezTo>
                <a:cubicBezTo>
                  <a:pt x="20522" y="0"/>
                  <a:pt x="26447" y="5925"/>
                  <a:pt x="26447" y="13223"/>
                </a:cubicBezTo>
                <a:cubicBezTo>
                  <a:pt x="26447" y="20522"/>
                  <a:pt x="20522" y="26447"/>
                  <a:pt x="13223" y="26447"/>
                </a:cubicBezTo>
                <a:cubicBezTo>
                  <a:pt x="5925" y="26447"/>
                  <a:pt x="0" y="20522"/>
                  <a:pt x="0" y="13223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80" name="Text 78"/>
          <p:cNvSpPr/>
          <p:nvPr/>
        </p:nvSpPr>
        <p:spPr>
          <a:xfrm>
            <a:off x="9143656" y="4857406"/>
            <a:ext cx="617093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Job security</a:t>
            </a:r>
            <a:endParaRPr lang="en-US" sz="1600" dirty="0"/>
          </a:p>
        </p:txBody>
      </p:sp>
      <p:sp>
        <p:nvSpPr>
          <p:cNvPr id="81" name="Shape 79"/>
          <p:cNvSpPr/>
          <p:nvPr/>
        </p:nvSpPr>
        <p:spPr>
          <a:xfrm>
            <a:off x="9062111" y="5068980"/>
            <a:ext cx="26447" cy="26447"/>
          </a:xfrm>
          <a:custGeom>
            <a:avLst/>
            <a:gdLst/>
            <a:ahLst/>
            <a:cxnLst/>
            <a:rect l="l" t="t" r="r" b="b"/>
            <a:pathLst>
              <a:path w="26447" h="26447">
                <a:moveTo>
                  <a:pt x="0" y="13223"/>
                </a:moveTo>
                <a:cubicBezTo>
                  <a:pt x="0" y="5925"/>
                  <a:pt x="5925" y="0"/>
                  <a:pt x="13223" y="0"/>
                </a:cubicBezTo>
                <a:cubicBezTo>
                  <a:pt x="20522" y="0"/>
                  <a:pt x="26447" y="5925"/>
                  <a:pt x="26447" y="13223"/>
                </a:cubicBezTo>
                <a:cubicBezTo>
                  <a:pt x="26447" y="20522"/>
                  <a:pt x="20522" y="26447"/>
                  <a:pt x="13223" y="26447"/>
                </a:cubicBezTo>
                <a:cubicBezTo>
                  <a:pt x="5925" y="26447"/>
                  <a:pt x="0" y="20522"/>
                  <a:pt x="0" y="13223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82" name="Text 80"/>
          <p:cNvSpPr/>
          <p:nvPr/>
        </p:nvSpPr>
        <p:spPr>
          <a:xfrm>
            <a:off x="9143656" y="5033718"/>
            <a:ext cx="960902" cy="141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3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progression</a:t>
            </a:r>
            <a:endParaRPr lang="en-US" sz="1600" dirty="0"/>
          </a:p>
        </p:txBody>
      </p:sp>
      <p:sp>
        <p:nvSpPr>
          <p:cNvPr id="83" name="Shape 81"/>
          <p:cNvSpPr/>
          <p:nvPr/>
        </p:nvSpPr>
        <p:spPr>
          <a:xfrm>
            <a:off x="5957705" y="5395158"/>
            <a:ext cx="5880017" cy="617093"/>
          </a:xfrm>
          <a:custGeom>
            <a:avLst/>
            <a:gdLst/>
            <a:ahLst/>
            <a:cxnLst/>
            <a:rect l="l" t="t" r="r" b="b"/>
            <a:pathLst>
              <a:path w="5880017" h="617093">
                <a:moveTo>
                  <a:pt x="0" y="0"/>
                </a:moveTo>
                <a:lnTo>
                  <a:pt x="5809490" y="0"/>
                </a:lnTo>
                <a:cubicBezTo>
                  <a:pt x="5848441" y="0"/>
                  <a:pt x="5880017" y="31576"/>
                  <a:pt x="5880017" y="70528"/>
                </a:cubicBezTo>
                <a:lnTo>
                  <a:pt x="5880017" y="546566"/>
                </a:lnTo>
                <a:cubicBezTo>
                  <a:pt x="5880017" y="585517"/>
                  <a:pt x="5848441" y="617093"/>
                  <a:pt x="5809490" y="617093"/>
                </a:cubicBezTo>
                <a:lnTo>
                  <a:pt x="0" y="617093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84" name="Shape 82"/>
          <p:cNvSpPr/>
          <p:nvPr/>
        </p:nvSpPr>
        <p:spPr>
          <a:xfrm>
            <a:off x="5957705" y="5395158"/>
            <a:ext cx="35262" cy="617093"/>
          </a:xfrm>
          <a:custGeom>
            <a:avLst/>
            <a:gdLst/>
            <a:ahLst/>
            <a:cxnLst/>
            <a:rect l="l" t="t" r="r" b="b"/>
            <a:pathLst>
              <a:path w="35262" h="617093">
                <a:moveTo>
                  <a:pt x="0" y="0"/>
                </a:moveTo>
                <a:lnTo>
                  <a:pt x="35262" y="0"/>
                </a:lnTo>
                <a:lnTo>
                  <a:pt x="35262" y="617093"/>
                </a:lnTo>
                <a:lnTo>
                  <a:pt x="0" y="617093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85" name="Text 83"/>
          <p:cNvSpPr/>
          <p:nvPr/>
        </p:nvSpPr>
        <p:spPr>
          <a:xfrm>
            <a:off x="6081124" y="5500946"/>
            <a:ext cx="5712521" cy="40551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72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Apples-to-Apples:</a:t>
            </a:r>
            <a:pPr>
              <a:lnSpc>
                <a:spcPct val="140000"/>
              </a:lnSpc>
            </a:pPr>
            <a:r>
              <a:rPr lang="en-US" sz="972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GF grade dengan benefits = </a:t>
            </a:r>
            <a:pPr>
              <a:lnSpc>
                <a:spcPct val="140000"/>
              </a:lnSpc>
            </a:pPr>
            <a:r>
              <a:rPr lang="en-US" sz="972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1.2-2.0M/th equivalent</a:t>
            </a:r>
            <a:pPr>
              <a:lnSpc>
                <a:spcPct val="140000"/>
              </a:lnSpc>
            </a:pPr>
            <a:r>
              <a:rPr lang="en-US" sz="972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comparable dengan Senior Consultant di Big 4 atau Consultant di MBB.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3701" y="373701"/>
            <a:ext cx="11519338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spc="59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05 / TECH TIER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3701" y="672662"/>
            <a:ext cx="11612763" cy="3737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48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Tier Tech Companies: Range &amp; Struktur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73701" y="1121103"/>
            <a:ext cx="11528680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4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Microsoft, Google — Government vertical compensation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78372" y="1499476"/>
            <a:ext cx="5633545" cy="5353269"/>
          </a:xfrm>
          <a:custGeom>
            <a:avLst/>
            <a:gdLst/>
            <a:ahLst/>
            <a:cxnLst/>
            <a:rect l="l" t="t" r="r" b="b"/>
            <a:pathLst>
              <a:path w="5633545" h="5353269">
                <a:moveTo>
                  <a:pt x="74732" y="0"/>
                </a:moveTo>
                <a:lnTo>
                  <a:pt x="5558813" y="0"/>
                </a:lnTo>
                <a:cubicBezTo>
                  <a:pt x="5600086" y="0"/>
                  <a:pt x="5633545" y="33458"/>
                  <a:pt x="5633545" y="74732"/>
                </a:cubicBezTo>
                <a:lnTo>
                  <a:pt x="5633545" y="5278537"/>
                </a:lnTo>
                <a:cubicBezTo>
                  <a:pt x="5633545" y="5319810"/>
                  <a:pt x="5600086" y="5353269"/>
                  <a:pt x="5558813" y="5353269"/>
                </a:cubicBezTo>
                <a:lnTo>
                  <a:pt x="74732" y="5353269"/>
                </a:lnTo>
                <a:cubicBezTo>
                  <a:pt x="33458" y="5353269"/>
                  <a:pt x="0" y="5319810"/>
                  <a:pt x="0" y="5278537"/>
                </a:cubicBezTo>
                <a:lnTo>
                  <a:pt x="0" y="74732"/>
                </a:lnTo>
                <a:cubicBezTo>
                  <a:pt x="0" y="33486"/>
                  <a:pt x="33486" y="0"/>
                  <a:pt x="74732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32524" y="1653628"/>
            <a:ext cx="5418667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1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Struktur Kompensasi Tech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51209" y="2027329"/>
            <a:ext cx="5306556" cy="896883"/>
          </a:xfrm>
          <a:custGeom>
            <a:avLst/>
            <a:gdLst/>
            <a:ahLst/>
            <a:cxnLst/>
            <a:rect l="l" t="t" r="r" b="b"/>
            <a:pathLst>
              <a:path w="5306556" h="896883">
                <a:moveTo>
                  <a:pt x="37370" y="0"/>
                </a:moveTo>
                <a:lnTo>
                  <a:pt x="5231819" y="0"/>
                </a:lnTo>
                <a:cubicBezTo>
                  <a:pt x="5273095" y="0"/>
                  <a:pt x="5306556" y="33461"/>
                  <a:pt x="5306556" y="74737"/>
                </a:cubicBezTo>
                <a:lnTo>
                  <a:pt x="5306556" y="822146"/>
                </a:lnTo>
                <a:cubicBezTo>
                  <a:pt x="5306556" y="863422"/>
                  <a:pt x="5273095" y="896883"/>
                  <a:pt x="5231819" y="896883"/>
                </a:cubicBezTo>
                <a:lnTo>
                  <a:pt x="37370" y="896883"/>
                </a:lnTo>
                <a:cubicBezTo>
                  <a:pt x="16731" y="896883"/>
                  <a:pt x="0" y="880152"/>
                  <a:pt x="0" y="859513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51209" y="2027329"/>
            <a:ext cx="37370" cy="896883"/>
          </a:xfrm>
          <a:custGeom>
            <a:avLst/>
            <a:gdLst/>
            <a:ahLst/>
            <a:cxnLst/>
            <a:rect l="l" t="t" r="r" b="b"/>
            <a:pathLst>
              <a:path w="37370" h="896883">
                <a:moveTo>
                  <a:pt x="37370" y="0"/>
                </a:moveTo>
                <a:lnTo>
                  <a:pt x="37370" y="0"/>
                </a:lnTo>
                <a:lnTo>
                  <a:pt x="37370" y="896883"/>
                </a:lnTo>
                <a:lnTo>
                  <a:pt x="37370" y="896883"/>
                </a:lnTo>
                <a:cubicBezTo>
                  <a:pt x="16731" y="896883"/>
                  <a:pt x="0" y="880152"/>
                  <a:pt x="0" y="859513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9" name="Text 7"/>
          <p:cNvSpPr/>
          <p:nvPr/>
        </p:nvSpPr>
        <p:spPr>
          <a:xfrm>
            <a:off x="682005" y="2139439"/>
            <a:ext cx="1037021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4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Base Salary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149412" y="2139439"/>
            <a:ext cx="597922" cy="224221"/>
          </a:xfrm>
          <a:custGeom>
            <a:avLst/>
            <a:gdLst/>
            <a:ahLst/>
            <a:cxnLst/>
            <a:rect l="l" t="t" r="r" b="b"/>
            <a:pathLst>
              <a:path w="597922" h="224221">
                <a:moveTo>
                  <a:pt x="37371" y="0"/>
                </a:moveTo>
                <a:lnTo>
                  <a:pt x="560551" y="0"/>
                </a:lnTo>
                <a:cubicBezTo>
                  <a:pt x="581190" y="0"/>
                  <a:pt x="597922" y="16732"/>
                  <a:pt x="597922" y="37371"/>
                </a:cubicBezTo>
                <a:lnTo>
                  <a:pt x="597922" y="186850"/>
                </a:lnTo>
                <a:cubicBezTo>
                  <a:pt x="597922" y="207475"/>
                  <a:pt x="581177" y="224221"/>
                  <a:pt x="560551" y="224221"/>
                </a:cubicBezTo>
                <a:lnTo>
                  <a:pt x="37371" y="224221"/>
                </a:lnTo>
                <a:cubicBezTo>
                  <a:pt x="16745" y="224221"/>
                  <a:pt x="0" y="207475"/>
                  <a:pt x="0" y="186850"/>
                </a:cubicBezTo>
                <a:lnTo>
                  <a:pt x="0" y="37371"/>
                </a:lnTo>
                <a:cubicBezTo>
                  <a:pt x="0" y="16745"/>
                  <a:pt x="16745" y="0"/>
                  <a:pt x="37371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5149412" y="2139439"/>
            <a:ext cx="663320" cy="224221"/>
          </a:xfrm>
          <a:prstGeom prst="rect">
            <a:avLst/>
          </a:prstGeom>
          <a:noFill/>
          <a:ln/>
        </p:spPr>
        <p:txBody>
          <a:bodyPr wrap="square" lIns="74740" tIns="18685" rIns="74740" bIns="18685" rtlCol="0" anchor="ctr"/>
          <a:lstStyle/>
          <a:p>
            <a:pPr>
              <a:lnSpc>
                <a:spcPct val="120000"/>
              </a:lnSpc>
            </a:pPr>
            <a:r>
              <a:rPr lang="en-US" sz="103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50-60%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82005" y="2438400"/>
            <a:ext cx="5129048" cy="18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Affairs Manager: IDR 25-45jt/bln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2005" y="2662621"/>
            <a:ext cx="5119706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Tahunan: IDR 300-540 jt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51209" y="2998952"/>
            <a:ext cx="5306556" cy="896883"/>
          </a:xfrm>
          <a:custGeom>
            <a:avLst/>
            <a:gdLst/>
            <a:ahLst/>
            <a:cxnLst/>
            <a:rect l="l" t="t" r="r" b="b"/>
            <a:pathLst>
              <a:path w="5306556" h="896883">
                <a:moveTo>
                  <a:pt x="37370" y="0"/>
                </a:moveTo>
                <a:lnTo>
                  <a:pt x="5231819" y="0"/>
                </a:lnTo>
                <a:cubicBezTo>
                  <a:pt x="5273095" y="0"/>
                  <a:pt x="5306556" y="33461"/>
                  <a:pt x="5306556" y="74737"/>
                </a:cubicBezTo>
                <a:lnTo>
                  <a:pt x="5306556" y="822146"/>
                </a:lnTo>
                <a:cubicBezTo>
                  <a:pt x="5306556" y="863422"/>
                  <a:pt x="5273095" y="896883"/>
                  <a:pt x="5231819" y="896883"/>
                </a:cubicBezTo>
                <a:lnTo>
                  <a:pt x="37370" y="896883"/>
                </a:lnTo>
                <a:cubicBezTo>
                  <a:pt x="16731" y="896883"/>
                  <a:pt x="0" y="880152"/>
                  <a:pt x="0" y="859513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551209" y="2998952"/>
            <a:ext cx="37370" cy="896883"/>
          </a:xfrm>
          <a:custGeom>
            <a:avLst/>
            <a:gdLst/>
            <a:ahLst/>
            <a:cxnLst/>
            <a:rect l="l" t="t" r="r" b="b"/>
            <a:pathLst>
              <a:path w="37370" h="896883">
                <a:moveTo>
                  <a:pt x="37370" y="0"/>
                </a:moveTo>
                <a:lnTo>
                  <a:pt x="37370" y="0"/>
                </a:lnTo>
                <a:lnTo>
                  <a:pt x="37370" y="896883"/>
                </a:lnTo>
                <a:lnTo>
                  <a:pt x="37370" y="896883"/>
                </a:lnTo>
                <a:cubicBezTo>
                  <a:pt x="16731" y="896883"/>
                  <a:pt x="0" y="880152"/>
                  <a:pt x="0" y="859513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6" name="Text 14"/>
          <p:cNvSpPr/>
          <p:nvPr/>
        </p:nvSpPr>
        <p:spPr>
          <a:xfrm>
            <a:off x="682005" y="3111062"/>
            <a:ext cx="1223871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4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Annual Bonus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149412" y="3111062"/>
            <a:ext cx="597922" cy="224221"/>
          </a:xfrm>
          <a:custGeom>
            <a:avLst/>
            <a:gdLst/>
            <a:ahLst/>
            <a:cxnLst/>
            <a:rect l="l" t="t" r="r" b="b"/>
            <a:pathLst>
              <a:path w="597922" h="224221">
                <a:moveTo>
                  <a:pt x="37371" y="0"/>
                </a:moveTo>
                <a:lnTo>
                  <a:pt x="560551" y="0"/>
                </a:lnTo>
                <a:cubicBezTo>
                  <a:pt x="581190" y="0"/>
                  <a:pt x="597922" y="16732"/>
                  <a:pt x="597922" y="37371"/>
                </a:cubicBezTo>
                <a:lnTo>
                  <a:pt x="597922" y="186850"/>
                </a:lnTo>
                <a:cubicBezTo>
                  <a:pt x="597922" y="207475"/>
                  <a:pt x="581177" y="224221"/>
                  <a:pt x="560551" y="224221"/>
                </a:cubicBezTo>
                <a:lnTo>
                  <a:pt x="37371" y="224221"/>
                </a:lnTo>
                <a:cubicBezTo>
                  <a:pt x="16745" y="224221"/>
                  <a:pt x="0" y="207475"/>
                  <a:pt x="0" y="186850"/>
                </a:cubicBezTo>
                <a:lnTo>
                  <a:pt x="0" y="37371"/>
                </a:lnTo>
                <a:cubicBezTo>
                  <a:pt x="0" y="16745"/>
                  <a:pt x="16745" y="0"/>
                  <a:pt x="37371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149412" y="3111062"/>
            <a:ext cx="663320" cy="224221"/>
          </a:xfrm>
          <a:prstGeom prst="rect">
            <a:avLst/>
          </a:prstGeom>
          <a:noFill/>
          <a:ln/>
        </p:spPr>
        <p:txBody>
          <a:bodyPr wrap="square" lIns="74740" tIns="18685" rIns="74740" bIns="18685" rtlCol="0" anchor="ctr"/>
          <a:lstStyle/>
          <a:p>
            <a:pPr>
              <a:lnSpc>
                <a:spcPct val="120000"/>
              </a:lnSpc>
            </a:pPr>
            <a:r>
              <a:rPr lang="en-US" sz="103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15-25%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82005" y="3410023"/>
            <a:ext cx="5129048" cy="18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Performance-based, bisa naik signifikan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82005" y="3634244"/>
            <a:ext cx="5119706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Tahunan: IDR 45-135 jt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51209" y="3970575"/>
            <a:ext cx="5306556" cy="896883"/>
          </a:xfrm>
          <a:custGeom>
            <a:avLst/>
            <a:gdLst/>
            <a:ahLst/>
            <a:cxnLst/>
            <a:rect l="l" t="t" r="r" b="b"/>
            <a:pathLst>
              <a:path w="5306556" h="896883">
                <a:moveTo>
                  <a:pt x="37370" y="0"/>
                </a:moveTo>
                <a:lnTo>
                  <a:pt x="5231819" y="0"/>
                </a:lnTo>
                <a:cubicBezTo>
                  <a:pt x="5273095" y="0"/>
                  <a:pt x="5306556" y="33461"/>
                  <a:pt x="5306556" y="74737"/>
                </a:cubicBezTo>
                <a:lnTo>
                  <a:pt x="5306556" y="822146"/>
                </a:lnTo>
                <a:cubicBezTo>
                  <a:pt x="5306556" y="863422"/>
                  <a:pt x="5273095" y="896883"/>
                  <a:pt x="5231819" y="896883"/>
                </a:cubicBezTo>
                <a:lnTo>
                  <a:pt x="37370" y="896883"/>
                </a:lnTo>
                <a:cubicBezTo>
                  <a:pt x="16731" y="896883"/>
                  <a:pt x="0" y="880152"/>
                  <a:pt x="0" y="859513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551209" y="3970575"/>
            <a:ext cx="37370" cy="896883"/>
          </a:xfrm>
          <a:custGeom>
            <a:avLst/>
            <a:gdLst/>
            <a:ahLst/>
            <a:cxnLst/>
            <a:rect l="l" t="t" r="r" b="b"/>
            <a:pathLst>
              <a:path w="37370" h="896883">
                <a:moveTo>
                  <a:pt x="37370" y="0"/>
                </a:moveTo>
                <a:lnTo>
                  <a:pt x="37370" y="0"/>
                </a:lnTo>
                <a:lnTo>
                  <a:pt x="37370" y="896883"/>
                </a:lnTo>
                <a:lnTo>
                  <a:pt x="37370" y="896883"/>
                </a:lnTo>
                <a:cubicBezTo>
                  <a:pt x="16731" y="896883"/>
                  <a:pt x="0" y="880152"/>
                  <a:pt x="0" y="859513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3" name="Text 21"/>
          <p:cNvSpPr/>
          <p:nvPr/>
        </p:nvSpPr>
        <p:spPr>
          <a:xfrm>
            <a:off x="682005" y="4082685"/>
            <a:ext cx="1616257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4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Equity (RSU/Stock)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149412" y="4082685"/>
            <a:ext cx="597922" cy="224221"/>
          </a:xfrm>
          <a:custGeom>
            <a:avLst/>
            <a:gdLst/>
            <a:ahLst/>
            <a:cxnLst/>
            <a:rect l="l" t="t" r="r" b="b"/>
            <a:pathLst>
              <a:path w="597922" h="224221">
                <a:moveTo>
                  <a:pt x="37371" y="0"/>
                </a:moveTo>
                <a:lnTo>
                  <a:pt x="560551" y="0"/>
                </a:lnTo>
                <a:cubicBezTo>
                  <a:pt x="581190" y="0"/>
                  <a:pt x="597922" y="16732"/>
                  <a:pt x="597922" y="37371"/>
                </a:cubicBezTo>
                <a:lnTo>
                  <a:pt x="597922" y="186850"/>
                </a:lnTo>
                <a:cubicBezTo>
                  <a:pt x="597922" y="207475"/>
                  <a:pt x="581177" y="224221"/>
                  <a:pt x="560551" y="224221"/>
                </a:cubicBezTo>
                <a:lnTo>
                  <a:pt x="37371" y="224221"/>
                </a:lnTo>
                <a:cubicBezTo>
                  <a:pt x="16745" y="224221"/>
                  <a:pt x="0" y="207475"/>
                  <a:pt x="0" y="186850"/>
                </a:cubicBezTo>
                <a:lnTo>
                  <a:pt x="0" y="37371"/>
                </a:lnTo>
                <a:cubicBezTo>
                  <a:pt x="0" y="16745"/>
                  <a:pt x="16745" y="0"/>
                  <a:pt x="37371" y="0"/>
                </a:cubicBezTo>
                <a:close/>
              </a:path>
            </a:pathLst>
          </a:custGeom>
          <a:solidFill>
            <a:srgbClr val="C5A575">
              <a:alpha val="30196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5149412" y="4082685"/>
            <a:ext cx="663320" cy="224221"/>
          </a:xfrm>
          <a:prstGeom prst="rect">
            <a:avLst/>
          </a:prstGeom>
          <a:noFill/>
          <a:ln/>
        </p:spPr>
        <p:txBody>
          <a:bodyPr wrap="square" lIns="74740" tIns="18685" rIns="74740" bIns="18685" rtlCol="0" anchor="ctr"/>
          <a:lstStyle/>
          <a:p>
            <a:pPr>
              <a:lnSpc>
                <a:spcPct val="120000"/>
              </a:lnSpc>
            </a:pPr>
            <a:r>
              <a:rPr lang="en-US" sz="1030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25-40%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82005" y="4381646"/>
            <a:ext cx="5129048" cy="18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0" b="1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Source of confusion</a:t>
            </a:r>
            <a:pPr>
              <a:lnSpc>
                <a:spcPct val="120000"/>
              </a:lnSpc>
            </a:pPr>
            <a:r>
              <a:rPr lang="en-US" sz="1030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untuk kandidat dari pemerintahan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82005" y="4605867"/>
            <a:ext cx="5119706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Tahunan: IDR 100-400+ jt (vested)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51209" y="4942198"/>
            <a:ext cx="5306556" cy="710032"/>
          </a:xfrm>
          <a:custGeom>
            <a:avLst/>
            <a:gdLst/>
            <a:ahLst/>
            <a:cxnLst/>
            <a:rect l="l" t="t" r="r" b="b"/>
            <a:pathLst>
              <a:path w="5306556" h="710032">
                <a:moveTo>
                  <a:pt x="37370" y="0"/>
                </a:moveTo>
                <a:lnTo>
                  <a:pt x="5231818" y="0"/>
                </a:lnTo>
                <a:cubicBezTo>
                  <a:pt x="5273095" y="0"/>
                  <a:pt x="5306556" y="33461"/>
                  <a:pt x="5306556" y="74738"/>
                </a:cubicBezTo>
                <a:lnTo>
                  <a:pt x="5306556" y="635294"/>
                </a:lnTo>
                <a:cubicBezTo>
                  <a:pt x="5306556" y="676571"/>
                  <a:pt x="5273095" y="710032"/>
                  <a:pt x="5231818" y="710032"/>
                </a:cubicBezTo>
                <a:lnTo>
                  <a:pt x="37370" y="710032"/>
                </a:lnTo>
                <a:cubicBezTo>
                  <a:pt x="16731" y="710032"/>
                  <a:pt x="0" y="693301"/>
                  <a:pt x="0" y="672662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551209" y="4942198"/>
            <a:ext cx="37370" cy="710032"/>
          </a:xfrm>
          <a:custGeom>
            <a:avLst/>
            <a:gdLst/>
            <a:ahLst/>
            <a:cxnLst/>
            <a:rect l="l" t="t" r="r" b="b"/>
            <a:pathLst>
              <a:path w="37370" h="710032">
                <a:moveTo>
                  <a:pt x="37370" y="0"/>
                </a:moveTo>
                <a:lnTo>
                  <a:pt x="37370" y="0"/>
                </a:lnTo>
                <a:lnTo>
                  <a:pt x="37370" y="710032"/>
                </a:lnTo>
                <a:lnTo>
                  <a:pt x="37370" y="710032"/>
                </a:lnTo>
                <a:cubicBezTo>
                  <a:pt x="16731" y="710032"/>
                  <a:pt x="0" y="693301"/>
                  <a:pt x="0" y="672662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30" name="Text 28"/>
          <p:cNvSpPr/>
          <p:nvPr/>
        </p:nvSpPr>
        <p:spPr>
          <a:xfrm>
            <a:off x="682005" y="5054308"/>
            <a:ext cx="747402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24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Benefits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82005" y="5353269"/>
            <a:ext cx="5129048" cy="18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0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Health, 401k match, wellness, WFH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174828" y="1499476"/>
            <a:ext cx="5633545" cy="3951890"/>
          </a:xfrm>
          <a:custGeom>
            <a:avLst/>
            <a:gdLst/>
            <a:ahLst/>
            <a:cxnLst/>
            <a:rect l="l" t="t" r="r" b="b"/>
            <a:pathLst>
              <a:path w="5633545" h="3951890">
                <a:moveTo>
                  <a:pt x="74730" y="0"/>
                </a:moveTo>
                <a:lnTo>
                  <a:pt x="5558815" y="0"/>
                </a:lnTo>
                <a:cubicBezTo>
                  <a:pt x="5600087" y="0"/>
                  <a:pt x="5633545" y="33458"/>
                  <a:pt x="5633545" y="74730"/>
                </a:cubicBezTo>
                <a:lnTo>
                  <a:pt x="5633545" y="3877159"/>
                </a:lnTo>
                <a:cubicBezTo>
                  <a:pt x="5633545" y="3918432"/>
                  <a:pt x="5600087" y="3951890"/>
                  <a:pt x="5558815" y="3951890"/>
                </a:cubicBezTo>
                <a:lnTo>
                  <a:pt x="74730" y="3951890"/>
                </a:lnTo>
                <a:cubicBezTo>
                  <a:pt x="33458" y="3951890"/>
                  <a:pt x="0" y="3918432"/>
                  <a:pt x="0" y="3877159"/>
                </a:cubicBezTo>
                <a:lnTo>
                  <a:pt x="0" y="74730"/>
                </a:lnTo>
                <a:cubicBezTo>
                  <a:pt x="0" y="33485"/>
                  <a:pt x="33485" y="0"/>
                  <a:pt x="74730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28979" y="1653628"/>
            <a:ext cx="5418667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1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Cara Hitung Real Value Equity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28979" y="2027329"/>
            <a:ext cx="5325241" cy="672662"/>
          </a:xfrm>
          <a:custGeom>
            <a:avLst/>
            <a:gdLst/>
            <a:ahLst/>
            <a:cxnLst/>
            <a:rect l="l" t="t" r="r" b="b"/>
            <a:pathLst>
              <a:path w="5325241" h="672662">
                <a:moveTo>
                  <a:pt x="74739" y="0"/>
                </a:moveTo>
                <a:lnTo>
                  <a:pt x="5250502" y="0"/>
                </a:lnTo>
                <a:cubicBezTo>
                  <a:pt x="5291779" y="0"/>
                  <a:pt x="5325241" y="33462"/>
                  <a:pt x="5325241" y="74739"/>
                </a:cubicBezTo>
                <a:lnTo>
                  <a:pt x="5325241" y="597923"/>
                </a:lnTo>
                <a:cubicBezTo>
                  <a:pt x="5325241" y="639200"/>
                  <a:pt x="5291779" y="672662"/>
                  <a:pt x="5250502" y="672662"/>
                </a:cubicBezTo>
                <a:lnTo>
                  <a:pt x="74739" y="672662"/>
                </a:lnTo>
                <a:cubicBezTo>
                  <a:pt x="33462" y="672662"/>
                  <a:pt x="0" y="639200"/>
                  <a:pt x="0" y="597923"/>
                </a:cubicBezTo>
                <a:lnTo>
                  <a:pt x="0" y="74739"/>
                </a:lnTo>
                <a:cubicBezTo>
                  <a:pt x="0" y="33490"/>
                  <a:pt x="33490" y="0"/>
                  <a:pt x="74739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6441090" y="2139439"/>
            <a:ext cx="224221" cy="224221"/>
          </a:xfrm>
          <a:custGeom>
            <a:avLst/>
            <a:gdLst/>
            <a:ahLst/>
            <a:cxnLst/>
            <a:rect l="l" t="t" r="r" b="b"/>
            <a:pathLst>
              <a:path w="224221" h="224221">
                <a:moveTo>
                  <a:pt x="112110" y="0"/>
                </a:moveTo>
                <a:lnTo>
                  <a:pt x="112110" y="0"/>
                </a:lnTo>
                <a:cubicBezTo>
                  <a:pt x="173986" y="0"/>
                  <a:pt x="224221" y="50235"/>
                  <a:pt x="224221" y="112110"/>
                </a:cubicBezTo>
                <a:lnTo>
                  <a:pt x="224221" y="112110"/>
                </a:lnTo>
                <a:cubicBezTo>
                  <a:pt x="224221" y="173986"/>
                  <a:pt x="173986" y="224221"/>
                  <a:pt x="112110" y="224221"/>
                </a:cubicBezTo>
                <a:lnTo>
                  <a:pt x="112110" y="224221"/>
                </a:lnTo>
                <a:cubicBezTo>
                  <a:pt x="50235" y="224221"/>
                  <a:pt x="0" y="173986"/>
                  <a:pt x="0" y="112110"/>
                </a:cubicBezTo>
                <a:lnTo>
                  <a:pt x="0" y="112110"/>
                </a:lnTo>
                <a:cubicBezTo>
                  <a:pt x="0" y="50235"/>
                  <a:pt x="50235" y="0"/>
                  <a:pt x="11211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6413062" y="2139439"/>
            <a:ext cx="280276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3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740051" y="2158124"/>
            <a:ext cx="803457" cy="18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Grant Value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740051" y="2438400"/>
            <a:ext cx="4858115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Jumlah RSU × harga saat grant. Contoh: 500 RSU × $200 = $100k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328979" y="2774731"/>
            <a:ext cx="5325241" cy="934253"/>
          </a:xfrm>
          <a:custGeom>
            <a:avLst/>
            <a:gdLst/>
            <a:ahLst/>
            <a:cxnLst/>
            <a:rect l="l" t="t" r="r" b="b"/>
            <a:pathLst>
              <a:path w="5325241" h="934253">
                <a:moveTo>
                  <a:pt x="74740" y="0"/>
                </a:moveTo>
                <a:lnTo>
                  <a:pt x="5250501" y="0"/>
                </a:lnTo>
                <a:cubicBezTo>
                  <a:pt x="5291779" y="0"/>
                  <a:pt x="5325241" y="33462"/>
                  <a:pt x="5325241" y="74740"/>
                </a:cubicBezTo>
                <a:lnTo>
                  <a:pt x="5325241" y="859513"/>
                </a:lnTo>
                <a:cubicBezTo>
                  <a:pt x="5325241" y="900791"/>
                  <a:pt x="5291779" y="934253"/>
                  <a:pt x="5250501" y="934253"/>
                </a:cubicBezTo>
                <a:lnTo>
                  <a:pt x="74740" y="934253"/>
                </a:lnTo>
                <a:cubicBezTo>
                  <a:pt x="33462" y="934253"/>
                  <a:pt x="0" y="900791"/>
                  <a:pt x="0" y="859513"/>
                </a:cubicBezTo>
                <a:lnTo>
                  <a:pt x="0" y="74740"/>
                </a:lnTo>
                <a:cubicBezTo>
                  <a:pt x="0" y="33490"/>
                  <a:pt x="33490" y="0"/>
                  <a:pt x="7474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6441090" y="2886841"/>
            <a:ext cx="224221" cy="224221"/>
          </a:xfrm>
          <a:custGeom>
            <a:avLst/>
            <a:gdLst/>
            <a:ahLst/>
            <a:cxnLst/>
            <a:rect l="l" t="t" r="r" b="b"/>
            <a:pathLst>
              <a:path w="224221" h="224221">
                <a:moveTo>
                  <a:pt x="112110" y="0"/>
                </a:moveTo>
                <a:lnTo>
                  <a:pt x="112110" y="0"/>
                </a:lnTo>
                <a:cubicBezTo>
                  <a:pt x="173986" y="0"/>
                  <a:pt x="224221" y="50235"/>
                  <a:pt x="224221" y="112110"/>
                </a:cubicBezTo>
                <a:lnTo>
                  <a:pt x="224221" y="112110"/>
                </a:lnTo>
                <a:cubicBezTo>
                  <a:pt x="224221" y="173986"/>
                  <a:pt x="173986" y="224221"/>
                  <a:pt x="112110" y="224221"/>
                </a:cubicBezTo>
                <a:lnTo>
                  <a:pt x="112110" y="224221"/>
                </a:lnTo>
                <a:cubicBezTo>
                  <a:pt x="50235" y="224221"/>
                  <a:pt x="0" y="173986"/>
                  <a:pt x="0" y="112110"/>
                </a:cubicBezTo>
                <a:lnTo>
                  <a:pt x="0" y="112110"/>
                </a:lnTo>
                <a:cubicBezTo>
                  <a:pt x="0" y="50235"/>
                  <a:pt x="50235" y="0"/>
                  <a:pt x="11211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6413062" y="2886841"/>
            <a:ext cx="280276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3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740051" y="2905526"/>
            <a:ext cx="1158474" cy="18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Vesting Schedule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740051" y="3185802"/>
            <a:ext cx="4858115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Typical: 4-year vest, 1-year cliff, then monthly/quarterly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740051" y="3372653"/>
            <a:ext cx="569894" cy="224221"/>
          </a:xfrm>
          <a:custGeom>
            <a:avLst/>
            <a:gdLst/>
            <a:ahLst/>
            <a:cxnLst/>
            <a:rect l="l" t="t" r="r" b="b"/>
            <a:pathLst>
              <a:path w="569894" h="224221">
                <a:moveTo>
                  <a:pt x="37371" y="0"/>
                </a:moveTo>
                <a:lnTo>
                  <a:pt x="532523" y="0"/>
                </a:lnTo>
                <a:cubicBezTo>
                  <a:pt x="553163" y="0"/>
                  <a:pt x="569894" y="16732"/>
                  <a:pt x="569894" y="37371"/>
                </a:cubicBezTo>
                <a:lnTo>
                  <a:pt x="569894" y="186850"/>
                </a:lnTo>
                <a:cubicBezTo>
                  <a:pt x="569894" y="207475"/>
                  <a:pt x="553149" y="224221"/>
                  <a:pt x="532523" y="224221"/>
                </a:cubicBezTo>
                <a:lnTo>
                  <a:pt x="37371" y="224221"/>
                </a:lnTo>
                <a:cubicBezTo>
                  <a:pt x="16745" y="224221"/>
                  <a:pt x="0" y="207475"/>
                  <a:pt x="0" y="186850"/>
                </a:cubicBezTo>
                <a:lnTo>
                  <a:pt x="0" y="37371"/>
                </a:lnTo>
                <a:cubicBezTo>
                  <a:pt x="0" y="16745"/>
                  <a:pt x="16745" y="0"/>
                  <a:pt x="37371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6740051" y="3372653"/>
            <a:ext cx="625949" cy="224221"/>
          </a:xfrm>
          <a:prstGeom prst="rect">
            <a:avLst/>
          </a:prstGeom>
          <a:noFill/>
          <a:ln/>
        </p:spPr>
        <p:txBody>
          <a:bodyPr wrap="square" lIns="74740" tIns="37370" rIns="74740" bIns="3737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Y1: 25%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7388116" y="3372653"/>
            <a:ext cx="569894" cy="224221"/>
          </a:xfrm>
          <a:custGeom>
            <a:avLst/>
            <a:gdLst/>
            <a:ahLst/>
            <a:cxnLst/>
            <a:rect l="l" t="t" r="r" b="b"/>
            <a:pathLst>
              <a:path w="569894" h="224221">
                <a:moveTo>
                  <a:pt x="37371" y="0"/>
                </a:moveTo>
                <a:lnTo>
                  <a:pt x="532523" y="0"/>
                </a:lnTo>
                <a:cubicBezTo>
                  <a:pt x="553163" y="0"/>
                  <a:pt x="569894" y="16732"/>
                  <a:pt x="569894" y="37371"/>
                </a:cubicBezTo>
                <a:lnTo>
                  <a:pt x="569894" y="186850"/>
                </a:lnTo>
                <a:cubicBezTo>
                  <a:pt x="569894" y="207475"/>
                  <a:pt x="553149" y="224221"/>
                  <a:pt x="532523" y="224221"/>
                </a:cubicBezTo>
                <a:lnTo>
                  <a:pt x="37371" y="224221"/>
                </a:lnTo>
                <a:cubicBezTo>
                  <a:pt x="16745" y="224221"/>
                  <a:pt x="0" y="207475"/>
                  <a:pt x="0" y="186850"/>
                </a:cubicBezTo>
                <a:lnTo>
                  <a:pt x="0" y="37371"/>
                </a:lnTo>
                <a:cubicBezTo>
                  <a:pt x="0" y="16745"/>
                  <a:pt x="16745" y="0"/>
                  <a:pt x="37371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7388116" y="3372653"/>
            <a:ext cx="625949" cy="224221"/>
          </a:xfrm>
          <a:prstGeom prst="rect">
            <a:avLst/>
          </a:prstGeom>
          <a:noFill/>
          <a:ln/>
        </p:spPr>
        <p:txBody>
          <a:bodyPr wrap="square" lIns="74740" tIns="37370" rIns="74740" bIns="3737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Y2: 25%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036180" y="3372653"/>
            <a:ext cx="569894" cy="224221"/>
          </a:xfrm>
          <a:custGeom>
            <a:avLst/>
            <a:gdLst/>
            <a:ahLst/>
            <a:cxnLst/>
            <a:rect l="l" t="t" r="r" b="b"/>
            <a:pathLst>
              <a:path w="569894" h="224221">
                <a:moveTo>
                  <a:pt x="37371" y="0"/>
                </a:moveTo>
                <a:lnTo>
                  <a:pt x="532523" y="0"/>
                </a:lnTo>
                <a:cubicBezTo>
                  <a:pt x="553163" y="0"/>
                  <a:pt x="569894" y="16732"/>
                  <a:pt x="569894" y="37371"/>
                </a:cubicBezTo>
                <a:lnTo>
                  <a:pt x="569894" y="186850"/>
                </a:lnTo>
                <a:cubicBezTo>
                  <a:pt x="569894" y="207475"/>
                  <a:pt x="553149" y="224221"/>
                  <a:pt x="532523" y="224221"/>
                </a:cubicBezTo>
                <a:lnTo>
                  <a:pt x="37371" y="224221"/>
                </a:lnTo>
                <a:cubicBezTo>
                  <a:pt x="16745" y="224221"/>
                  <a:pt x="0" y="207475"/>
                  <a:pt x="0" y="186850"/>
                </a:cubicBezTo>
                <a:lnTo>
                  <a:pt x="0" y="37371"/>
                </a:lnTo>
                <a:cubicBezTo>
                  <a:pt x="0" y="16745"/>
                  <a:pt x="16745" y="0"/>
                  <a:pt x="37371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8036180" y="3372653"/>
            <a:ext cx="625949" cy="224221"/>
          </a:xfrm>
          <a:prstGeom prst="rect">
            <a:avLst/>
          </a:prstGeom>
          <a:noFill/>
          <a:ln/>
        </p:spPr>
        <p:txBody>
          <a:bodyPr wrap="square" lIns="74740" tIns="37370" rIns="74740" bIns="3737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Y3: 25%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684245" y="3372653"/>
            <a:ext cx="569894" cy="224221"/>
          </a:xfrm>
          <a:custGeom>
            <a:avLst/>
            <a:gdLst/>
            <a:ahLst/>
            <a:cxnLst/>
            <a:rect l="l" t="t" r="r" b="b"/>
            <a:pathLst>
              <a:path w="569894" h="224221">
                <a:moveTo>
                  <a:pt x="37371" y="0"/>
                </a:moveTo>
                <a:lnTo>
                  <a:pt x="532523" y="0"/>
                </a:lnTo>
                <a:cubicBezTo>
                  <a:pt x="553163" y="0"/>
                  <a:pt x="569894" y="16732"/>
                  <a:pt x="569894" y="37371"/>
                </a:cubicBezTo>
                <a:lnTo>
                  <a:pt x="569894" y="186850"/>
                </a:lnTo>
                <a:cubicBezTo>
                  <a:pt x="569894" y="207475"/>
                  <a:pt x="553149" y="224221"/>
                  <a:pt x="532523" y="224221"/>
                </a:cubicBezTo>
                <a:lnTo>
                  <a:pt x="37371" y="224221"/>
                </a:lnTo>
                <a:cubicBezTo>
                  <a:pt x="16745" y="224221"/>
                  <a:pt x="0" y="207475"/>
                  <a:pt x="0" y="186850"/>
                </a:cubicBezTo>
                <a:lnTo>
                  <a:pt x="0" y="37371"/>
                </a:lnTo>
                <a:cubicBezTo>
                  <a:pt x="0" y="16745"/>
                  <a:pt x="16745" y="0"/>
                  <a:pt x="37371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8684245" y="3372653"/>
            <a:ext cx="625949" cy="224221"/>
          </a:xfrm>
          <a:prstGeom prst="rect">
            <a:avLst/>
          </a:prstGeom>
          <a:noFill/>
          <a:ln/>
        </p:spPr>
        <p:txBody>
          <a:bodyPr wrap="square" lIns="74740" tIns="37370" rIns="74740" bIns="3737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Y4: 25%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328979" y="3783724"/>
            <a:ext cx="5325241" cy="672662"/>
          </a:xfrm>
          <a:custGeom>
            <a:avLst/>
            <a:gdLst/>
            <a:ahLst/>
            <a:cxnLst/>
            <a:rect l="l" t="t" r="r" b="b"/>
            <a:pathLst>
              <a:path w="5325241" h="672662">
                <a:moveTo>
                  <a:pt x="74739" y="0"/>
                </a:moveTo>
                <a:lnTo>
                  <a:pt x="5250502" y="0"/>
                </a:lnTo>
                <a:cubicBezTo>
                  <a:pt x="5291779" y="0"/>
                  <a:pt x="5325241" y="33462"/>
                  <a:pt x="5325241" y="74739"/>
                </a:cubicBezTo>
                <a:lnTo>
                  <a:pt x="5325241" y="597923"/>
                </a:lnTo>
                <a:cubicBezTo>
                  <a:pt x="5325241" y="639200"/>
                  <a:pt x="5291779" y="672662"/>
                  <a:pt x="5250502" y="672662"/>
                </a:cubicBezTo>
                <a:lnTo>
                  <a:pt x="74739" y="672662"/>
                </a:lnTo>
                <a:cubicBezTo>
                  <a:pt x="33462" y="672662"/>
                  <a:pt x="0" y="639200"/>
                  <a:pt x="0" y="597923"/>
                </a:cubicBezTo>
                <a:lnTo>
                  <a:pt x="0" y="74739"/>
                </a:lnTo>
                <a:cubicBezTo>
                  <a:pt x="0" y="33490"/>
                  <a:pt x="33490" y="0"/>
                  <a:pt x="74739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6441090" y="3895834"/>
            <a:ext cx="224221" cy="224221"/>
          </a:xfrm>
          <a:custGeom>
            <a:avLst/>
            <a:gdLst/>
            <a:ahLst/>
            <a:cxnLst/>
            <a:rect l="l" t="t" r="r" b="b"/>
            <a:pathLst>
              <a:path w="224221" h="224221">
                <a:moveTo>
                  <a:pt x="112110" y="0"/>
                </a:moveTo>
                <a:lnTo>
                  <a:pt x="112110" y="0"/>
                </a:lnTo>
                <a:cubicBezTo>
                  <a:pt x="173986" y="0"/>
                  <a:pt x="224221" y="50235"/>
                  <a:pt x="224221" y="112110"/>
                </a:cubicBezTo>
                <a:lnTo>
                  <a:pt x="224221" y="112110"/>
                </a:lnTo>
                <a:cubicBezTo>
                  <a:pt x="224221" y="173986"/>
                  <a:pt x="173986" y="224221"/>
                  <a:pt x="112110" y="224221"/>
                </a:cubicBezTo>
                <a:lnTo>
                  <a:pt x="112110" y="224221"/>
                </a:lnTo>
                <a:cubicBezTo>
                  <a:pt x="50235" y="224221"/>
                  <a:pt x="0" y="173986"/>
                  <a:pt x="0" y="112110"/>
                </a:cubicBezTo>
                <a:lnTo>
                  <a:pt x="0" y="112110"/>
                </a:lnTo>
                <a:cubicBezTo>
                  <a:pt x="0" y="50235"/>
                  <a:pt x="50235" y="0"/>
                  <a:pt x="11211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54" name="Text 52"/>
          <p:cNvSpPr/>
          <p:nvPr/>
        </p:nvSpPr>
        <p:spPr>
          <a:xfrm>
            <a:off x="6413062" y="3895834"/>
            <a:ext cx="280276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3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740051" y="3914520"/>
            <a:ext cx="1093076" cy="18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0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Tax Implications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740051" y="4194795"/>
            <a:ext cx="4858115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Vested RSU kena pajak penghasilan. Di Indonesia: 5-35% progressive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333651" y="4535798"/>
            <a:ext cx="5315899" cy="756745"/>
          </a:xfrm>
          <a:custGeom>
            <a:avLst/>
            <a:gdLst/>
            <a:ahLst/>
            <a:cxnLst/>
            <a:rect l="l" t="t" r="r" b="b"/>
            <a:pathLst>
              <a:path w="5315899" h="756745">
                <a:moveTo>
                  <a:pt x="74744" y="0"/>
                </a:moveTo>
                <a:lnTo>
                  <a:pt x="5241155" y="0"/>
                </a:lnTo>
                <a:cubicBezTo>
                  <a:pt x="5282435" y="0"/>
                  <a:pt x="5315899" y="33464"/>
                  <a:pt x="5315899" y="74744"/>
                </a:cubicBezTo>
                <a:lnTo>
                  <a:pt x="5315899" y="682001"/>
                </a:lnTo>
                <a:cubicBezTo>
                  <a:pt x="5315899" y="723281"/>
                  <a:pt x="5282435" y="756745"/>
                  <a:pt x="5241155" y="756745"/>
                </a:cubicBezTo>
                <a:lnTo>
                  <a:pt x="74744" y="756745"/>
                </a:lnTo>
                <a:cubicBezTo>
                  <a:pt x="33492" y="756745"/>
                  <a:pt x="0" y="723253"/>
                  <a:pt x="0" y="682001"/>
                </a:cubicBezTo>
                <a:lnTo>
                  <a:pt x="0" y="74744"/>
                </a:lnTo>
                <a:cubicBezTo>
                  <a:pt x="0" y="33492"/>
                  <a:pt x="33492" y="0"/>
                  <a:pt x="74744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487802" y="4671264"/>
            <a:ext cx="112110" cy="149480"/>
          </a:xfrm>
          <a:custGeom>
            <a:avLst/>
            <a:gdLst/>
            <a:ahLst/>
            <a:cxnLst/>
            <a:rect l="l" t="t" r="r" b="b"/>
            <a:pathLst>
              <a:path w="112110" h="149480">
                <a:moveTo>
                  <a:pt x="85513" y="112110"/>
                </a:moveTo>
                <a:cubicBezTo>
                  <a:pt x="87645" y="105600"/>
                  <a:pt x="91907" y="99702"/>
                  <a:pt x="96724" y="94622"/>
                </a:cubicBezTo>
                <a:cubicBezTo>
                  <a:pt x="106271" y="84579"/>
                  <a:pt x="112110" y="71003"/>
                  <a:pt x="112110" y="56055"/>
                </a:cubicBezTo>
                <a:cubicBezTo>
                  <a:pt x="112110" y="25108"/>
                  <a:pt x="87002" y="0"/>
                  <a:pt x="56055" y="0"/>
                </a:cubicBezTo>
                <a:cubicBezTo>
                  <a:pt x="25108" y="0"/>
                  <a:pt x="0" y="25108"/>
                  <a:pt x="0" y="56055"/>
                </a:cubicBezTo>
                <a:cubicBezTo>
                  <a:pt x="0" y="71003"/>
                  <a:pt x="5839" y="84579"/>
                  <a:pt x="15386" y="94622"/>
                </a:cubicBezTo>
                <a:cubicBezTo>
                  <a:pt x="20203" y="99702"/>
                  <a:pt x="24495" y="105600"/>
                  <a:pt x="26597" y="112110"/>
                </a:cubicBezTo>
                <a:lnTo>
                  <a:pt x="85484" y="112110"/>
                </a:lnTo>
                <a:close/>
                <a:moveTo>
                  <a:pt x="84083" y="126124"/>
                </a:moveTo>
                <a:lnTo>
                  <a:pt x="28028" y="126124"/>
                </a:lnTo>
                <a:lnTo>
                  <a:pt x="28028" y="130795"/>
                </a:lnTo>
                <a:cubicBezTo>
                  <a:pt x="28028" y="143700"/>
                  <a:pt x="38480" y="154152"/>
                  <a:pt x="51384" y="154152"/>
                </a:cubicBezTo>
                <a:lnTo>
                  <a:pt x="60726" y="154152"/>
                </a:lnTo>
                <a:cubicBezTo>
                  <a:pt x="73631" y="154152"/>
                  <a:pt x="84083" y="143700"/>
                  <a:pt x="84083" y="130795"/>
                </a:cubicBezTo>
                <a:lnTo>
                  <a:pt x="84083" y="126124"/>
                </a:lnTo>
                <a:close/>
                <a:moveTo>
                  <a:pt x="53720" y="32699"/>
                </a:moveTo>
                <a:cubicBezTo>
                  <a:pt x="42100" y="32699"/>
                  <a:pt x="32699" y="42100"/>
                  <a:pt x="32699" y="53720"/>
                </a:cubicBezTo>
                <a:cubicBezTo>
                  <a:pt x="32699" y="57603"/>
                  <a:pt x="29575" y="60726"/>
                  <a:pt x="25692" y="60726"/>
                </a:cubicBezTo>
                <a:cubicBezTo>
                  <a:pt x="21809" y="60726"/>
                  <a:pt x="18685" y="57603"/>
                  <a:pt x="18685" y="53720"/>
                </a:cubicBezTo>
                <a:cubicBezTo>
                  <a:pt x="18685" y="34363"/>
                  <a:pt x="34363" y="18685"/>
                  <a:pt x="53720" y="18685"/>
                </a:cubicBezTo>
                <a:cubicBezTo>
                  <a:pt x="57603" y="18685"/>
                  <a:pt x="60726" y="21809"/>
                  <a:pt x="60726" y="25692"/>
                </a:cubicBezTo>
                <a:cubicBezTo>
                  <a:pt x="60726" y="29575"/>
                  <a:pt x="57603" y="32699"/>
                  <a:pt x="53720" y="32699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9" name="Text 57"/>
          <p:cNvSpPr/>
          <p:nvPr/>
        </p:nvSpPr>
        <p:spPr>
          <a:xfrm>
            <a:off x="6712023" y="4652579"/>
            <a:ext cx="766087" cy="186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30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6674653" y="4876800"/>
            <a:ext cx="4914170" cy="2989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Equity bisa </a:t>
            </a:r>
            <a:pPr>
              <a:lnSpc>
                <a:spcPct val="110000"/>
              </a:lnSpc>
            </a:pPr>
            <a:r>
              <a:rPr lang="en-US" sz="883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naik signifikan</a:t>
            </a:r>
            <a:pPr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jika company performance bagus. Bisa juga turun. Ini risk/reward trade-off.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6188841" y="5568147"/>
            <a:ext cx="5624202" cy="1289269"/>
          </a:xfrm>
          <a:custGeom>
            <a:avLst/>
            <a:gdLst/>
            <a:ahLst/>
            <a:cxnLst/>
            <a:rect l="l" t="t" r="r" b="b"/>
            <a:pathLst>
              <a:path w="5624202" h="1289269">
                <a:moveTo>
                  <a:pt x="0" y="0"/>
                </a:moveTo>
                <a:lnTo>
                  <a:pt x="5549463" y="0"/>
                </a:lnTo>
                <a:cubicBezTo>
                  <a:pt x="5590741" y="0"/>
                  <a:pt x="5624202" y="33462"/>
                  <a:pt x="5624202" y="74739"/>
                </a:cubicBezTo>
                <a:lnTo>
                  <a:pt x="5624202" y="1214530"/>
                </a:lnTo>
                <a:cubicBezTo>
                  <a:pt x="5624202" y="1255807"/>
                  <a:pt x="5590741" y="1289269"/>
                  <a:pt x="5549463" y="1289269"/>
                </a:cubicBezTo>
                <a:lnTo>
                  <a:pt x="0" y="128926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6188841" y="5568147"/>
            <a:ext cx="37370" cy="1289269"/>
          </a:xfrm>
          <a:custGeom>
            <a:avLst/>
            <a:gdLst/>
            <a:ahLst/>
            <a:cxnLst/>
            <a:rect l="l" t="t" r="r" b="b"/>
            <a:pathLst>
              <a:path w="37370" h="1289269">
                <a:moveTo>
                  <a:pt x="0" y="0"/>
                </a:moveTo>
                <a:lnTo>
                  <a:pt x="37370" y="0"/>
                </a:lnTo>
                <a:lnTo>
                  <a:pt x="37370" y="1289269"/>
                </a:lnTo>
                <a:lnTo>
                  <a:pt x="0" y="128926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63" name="Text 61"/>
          <p:cNvSpPr/>
          <p:nvPr/>
        </p:nvSpPr>
        <p:spPr>
          <a:xfrm>
            <a:off x="6319637" y="5680257"/>
            <a:ext cx="5456037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Range Indonesia (Gov Affairs)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319637" y="5979218"/>
            <a:ext cx="1719025" cy="766087"/>
          </a:xfrm>
          <a:custGeom>
            <a:avLst/>
            <a:gdLst/>
            <a:ahLst/>
            <a:cxnLst/>
            <a:rect l="l" t="t" r="r" b="b"/>
            <a:pathLst>
              <a:path w="1719025" h="766087">
                <a:moveTo>
                  <a:pt x="37370" y="0"/>
                </a:moveTo>
                <a:lnTo>
                  <a:pt x="1681656" y="0"/>
                </a:lnTo>
                <a:cubicBezTo>
                  <a:pt x="1702294" y="0"/>
                  <a:pt x="1719025" y="16731"/>
                  <a:pt x="1719025" y="37370"/>
                </a:cubicBezTo>
                <a:lnTo>
                  <a:pt x="1719025" y="728718"/>
                </a:lnTo>
                <a:cubicBezTo>
                  <a:pt x="1719025" y="749356"/>
                  <a:pt x="1702294" y="766087"/>
                  <a:pt x="1681656" y="766087"/>
                </a:cubicBezTo>
                <a:lnTo>
                  <a:pt x="37370" y="766087"/>
                </a:lnTo>
                <a:cubicBezTo>
                  <a:pt x="16731" y="766087"/>
                  <a:pt x="0" y="749356"/>
                  <a:pt x="0" y="728718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6366349" y="6053959"/>
            <a:ext cx="1625600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Manager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6352336" y="6240809"/>
            <a:ext cx="1653628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24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400-600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6366349" y="6502400"/>
            <a:ext cx="1625600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jt/th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8156830" y="5983890"/>
            <a:ext cx="1709683" cy="756745"/>
          </a:xfrm>
          <a:custGeom>
            <a:avLst/>
            <a:gdLst/>
            <a:ahLst/>
            <a:cxnLst/>
            <a:rect l="l" t="t" r="r" b="b"/>
            <a:pathLst>
              <a:path w="1709683" h="756745">
                <a:moveTo>
                  <a:pt x="37368" y="0"/>
                </a:moveTo>
                <a:lnTo>
                  <a:pt x="1672315" y="0"/>
                </a:lnTo>
                <a:cubicBezTo>
                  <a:pt x="1692953" y="0"/>
                  <a:pt x="1709683" y="16730"/>
                  <a:pt x="1709683" y="37368"/>
                </a:cubicBezTo>
                <a:lnTo>
                  <a:pt x="1709683" y="719377"/>
                </a:lnTo>
                <a:cubicBezTo>
                  <a:pt x="1709683" y="740015"/>
                  <a:pt x="1692953" y="756745"/>
                  <a:pt x="1672315" y="756745"/>
                </a:cubicBezTo>
                <a:lnTo>
                  <a:pt x="37368" y="756745"/>
                </a:lnTo>
                <a:cubicBezTo>
                  <a:pt x="16730" y="756745"/>
                  <a:pt x="0" y="740015"/>
                  <a:pt x="0" y="719377"/>
                </a:cubicBezTo>
                <a:lnTo>
                  <a:pt x="0" y="37368"/>
                </a:lnTo>
                <a:cubicBezTo>
                  <a:pt x="0" y="16744"/>
                  <a:pt x="16744" y="0"/>
                  <a:pt x="37368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8208214" y="6063301"/>
            <a:ext cx="1606915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3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Sr Manager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8194201" y="6250152"/>
            <a:ext cx="1634943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24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600-900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8208214" y="6511743"/>
            <a:ext cx="1606915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3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jt/th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9984682" y="5979218"/>
            <a:ext cx="1719025" cy="766087"/>
          </a:xfrm>
          <a:custGeom>
            <a:avLst/>
            <a:gdLst/>
            <a:ahLst/>
            <a:cxnLst/>
            <a:rect l="l" t="t" r="r" b="b"/>
            <a:pathLst>
              <a:path w="1719025" h="766087">
                <a:moveTo>
                  <a:pt x="37370" y="0"/>
                </a:moveTo>
                <a:lnTo>
                  <a:pt x="1681656" y="0"/>
                </a:lnTo>
                <a:cubicBezTo>
                  <a:pt x="1702294" y="0"/>
                  <a:pt x="1719025" y="16731"/>
                  <a:pt x="1719025" y="37370"/>
                </a:cubicBezTo>
                <a:lnTo>
                  <a:pt x="1719025" y="728718"/>
                </a:lnTo>
                <a:cubicBezTo>
                  <a:pt x="1719025" y="749356"/>
                  <a:pt x="1702294" y="766087"/>
                  <a:pt x="1681656" y="766087"/>
                </a:cubicBezTo>
                <a:lnTo>
                  <a:pt x="37370" y="766087"/>
                </a:lnTo>
                <a:cubicBezTo>
                  <a:pt x="16731" y="766087"/>
                  <a:pt x="0" y="749356"/>
                  <a:pt x="0" y="728718"/>
                </a:cubicBezTo>
                <a:lnTo>
                  <a:pt x="0" y="37370"/>
                </a:lnTo>
                <a:cubicBezTo>
                  <a:pt x="0" y="16745"/>
                  <a:pt x="16745" y="0"/>
                  <a:pt x="3737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73" name="Text 71"/>
          <p:cNvSpPr/>
          <p:nvPr/>
        </p:nvSpPr>
        <p:spPr>
          <a:xfrm>
            <a:off x="10031394" y="6053959"/>
            <a:ext cx="1625600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Director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10017380" y="6240809"/>
            <a:ext cx="1653628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24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900-1500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10031394" y="6502400"/>
            <a:ext cx="1625600" cy="149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83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jt/th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6099" y="336099"/>
            <a:ext cx="11587021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spc="53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06 / THINK TANK TIER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6099" y="604979"/>
            <a:ext cx="11671046" cy="33609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82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Tier Think Tanks &amp; Research: Range &amp; Trade-offs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6099" y="1008298"/>
            <a:ext cx="11595424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1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CSIS, Prakarsa, SMERU — Value proposition berbeda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40300" y="1348598"/>
            <a:ext cx="5680077" cy="4764207"/>
          </a:xfrm>
          <a:custGeom>
            <a:avLst/>
            <a:gdLst/>
            <a:ahLst/>
            <a:cxnLst/>
            <a:rect l="l" t="t" r="r" b="b"/>
            <a:pathLst>
              <a:path w="5680077" h="4764207">
                <a:moveTo>
                  <a:pt x="67223" y="0"/>
                </a:moveTo>
                <a:lnTo>
                  <a:pt x="5612854" y="0"/>
                </a:lnTo>
                <a:cubicBezTo>
                  <a:pt x="5649980" y="0"/>
                  <a:pt x="5680077" y="30097"/>
                  <a:pt x="5680077" y="67223"/>
                </a:cubicBezTo>
                <a:lnTo>
                  <a:pt x="5680077" y="4696984"/>
                </a:lnTo>
                <a:cubicBezTo>
                  <a:pt x="5680077" y="4734110"/>
                  <a:pt x="5649980" y="4764207"/>
                  <a:pt x="5612854" y="4764207"/>
                </a:cubicBezTo>
                <a:lnTo>
                  <a:pt x="67223" y="4764207"/>
                </a:lnTo>
                <a:cubicBezTo>
                  <a:pt x="30097" y="4764207"/>
                  <a:pt x="0" y="4734110"/>
                  <a:pt x="0" y="4696984"/>
                </a:cubicBezTo>
                <a:lnTo>
                  <a:pt x="0" y="67223"/>
                </a:lnTo>
                <a:cubicBezTo>
                  <a:pt x="0" y="30122"/>
                  <a:pt x="30122" y="0"/>
                  <a:pt x="67223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78941" y="1487239"/>
            <a:ext cx="5486820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Kompensasi Nominal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95746" y="1823338"/>
            <a:ext cx="5385990" cy="873858"/>
          </a:xfrm>
          <a:custGeom>
            <a:avLst/>
            <a:gdLst/>
            <a:ahLst/>
            <a:cxnLst/>
            <a:rect l="l" t="t" r="r" b="b"/>
            <a:pathLst>
              <a:path w="5385990" h="873858">
                <a:moveTo>
                  <a:pt x="33610" y="0"/>
                </a:moveTo>
                <a:lnTo>
                  <a:pt x="5318773" y="0"/>
                </a:lnTo>
                <a:cubicBezTo>
                  <a:pt x="5355896" y="0"/>
                  <a:pt x="5385990" y="30094"/>
                  <a:pt x="5385990" y="67217"/>
                </a:cubicBezTo>
                <a:lnTo>
                  <a:pt x="5385990" y="806641"/>
                </a:lnTo>
                <a:cubicBezTo>
                  <a:pt x="5385990" y="843764"/>
                  <a:pt x="5355896" y="873858"/>
                  <a:pt x="5318773" y="873858"/>
                </a:cubicBezTo>
                <a:lnTo>
                  <a:pt x="33610" y="873858"/>
                </a:lnTo>
                <a:cubicBezTo>
                  <a:pt x="15048" y="873858"/>
                  <a:pt x="0" y="858810"/>
                  <a:pt x="0" y="84024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95746" y="1823338"/>
            <a:ext cx="33610" cy="873858"/>
          </a:xfrm>
          <a:custGeom>
            <a:avLst/>
            <a:gdLst/>
            <a:ahLst/>
            <a:cxnLst/>
            <a:rect l="l" t="t" r="r" b="b"/>
            <a:pathLst>
              <a:path w="33610" h="873858">
                <a:moveTo>
                  <a:pt x="33610" y="0"/>
                </a:moveTo>
                <a:lnTo>
                  <a:pt x="33610" y="0"/>
                </a:lnTo>
                <a:lnTo>
                  <a:pt x="33610" y="873858"/>
                </a:lnTo>
                <a:lnTo>
                  <a:pt x="33610" y="873858"/>
                </a:lnTo>
                <a:cubicBezTo>
                  <a:pt x="15048" y="873858"/>
                  <a:pt x="0" y="858810"/>
                  <a:pt x="0" y="84024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9" name="Text 7"/>
          <p:cNvSpPr/>
          <p:nvPr/>
        </p:nvSpPr>
        <p:spPr>
          <a:xfrm>
            <a:off x="613381" y="1924168"/>
            <a:ext cx="1125932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Research Fellow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280369" y="1940973"/>
            <a:ext cx="562966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Entry-Mid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13381" y="2159438"/>
            <a:ext cx="5268356" cy="268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88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150-250 jt/th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13381" y="2461927"/>
            <a:ext cx="5217941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Fokus pada research dan publication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95746" y="2764416"/>
            <a:ext cx="5385990" cy="873858"/>
          </a:xfrm>
          <a:custGeom>
            <a:avLst/>
            <a:gdLst/>
            <a:ahLst/>
            <a:cxnLst/>
            <a:rect l="l" t="t" r="r" b="b"/>
            <a:pathLst>
              <a:path w="5385990" h="873858">
                <a:moveTo>
                  <a:pt x="33610" y="0"/>
                </a:moveTo>
                <a:lnTo>
                  <a:pt x="5318773" y="0"/>
                </a:lnTo>
                <a:cubicBezTo>
                  <a:pt x="5355896" y="0"/>
                  <a:pt x="5385990" y="30094"/>
                  <a:pt x="5385990" y="67217"/>
                </a:cubicBezTo>
                <a:lnTo>
                  <a:pt x="5385990" y="806641"/>
                </a:lnTo>
                <a:cubicBezTo>
                  <a:pt x="5385990" y="843764"/>
                  <a:pt x="5355896" y="873858"/>
                  <a:pt x="5318773" y="873858"/>
                </a:cubicBezTo>
                <a:lnTo>
                  <a:pt x="33610" y="873858"/>
                </a:lnTo>
                <a:cubicBezTo>
                  <a:pt x="15048" y="873858"/>
                  <a:pt x="0" y="858810"/>
                  <a:pt x="0" y="84024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495746" y="2764416"/>
            <a:ext cx="33610" cy="873858"/>
          </a:xfrm>
          <a:custGeom>
            <a:avLst/>
            <a:gdLst/>
            <a:ahLst/>
            <a:cxnLst/>
            <a:rect l="l" t="t" r="r" b="b"/>
            <a:pathLst>
              <a:path w="33610" h="873858">
                <a:moveTo>
                  <a:pt x="33610" y="0"/>
                </a:moveTo>
                <a:lnTo>
                  <a:pt x="33610" y="0"/>
                </a:lnTo>
                <a:lnTo>
                  <a:pt x="33610" y="873858"/>
                </a:lnTo>
                <a:lnTo>
                  <a:pt x="33610" y="873858"/>
                </a:lnTo>
                <a:cubicBezTo>
                  <a:pt x="15048" y="873858"/>
                  <a:pt x="0" y="858810"/>
                  <a:pt x="0" y="84024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15" name="Text 13"/>
          <p:cNvSpPr/>
          <p:nvPr/>
        </p:nvSpPr>
        <p:spPr>
          <a:xfrm>
            <a:off x="613381" y="2865246"/>
            <a:ext cx="1251970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Senior Researcher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214855" y="2882051"/>
            <a:ext cx="630186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Mid-Senior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13381" y="3100516"/>
            <a:ext cx="5268356" cy="268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88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250-400 jt/th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13381" y="3403005"/>
            <a:ext cx="5217941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Lead research projects, mentoring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95746" y="3705494"/>
            <a:ext cx="5385990" cy="873858"/>
          </a:xfrm>
          <a:custGeom>
            <a:avLst/>
            <a:gdLst/>
            <a:ahLst/>
            <a:cxnLst/>
            <a:rect l="l" t="t" r="r" b="b"/>
            <a:pathLst>
              <a:path w="5385990" h="873858">
                <a:moveTo>
                  <a:pt x="33610" y="0"/>
                </a:moveTo>
                <a:lnTo>
                  <a:pt x="5318773" y="0"/>
                </a:lnTo>
                <a:cubicBezTo>
                  <a:pt x="5355896" y="0"/>
                  <a:pt x="5385990" y="30094"/>
                  <a:pt x="5385990" y="67217"/>
                </a:cubicBezTo>
                <a:lnTo>
                  <a:pt x="5385990" y="806641"/>
                </a:lnTo>
                <a:cubicBezTo>
                  <a:pt x="5385990" y="843764"/>
                  <a:pt x="5355896" y="873858"/>
                  <a:pt x="5318773" y="873858"/>
                </a:cubicBezTo>
                <a:lnTo>
                  <a:pt x="33610" y="873858"/>
                </a:lnTo>
                <a:cubicBezTo>
                  <a:pt x="15048" y="873858"/>
                  <a:pt x="0" y="858810"/>
                  <a:pt x="0" y="84024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495746" y="3705494"/>
            <a:ext cx="33610" cy="873858"/>
          </a:xfrm>
          <a:custGeom>
            <a:avLst/>
            <a:gdLst/>
            <a:ahLst/>
            <a:cxnLst/>
            <a:rect l="l" t="t" r="r" b="b"/>
            <a:pathLst>
              <a:path w="33610" h="873858">
                <a:moveTo>
                  <a:pt x="33610" y="0"/>
                </a:moveTo>
                <a:lnTo>
                  <a:pt x="33610" y="0"/>
                </a:lnTo>
                <a:lnTo>
                  <a:pt x="33610" y="873858"/>
                </a:lnTo>
                <a:lnTo>
                  <a:pt x="33610" y="873858"/>
                </a:lnTo>
                <a:cubicBezTo>
                  <a:pt x="15048" y="873858"/>
                  <a:pt x="0" y="858810"/>
                  <a:pt x="0" y="840248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4A5568"/>
          </a:solidFill>
          <a:ln/>
        </p:spPr>
      </p:sp>
      <p:sp>
        <p:nvSpPr>
          <p:cNvPr id="21" name="Text 19"/>
          <p:cNvSpPr/>
          <p:nvPr/>
        </p:nvSpPr>
        <p:spPr>
          <a:xfrm>
            <a:off x="613381" y="3806324"/>
            <a:ext cx="1226762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Research Director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443626" y="3823129"/>
            <a:ext cx="394917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13381" y="4041593"/>
            <a:ext cx="5268356" cy="268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88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400-700 jt/th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13381" y="4344083"/>
            <a:ext cx="5217941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direction, fundraising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83143" y="4684383"/>
            <a:ext cx="5394393" cy="596576"/>
          </a:xfrm>
          <a:custGeom>
            <a:avLst/>
            <a:gdLst/>
            <a:ahLst/>
            <a:cxnLst/>
            <a:rect l="l" t="t" r="r" b="b"/>
            <a:pathLst>
              <a:path w="5394393" h="596576">
                <a:moveTo>
                  <a:pt x="67222" y="0"/>
                </a:moveTo>
                <a:lnTo>
                  <a:pt x="5327171" y="0"/>
                </a:lnTo>
                <a:cubicBezTo>
                  <a:pt x="5364296" y="0"/>
                  <a:pt x="5394393" y="30096"/>
                  <a:pt x="5394393" y="67222"/>
                </a:cubicBezTo>
                <a:lnTo>
                  <a:pt x="5394393" y="529354"/>
                </a:lnTo>
                <a:cubicBezTo>
                  <a:pt x="5394393" y="566480"/>
                  <a:pt x="5364296" y="596576"/>
                  <a:pt x="5327171" y="596576"/>
                </a:cubicBezTo>
                <a:lnTo>
                  <a:pt x="67222" y="596576"/>
                </a:lnTo>
                <a:cubicBezTo>
                  <a:pt x="30096" y="596576"/>
                  <a:pt x="0" y="566480"/>
                  <a:pt x="0" y="529354"/>
                </a:cubicBezTo>
                <a:lnTo>
                  <a:pt x="0" y="67222"/>
                </a:lnTo>
                <a:cubicBezTo>
                  <a:pt x="0" y="30096"/>
                  <a:pt x="30096" y="0"/>
                  <a:pt x="67222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88174" y="4789414"/>
            <a:ext cx="5243148" cy="3865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26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Catatan:</a:t>
            </a:r>
            <a:pPr>
              <a:lnSpc>
                <a:spcPct val="140000"/>
              </a:lnSpc>
            </a:pPr>
            <a:r>
              <a:rPr lang="en-US" sz="926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CSIS Fellowship </a:t>
            </a:r>
            <a:pPr>
              <a:lnSpc>
                <a:spcPct val="140000"/>
              </a:lnSpc>
            </a:pPr>
            <a:r>
              <a:rPr lang="en-US" sz="926" b="1" dirty="0">
                <a:solidFill>
                  <a:srgbClr val="E07A5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non-remunerated</a:t>
            </a:r>
            <a:pPr>
              <a:lnSpc>
                <a:spcPct val="140000"/>
              </a:lnSpc>
            </a:pPr>
            <a:r>
              <a:rPr lang="en-US" sz="926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tidak ada gaji. Hanya untuk building credibility dan network.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165977" y="1348598"/>
            <a:ext cx="5680077" cy="3705494"/>
          </a:xfrm>
          <a:custGeom>
            <a:avLst/>
            <a:gdLst/>
            <a:ahLst/>
            <a:cxnLst/>
            <a:rect l="l" t="t" r="r" b="b"/>
            <a:pathLst>
              <a:path w="5680077" h="3705494">
                <a:moveTo>
                  <a:pt x="67218" y="0"/>
                </a:moveTo>
                <a:lnTo>
                  <a:pt x="5612860" y="0"/>
                </a:lnTo>
                <a:cubicBezTo>
                  <a:pt x="5649983" y="0"/>
                  <a:pt x="5680077" y="30094"/>
                  <a:pt x="5680077" y="67218"/>
                </a:cubicBezTo>
                <a:lnTo>
                  <a:pt x="5680077" y="3638276"/>
                </a:lnTo>
                <a:cubicBezTo>
                  <a:pt x="5680077" y="3675400"/>
                  <a:pt x="5649983" y="3705494"/>
                  <a:pt x="5612860" y="3705494"/>
                </a:cubicBezTo>
                <a:lnTo>
                  <a:pt x="67218" y="3705494"/>
                </a:lnTo>
                <a:cubicBezTo>
                  <a:pt x="30094" y="3705494"/>
                  <a:pt x="0" y="3675400"/>
                  <a:pt x="0" y="3638276"/>
                </a:cubicBezTo>
                <a:lnTo>
                  <a:pt x="0" y="67218"/>
                </a:lnTo>
                <a:cubicBezTo>
                  <a:pt x="0" y="30094"/>
                  <a:pt x="30094" y="0"/>
                  <a:pt x="67218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304618" y="1487239"/>
            <a:ext cx="5486820" cy="2352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3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Total Value Calculation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04618" y="1823338"/>
            <a:ext cx="5402795" cy="773028"/>
          </a:xfrm>
          <a:custGeom>
            <a:avLst/>
            <a:gdLst/>
            <a:ahLst/>
            <a:cxnLst/>
            <a:rect l="l" t="t" r="r" b="b"/>
            <a:pathLst>
              <a:path w="5402795" h="773028">
                <a:moveTo>
                  <a:pt x="67223" y="0"/>
                </a:moveTo>
                <a:lnTo>
                  <a:pt x="5335573" y="0"/>
                </a:lnTo>
                <a:cubicBezTo>
                  <a:pt x="5372699" y="0"/>
                  <a:pt x="5402795" y="30097"/>
                  <a:pt x="5402795" y="67223"/>
                </a:cubicBezTo>
                <a:lnTo>
                  <a:pt x="5402795" y="705806"/>
                </a:lnTo>
                <a:cubicBezTo>
                  <a:pt x="5402795" y="742932"/>
                  <a:pt x="5372699" y="773028"/>
                  <a:pt x="5335573" y="773028"/>
                </a:cubicBezTo>
                <a:lnTo>
                  <a:pt x="67223" y="773028"/>
                </a:lnTo>
                <a:cubicBezTo>
                  <a:pt x="30097" y="773028"/>
                  <a:pt x="0" y="742932"/>
                  <a:pt x="0" y="705806"/>
                </a:cubicBezTo>
                <a:lnTo>
                  <a:pt x="0" y="67223"/>
                </a:lnTo>
                <a:cubicBezTo>
                  <a:pt x="0" y="30121"/>
                  <a:pt x="30121" y="0"/>
                  <a:pt x="67223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30" name="Shape 28"/>
          <p:cNvSpPr/>
          <p:nvPr/>
        </p:nvSpPr>
        <p:spPr>
          <a:xfrm>
            <a:off x="6439058" y="1940973"/>
            <a:ext cx="100830" cy="134440"/>
          </a:xfrm>
          <a:custGeom>
            <a:avLst/>
            <a:gdLst/>
            <a:ahLst/>
            <a:cxnLst/>
            <a:rect l="l" t="t" r="r" b="b"/>
            <a:pathLst>
              <a:path w="100830" h="134440">
                <a:moveTo>
                  <a:pt x="50415" y="0"/>
                </a:moveTo>
                <a:cubicBezTo>
                  <a:pt x="36498" y="0"/>
                  <a:pt x="25207" y="11291"/>
                  <a:pt x="25207" y="25207"/>
                </a:cubicBezTo>
                <a:lnTo>
                  <a:pt x="25207" y="58817"/>
                </a:lnTo>
                <a:cubicBezTo>
                  <a:pt x="25207" y="72734"/>
                  <a:pt x="36498" y="84025"/>
                  <a:pt x="50415" y="84025"/>
                </a:cubicBezTo>
                <a:cubicBezTo>
                  <a:pt x="64331" y="84025"/>
                  <a:pt x="75622" y="72734"/>
                  <a:pt x="75622" y="58817"/>
                </a:cubicBezTo>
                <a:lnTo>
                  <a:pt x="75622" y="25207"/>
                </a:lnTo>
                <a:cubicBezTo>
                  <a:pt x="75622" y="11291"/>
                  <a:pt x="64331" y="0"/>
                  <a:pt x="50415" y="0"/>
                </a:cubicBezTo>
                <a:close/>
                <a:moveTo>
                  <a:pt x="12604" y="48314"/>
                </a:moveTo>
                <a:cubicBezTo>
                  <a:pt x="12604" y="44822"/>
                  <a:pt x="9794" y="42012"/>
                  <a:pt x="6302" y="42012"/>
                </a:cubicBezTo>
                <a:cubicBezTo>
                  <a:pt x="2810" y="42012"/>
                  <a:pt x="0" y="44822"/>
                  <a:pt x="0" y="48314"/>
                </a:cubicBezTo>
                <a:lnTo>
                  <a:pt x="0" y="58817"/>
                </a:lnTo>
                <a:cubicBezTo>
                  <a:pt x="0" y="84524"/>
                  <a:pt x="19247" y="105740"/>
                  <a:pt x="44113" y="108838"/>
                </a:cubicBezTo>
                <a:lnTo>
                  <a:pt x="44113" y="121836"/>
                </a:lnTo>
                <a:lnTo>
                  <a:pt x="31509" y="121836"/>
                </a:lnTo>
                <a:cubicBezTo>
                  <a:pt x="28017" y="121836"/>
                  <a:pt x="25207" y="124646"/>
                  <a:pt x="25207" y="128138"/>
                </a:cubicBezTo>
                <a:cubicBezTo>
                  <a:pt x="25207" y="131630"/>
                  <a:pt x="28017" y="134440"/>
                  <a:pt x="31509" y="134440"/>
                </a:cubicBezTo>
                <a:lnTo>
                  <a:pt x="69320" y="134440"/>
                </a:lnTo>
                <a:cubicBezTo>
                  <a:pt x="72813" y="134440"/>
                  <a:pt x="75622" y="131630"/>
                  <a:pt x="75622" y="128138"/>
                </a:cubicBezTo>
                <a:cubicBezTo>
                  <a:pt x="75622" y="124646"/>
                  <a:pt x="72813" y="121836"/>
                  <a:pt x="69320" y="121836"/>
                </a:cubicBezTo>
                <a:lnTo>
                  <a:pt x="56717" y="121836"/>
                </a:lnTo>
                <a:lnTo>
                  <a:pt x="56717" y="108838"/>
                </a:lnTo>
                <a:cubicBezTo>
                  <a:pt x="81583" y="105740"/>
                  <a:pt x="100830" y="84524"/>
                  <a:pt x="100830" y="58817"/>
                </a:cubicBezTo>
                <a:lnTo>
                  <a:pt x="100830" y="48314"/>
                </a:lnTo>
                <a:cubicBezTo>
                  <a:pt x="100830" y="44822"/>
                  <a:pt x="98020" y="42012"/>
                  <a:pt x="94528" y="42012"/>
                </a:cubicBezTo>
                <a:cubicBezTo>
                  <a:pt x="91036" y="42012"/>
                  <a:pt x="88226" y="44822"/>
                  <a:pt x="88226" y="48314"/>
                </a:cubicBezTo>
                <a:lnTo>
                  <a:pt x="88226" y="58817"/>
                </a:lnTo>
                <a:cubicBezTo>
                  <a:pt x="88226" y="79692"/>
                  <a:pt x="71290" y="96629"/>
                  <a:pt x="50415" y="96629"/>
                </a:cubicBezTo>
                <a:cubicBezTo>
                  <a:pt x="29540" y="96629"/>
                  <a:pt x="12604" y="79692"/>
                  <a:pt x="12604" y="58817"/>
                </a:cubicBezTo>
                <a:lnTo>
                  <a:pt x="12604" y="4831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1" name="Text 29"/>
          <p:cNvSpPr/>
          <p:nvPr/>
        </p:nvSpPr>
        <p:spPr>
          <a:xfrm>
            <a:off x="6640717" y="1924168"/>
            <a:ext cx="815041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Speaking Fee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05448" y="2159438"/>
            <a:ext cx="5251551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Monetisasi expertise melalui conference talks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405448" y="2327487"/>
            <a:ext cx="957883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Range per event: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11034099" y="2327487"/>
            <a:ext cx="630186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5-50 jt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04618" y="2663586"/>
            <a:ext cx="5402795" cy="773028"/>
          </a:xfrm>
          <a:custGeom>
            <a:avLst/>
            <a:gdLst/>
            <a:ahLst/>
            <a:cxnLst/>
            <a:rect l="l" t="t" r="r" b="b"/>
            <a:pathLst>
              <a:path w="5402795" h="773028">
                <a:moveTo>
                  <a:pt x="67223" y="0"/>
                </a:moveTo>
                <a:lnTo>
                  <a:pt x="5335573" y="0"/>
                </a:lnTo>
                <a:cubicBezTo>
                  <a:pt x="5372699" y="0"/>
                  <a:pt x="5402795" y="30097"/>
                  <a:pt x="5402795" y="67223"/>
                </a:cubicBezTo>
                <a:lnTo>
                  <a:pt x="5402795" y="705806"/>
                </a:lnTo>
                <a:cubicBezTo>
                  <a:pt x="5402795" y="742932"/>
                  <a:pt x="5372699" y="773028"/>
                  <a:pt x="5335573" y="773028"/>
                </a:cubicBezTo>
                <a:lnTo>
                  <a:pt x="67223" y="773028"/>
                </a:lnTo>
                <a:cubicBezTo>
                  <a:pt x="30097" y="773028"/>
                  <a:pt x="0" y="742932"/>
                  <a:pt x="0" y="705806"/>
                </a:cubicBezTo>
                <a:lnTo>
                  <a:pt x="0" y="67223"/>
                </a:lnTo>
                <a:cubicBezTo>
                  <a:pt x="0" y="30121"/>
                  <a:pt x="30121" y="0"/>
                  <a:pt x="67223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6422253" y="2781221"/>
            <a:ext cx="134440" cy="134440"/>
          </a:xfrm>
          <a:custGeom>
            <a:avLst/>
            <a:gdLst/>
            <a:ahLst/>
            <a:cxnLst/>
            <a:rect l="l" t="t" r="r" b="b"/>
            <a:pathLst>
              <a:path w="134440" h="134440">
                <a:moveTo>
                  <a:pt x="52516" y="12604"/>
                </a:moveTo>
                <a:lnTo>
                  <a:pt x="81924" y="12604"/>
                </a:lnTo>
                <a:cubicBezTo>
                  <a:pt x="83080" y="12604"/>
                  <a:pt x="84025" y="13549"/>
                  <a:pt x="84025" y="14704"/>
                </a:cubicBezTo>
                <a:lnTo>
                  <a:pt x="84025" y="25207"/>
                </a:lnTo>
                <a:lnTo>
                  <a:pt x="50415" y="25207"/>
                </a:lnTo>
                <a:lnTo>
                  <a:pt x="50415" y="14704"/>
                </a:lnTo>
                <a:cubicBezTo>
                  <a:pt x="50415" y="13549"/>
                  <a:pt x="51360" y="12604"/>
                  <a:pt x="52516" y="12604"/>
                </a:cubicBezTo>
                <a:close/>
                <a:moveTo>
                  <a:pt x="37811" y="14704"/>
                </a:moveTo>
                <a:lnTo>
                  <a:pt x="37811" y="25207"/>
                </a:lnTo>
                <a:lnTo>
                  <a:pt x="16805" y="25207"/>
                </a:lnTo>
                <a:cubicBezTo>
                  <a:pt x="7536" y="25207"/>
                  <a:pt x="0" y="32743"/>
                  <a:pt x="0" y="42012"/>
                </a:cubicBezTo>
                <a:lnTo>
                  <a:pt x="0" y="67220"/>
                </a:lnTo>
                <a:lnTo>
                  <a:pt x="134440" y="67220"/>
                </a:lnTo>
                <a:lnTo>
                  <a:pt x="134440" y="42012"/>
                </a:lnTo>
                <a:cubicBezTo>
                  <a:pt x="134440" y="32743"/>
                  <a:pt x="126904" y="25207"/>
                  <a:pt x="117635" y="25207"/>
                </a:cubicBezTo>
                <a:lnTo>
                  <a:pt x="96629" y="25207"/>
                </a:lnTo>
                <a:lnTo>
                  <a:pt x="96629" y="14704"/>
                </a:lnTo>
                <a:cubicBezTo>
                  <a:pt x="96629" y="6591"/>
                  <a:pt x="90038" y="0"/>
                  <a:pt x="81924" y="0"/>
                </a:cubicBezTo>
                <a:lnTo>
                  <a:pt x="52516" y="0"/>
                </a:lnTo>
                <a:cubicBezTo>
                  <a:pt x="44402" y="0"/>
                  <a:pt x="37811" y="6591"/>
                  <a:pt x="37811" y="14704"/>
                </a:cubicBezTo>
                <a:close/>
                <a:moveTo>
                  <a:pt x="134440" y="79824"/>
                </a:moveTo>
                <a:lnTo>
                  <a:pt x="84025" y="79824"/>
                </a:lnTo>
                <a:lnTo>
                  <a:pt x="84025" y="84025"/>
                </a:lnTo>
                <a:cubicBezTo>
                  <a:pt x="84025" y="88672"/>
                  <a:pt x="80270" y="92427"/>
                  <a:pt x="75622" y="92427"/>
                </a:cubicBezTo>
                <a:lnTo>
                  <a:pt x="58817" y="92427"/>
                </a:lnTo>
                <a:cubicBezTo>
                  <a:pt x="54170" y="92427"/>
                  <a:pt x="50415" y="88672"/>
                  <a:pt x="50415" y="84025"/>
                </a:cubicBezTo>
                <a:lnTo>
                  <a:pt x="50415" y="79824"/>
                </a:lnTo>
                <a:lnTo>
                  <a:pt x="0" y="79824"/>
                </a:lnTo>
                <a:lnTo>
                  <a:pt x="0" y="109232"/>
                </a:lnTo>
                <a:cubicBezTo>
                  <a:pt x="0" y="118501"/>
                  <a:pt x="7536" y="126037"/>
                  <a:pt x="16805" y="126037"/>
                </a:cubicBezTo>
                <a:lnTo>
                  <a:pt x="117635" y="126037"/>
                </a:lnTo>
                <a:cubicBezTo>
                  <a:pt x="126904" y="126037"/>
                  <a:pt x="134440" y="118501"/>
                  <a:pt x="134440" y="109232"/>
                </a:cubicBezTo>
                <a:lnTo>
                  <a:pt x="134440" y="7982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7" name="Text 35"/>
          <p:cNvSpPr/>
          <p:nvPr/>
        </p:nvSpPr>
        <p:spPr>
          <a:xfrm>
            <a:off x="6640717" y="2764416"/>
            <a:ext cx="1394812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Consulting Side Income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05448" y="2999686"/>
            <a:ext cx="5251551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Advisory roles yang tidak conflict of interest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05448" y="3167735"/>
            <a:ext cx="546161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Potential: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10694126" y="3167735"/>
            <a:ext cx="974688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100-300 jt/th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04618" y="3503835"/>
            <a:ext cx="5402795" cy="773028"/>
          </a:xfrm>
          <a:custGeom>
            <a:avLst/>
            <a:gdLst/>
            <a:ahLst/>
            <a:cxnLst/>
            <a:rect l="l" t="t" r="r" b="b"/>
            <a:pathLst>
              <a:path w="5402795" h="773028">
                <a:moveTo>
                  <a:pt x="67223" y="0"/>
                </a:moveTo>
                <a:lnTo>
                  <a:pt x="5335573" y="0"/>
                </a:lnTo>
                <a:cubicBezTo>
                  <a:pt x="5372699" y="0"/>
                  <a:pt x="5402795" y="30097"/>
                  <a:pt x="5402795" y="67223"/>
                </a:cubicBezTo>
                <a:lnTo>
                  <a:pt x="5402795" y="705806"/>
                </a:lnTo>
                <a:cubicBezTo>
                  <a:pt x="5402795" y="742932"/>
                  <a:pt x="5372699" y="773028"/>
                  <a:pt x="5335573" y="773028"/>
                </a:cubicBezTo>
                <a:lnTo>
                  <a:pt x="67223" y="773028"/>
                </a:lnTo>
                <a:cubicBezTo>
                  <a:pt x="30097" y="773028"/>
                  <a:pt x="0" y="742932"/>
                  <a:pt x="0" y="705806"/>
                </a:cubicBezTo>
                <a:lnTo>
                  <a:pt x="0" y="67223"/>
                </a:lnTo>
                <a:cubicBezTo>
                  <a:pt x="0" y="30121"/>
                  <a:pt x="30121" y="0"/>
                  <a:pt x="67223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42" name="Shape 40"/>
          <p:cNvSpPr/>
          <p:nvPr/>
        </p:nvSpPr>
        <p:spPr>
          <a:xfrm>
            <a:off x="6430655" y="3621469"/>
            <a:ext cx="117635" cy="134440"/>
          </a:xfrm>
          <a:custGeom>
            <a:avLst/>
            <a:gdLst/>
            <a:ahLst/>
            <a:cxnLst/>
            <a:rect l="l" t="t" r="r" b="b"/>
            <a:pathLst>
              <a:path w="117635" h="134440">
                <a:moveTo>
                  <a:pt x="64568" y="-6801"/>
                </a:moveTo>
                <a:cubicBezTo>
                  <a:pt x="61049" y="-8954"/>
                  <a:pt x="56612" y="-8954"/>
                  <a:pt x="53093" y="-6801"/>
                </a:cubicBezTo>
                <a:cubicBezTo>
                  <a:pt x="46686" y="-2888"/>
                  <a:pt x="42721" y="-1838"/>
                  <a:pt x="35212" y="-1996"/>
                </a:cubicBezTo>
                <a:cubicBezTo>
                  <a:pt x="31089" y="-2101"/>
                  <a:pt x="27256" y="131"/>
                  <a:pt x="25260" y="3755"/>
                </a:cubicBezTo>
                <a:cubicBezTo>
                  <a:pt x="21663" y="10346"/>
                  <a:pt x="18748" y="13260"/>
                  <a:pt x="12157" y="16857"/>
                </a:cubicBezTo>
                <a:cubicBezTo>
                  <a:pt x="8534" y="18827"/>
                  <a:pt x="6328" y="22687"/>
                  <a:pt x="6407" y="26809"/>
                </a:cubicBezTo>
                <a:cubicBezTo>
                  <a:pt x="6591" y="34319"/>
                  <a:pt x="5514" y="38284"/>
                  <a:pt x="1602" y="44691"/>
                </a:cubicBezTo>
                <a:cubicBezTo>
                  <a:pt x="-551" y="48209"/>
                  <a:pt x="-551" y="52647"/>
                  <a:pt x="1602" y="56165"/>
                </a:cubicBezTo>
                <a:cubicBezTo>
                  <a:pt x="5514" y="62572"/>
                  <a:pt x="6564" y="66537"/>
                  <a:pt x="6407" y="74047"/>
                </a:cubicBezTo>
                <a:cubicBezTo>
                  <a:pt x="6302" y="78169"/>
                  <a:pt x="8534" y="82003"/>
                  <a:pt x="12157" y="83999"/>
                </a:cubicBezTo>
                <a:cubicBezTo>
                  <a:pt x="17960" y="87176"/>
                  <a:pt x="20901" y="89802"/>
                  <a:pt x="24000" y="94896"/>
                </a:cubicBezTo>
                <a:lnTo>
                  <a:pt x="11212" y="120392"/>
                </a:lnTo>
                <a:cubicBezTo>
                  <a:pt x="9663" y="123516"/>
                  <a:pt x="10923" y="127298"/>
                  <a:pt x="14022" y="128847"/>
                </a:cubicBezTo>
                <a:lnTo>
                  <a:pt x="36603" y="140138"/>
                </a:lnTo>
                <a:cubicBezTo>
                  <a:pt x="39623" y="141634"/>
                  <a:pt x="43299" y="140505"/>
                  <a:pt x="44927" y="137564"/>
                </a:cubicBezTo>
                <a:lnTo>
                  <a:pt x="58791" y="112593"/>
                </a:lnTo>
                <a:lnTo>
                  <a:pt x="72655" y="137564"/>
                </a:lnTo>
                <a:cubicBezTo>
                  <a:pt x="74283" y="140505"/>
                  <a:pt x="77959" y="141661"/>
                  <a:pt x="80979" y="140138"/>
                </a:cubicBezTo>
                <a:lnTo>
                  <a:pt x="103561" y="128847"/>
                </a:lnTo>
                <a:cubicBezTo>
                  <a:pt x="106685" y="127298"/>
                  <a:pt x="107946" y="123516"/>
                  <a:pt x="106370" y="120392"/>
                </a:cubicBezTo>
                <a:lnTo>
                  <a:pt x="93609" y="94869"/>
                </a:lnTo>
                <a:cubicBezTo>
                  <a:pt x="96681" y="89775"/>
                  <a:pt x="99648" y="87149"/>
                  <a:pt x="105451" y="83972"/>
                </a:cubicBezTo>
                <a:cubicBezTo>
                  <a:pt x="109075" y="82003"/>
                  <a:pt x="111280" y="78143"/>
                  <a:pt x="111202" y="74021"/>
                </a:cubicBezTo>
                <a:cubicBezTo>
                  <a:pt x="111018" y="66511"/>
                  <a:pt x="112094" y="62546"/>
                  <a:pt x="116007" y="56139"/>
                </a:cubicBezTo>
                <a:cubicBezTo>
                  <a:pt x="118160" y="52621"/>
                  <a:pt x="118160" y="48183"/>
                  <a:pt x="116007" y="44664"/>
                </a:cubicBezTo>
                <a:cubicBezTo>
                  <a:pt x="112094" y="38258"/>
                  <a:pt x="111044" y="34293"/>
                  <a:pt x="111202" y="26783"/>
                </a:cubicBezTo>
                <a:cubicBezTo>
                  <a:pt x="111307" y="22660"/>
                  <a:pt x="109075" y="18827"/>
                  <a:pt x="105451" y="16831"/>
                </a:cubicBezTo>
                <a:cubicBezTo>
                  <a:pt x="98860" y="13234"/>
                  <a:pt x="95946" y="10319"/>
                  <a:pt x="92349" y="3729"/>
                </a:cubicBezTo>
                <a:cubicBezTo>
                  <a:pt x="90379" y="105"/>
                  <a:pt x="86519" y="-2101"/>
                  <a:pt x="82397" y="-2022"/>
                </a:cubicBezTo>
                <a:cubicBezTo>
                  <a:pt x="74887" y="-1838"/>
                  <a:pt x="70922" y="-2915"/>
                  <a:pt x="64515" y="-6827"/>
                </a:cubicBezTo>
                <a:close/>
                <a:moveTo>
                  <a:pt x="58817" y="25207"/>
                </a:moveTo>
                <a:cubicBezTo>
                  <a:pt x="72730" y="25207"/>
                  <a:pt x="84025" y="36503"/>
                  <a:pt x="84025" y="50415"/>
                </a:cubicBezTo>
                <a:cubicBezTo>
                  <a:pt x="84025" y="64327"/>
                  <a:pt x="72730" y="75622"/>
                  <a:pt x="58817" y="75622"/>
                </a:cubicBezTo>
                <a:cubicBezTo>
                  <a:pt x="44905" y="75622"/>
                  <a:pt x="33610" y="64327"/>
                  <a:pt x="33610" y="50415"/>
                </a:cubicBezTo>
                <a:cubicBezTo>
                  <a:pt x="33610" y="36503"/>
                  <a:pt x="44905" y="25207"/>
                  <a:pt x="58817" y="25207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43" name="Text 41"/>
          <p:cNvSpPr/>
          <p:nvPr/>
        </p:nvSpPr>
        <p:spPr>
          <a:xfrm>
            <a:off x="6640717" y="3604664"/>
            <a:ext cx="1134335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Prestige &amp; Network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05448" y="3839934"/>
            <a:ext cx="5251551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CSIS/Prakarsa affiliation membuka pintu ke: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405448" y="4007983"/>
            <a:ext cx="722613" cy="168050"/>
          </a:xfrm>
          <a:custGeom>
            <a:avLst/>
            <a:gdLst/>
            <a:ahLst/>
            <a:cxnLst/>
            <a:rect l="l" t="t" r="r" b="b"/>
            <a:pathLst>
              <a:path w="722613" h="168050">
                <a:moveTo>
                  <a:pt x="33610" y="0"/>
                </a:moveTo>
                <a:lnTo>
                  <a:pt x="689003" y="0"/>
                </a:lnTo>
                <a:cubicBezTo>
                  <a:pt x="707566" y="0"/>
                  <a:pt x="722613" y="15048"/>
                  <a:pt x="722613" y="33610"/>
                </a:cubicBezTo>
                <a:lnTo>
                  <a:pt x="722613" y="134440"/>
                </a:lnTo>
                <a:cubicBezTo>
                  <a:pt x="722613" y="153002"/>
                  <a:pt x="707566" y="168050"/>
                  <a:pt x="689003" y="168050"/>
                </a:cubicBezTo>
                <a:lnTo>
                  <a:pt x="33610" y="168050"/>
                </a:lnTo>
                <a:cubicBezTo>
                  <a:pt x="15060" y="168050"/>
                  <a:pt x="0" y="152990"/>
                  <a:pt x="0" y="134440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46" name="Text 44"/>
          <p:cNvSpPr/>
          <p:nvPr/>
        </p:nvSpPr>
        <p:spPr>
          <a:xfrm>
            <a:off x="6405448" y="4007983"/>
            <a:ext cx="773028" cy="168050"/>
          </a:xfrm>
          <a:prstGeom prst="rect">
            <a:avLst/>
          </a:prstGeom>
          <a:noFill/>
          <a:ln/>
        </p:spPr>
        <p:txBody>
          <a:bodyPr wrap="square" lIns="67220" tIns="16805" rIns="67220" bIns="16805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 advisory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7161933" y="4007983"/>
            <a:ext cx="697406" cy="168050"/>
          </a:xfrm>
          <a:custGeom>
            <a:avLst/>
            <a:gdLst/>
            <a:ahLst/>
            <a:cxnLst/>
            <a:rect l="l" t="t" r="r" b="b"/>
            <a:pathLst>
              <a:path w="697406" h="168050">
                <a:moveTo>
                  <a:pt x="33610" y="0"/>
                </a:moveTo>
                <a:lnTo>
                  <a:pt x="663796" y="0"/>
                </a:lnTo>
                <a:cubicBezTo>
                  <a:pt x="682358" y="0"/>
                  <a:pt x="697406" y="15048"/>
                  <a:pt x="697406" y="33610"/>
                </a:cubicBezTo>
                <a:lnTo>
                  <a:pt x="697406" y="134440"/>
                </a:lnTo>
                <a:cubicBezTo>
                  <a:pt x="697406" y="153002"/>
                  <a:pt x="682358" y="168050"/>
                  <a:pt x="663796" y="168050"/>
                </a:cubicBezTo>
                <a:lnTo>
                  <a:pt x="33610" y="168050"/>
                </a:lnTo>
                <a:cubicBezTo>
                  <a:pt x="15060" y="168050"/>
                  <a:pt x="0" y="152990"/>
                  <a:pt x="0" y="134440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48" name="Text 46"/>
          <p:cNvSpPr/>
          <p:nvPr/>
        </p:nvSpPr>
        <p:spPr>
          <a:xfrm>
            <a:off x="7161933" y="4007983"/>
            <a:ext cx="747821" cy="168050"/>
          </a:xfrm>
          <a:prstGeom prst="rect">
            <a:avLst/>
          </a:prstGeom>
          <a:noFill/>
          <a:ln/>
        </p:spPr>
        <p:txBody>
          <a:bodyPr wrap="square" lIns="67220" tIns="16805" rIns="67220" bIns="16805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Int. org roles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7890455" y="4007983"/>
            <a:ext cx="579771" cy="168050"/>
          </a:xfrm>
          <a:custGeom>
            <a:avLst/>
            <a:gdLst/>
            <a:ahLst/>
            <a:cxnLst/>
            <a:rect l="l" t="t" r="r" b="b"/>
            <a:pathLst>
              <a:path w="579771" h="168050">
                <a:moveTo>
                  <a:pt x="33610" y="0"/>
                </a:moveTo>
                <a:lnTo>
                  <a:pt x="546161" y="0"/>
                </a:lnTo>
                <a:cubicBezTo>
                  <a:pt x="564724" y="0"/>
                  <a:pt x="579771" y="15048"/>
                  <a:pt x="579771" y="33610"/>
                </a:cubicBezTo>
                <a:lnTo>
                  <a:pt x="579771" y="134440"/>
                </a:lnTo>
                <a:cubicBezTo>
                  <a:pt x="579771" y="153002"/>
                  <a:pt x="564724" y="168050"/>
                  <a:pt x="546161" y="168050"/>
                </a:cubicBezTo>
                <a:lnTo>
                  <a:pt x="33610" y="168050"/>
                </a:lnTo>
                <a:cubicBezTo>
                  <a:pt x="15060" y="168050"/>
                  <a:pt x="0" y="152990"/>
                  <a:pt x="0" y="134440"/>
                </a:cubicBezTo>
                <a:lnTo>
                  <a:pt x="0" y="33610"/>
                </a:lnTo>
                <a:cubicBezTo>
                  <a:pt x="0" y="15048"/>
                  <a:pt x="15048" y="0"/>
                  <a:pt x="33610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7890455" y="4007983"/>
            <a:ext cx="630186" cy="168050"/>
          </a:xfrm>
          <a:prstGeom prst="rect">
            <a:avLst/>
          </a:prstGeom>
          <a:noFill/>
          <a:ln/>
        </p:spPr>
        <p:txBody>
          <a:bodyPr wrap="square" lIns="67220" tIns="16805" rIns="67220" bIns="16805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Academia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304618" y="4344083"/>
            <a:ext cx="5402795" cy="571369"/>
          </a:xfrm>
          <a:custGeom>
            <a:avLst/>
            <a:gdLst/>
            <a:ahLst/>
            <a:cxnLst/>
            <a:rect l="l" t="t" r="r" b="b"/>
            <a:pathLst>
              <a:path w="5402795" h="571369">
                <a:moveTo>
                  <a:pt x="67222" y="0"/>
                </a:moveTo>
                <a:lnTo>
                  <a:pt x="5335574" y="0"/>
                </a:lnTo>
                <a:cubicBezTo>
                  <a:pt x="5372699" y="0"/>
                  <a:pt x="5402795" y="30096"/>
                  <a:pt x="5402795" y="67222"/>
                </a:cubicBezTo>
                <a:lnTo>
                  <a:pt x="5402795" y="504147"/>
                </a:lnTo>
                <a:cubicBezTo>
                  <a:pt x="5402795" y="541248"/>
                  <a:pt x="5372674" y="571369"/>
                  <a:pt x="5335574" y="571369"/>
                </a:cubicBezTo>
                <a:lnTo>
                  <a:pt x="67222" y="571369"/>
                </a:lnTo>
                <a:cubicBezTo>
                  <a:pt x="30096" y="571369"/>
                  <a:pt x="0" y="541273"/>
                  <a:pt x="0" y="504147"/>
                </a:cubicBezTo>
                <a:lnTo>
                  <a:pt x="0" y="67222"/>
                </a:lnTo>
                <a:cubicBezTo>
                  <a:pt x="0" y="30121"/>
                  <a:pt x="30121" y="0"/>
                  <a:pt x="67222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6430655" y="4461717"/>
            <a:ext cx="117635" cy="134440"/>
          </a:xfrm>
          <a:custGeom>
            <a:avLst/>
            <a:gdLst/>
            <a:ahLst/>
            <a:cxnLst/>
            <a:rect l="l" t="t" r="r" b="b"/>
            <a:pathLst>
              <a:path w="117635" h="134440">
                <a:moveTo>
                  <a:pt x="100830" y="134440"/>
                </a:moveTo>
                <a:lnTo>
                  <a:pt x="25207" y="134440"/>
                </a:lnTo>
                <a:cubicBezTo>
                  <a:pt x="11291" y="134440"/>
                  <a:pt x="0" y="123149"/>
                  <a:pt x="0" y="109232"/>
                </a:cubicBezTo>
                <a:lnTo>
                  <a:pt x="0" y="25207"/>
                </a:lnTo>
                <a:cubicBezTo>
                  <a:pt x="0" y="11291"/>
                  <a:pt x="11291" y="0"/>
                  <a:pt x="25207" y="0"/>
                </a:cubicBezTo>
                <a:lnTo>
                  <a:pt x="105031" y="0"/>
                </a:lnTo>
                <a:cubicBezTo>
                  <a:pt x="111989" y="0"/>
                  <a:pt x="117635" y="5645"/>
                  <a:pt x="117635" y="12604"/>
                </a:cubicBezTo>
                <a:lnTo>
                  <a:pt x="117635" y="88226"/>
                </a:lnTo>
                <a:cubicBezTo>
                  <a:pt x="117635" y="93714"/>
                  <a:pt x="114116" y="98388"/>
                  <a:pt x="109232" y="100121"/>
                </a:cubicBezTo>
                <a:lnTo>
                  <a:pt x="109232" y="117635"/>
                </a:lnTo>
                <a:cubicBezTo>
                  <a:pt x="113880" y="117635"/>
                  <a:pt x="117635" y="121390"/>
                  <a:pt x="117635" y="126037"/>
                </a:cubicBezTo>
                <a:cubicBezTo>
                  <a:pt x="117635" y="130685"/>
                  <a:pt x="113880" y="134440"/>
                  <a:pt x="109232" y="134440"/>
                </a:cubicBezTo>
                <a:lnTo>
                  <a:pt x="100830" y="134440"/>
                </a:lnTo>
                <a:close/>
                <a:moveTo>
                  <a:pt x="25207" y="100830"/>
                </a:moveTo>
                <a:cubicBezTo>
                  <a:pt x="20560" y="100830"/>
                  <a:pt x="16805" y="104585"/>
                  <a:pt x="16805" y="109232"/>
                </a:cubicBezTo>
                <a:cubicBezTo>
                  <a:pt x="16805" y="113880"/>
                  <a:pt x="20560" y="117635"/>
                  <a:pt x="25207" y="117635"/>
                </a:cubicBezTo>
                <a:lnTo>
                  <a:pt x="92427" y="117635"/>
                </a:lnTo>
                <a:lnTo>
                  <a:pt x="92427" y="100830"/>
                </a:lnTo>
                <a:lnTo>
                  <a:pt x="25207" y="100830"/>
                </a:lnTo>
                <a:close/>
                <a:moveTo>
                  <a:pt x="33610" y="39912"/>
                </a:moveTo>
                <a:cubicBezTo>
                  <a:pt x="33610" y="43404"/>
                  <a:pt x="36420" y="46214"/>
                  <a:pt x="39912" y="46214"/>
                </a:cubicBezTo>
                <a:lnTo>
                  <a:pt x="86125" y="46214"/>
                </a:lnTo>
                <a:cubicBezTo>
                  <a:pt x="89618" y="46214"/>
                  <a:pt x="92427" y="43404"/>
                  <a:pt x="92427" y="39912"/>
                </a:cubicBezTo>
                <a:cubicBezTo>
                  <a:pt x="92427" y="36420"/>
                  <a:pt x="89618" y="33610"/>
                  <a:pt x="86125" y="33610"/>
                </a:cubicBezTo>
                <a:lnTo>
                  <a:pt x="39912" y="33610"/>
                </a:lnTo>
                <a:cubicBezTo>
                  <a:pt x="36420" y="33610"/>
                  <a:pt x="33610" y="36420"/>
                  <a:pt x="33610" y="39912"/>
                </a:cubicBezTo>
                <a:close/>
                <a:moveTo>
                  <a:pt x="39912" y="58817"/>
                </a:moveTo>
                <a:cubicBezTo>
                  <a:pt x="36420" y="58817"/>
                  <a:pt x="33610" y="61627"/>
                  <a:pt x="33610" y="65119"/>
                </a:cubicBezTo>
                <a:cubicBezTo>
                  <a:pt x="33610" y="68612"/>
                  <a:pt x="36420" y="71421"/>
                  <a:pt x="39912" y="71421"/>
                </a:cubicBezTo>
                <a:lnTo>
                  <a:pt x="86125" y="71421"/>
                </a:lnTo>
                <a:cubicBezTo>
                  <a:pt x="89618" y="71421"/>
                  <a:pt x="92427" y="68612"/>
                  <a:pt x="92427" y="65119"/>
                </a:cubicBezTo>
                <a:cubicBezTo>
                  <a:pt x="92427" y="61627"/>
                  <a:pt x="89618" y="58817"/>
                  <a:pt x="86125" y="58817"/>
                </a:cubicBezTo>
                <a:lnTo>
                  <a:pt x="39912" y="58817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53" name="Text 51"/>
          <p:cNvSpPr/>
          <p:nvPr/>
        </p:nvSpPr>
        <p:spPr>
          <a:xfrm>
            <a:off x="6640717" y="4444912"/>
            <a:ext cx="1495642" cy="168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6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Publication Opportunities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405448" y="4680182"/>
            <a:ext cx="5251551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Intellectual freedom dan platform untuk thought leadership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165977" y="5163325"/>
            <a:ext cx="2789624" cy="949480"/>
          </a:xfrm>
          <a:custGeom>
            <a:avLst/>
            <a:gdLst/>
            <a:ahLst/>
            <a:cxnLst/>
            <a:rect l="l" t="t" r="r" b="b"/>
            <a:pathLst>
              <a:path w="2789624" h="949480">
                <a:moveTo>
                  <a:pt x="67223" y="0"/>
                </a:moveTo>
                <a:lnTo>
                  <a:pt x="2722400" y="0"/>
                </a:lnTo>
                <a:cubicBezTo>
                  <a:pt x="2759527" y="0"/>
                  <a:pt x="2789624" y="30097"/>
                  <a:pt x="2789624" y="67223"/>
                </a:cubicBezTo>
                <a:lnTo>
                  <a:pt x="2789624" y="882257"/>
                </a:lnTo>
                <a:cubicBezTo>
                  <a:pt x="2789624" y="919384"/>
                  <a:pt x="2759527" y="949480"/>
                  <a:pt x="2722400" y="949480"/>
                </a:cubicBezTo>
                <a:lnTo>
                  <a:pt x="67223" y="949480"/>
                </a:lnTo>
                <a:cubicBezTo>
                  <a:pt x="30097" y="949480"/>
                  <a:pt x="0" y="919384"/>
                  <a:pt x="0" y="882257"/>
                </a:cubicBezTo>
                <a:lnTo>
                  <a:pt x="0" y="67223"/>
                </a:lnTo>
                <a:cubicBezTo>
                  <a:pt x="0" y="30122"/>
                  <a:pt x="30122" y="0"/>
                  <a:pt x="67223" y="0"/>
                </a:cubicBezTo>
                <a:close/>
              </a:path>
            </a:pathLst>
          </a:custGeom>
          <a:solidFill>
            <a:srgbClr val="E07A5F">
              <a:alpha val="10196"/>
            </a:srgbClr>
          </a:solidFill>
          <a:ln w="12700">
            <a:solidFill>
              <a:srgbClr val="E07A5F">
                <a:alpha val="30196"/>
              </a:srgbClr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271008" y="5268356"/>
            <a:ext cx="2646782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E07A5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Trade-offs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271008" y="5554040"/>
            <a:ext cx="126037" cy="100830"/>
          </a:xfrm>
          <a:custGeom>
            <a:avLst/>
            <a:gdLst/>
            <a:ahLst/>
            <a:cxnLst/>
            <a:rect l="l" t="t" r="r" b="b"/>
            <a:pathLst>
              <a:path w="126037" h="100830"/>
            </a:pathLst>
          </a:custGeom>
          <a:solidFill>
            <a:srgbClr val="E07A5F"/>
          </a:solidFill>
          <a:ln/>
        </p:spPr>
      </p:sp>
      <p:sp>
        <p:nvSpPr>
          <p:cNvPr id="58" name="Text 56"/>
          <p:cNvSpPr/>
          <p:nvPr/>
        </p:nvSpPr>
        <p:spPr>
          <a:xfrm>
            <a:off x="6447460" y="5537235"/>
            <a:ext cx="1184750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Kompensasi lebih rendah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6271008" y="5722090"/>
            <a:ext cx="126037" cy="100830"/>
          </a:xfrm>
          <a:custGeom>
            <a:avLst/>
            <a:gdLst/>
            <a:ahLst/>
            <a:cxnLst/>
            <a:rect l="l" t="t" r="r" b="b"/>
            <a:pathLst>
              <a:path w="126037" h="100830"/>
            </a:pathLst>
          </a:custGeom>
          <a:solidFill>
            <a:srgbClr val="E07A5F"/>
          </a:solidFill>
          <a:ln/>
        </p:spPr>
      </p:sp>
      <p:sp>
        <p:nvSpPr>
          <p:cNvPr id="60" name="Text 58"/>
          <p:cNvSpPr/>
          <p:nvPr/>
        </p:nvSpPr>
        <p:spPr>
          <a:xfrm>
            <a:off x="6447460" y="5705285"/>
            <a:ext cx="1235165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progression slower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6271008" y="5890139"/>
            <a:ext cx="126037" cy="100830"/>
          </a:xfrm>
          <a:custGeom>
            <a:avLst/>
            <a:gdLst/>
            <a:ahLst/>
            <a:cxnLst/>
            <a:rect l="l" t="t" r="r" b="b"/>
            <a:pathLst>
              <a:path w="126037" h="100830"/>
            </a:pathLst>
          </a:custGeom>
          <a:solidFill>
            <a:srgbClr val="E07A5F"/>
          </a:solidFill>
          <a:ln/>
        </p:spPr>
      </p:sp>
      <p:sp>
        <p:nvSpPr>
          <p:cNvPr id="62" name="Text 60"/>
          <p:cNvSpPr/>
          <p:nvPr/>
        </p:nvSpPr>
        <p:spPr>
          <a:xfrm>
            <a:off x="6447460" y="5873334"/>
            <a:ext cx="739418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Less structured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9062010" y="5163325"/>
            <a:ext cx="2789624" cy="949480"/>
          </a:xfrm>
          <a:custGeom>
            <a:avLst/>
            <a:gdLst/>
            <a:ahLst/>
            <a:cxnLst/>
            <a:rect l="l" t="t" r="r" b="b"/>
            <a:pathLst>
              <a:path w="2789624" h="949480">
                <a:moveTo>
                  <a:pt x="67223" y="0"/>
                </a:moveTo>
                <a:lnTo>
                  <a:pt x="2722400" y="0"/>
                </a:lnTo>
                <a:cubicBezTo>
                  <a:pt x="2759527" y="0"/>
                  <a:pt x="2789624" y="30097"/>
                  <a:pt x="2789624" y="67223"/>
                </a:cubicBezTo>
                <a:lnTo>
                  <a:pt x="2789624" y="882257"/>
                </a:lnTo>
                <a:cubicBezTo>
                  <a:pt x="2789624" y="919384"/>
                  <a:pt x="2759527" y="949480"/>
                  <a:pt x="2722400" y="949480"/>
                </a:cubicBezTo>
                <a:lnTo>
                  <a:pt x="67223" y="949480"/>
                </a:lnTo>
                <a:cubicBezTo>
                  <a:pt x="30097" y="949480"/>
                  <a:pt x="0" y="919384"/>
                  <a:pt x="0" y="882257"/>
                </a:cubicBezTo>
                <a:lnTo>
                  <a:pt x="0" y="67223"/>
                </a:lnTo>
                <a:cubicBezTo>
                  <a:pt x="0" y="30122"/>
                  <a:pt x="30122" y="0"/>
                  <a:pt x="67223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9167041" y="5268356"/>
            <a:ext cx="2646782" cy="2016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9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Advantages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9185947" y="5554040"/>
            <a:ext cx="88226" cy="100830"/>
          </a:xfrm>
          <a:custGeom>
            <a:avLst/>
            <a:gdLst/>
            <a:ahLst/>
            <a:cxnLst/>
            <a:rect l="l" t="t" r="r" b="b"/>
            <a:pathLst>
              <a:path w="88226" h="100830">
                <a:moveTo>
                  <a:pt x="50415" y="12604"/>
                </a:moveTo>
                <a:cubicBezTo>
                  <a:pt x="50415" y="9118"/>
                  <a:pt x="47599" y="6302"/>
                  <a:pt x="44113" y="6302"/>
                </a:cubicBezTo>
                <a:cubicBezTo>
                  <a:pt x="40627" y="6302"/>
                  <a:pt x="37811" y="9118"/>
                  <a:pt x="37811" y="12604"/>
                </a:cubicBezTo>
                <a:lnTo>
                  <a:pt x="37811" y="44113"/>
                </a:lnTo>
                <a:lnTo>
                  <a:pt x="6302" y="44113"/>
                </a:lnTo>
                <a:cubicBezTo>
                  <a:pt x="2816" y="44113"/>
                  <a:pt x="0" y="46929"/>
                  <a:pt x="0" y="50415"/>
                </a:cubicBezTo>
                <a:cubicBezTo>
                  <a:pt x="0" y="53901"/>
                  <a:pt x="2816" y="56717"/>
                  <a:pt x="6302" y="56717"/>
                </a:cubicBezTo>
                <a:lnTo>
                  <a:pt x="37811" y="56717"/>
                </a:lnTo>
                <a:lnTo>
                  <a:pt x="37811" y="88226"/>
                </a:lnTo>
                <a:cubicBezTo>
                  <a:pt x="37811" y="91712"/>
                  <a:pt x="40627" y="94528"/>
                  <a:pt x="44113" y="94528"/>
                </a:cubicBezTo>
                <a:cubicBezTo>
                  <a:pt x="47599" y="94528"/>
                  <a:pt x="50415" y="91712"/>
                  <a:pt x="50415" y="88226"/>
                </a:cubicBezTo>
                <a:lnTo>
                  <a:pt x="50415" y="56717"/>
                </a:lnTo>
                <a:lnTo>
                  <a:pt x="81924" y="56717"/>
                </a:lnTo>
                <a:cubicBezTo>
                  <a:pt x="85410" y="56717"/>
                  <a:pt x="88226" y="53901"/>
                  <a:pt x="88226" y="50415"/>
                </a:cubicBezTo>
                <a:cubicBezTo>
                  <a:pt x="88226" y="46929"/>
                  <a:pt x="85410" y="44113"/>
                  <a:pt x="81924" y="44113"/>
                </a:cubicBezTo>
                <a:lnTo>
                  <a:pt x="50415" y="44113"/>
                </a:lnTo>
                <a:lnTo>
                  <a:pt x="50415" y="1260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66" name="Text 64"/>
          <p:cNvSpPr/>
          <p:nvPr/>
        </p:nvSpPr>
        <p:spPr>
          <a:xfrm>
            <a:off x="9343493" y="5537235"/>
            <a:ext cx="932675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Intellectual freedom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9185947" y="5722090"/>
            <a:ext cx="88226" cy="100830"/>
          </a:xfrm>
          <a:custGeom>
            <a:avLst/>
            <a:gdLst/>
            <a:ahLst/>
            <a:cxnLst/>
            <a:rect l="l" t="t" r="r" b="b"/>
            <a:pathLst>
              <a:path w="88226" h="100830">
                <a:moveTo>
                  <a:pt x="50415" y="12604"/>
                </a:moveTo>
                <a:cubicBezTo>
                  <a:pt x="50415" y="9118"/>
                  <a:pt x="47599" y="6302"/>
                  <a:pt x="44113" y="6302"/>
                </a:cubicBezTo>
                <a:cubicBezTo>
                  <a:pt x="40627" y="6302"/>
                  <a:pt x="37811" y="9118"/>
                  <a:pt x="37811" y="12604"/>
                </a:cubicBezTo>
                <a:lnTo>
                  <a:pt x="37811" y="44113"/>
                </a:lnTo>
                <a:lnTo>
                  <a:pt x="6302" y="44113"/>
                </a:lnTo>
                <a:cubicBezTo>
                  <a:pt x="2816" y="44113"/>
                  <a:pt x="0" y="46929"/>
                  <a:pt x="0" y="50415"/>
                </a:cubicBezTo>
                <a:cubicBezTo>
                  <a:pt x="0" y="53901"/>
                  <a:pt x="2816" y="56717"/>
                  <a:pt x="6302" y="56717"/>
                </a:cubicBezTo>
                <a:lnTo>
                  <a:pt x="37811" y="56717"/>
                </a:lnTo>
                <a:lnTo>
                  <a:pt x="37811" y="88226"/>
                </a:lnTo>
                <a:cubicBezTo>
                  <a:pt x="37811" y="91712"/>
                  <a:pt x="40627" y="94528"/>
                  <a:pt x="44113" y="94528"/>
                </a:cubicBezTo>
                <a:cubicBezTo>
                  <a:pt x="47599" y="94528"/>
                  <a:pt x="50415" y="91712"/>
                  <a:pt x="50415" y="88226"/>
                </a:cubicBezTo>
                <a:lnTo>
                  <a:pt x="50415" y="56717"/>
                </a:lnTo>
                <a:lnTo>
                  <a:pt x="81924" y="56717"/>
                </a:lnTo>
                <a:cubicBezTo>
                  <a:pt x="85410" y="56717"/>
                  <a:pt x="88226" y="53901"/>
                  <a:pt x="88226" y="50415"/>
                </a:cubicBezTo>
                <a:cubicBezTo>
                  <a:pt x="88226" y="46929"/>
                  <a:pt x="85410" y="44113"/>
                  <a:pt x="81924" y="44113"/>
                </a:cubicBezTo>
                <a:lnTo>
                  <a:pt x="50415" y="44113"/>
                </a:lnTo>
                <a:lnTo>
                  <a:pt x="50415" y="1260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68" name="Text 66"/>
          <p:cNvSpPr/>
          <p:nvPr/>
        </p:nvSpPr>
        <p:spPr>
          <a:xfrm>
            <a:off x="9343493" y="5705285"/>
            <a:ext cx="1016700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Side income potential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9185947" y="5890139"/>
            <a:ext cx="88226" cy="100830"/>
          </a:xfrm>
          <a:custGeom>
            <a:avLst/>
            <a:gdLst/>
            <a:ahLst/>
            <a:cxnLst/>
            <a:rect l="l" t="t" r="r" b="b"/>
            <a:pathLst>
              <a:path w="88226" h="100830">
                <a:moveTo>
                  <a:pt x="50415" y="12604"/>
                </a:moveTo>
                <a:cubicBezTo>
                  <a:pt x="50415" y="9118"/>
                  <a:pt x="47599" y="6302"/>
                  <a:pt x="44113" y="6302"/>
                </a:cubicBezTo>
                <a:cubicBezTo>
                  <a:pt x="40627" y="6302"/>
                  <a:pt x="37811" y="9118"/>
                  <a:pt x="37811" y="12604"/>
                </a:cubicBezTo>
                <a:lnTo>
                  <a:pt x="37811" y="44113"/>
                </a:lnTo>
                <a:lnTo>
                  <a:pt x="6302" y="44113"/>
                </a:lnTo>
                <a:cubicBezTo>
                  <a:pt x="2816" y="44113"/>
                  <a:pt x="0" y="46929"/>
                  <a:pt x="0" y="50415"/>
                </a:cubicBezTo>
                <a:cubicBezTo>
                  <a:pt x="0" y="53901"/>
                  <a:pt x="2816" y="56717"/>
                  <a:pt x="6302" y="56717"/>
                </a:cubicBezTo>
                <a:lnTo>
                  <a:pt x="37811" y="56717"/>
                </a:lnTo>
                <a:lnTo>
                  <a:pt x="37811" y="88226"/>
                </a:lnTo>
                <a:cubicBezTo>
                  <a:pt x="37811" y="91712"/>
                  <a:pt x="40627" y="94528"/>
                  <a:pt x="44113" y="94528"/>
                </a:cubicBezTo>
                <a:cubicBezTo>
                  <a:pt x="47599" y="94528"/>
                  <a:pt x="50415" y="91712"/>
                  <a:pt x="50415" y="88226"/>
                </a:cubicBezTo>
                <a:lnTo>
                  <a:pt x="50415" y="56717"/>
                </a:lnTo>
                <a:lnTo>
                  <a:pt x="81924" y="56717"/>
                </a:lnTo>
                <a:cubicBezTo>
                  <a:pt x="85410" y="56717"/>
                  <a:pt x="88226" y="53901"/>
                  <a:pt x="88226" y="50415"/>
                </a:cubicBezTo>
                <a:cubicBezTo>
                  <a:pt x="88226" y="46929"/>
                  <a:pt x="85410" y="44113"/>
                  <a:pt x="81924" y="44113"/>
                </a:cubicBezTo>
                <a:lnTo>
                  <a:pt x="50415" y="44113"/>
                </a:lnTo>
                <a:lnTo>
                  <a:pt x="50415" y="12604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70" name="Text 68"/>
          <p:cNvSpPr/>
          <p:nvPr/>
        </p:nvSpPr>
        <p:spPr>
          <a:xfrm>
            <a:off x="9343493" y="5873334"/>
            <a:ext cx="966285" cy="1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4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&amp; credibility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352904" y="6217836"/>
            <a:ext cx="11502997" cy="420124"/>
          </a:xfrm>
          <a:custGeom>
            <a:avLst/>
            <a:gdLst/>
            <a:ahLst/>
            <a:cxnLst/>
            <a:rect l="l" t="t" r="r" b="b"/>
            <a:pathLst>
              <a:path w="11502997" h="420124">
                <a:moveTo>
                  <a:pt x="0" y="0"/>
                </a:moveTo>
                <a:lnTo>
                  <a:pt x="11435777" y="0"/>
                </a:lnTo>
                <a:cubicBezTo>
                  <a:pt x="11472901" y="0"/>
                  <a:pt x="11502997" y="30095"/>
                  <a:pt x="11502997" y="67220"/>
                </a:cubicBezTo>
                <a:lnTo>
                  <a:pt x="11502997" y="352904"/>
                </a:lnTo>
                <a:cubicBezTo>
                  <a:pt x="11502997" y="390029"/>
                  <a:pt x="11472901" y="420124"/>
                  <a:pt x="11435777" y="420124"/>
                </a:cubicBezTo>
                <a:lnTo>
                  <a:pt x="0" y="420124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72" name="Shape 70"/>
          <p:cNvSpPr/>
          <p:nvPr/>
        </p:nvSpPr>
        <p:spPr>
          <a:xfrm>
            <a:off x="352904" y="6217836"/>
            <a:ext cx="33610" cy="420124"/>
          </a:xfrm>
          <a:custGeom>
            <a:avLst/>
            <a:gdLst/>
            <a:ahLst/>
            <a:cxnLst/>
            <a:rect l="l" t="t" r="r" b="b"/>
            <a:pathLst>
              <a:path w="33610" h="420124">
                <a:moveTo>
                  <a:pt x="0" y="0"/>
                </a:moveTo>
                <a:lnTo>
                  <a:pt x="33610" y="0"/>
                </a:lnTo>
                <a:lnTo>
                  <a:pt x="33610" y="420124"/>
                </a:lnTo>
                <a:lnTo>
                  <a:pt x="0" y="420124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73" name="Text 71"/>
          <p:cNvSpPr/>
          <p:nvPr/>
        </p:nvSpPr>
        <p:spPr>
          <a:xfrm>
            <a:off x="470539" y="6318666"/>
            <a:ext cx="11351752" cy="2184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9" b="1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View:</a:t>
            </a:r>
            <a:pPr>
              <a:lnSpc>
                <a:spcPct val="140000"/>
              </a:lnSpc>
            </a:pPr>
            <a:r>
              <a:rPr lang="en-US" sz="1059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Think tank bisa jadi </a:t>
            </a:r>
            <a:pPr>
              <a:lnSpc>
                <a:spcPct val="140000"/>
              </a:lnSpc>
            </a:pPr>
            <a:r>
              <a:rPr lang="en-US" sz="1059" dirty="0">
                <a:solidFill>
                  <a:srgbClr val="C5A575"/>
                </a:solidFill>
                <a:highlight>
                  <a:srgbClr val="C5A575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stepping stone </a:t>
            </a:r>
            <a:pPr>
              <a:lnSpc>
                <a:spcPct val="140000"/>
              </a:lnSpc>
            </a:pPr>
            <a:r>
              <a:rPr lang="en-US" sz="1059" dirty="0">
                <a:solidFill>
                  <a:srgbClr val="F7FAFC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— 2-3 tahun untuk build credibility dan network, lalu pivot ke international org atau consulting dengan rate yang lebih tinggi.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6563" y="336563"/>
            <a:ext cx="11586186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spc="53" kern="0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07 / PhD MULTIPLIER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6563" y="605814"/>
            <a:ext cx="11670327" cy="336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85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PhD Multiplier: Berapa Nilainya dalam Rupiah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6563" y="1009689"/>
            <a:ext cx="11594600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3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dari top-100 = hard currency di market target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40770" y="1350460"/>
            <a:ext cx="6251660" cy="5502807"/>
          </a:xfrm>
          <a:custGeom>
            <a:avLst/>
            <a:gdLst/>
            <a:ahLst/>
            <a:cxnLst/>
            <a:rect l="l" t="t" r="r" b="b"/>
            <a:pathLst>
              <a:path w="6251660" h="5502807">
                <a:moveTo>
                  <a:pt x="67299" y="0"/>
                </a:moveTo>
                <a:lnTo>
                  <a:pt x="6184361" y="0"/>
                </a:lnTo>
                <a:cubicBezTo>
                  <a:pt x="6221530" y="0"/>
                  <a:pt x="6251660" y="30131"/>
                  <a:pt x="6251660" y="67299"/>
                </a:cubicBezTo>
                <a:lnTo>
                  <a:pt x="6251660" y="5435508"/>
                </a:lnTo>
                <a:cubicBezTo>
                  <a:pt x="6251660" y="5472677"/>
                  <a:pt x="6221530" y="5502807"/>
                  <a:pt x="6184361" y="5502807"/>
                </a:cubicBezTo>
                <a:lnTo>
                  <a:pt x="67299" y="5502807"/>
                </a:lnTo>
                <a:cubicBezTo>
                  <a:pt x="30131" y="5502807"/>
                  <a:pt x="0" y="5472677"/>
                  <a:pt x="0" y="5435508"/>
                </a:cubicBezTo>
                <a:lnTo>
                  <a:pt x="0" y="67299"/>
                </a:lnTo>
                <a:cubicBezTo>
                  <a:pt x="0" y="30156"/>
                  <a:pt x="30156" y="0"/>
                  <a:pt x="67299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79602" y="1489292"/>
            <a:ext cx="6058137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Impact PhD di Berbagai Tier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96431" y="1825855"/>
            <a:ext cx="5957168" cy="1632331"/>
          </a:xfrm>
          <a:custGeom>
            <a:avLst/>
            <a:gdLst/>
            <a:ahLst/>
            <a:cxnLst/>
            <a:rect l="l" t="t" r="r" b="b"/>
            <a:pathLst>
              <a:path w="5957168" h="1632331">
                <a:moveTo>
                  <a:pt x="33656" y="0"/>
                </a:moveTo>
                <a:lnTo>
                  <a:pt x="5889850" y="0"/>
                </a:lnTo>
                <a:cubicBezTo>
                  <a:pt x="5927029" y="0"/>
                  <a:pt x="5957168" y="30139"/>
                  <a:pt x="5957168" y="67317"/>
                </a:cubicBezTo>
                <a:lnTo>
                  <a:pt x="5957168" y="1565014"/>
                </a:lnTo>
                <a:cubicBezTo>
                  <a:pt x="5957168" y="1602192"/>
                  <a:pt x="5927029" y="1632331"/>
                  <a:pt x="5889850" y="1632331"/>
                </a:cubicBezTo>
                <a:lnTo>
                  <a:pt x="33656" y="1632331"/>
                </a:lnTo>
                <a:cubicBezTo>
                  <a:pt x="15068" y="1632331"/>
                  <a:pt x="0" y="1617263"/>
                  <a:pt x="0" y="1598675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96431" y="1825855"/>
            <a:ext cx="33656" cy="1632331"/>
          </a:xfrm>
          <a:custGeom>
            <a:avLst/>
            <a:gdLst/>
            <a:ahLst/>
            <a:cxnLst/>
            <a:rect l="l" t="t" r="r" b="b"/>
            <a:pathLst>
              <a:path w="33656" h="1632331">
                <a:moveTo>
                  <a:pt x="33656" y="0"/>
                </a:moveTo>
                <a:lnTo>
                  <a:pt x="33656" y="0"/>
                </a:lnTo>
                <a:lnTo>
                  <a:pt x="33656" y="1632331"/>
                </a:lnTo>
                <a:lnTo>
                  <a:pt x="33656" y="1632331"/>
                </a:lnTo>
                <a:cubicBezTo>
                  <a:pt x="15068" y="1632331"/>
                  <a:pt x="0" y="1617263"/>
                  <a:pt x="0" y="1598675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9" name="Text 7"/>
          <p:cNvSpPr/>
          <p:nvPr/>
        </p:nvSpPr>
        <p:spPr>
          <a:xfrm>
            <a:off x="614228" y="1926824"/>
            <a:ext cx="1220041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World Bank / ADB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570514" y="1926824"/>
            <a:ext cx="782509" cy="201938"/>
          </a:xfrm>
          <a:custGeom>
            <a:avLst/>
            <a:gdLst/>
            <a:ahLst/>
            <a:cxnLst/>
            <a:rect l="l" t="t" r="r" b="b"/>
            <a:pathLst>
              <a:path w="782509" h="201938">
                <a:moveTo>
                  <a:pt x="33657" y="0"/>
                </a:moveTo>
                <a:lnTo>
                  <a:pt x="748852" y="0"/>
                </a:lnTo>
                <a:cubicBezTo>
                  <a:pt x="767441" y="0"/>
                  <a:pt x="782509" y="15069"/>
                  <a:pt x="782509" y="33657"/>
                </a:cubicBezTo>
                <a:lnTo>
                  <a:pt x="782509" y="168281"/>
                </a:lnTo>
                <a:cubicBezTo>
                  <a:pt x="782509" y="186869"/>
                  <a:pt x="767441" y="201938"/>
                  <a:pt x="748852" y="201938"/>
                </a:cubicBezTo>
                <a:lnTo>
                  <a:pt x="33657" y="201938"/>
                </a:lnTo>
                <a:cubicBezTo>
                  <a:pt x="15081" y="201938"/>
                  <a:pt x="0" y="186857"/>
                  <a:pt x="0" y="168281"/>
                </a:cubicBezTo>
                <a:lnTo>
                  <a:pt x="0" y="33657"/>
                </a:lnTo>
                <a:cubicBezTo>
                  <a:pt x="0" y="15069"/>
                  <a:pt x="15069" y="0"/>
                  <a:pt x="33657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5570514" y="1926824"/>
            <a:ext cx="841408" cy="201938"/>
          </a:xfrm>
          <a:prstGeom prst="rect">
            <a:avLst/>
          </a:prstGeom>
          <a:noFill/>
          <a:ln/>
        </p:spPr>
        <p:txBody>
          <a:bodyPr wrap="square" lIns="67313" tIns="16828" rIns="67313" bIns="16828" rtlCol="0" anchor="ctr"/>
          <a:lstStyle/>
          <a:p>
            <a:pPr>
              <a:lnSpc>
                <a:spcPct val="120000"/>
              </a:lnSpc>
            </a:pPr>
            <a:r>
              <a:rPr lang="en-US" sz="928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Grade Jump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14228" y="2196075"/>
            <a:ext cx="2818716" cy="689954"/>
          </a:xfrm>
          <a:custGeom>
            <a:avLst/>
            <a:gdLst/>
            <a:ahLst/>
            <a:cxnLst/>
            <a:rect l="l" t="t" r="r" b="b"/>
            <a:pathLst>
              <a:path w="2818716" h="689954">
                <a:moveTo>
                  <a:pt x="33656" y="0"/>
                </a:moveTo>
                <a:lnTo>
                  <a:pt x="2785060" y="0"/>
                </a:lnTo>
                <a:cubicBezTo>
                  <a:pt x="2803648" y="0"/>
                  <a:pt x="2818716" y="15068"/>
                  <a:pt x="2818716" y="33656"/>
                </a:cubicBezTo>
                <a:lnTo>
                  <a:pt x="2818716" y="656298"/>
                </a:lnTo>
                <a:cubicBezTo>
                  <a:pt x="2818716" y="674886"/>
                  <a:pt x="2803648" y="689954"/>
                  <a:pt x="2785060" y="689954"/>
                </a:cubicBezTo>
                <a:lnTo>
                  <a:pt x="33656" y="689954"/>
                </a:lnTo>
                <a:cubicBezTo>
                  <a:pt x="15068" y="689954"/>
                  <a:pt x="0" y="674886"/>
                  <a:pt x="0" y="656298"/>
                </a:cubicBezTo>
                <a:lnTo>
                  <a:pt x="0" y="33656"/>
                </a:lnTo>
                <a:cubicBezTo>
                  <a:pt x="0" y="15068"/>
                  <a:pt x="15068" y="0"/>
                  <a:pt x="33656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656298" y="2263387"/>
            <a:ext cx="2734576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Tanpa PhD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3677" y="2431669"/>
            <a:ext cx="2759818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3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GF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56298" y="2667263"/>
            <a:ext cx="2734576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697jt-1.3M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538449" y="2200282"/>
            <a:ext cx="2810302" cy="681540"/>
          </a:xfrm>
          <a:custGeom>
            <a:avLst/>
            <a:gdLst/>
            <a:ahLst/>
            <a:cxnLst/>
            <a:rect l="l" t="t" r="r" b="b"/>
            <a:pathLst>
              <a:path w="2810302" h="681540">
                <a:moveTo>
                  <a:pt x="33654" y="0"/>
                </a:moveTo>
                <a:lnTo>
                  <a:pt x="2776648" y="0"/>
                </a:lnTo>
                <a:cubicBezTo>
                  <a:pt x="2795235" y="0"/>
                  <a:pt x="2810302" y="15068"/>
                  <a:pt x="2810302" y="33654"/>
                </a:cubicBezTo>
                <a:lnTo>
                  <a:pt x="2810302" y="647886"/>
                </a:lnTo>
                <a:cubicBezTo>
                  <a:pt x="2810302" y="666460"/>
                  <a:pt x="2795222" y="681540"/>
                  <a:pt x="2776648" y="681540"/>
                </a:cubicBezTo>
                <a:lnTo>
                  <a:pt x="33654" y="681540"/>
                </a:lnTo>
                <a:cubicBezTo>
                  <a:pt x="15068" y="681540"/>
                  <a:pt x="0" y="666473"/>
                  <a:pt x="0" y="647886"/>
                </a:cubicBezTo>
                <a:lnTo>
                  <a:pt x="0" y="33654"/>
                </a:lnTo>
                <a:cubicBezTo>
                  <a:pt x="0" y="15080"/>
                  <a:pt x="15080" y="0"/>
                  <a:pt x="33654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584726" y="2271801"/>
            <a:ext cx="2717747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Dengan PhD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572105" y="2440083"/>
            <a:ext cx="2742990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GG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3584726" y="2675677"/>
            <a:ext cx="2717747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1.0-2.0M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84778" y="2953342"/>
            <a:ext cx="5797300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8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Selisih: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72157" y="3121623"/>
            <a:ext cx="5822542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25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300-700 jt/th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96431" y="3525499"/>
            <a:ext cx="5957168" cy="1632331"/>
          </a:xfrm>
          <a:custGeom>
            <a:avLst/>
            <a:gdLst/>
            <a:ahLst/>
            <a:cxnLst/>
            <a:rect l="l" t="t" r="r" b="b"/>
            <a:pathLst>
              <a:path w="5957168" h="1632331">
                <a:moveTo>
                  <a:pt x="33656" y="0"/>
                </a:moveTo>
                <a:lnTo>
                  <a:pt x="5889850" y="0"/>
                </a:lnTo>
                <a:cubicBezTo>
                  <a:pt x="5927029" y="0"/>
                  <a:pt x="5957168" y="30139"/>
                  <a:pt x="5957168" y="67317"/>
                </a:cubicBezTo>
                <a:lnTo>
                  <a:pt x="5957168" y="1565014"/>
                </a:lnTo>
                <a:cubicBezTo>
                  <a:pt x="5957168" y="1602192"/>
                  <a:pt x="5927029" y="1632331"/>
                  <a:pt x="5889850" y="1632331"/>
                </a:cubicBezTo>
                <a:lnTo>
                  <a:pt x="33656" y="1632331"/>
                </a:lnTo>
                <a:cubicBezTo>
                  <a:pt x="15068" y="1632331"/>
                  <a:pt x="0" y="1617263"/>
                  <a:pt x="0" y="1598675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496431" y="3525499"/>
            <a:ext cx="33656" cy="1632331"/>
          </a:xfrm>
          <a:custGeom>
            <a:avLst/>
            <a:gdLst/>
            <a:ahLst/>
            <a:cxnLst/>
            <a:rect l="l" t="t" r="r" b="b"/>
            <a:pathLst>
              <a:path w="33656" h="1632331">
                <a:moveTo>
                  <a:pt x="33656" y="0"/>
                </a:moveTo>
                <a:lnTo>
                  <a:pt x="33656" y="0"/>
                </a:lnTo>
                <a:lnTo>
                  <a:pt x="33656" y="1632331"/>
                </a:lnTo>
                <a:lnTo>
                  <a:pt x="33656" y="1632331"/>
                </a:lnTo>
                <a:cubicBezTo>
                  <a:pt x="15068" y="1632331"/>
                  <a:pt x="0" y="1617263"/>
                  <a:pt x="0" y="1598675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24" name="Text 22"/>
          <p:cNvSpPr/>
          <p:nvPr/>
        </p:nvSpPr>
        <p:spPr>
          <a:xfrm>
            <a:off x="614228" y="3626468"/>
            <a:ext cx="1514534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McKinsey / BCG / Bain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629413" y="3626468"/>
            <a:ext cx="723611" cy="201938"/>
          </a:xfrm>
          <a:custGeom>
            <a:avLst/>
            <a:gdLst/>
            <a:ahLst/>
            <a:cxnLst/>
            <a:rect l="l" t="t" r="r" b="b"/>
            <a:pathLst>
              <a:path w="723611" h="201938">
                <a:moveTo>
                  <a:pt x="33657" y="0"/>
                </a:moveTo>
                <a:lnTo>
                  <a:pt x="689954" y="0"/>
                </a:lnTo>
                <a:cubicBezTo>
                  <a:pt x="708542" y="0"/>
                  <a:pt x="723611" y="15069"/>
                  <a:pt x="723611" y="33657"/>
                </a:cubicBezTo>
                <a:lnTo>
                  <a:pt x="723611" y="168281"/>
                </a:lnTo>
                <a:cubicBezTo>
                  <a:pt x="723611" y="186869"/>
                  <a:pt x="708542" y="201938"/>
                  <a:pt x="689954" y="201938"/>
                </a:cubicBezTo>
                <a:lnTo>
                  <a:pt x="33657" y="201938"/>
                </a:lnTo>
                <a:cubicBezTo>
                  <a:pt x="15081" y="201938"/>
                  <a:pt x="0" y="186857"/>
                  <a:pt x="0" y="168281"/>
                </a:cubicBezTo>
                <a:lnTo>
                  <a:pt x="0" y="33657"/>
                </a:lnTo>
                <a:cubicBezTo>
                  <a:pt x="0" y="15069"/>
                  <a:pt x="15069" y="0"/>
                  <a:pt x="33657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5629413" y="3626468"/>
            <a:ext cx="782509" cy="201938"/>
          </a:xfrm>
          <a:prstGeom prst="rect">
            <a:avLst/>
          </a:prstGeom>
          <a:noFill/>
          <a:ln/>
        </p:spPr>
        <p:txBody>
          <a:bodyPr wrap="square" lIns="67313" tIns="16828" rIns="67313" bIns="16828" rtlCol="0" anchor="ctr"/>
          <a:lstStyle/>
          <a:p>
            <a:pPr>
              <a:lnSpc>
                <a:spcPct val="120000"/>
              </a:lnSpc>
            </a:pPr>
            <a:r>
              <a:rPr lang="en-US" sz="928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Level Entry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14228" y="3895718"/>
            <a:ext cx="2818716" cy="689954"/>
          </a:xfrm>
          <a:custGeom>
            <a:avLst/>
            <a:gdLst/>
            <a:ahLst/>
            <a:cxnLst/>
            <a:rect l="l" t="t" r="r" b="b"/>
            <a:pathLst>
              <a:path w="2818716" h="689954">
                <a:moveTo>
                  <a:pt x="33656" y="0"/>
                </a:moveTo>
                <a:lnTo>
                  <a:pt x="2785060" y="0"/>
                </a:lnTo>
                <a:cubicBezTo>
                  <a:pt x="2803648" y="0"/>
                  <a:pt x="2818716" y="15068"/>
                  <a:pt x="2818716" y="33656"/>
                </a:cubicBezTo>
                <a:lnTo>
                  <a:pt x="2818716" y="656298"/>
                </a:lnTo>
                <a:cubicBezTo>
                  <a:pt x="2818716" y="674886"/>
                  <a:pt x="2803648" y="689954"/>
                  <a:pt x="2785060" y="689954"/>
                </a:cubicBezTo>
                <a:lnTo>
                  <a:pt x="33656" y="689954"/>
                </a:lnTo>
                <a:cubicBezTo>
                  <a:pt x="15068" y="689954"/>
                  <a:pt x="0" y="674886"/>
                  <a:pt x="0" y="656298"/>
                </a:cubicBezTo>
                <a:lnTo>
                  <a:pt x="0" y="33656"/>
                </a:lnTo>
                <a:cubicBezTo>
                  <a:pt x="0" y="15068"/>
                  <a:pt x="15068" y="0"/>
                  <a:pt x="33656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656298" y="3963031"/>
            <a:ext cx="2734576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Non-PhD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43677" y="4131313"/>
            <a:ext cx="2759818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3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Consultant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56298" y="4366907"/>
            <a:ext cx="2734576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400-600jt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3538449" y="3899925"/>
            <a:ext cx="2810302" cy="681540"/>
          </a:xfrm>
          <a:custGeom>
            <a:avLst/>
            <a:gdLst/>
            <a:ahLst/>
            <a:cxnLst/>
            <a:rect l="l" t="t" r="r" b="b"/>
            <a:pathLst>
              <a:path w="2810302" h="681540">
                <a:moveTo>
                  <a:pt x="33654" y="0"/>
                </a:moveTo>
                <a:lnTo>
                  <a:pt x="2776648" y="0"/>
                </a:lnTo>
                <a:cubicBezTo>
                  <a:pt x="2795235" y="0"/>
                  <a:pt x="2810302" y="15068"/>
                  <a:pt x="2810302" y="33654"/>
                </a:cubicBezTo>
                <a:lnTo>
                  <a:pt x="2810302" y="647886"/>
                </a:lnTo>
                <a:cubicBezTo>
                  <a:pt x="2810302" y="666460"/>
                  <a:pt x="2795222" y="681540"/>
                  <a:pt x="2776648" y="681540"/>
                </a:cubicBezTo>
                <a:lnTo>
                  <a:pt x="33654" y="681540"/>
                </a:lnTo>
                <a:cubicBezTo>
                  <a:pt x="15068" y="681540"/>
                  <a:pt x="0" y="666473"/>
                  <a:pt x="0" y="647886"/>
                </a:cubicBezTo>
                <a:lnTo>
                  <a:pt x="0" y="33654"/>
                </a:lnTo>
                <a:cubicBezTo>
                  <a:pt x="0" y="15080"/>
                  <a:pt x="15080" y="0"/>
                  <a:pt x="33654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584726" y="3971445"/>
            <a:ext cx="2717747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Hire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3572105" y="4139727"/>
            <a:ext cx="2742990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Associate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3584726" y="4375321"/>
            <a:ext cx="2717747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600-900jt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584778" y="4652986"/>
            <a:ext cx="5797300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8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Selisih: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572157" y="4821267"/>
            <a:ext cx="5822542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25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200-300 jt/th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96431" y="5225143"/>
            <a:ext cx="5957168" cy="1161143"/>
          </a:xfrm>
          <a:custGeom>
            <a:avLst/>
            <a:gdLst/>
            <a:ahLst/>
            <a:cxnLst/>
            <a:rect l="l" t="t" r="r" b="b"/>
            <a:pathLst>
              <a:path w="5957168" h="1161143">
                <a:moveTo>
                  <a:pt x="33656" y="0"/>
                </a:moveTo>
                <a:lnTo>
                  <a:pt x="5889856" y="0"/>
                </a:lnTo>
                <a:cubicBezTo>
                  <a:pt x="5927031" y="0"/>
                  <a:pt x="5957168" y="30136"/>
                  <a:pt x="5957168" y="67311"/>
                </a:cubicBezTo>
                <a:lnTo>
                  <a:pt x="5957168" y="1093831"/>
                </a:lnTo>
                <a:cubicBezTo>
                  <a:pt x="5957168" y="1131006"/>
                  <a:pt x="5927031" y="1161143"/>
                  <a:pt x="5889856" y="1161143"/>
                </a:cubicBezTo>
                <a:lnTo>
                  <a:pt x="33656" y="1161143"/>
                </a:lnTo>
                <a:cubicBezTo>
                  <a:pt x="15068" y="1161143"/>
                  <a:pt x="0" y="1146074"/>
                  <a:pt x="0" y="1127487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2D3748">
              <a:alpha val="50196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496431" y="5225143"/>
            <a:ext cx="33656" cy="1161143"/>
          </a:xfrm>
          <a:custGeom>
            <a:avLst/>
            <a:gdLst/>
            <a:ahLst/>
            <a:cxnLst/>
            <a:rect l="l" t="t" r="r" b="b"/>
            <a:pathLst>
              <a:path w="33656" h="1161143">
                <a:moveTo>
                  <a:pt x="33656" y="0"/>
                </a:moveTo>
                <a:lnTo>
                  <a:pt x="33656" y="0"/>
                </a:lnTo>
                <a:lnTo>
                  <a:pt x="33656" y="1161143"/>
                </a:lnTo>
                <a:lnTo>
                  <a:pt x="33656" y="1161143"/>
                </a:lnTo>
                <a:cubicBezTo>
                  <a:pt x="15068" y="1161143"/>
                  <a:pt x="0" y="1146074"/>
                  <a:pt x="0" y="1127487"/>
                </a:cubicBezTo>
                <a:lnTo>
                  <a:pt x="0" y="33656"/>
                </a:lnTo>
                <a:cubicBezTo>
                  <a:pt x="0" y="15081"/>
                  <a:pt x="15081" y="0"/>
                  <a:pt x="33656" y="0"/>
                </a:cubicBez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39" name="Text 37"/>
          <p:cNvSpPr/>
          <p:nvPr/>
        </p:nvSpPr>
        <p:spPr>
          <a:xfrm>
            <a:off x="614228" y="5326112"/>
            <a:ext cx="1607089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b="1" dirty="0">
                <a:solidFill>
                  <a:srgbClr val="F7FAFC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Independent Consultant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5675296" y="5326112"/>
            <a:ext cx="681540" cy="201938"/>
          </a:xfrm>
          <a:custGeom>
            <a:avLst/>
            <a:gdLst/>
            <a:ahLst/>
            <a:cxnLst/>
            <a:rect l="l" t="t" r="r" b="b"/>
            <a:pathLst>
              <a:path w="681540" h="201938">
                <a:moveTo>
                  <a:pt x="33657" y="0"/>
                </a:moveTo>
                <a:lnTo>
                  <a:pt x="647883" y="0"/>
                </a:lnTo>
                <a:cubicBezTo>
                  <a:pt x="666472" y="0"/>
                  <a:pt x="681540" y="15069"/>
                  <a:pt x="681540" y="33657"/>
                </a:cubicBezTo>
                <a:lnTo>
                  <a:pt x="681540" y="168281"/>
                </a:lnTo>
                <a:cubicBezTo>
                  <a:pt x="681540" y="186869"/>
                  <a:pt x="666472" y="201938"/>
                  <a:pt x="647883" y="201938"/>
                </a:cubicBezTo>
                <a:lnTo>
                  <a:pt x="33657" y="201938"/>
                </a:lnTo>
                <a:cubicBezTo>
                  <a:pt x="15081" y="201938"/>
                  <a:pt x="0" y="186857"/>
                  <a:pt x="0" y="168281"/>
                </a:cubicBezTo>
                <a:lnTo>
                  <a:pt x="0" y="33657"/>
                </a:lnTo>
                <a:cubicBezTo>
                  <a:pt x="0" y="15069"/>
                  <a:pt x="15069" y="0"/>
                  <a:pt x="33657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5675296" y="5326112"/>
            <a:ext cx="740439" cy="201938"/>
          </a:xfrm>
          <a:prstGeom prst="rect">
            <a:avLst/>
          </a:prstGeom>
          <a:noFill/>
          <a:ln/>
        </p:spPr>
        <p:txBody>
          <a:bodyPr wrap="square" lIns="67313" tIns="16828" rIns="67313" bIns="16828" rtlCol="0" anchor="ctr"/>
          <a:lstStyle/>
          <a:p>
            <a:pPr>
              <a:lnSpc>
                <a:spcPct val="120000"/>
              </a:lnSpc>
            </a:pPr>
            <a:r>
              <a:rPr lang="en-US" sz="928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Daily Rate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14228" y="5595362"/>
            <a:ext cx="2818716" cy="689954"/>
          </a:xfrm>
          <a:custGeom>
            <a:avLst/>
            <a:gdLst/>
            <a:ahLst/>
            <a:cxnLst/>
            <a:rect l="l" t="t" r="r" b="b"/>
            <a:pathLst>
              <a:path w="2818716" h="689954">
                <a:moveTo>
                  <a:pt x="33656" y="0"/>
                </a:moveTo>
                <a:lnTo>
                  <a:pt x="2785060" y="0"/>
                </a:lnTo>
                <a:cubicBezTo>
                  <a:pt x="2803648" y="0"/>
                  <a:pt x="2818716" y="15068"/>
                  <a:pt x="2818716" y="33656"/>
                </a:cubicBezTo>
                <a:lnTo>
                  <a:pt x="2818716" y="656298"/>
                </a:lnTo>
                <a:cubicBezTo>
                  <a:pt x="2818716" y="674886"/>
                  <a:pt x="2803648" y="689954"/>
                  <a:pt x="2785060" y="689954"/>
                </a:cubicBezTo>
                <a:lnTo>
                  <a:pt x="33656" y="689954"/>
                </a:lnTo>
                <a:cubicBezTo>
                  <a:pt x="15068" y="689954"/>
                  <a:pt x="0" y="674886"/>
                  <a:pt x="0" y="656298"/>
                </a:cubicBezTo>
                <a:lnTo>
                  <a:pt x="0" y="33656"/>
                </a:lnTo>
                <a:cubicBezTo>
                  <a:pt x="0" y="15068"/>
                  <a:pt x="15068" y="0"/>
                  <a:pt x="33656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56298" y="5662675"/>
            <a:ext cx="2734576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Non-PhD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3677" y="5830957"/>
            <a:ext cx="2759818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3" b="1" dirty="0">
                <a:solidFill>
                  <a:srgbClr val="F7FAFC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$400-600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56298" y="6066551"/>
            <a:ext cx="2734576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F7FAFC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/hari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3538449" y="5599569"/>
            <a:ext cx="2810302" cy="681540"/>
          </a:xfrm>
          <a:custGeom>
            <a:avLst/>
            <a:gdLst/>
            <a:ahLst/>
            <a:cxnLst/>
            <a:rect l="l" t="t" r="r" b="b"/>
            <a:pathLst>
              <a:path w="2810302" h="681540">
                <a:moveTo>
                  <a:pt x="33654" y="0"/>
                </a:moveTo>
                <a:lnTo>
                  <a:pt x="2776648" y="0"/>
                </a:lnTo>
                <a:cubicBezTo>
                  <a:pt x="2795235" y="0"/>
                  <a:pt x="2810302" y="15068"/>
                  <a:pt x="2810302" y="33654"/>
                </a:cubicBezTo>
                <a:lnTo>
                  <a:pt x="2810302" y="647886"/>
                </a:lnTo>
                <a:cubicBezTo>
                  <a:pt x="2810302" y="666460"/>
                  <a:pt x="2795222" y="681540"/>
                  <a:pt x="2776648" y="681540"/>
                </a:cubicBezTo>
                <a:lnTo>
                  <a:pt x="33654" y="681540"/>
                </a:lnTo>
                <a:cubicBezTo>
                  <a:pt x="15068" y="681540"/>
                  <a:pt x="0" y="666473"/>
                  <a:pt x="0" y="647886"/>
                </a:cubicBezTo>
                <a:lnTo>
                  <a:pt x="0" y="33654"/>
                </a:lnTo>
                <a:cubicBezTo>
                  <a:pt x="0" y="15080"/>
                  <a:pt x="15080" y="0"/>
                  <a:pt x="33654" y="0"/>
                </a:cubicBezTo>
                <a:close/>
              </a:path>
            </a:pathLst>
          </a:custGeom>
          <a:solidFill>
            <a:srgbClr val="C5A575">
              <a:alpha val="20000"/>
            </a:srgbClr>
          </a:solidFill>
          <a:ln w="12700">
            <a:solidFill>
              <a:srgbClr val="C5A575">
                <a:alpha val="30196"/>
              </a:srgbClr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584726" y="5671089"/>
            <a:ext cx="2717747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3572105" y="5839371"/>
            <a:ext cx="2742990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$800-1500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3584726" y="6074965"/>
            <a:ext cx="2717747" cy="13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95" dirty="0">
                <a:solidFill>
                  <a:srgbClr val="C5A57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/hari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736193" y="1350460"/>
            <a:ext cx="5115760" cy="2297043"/>
          </a:xfrm>
          <a:custGeom>
            <a:avLst/>
            <a:gdLst/>
            <a:ahLst/>
            <a:cxnLst/>
            <a:rect l="l" t="t" r="r" b="b"/>
            <a:pathLst>
              <a:path w="5115760" h="2297043">
                <a:moveTo>
                  <a:pt x="67303" y="0"/>
                </a:moveTo>
                <a:lnTo>
                  <a:pt x="5048456" y="0"/>
                </a:lnTo>
                <a:cubicBezTo>
                  <a:pt x="5085627" y="0"/>
                  <a:pt x="5115760" y="30133"/>
                  <a:pt x="5115760" y="67303"/>
                </a:cubicBezTo>
                <a:lnTo>
                  <a:pt x="5115760" y="2229740"/>
                </a:lnTo>
                <a:cubicBezTo>
                  <a:pt x="5115760" y="2266911"/>
                  <a:pt x="5085627" y="2297043"/>
                  <a:pt x="5048456" y="2297043"/>
                </a:cubicBezTo>
                <a:lnTo>
                  <a:pt x="67303" y="2297043"/>
                </a:lnTo>
                <a:cubicBezTo>
                  <a:pt x="30133" y="2297043"/>
                  <a:pt x="0" y="2266911"/>
                  <a:pt x="0" y="2229740"/>
                </a:cubicBezTo>
                <a:lnTo>
                  <a:pt x="0" y="67303"/>
                </a:lnTo>
                <a:cubicBezTo>
                  <a:pt x="0" y="30158"/>
                  <a:pt x="30158" y="0"/>
                  <a:pt x="67303" y="0"/>
                </a:cubicBezTo>
                <a:close/>
              </a:path>
            </a:pathLst>
          </a:custGeom>
          <a:solidFill>
            <a:srgbClr val="C5A575">
              <a:alpha val="14902"/>
            </a:srgbClr>
          </a:solidFill>
          <a:ln w="12700">
            <a:solidFill>
              <a:srgbClr val="C5A575">
                <a:alpha val="40000"/>
              </a:srgbClr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6832955" y="1489292"/>
            <a:ext cx="4922236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325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NPV Analysis PhD</a:t>
            </a:r>
            <a:endParaRPr lang="en-US" sz="1600" dirty="0"/>
          </a:p>
        </p:txBody>
      </p:sp>
      <p:pic>
        <p:nvPicPr>
          <p:cNvPr id="52" name="Image 0" descr="https://kimi-img.moonshot.cn/pub/slides/26-03-01-20:27:24-d6i31b5dbv1h52324pa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5025" y="1825855"/>
            <a:ext cx="4198625" cy="1682816"/>
          </a:xfrm>
          <a:prstGeom prst="roundRect">
            <a:avLst>
              <a:gd name="adj" fmla="val 0"/>
            </a:avLst>
          </a:prstGeom>
        </p:spPr>
      </p:pic>
      <p:sp>
        <p:nvSpPr>
          <p:cNvPr id="53" name="Shape 50"/>
          <p:cNvSpPr/>
          <p:nvPr/>
        </p:nvSpPr>
        <p:spPr>
          <a:xfrm>
            <a:off x="6736193" y="3756886"/>
            <a:ext cx="5115760" cy="1985723"/>
          </a:xfrm>
          <a:custGeom>
            <a:avLst/>
            <a:gdLst/>
            <a:ahLst/>
            <a:cxnLst/>
            <a:rect l="l" t="t" r="r" b="b"/>
            <a:pathLst>
              <a:path w="5115760" h="1985723">
                <a:moveTo>
                  <a:pt x="67316" y="0"/>
                </a:moveTo>
                <a:lnTo>
                  <a:pt x="5048444" y="0"/>
                </a:lnTo>
                <a:cubicBezTo>
                  <a:pt x="5085621" y="0"/>
                  <a:pt x="5115760" y="30138"/>
                  <a:pt x="5115760" y="67316"/>
                </a:cubicBezTo>
                <a:lnTo>
                  <a:pt x="5115760" y="1918407"/>
                </a:lnTo>
                <a:cubicBezTo>
                  <a:pt x="5115760" y="1955584"/>
                  <a:pt x="5085621" y="1985723"/>
                  <a:pt x="5048444" y="1985723"/>
                </a:cubicBezTo>
                <a:lnTo>
                  <a:pt x="67316" y="1985723"/>
                </a:lnTo>
                <a:cubicBezTo>
                  <a:pt x="30138" y="1985723"/>
                  <a:pt x="0" y="1955584"/>
                  <a:pt x="0" y="1918407"/>
                </a:cubicBezTo>
                <a:lnTo>
                  <a:pt x="0" y="67316"/>
                </a:lnTo>
                <a:cubicBezTo>
                  <a:pt x="0" y="30138"/>
                  <a:pt x="30138" y="0"/>
                  <a:pt x="67316" y="0"/>
                </a:cubicBezTo>
                <a:close/>
              </a:path>
            </a:pathLst>
          </a:custGeom>
          <a:solidFill>
            <a:srgbClr val="4A5568">
              <a:alpha val="14902"/>
            </a:srgbClr>
          </a:solidFill>
          <a:ln w="12700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54" name="Text 51"/>
          <p:cNvSpPr/>
          <p:nvPr/>
        </p:nvSpPr>
        <p:spPr>
          <a:xfrm>
            <a:off x="6875025" y="3895718"/>
            <a:ext cx="4905408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Break-Even Calculation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6875025" y="4472083"/>
            <a:ext cx="4838095" cy="8414"/>
          </a:xfrm>
          <a:custGeom>
            <a:avLst/>
            <a:gdLst/>
            <a:ahLst/>
            <a:cxnLst/>
            <a:rect l="l" t="t" r="r" b="b"/>
            <a:pathLst>
              <a:path w="4838095" h="8414">
                <a:moveTo>
                  <a:pt x="0" y="0"/>
                </a:moveTo>
                <a:lnTo>
                  <a:pt x="4838095" y="0"/>
                </a:lnTo>
                <a:lnTo>
                  <a:pt x="4838095" y="8414"/>
                </a:lnTo>
                <a:lnTo>
                  <a:pt x="0" y="8414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56" name="Text 53"/>
          <p:cNvSpPr/>
          <p:nvPr/>
        </p:nvSpPr>
        <p:spPr>
          <a:xfrm>
            <a:off x="6875025" y="4249110"/>
            <a:ext cx="1228455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8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Biaya PhD (4-5 tahun)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11148063" y="4249110"/>
            <a:ext cx="622642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8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$150-300k</a:t>
            </a:r>
            <a:endParaRPr lang="en-US" sz="1600" dirty="0"/>
          </a:p>
        </p:txBody>
      </p:sp>
      <p:sp>
        <p:nvSpPr>
          <p:cNvPr id="58" name="Shape 55"/>
          <p:cNvSpPr/>
          <p:nvPr/>
        </p:nvSpPr>
        <p:spPr>
          <a:xfrm>
            <a:off x="6875025" y="4817060"/>
            <a:ext cx="4838095" cy="8414"/>
          </a:xfrm>
          <a:custGeom>
            <a:avLst/>
            <a:gdLst/>
            <a:ahLst/>
            <a:cxnLst/>
            <a:rect l="l" t="t" r="r" b="b"/>
            <a:pathLst>
              <a:path w="4838095" h="8414">
                <a:moveTo>
                  <a:pt x="0" y="0"/>
                </a:moveTo>
                <a:lnTo>
                  <a:pt x="4838095" y="0"/>
                </a:lnTo>
                <a:lnTo>
                  <a:pt x="4838095" y="8414"/>
                </a:lnTo>
                <a:lnTo>
                  <a:pt x="0" y="8414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59" name="Text 56"/>
          <p:cNvSpPr/>
          <p:nvPr/>
        </p:nvSpPr>
        <p:spPr>
          <a:xfrm>
            <a:off x="6875025" y="4594087"/>
            <a:ext cx="942377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8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Opportunity Cost</a:t>
            </a:r>
            <a:endParaRPr lang="en-US" sz="1600" dirty="0"/>
          </a:p>
        </p:txBody>
      </p:sp>
      <p:sp>
        <p:nvSpPr>
          <p:cNvPr id="60" name="Text 57"/>
          <p:cNvSpPr/>
          <p:nvPr/>
        </p:nvSpPr>
        <p:spPr>
          <a:xfrm>
            <a:off x="11174685" y="4594087"/>
            <a:ext cx="597400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8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2-4 M</a:t>
            </a:r>
            <a:endParaRPr lang="en-US" sz="1600" dirty="0"/>
          </a:p>
        </p:txBody>
      </p:sp>
      <p:sp>
        <p:nvSpPr>
          <p:cNvPr id="61" name="Shape 58"/>
          <p:cNvSpPr/>
          <p:nvPr/>
        </p:nvSpPr>
        <p:spPr>
          <a:xfrm>
            <a:off x="6875025" y="5162037"/>
            <a:ext cx="4838095" cy="8414"/>
          </a:xfrm>
          <a:custGeom>
            <a:avLst/>
            <a:gdLst/>
            <a:ahLst/>
            <a:cxnLst/>
            <a:rect l="l" t="t" r="r" b="b"/>
            <a:pathLst>
              <a:path w="4838095" h="8414">
                <a:moveTo>
                  <a:pt x="0" y="0"/>
                </a:moveTo>
                <a:lnTo>
                  <a:pt x="4838095" y="0"/>
                </a:lnTo>
                <a:lnTo>
                  <a:pt x="4838095" y="8414"/>
                </a:lnTo>
                <a:lnTo>
                  <a:pt x="0" y="8414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62" name="Text 59"/>
          <p:cNvSpPr/>
          <p:nvPr/>
        </p:nvSpPr>
        <p:spPr>
          <a:xfrm>
            <a:off x="6875025" y="4939064"/>
            <a:ext cx="925549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8" dirty="0">
                <a:solidFill>
                  <a:srgbClr val="F7FAFC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Investment</a:t>
            </a:r>
            <a:endParaRPr lang="en-US" sz="1600" dirty="0"/>
          </a:p>
        </p:txBody>
      </p:sp>
      <p:sp>
        <p:nvSpPr>
          <p:cNvPr id="63" name="Text 60"/>
          <p:cNvSpPr/>
          <p:nvPr/>
        </p:nvSpPr>
        <p:spPr>
          <a:xfrm>
            <a:off x="11174685" y="4939064"/>
            <a:ext cx="597400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8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IDR 4-8 M</a:t>
            </a:r>
            <a:endParaRPr lang="en-US" sz="1600" dirty="0"/>
          </a:p>
        </p:txBody>
      </p:sp>
      <p:sp>
        <p:nvSpPr>
          <p:cNvPr id="64" name="Shape 61"/>
          <p:cNvSpPr/>
          <p:nvPr/>
        </p:nvSpPr>
        <p:spPr>
          <a:xfrm>
            <a:off x="6875025" y="5233557"/>
            <a:ext cx="4838095" cy="370219"/>
          </a:xfrm>
          <a:custGeom>
            <a:avLst/>
            <a:gdLst/>
            <a:ahLst/>
            <a:cxnLst/>
            <a:rect l="l" t="t" r="r" b="b"/>
            <a:pathLst>
              <a:path w="4838095" h="370219">
                <a:moveTo>
                  <a:pt x="33657" y="0"/>
                </a:moveTo>
                <a:lnTo>
                  <a:pt x="4804439" y="0"/>
                </a:lnTo>
                <a:cubicBezTo>
                  <a:pt x="4823027" y="0"/>
                  <a:pt x="4838095" y="15069"/>
                  <a:pt x="4838095" y="33657"/>
                </a:cubicBezTo>
                <a:lnTo>
                  <a:pt x="4838095" y="336563"/>
                </a:lnTo>
                <a:cubicBezTo>
                  <a:pt x="4838095" y="355151"/>
                  <a:pt x="4823027" y="370219"/>
                  <a:pt x="4804439" y="370219"/>
                </a:cubicBezTo>
                <a:lnTo>
                  <a:pt x="33657" y="370219"/>
                </a:lnTo>
                <a:cubicBezTo>
                  <a:pt x="15081" y="370219"/>
                  <a:pt x="0" y="355138"/>
                  <a:pt x="0" y="336563"/>
                </a:cubicBezTo>
                <a:lnTo>
                  <a:pt x="0" y="33657"/>
                </a:lnTo>
                <a:cubicBezTo>
                  <a:pt x="0" y="15081"/>
                  <a:pt x="15081" y="0"/>
                  <a:pt x="33657" y="0"/>
                </a:cubicBezTo>
                <a:close/>
              </a:path>
            </a:pathLst>
          </a:custGeom>
          <a:solidFill>
            <a:srgbClr val="C5A575">
              <a:alpha val="10196"/>
            </a:srgbClr>
          </a:solidFill>
          <a:ln/>
        </p:spPr>
      </p:sp>
      <p:sp>
        <p:nvSpPr>
          <p:cNvPr id="65" name="Text 62"/>
          <p:cNvSpPr/>
          <p:nvPr/>
        </p:nvSpPr>
        <p:spPr>
          <a:xfrm>
            <a:off x="6975994" y="5334526"/>
            <a:ext cx="1110658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8" b="1" dirty="0">
                <a:solidFill>
                  <a:srgbClr val="F7FAF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Break-Even Period</a:t>
            </a:r>
            <a:endParaRPr lang="en-US" sz="1600" dirty="0"/>
          </a:p>
        </p:txBody>
      </p:sp>
      <p:sp>
        <p:nvSpPr>
          <p:cNvPr id="66" name="Text 63"/>
          <p:cNvSpPr/>
          <p:nvPr/>
        </p:nvSpPr>
        <p:spPr>
          <a:xfrm>
            <a:off x="10991811" y="5300870"/>
            <a:ext cx="698369" cy="23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3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4-6 tahun</a:t>
            </a:r>
            <a:endParaRPr lang="en-US" sz="1600" dirty="0"/>
          </a:p>
        </p:txBody>
      </p:sp>
      <p:sp>
        <p:nvSpPr>
          <p:cNvPr id="67" name="Shape 64"/>
          <p:cNvSpPr/>
          <p:nvPr/>
        </p:nvSpPr>
        <p:spPr>
          <a:xfrm>
            <a:off x="6748814" y="5847785"/>
            <a:ext cx="5107346" cy="1009689"/>
          </a:xfrm>
          <a:custGeom>
            <a:avLst/>
            <a:gdLst/>
            <a:ahLst/>
            <a:cxnLst/>
            <a:rect l="l" t="t" r="r" b="b"/>
            <a:pathLst>
              <a:path w="5107346" h="1009689">
                <a:moveTo>
                  <a:pt x="0" y="0"/>
                </a:moveTo>
                <a:lnTo>
                  <a:pt x="5040030" y="0"/>
                </a:lnTo>
                <a:cubicBezTo>
                  <a:pt x="5077207" y="0"/>
                  <a:pt x="5107346" y="30138"/>
                  <a:pt x="5107346" y="67316"/>
                </a:cubicBezTo>
                <a:lnTo>
                  <a:pt x="5107346" y="942373"/>
                </a:lnTo>
                <a:cubicBezTo>
                  <a:pt x="5107346" y="979551"/>
                  <a:pt x="5077207" y="1009689"/>
                  <a:pt x="5040030" y="1009689"/>
                </a:cubicBezTo>
                <a:lnTo>
                  <a:pt x="0" y="1009689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20000"/>
            </a:srgbClr>
          </a:solidFill>
          <a:ln/>
        </p:spPr>
      </p:sp>
      <p:sp>
        <p:nvSpPr>
          <p:cNvPr id="68" name="Shape 65"/>
          <p:cNvSpPr/>
          <p:nvPr/>
        </p:nvSpPr>
        <p:spPr>
          <a:xfrm>
            <a:off x="6748814" y="5847785"/>
            <a:ext cx="33656" cy="1009689"/>
          </a:xfrm>
          <a:custGeom>
            <a:avLst/>
            <a:gdLst/>
            <a:ahLst/>
            <a:cxnLst/>
            <a:rect l="l" t="t" r="r" b="b"/>
            <a:pathLst>
              <a:path w="33656" h="1009689">
                <a:moveTo>
                  <a:pt x="0" y="0"/>
                </a:moveTo>
                <a:lnTo>
                  <a:pt x="33656" y="0"/>
                </a:lnTo>
                <a:lnTo>
                  <a:pt x="33656" y="1009689"/>
                </a:lnTo>
                <a:lnTo>
                  <a:pt x="0" y="1009689"/>
                </a:lnTo>
                <a:lnTo>
                  <a:pt x="0" y="0"/>
                </a:lnTo>
                <a:close/>
              </a:path>
            </a:pathLst>
          </a:custGeom>
          <a:solidFill>
            <a:srgbClr val="C5A575"/>
          </a:solidFill>
          <a:ln/>
        </p:spPr>
      </p:sp>
      <p:sp>
        <p:nvSpPr>
          <p:cNvPr id="69" name="Text 66"/>
          <p:cNvSpPr/>
          <p:nvPr/>
        </p:nvSpPr>
        <p:spPr>
          <a:xfrm>
            <a:off x="6866611" y="5948754"/>
            <a:ext cx="4955892" cy="2019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b="1" dirty="0">
                <a:solidFill>
                  <a:srgbClr val="C5A575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20-Year Excess Earning</a:t>
            </a:r>
            <a:endParaRPr lang="en-US" sz="1600" dirty="0"/>
          </a:p>
        </p:txBody>
      </p:sp>
      <p:sp>
        <p:nvSpPr>
          <p:cNvPr id="70" name="Text 67"/>
          <p:cNvSpPr/>
          <p:nvPr/>
        </p:nvSpPr>
        <p:spPr>
          <a:xfrm>
            <a:off x="6790885" y="6218004"/>
            <a:ext cx="5040033" cy="336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385" b="1" dirty="0">
                <a:solidFill>
                  <a:srgbClr val="C5A575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IDR 15-35 M</a:t>
            </a:r>
            <a:endParaRPr lang="en-US" sz="1600" dirty="0"/>
          </a:p>
        </p:txBody>
      </p:sp>
      <p:sp>
        <p:nvSpPr>
          <p:cNvPr id="71" name="Text 68"/>
          <p:cNvSpPr/>
          <p:nvPr/>
        </p:nvSpPr>
        <p:spPr>
          <a:xfrm>
            <a:off x="6837162" y="6588224"/>
            <a:ext cx="4947478" cy="1682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8" dirty="0">
                <a:solidFill>
                  <a:srgbClr val="F7FAFC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Total excess earning setelah PhD vs tanpa PhD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Compensation Benchmarking Deck — Market Rate untuk Profil Subkhan</dc:title>
  <dc:subject>Compensation Benchmarking Deck — Market Rate untuk Profil Subkhan</dc:subject>
  <dc:creator>Kimi</dc:creator>
  <cp:lastModifiedBy>Kimi</cp:lastModifiedBy>
  <cp:revision>1</cp:revision>
  <dcterms:created xsi:type="dcterms:W3CDTF">2026-03-01T12:39:52Z</dcterms:created>
  <dcterms:modified xsi:type="dcterms:W3CDTF">2026-03-01T12:39:52Z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{"Label":"Compensation Benchmarking Deck — Market Rate untuk Profil Subkhan","ContentProducer":"001191110108MACG2KBH8F10000","ProduceID":"19ca945c-5172-8fba-8000-0000b786b81f","ReservedCode1":"","ContentPropagator":"001191110108MACG2KBH8F20000","PropagateID":"19ca945c-5172-8fba-8000-0000b786b81f","ReservedCode2":""}</vt:lpwstr>
  </property>
</Properties>
</file>