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Relationship Id="rId4" Type="http://schemas.openxmlformats.org/officeDocument/2006/relationships/custom-properties" Target="docProps/custom.xml" 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embeddedFontLst>
    <p:embeddedFont>
      <p:font typeface="MiSans" charset="-122" pitchFamily="34"/>
      <p:regular r:id="rId22"/>
    </p:embeddedFont>
    <p:embeddedFont>
      <p:font typeface="Hedvig Letters Sans" charset="-122" pitchFamily="34"/>
      <p:regular r:id="rId23"/>
    </p:embeddedFont>
    <p:embeddedFont>
      <p:font typeface="Oranienbaum" charset="-122" pitchFamily="34"/>
      <p:regular r:id="rId24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22" Type="http://schemas.openxmlformats.org/officeDocument/2006/relationships/font" Target="fonts/font1.fntdata"/><Relationship Id="rId23" Type="http://schemas.openxmlformats.org/officeDocument/2006/relationships/font" Target="fonts/font2.fntdata"/><Relationship Id="rId24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PTIST_MASTER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sv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sv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A27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web-img.moonshot.cn/img/images.stockcake.com/6f6bd4a035cca8178b6362505066d380b12da9ce.jpg">    </p:cNvPr>
          <p:cNvPicPr>
            <a:picLocks noChangeAspect="1"/>
          </p:cNvPicPr>
          <p:nvPr/>
        </p:nvPicPr>
        <p:blipFill>
          <a:blip r:embed="rId1">
            <a:alphaModFix amt="40000"/>
          </a:blip>
          <a:srcRect l="0" r="0" t="21875" b="21875"/>
          <a:stretch/>
        </p:blipFill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 rotWithShape="1" flip="none">
            <a:gsLst>
              <a:gs pos="0">
                <a:srgbClr val="2A2726">
                  <a:alpha val="95000"/>
                </a:srgbClr>
              </a:gs>
              <a:gs pos="50000">
                <a:srgbClr val="2A2726">
                  <a:alpha val="85000"/>
                </a:srgbClr>
              </a:gs>
              <a:gs pos="100000">
                <a:srgbClr val="C97B63">
                  <a:alpha val="30000"/>
                </a:srgbClr>
              </a:gs>
            </a:gsLst>
            <a:lin ang="2700000" scaled="1"/>
          </a:gradFill>
          <a:ln/>
        </p:spPr>
      </p:sp>
      <p:sp>
        <p:nvSpPr>
          <p:cNvPr id="4" name="Shape 1"/>
          <p:cNvSpPr/>
          <p:nvPr/>
        </p:nvSpPr>
        <p:spPr>
          <a:xfrm>
            <a:off x="385763" y="1557338"/>
            <a:ext cx="2162175" cy="390525"/>
          </a:xfrm>
          <a:custGeom>
            <a:avLst/>
            <a:gdLst/>
            <a:ahLst/>
            <a:cxnLst/>
            <a:rect l="l" t="t" r="r" b="b"/>
            <a:pathLst>
              <a:path w="2162175" h="390525">
                <a:moveTo>
                  <a:pt x="195263" y="0"/>
                </a:moveTo>
                <a:lnTo>
                  <a:pt x="1966912" y="0"/>
                </a:lnTo>
                <a:cubicBezTo>
                  <a:pt x="2074681" y="0"/>
                  <a:pt x="2162175" y="87494"/>
                  <a:pt x="2162175" y="195263"/>
                </a:cubicBezTo>
                <a:lnTo>
                  <a:pt x="2162175" y="195263"/>
                </a:lnTo>
                <a:cubicBezTo>
                  <a:pt x="2162175" y="303031"/>
                  <a:pt x="2074681" y="390525"/>
                  <a:pt x="1966912" y="390525"/>
                </a:cubicBezTo>
                <a:lnTo>
                  <a:pt x="195263" y="390525"/>
                </a:lnTo>
                <a:cubicBezTo>
                  <a:pt x="87494" y="390525"/>
                  <a:pt x="0" y="303031"/>
                  <a:pt x="0" y="195263"/>
                </a:cubicBezTo>
                <a:lnTo>
                  <a:pt x="0" y="195263"/>
                </a:lnTo>
                <a:cubicBezTo>
                  <a:pt x="0" y="87494"/>
                  <a:pt x="87494" y="0"/>
                  <a:pt x="195262" y="0"/>
                </a:cubicBezTo>
                <a:close/>
              </a:path>
            </a:pathLst>
          </a:custGeom>
          <a:solidFill>
            <a:srgbClr val="C97B63">
              <a:alpha val="20000"/>
            </a:srgbClr>
          </a:solidFill>
          <a:ln w="12700">
            <a:solidFill>
              <a:srgbClr val="C97B63">
                <a:alpha val="40000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42925" y="1671638"/>
            <a:ext cx="1914971" cy="17621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spc="105" kern="0" dirty="0">
                <a:solidFill>
                  <a:srgbClr val="D4A574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Strategic Framework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381000" y="2181225"/>
            <a:ext cx="118872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r>
              <a:rPr lang="en-US" sz="7200" b="1" dirty="0">
                <a:solidFill>
                  <a:srgbClr val="F5F0EB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Community</a:t>
            </a:r>
            <a:endParaRPr lang="en-US" sz="1600" dirty="0"/>
          </a:p>
          <a:p>
            <a:pPr>
              <a:lnSpc>
                <a:spcPct val="80000"/>
              </a:lnSpc>
            </a:pPr>
            <a:r>
              <a:rPr lang="en-US" sz="7200" b="1" dirty="0">
                <a:solidFill>
                  <a:srgbClr val="F5F0EB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Leverage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381000" y="4238625"/>
            <a:ext cx="745807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250" dirty="0">
                <a:solidFill>
                  <a:srgbClr val="D4A574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Your Tribe Is Your Biggest Unfair Advantage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381000" y="5076825"/>
            <a:ext cx="238125" cy="190500"/>
          </a:xfrm>
          <a:custGeom>
            <a:avLst/>
            <a:gdLst/>
            <a:ahLst/>
            <a:cxnLst/>
            <a:rect l="l" t="t" r="r" b="b"/>
            <a:pathLst>
              <a:path w="238125" h="190500">
                <a:moveTo>
                  <a:pt x="119063" y="5953"/>
                </a:moveTo>
                <a:cubicBezTo>
                  <a:pt x="140419" y="5953"/>
                  <a:pt x="157758" y="23292"/>
                  <a:pt x="157758" y="44648"/>
                </a:cubicBezTo>
                <a:cubicBezTo>
                  <a:pt x="157758" y="66005"/>
                  <a:pt x="140419" y="83344"/>
                  <a:pt x="119063" y="83344"/>
                </a:cubicBezTo>
                <a:cubicBezTo>
                  <a:pt x="97706" y="83344"/>
                  <a:pt x="80367" y="66005"/>
                  <a:pt x="80367" y="44648"/>
                </a:cubicBezTo>
                <a:cubicBezTo>
                  <a:pt x="80367" y="23292"/>
                  <a:pt x="97706" y="5953"/>
                  <a:pt x="119063" y="5953"/>
                </a:cubicBezTo>
                <a:close/>
                <a:moveTo>
                  <a:pt x="35719" y="32742"/>
                </a:moveTo>
                <a:cubicBezTo>
                  <a:pt x="50504" y="32742"/>
                  <a:pt x="62508" y="44746"/>
                  <a:pt x="62508" y="59531"/>
                </a:cubicBezTo>
                <a:cubicBezTo>
                  <a:pt x="62508" y="74317"/>
                  <a:pt x="50504" y="86320"/>
                  <a:pt x="35719" y="86320"/>
                </a:cubicBezTo>
                <a:cubicBezTo>
                  <a:pt x="20933" y="86320"/>
                  <a:pt x="8930" y="74317"/>
                  <a:pt x="8930" y="59531"/>
                </a:cubicBezTo>
                <a:cubicBezTo>
                  <a:pt x="8930" y="44746"/>
                  <a:pt x="20933" y="32742"/>
                  <a:pt x="35719" y="32742"/>
                </a:cubicBezTo>
                <a:close/>
                <a:moveTo>
                  <a:pt x="0" y="154781"/>
                </a:moveTo>
                <a:cubicBezTo>
                  <a:pt x="0" y="128476"/>
                  <a:pt x="21320" y="107156"/>
                  <a:pt x="47625" y="107156"/>
                </a:cubicBezTo>
                <a:cubicBezTo>
                  <a:pt x="52388" y="107156"/>
                  <a:pt x="57001" y="107863"/>
                  <a:pt x="61354" y="109165"/>
                </a:cubicBezTo>
                <a:cubicBezTo>
                  <a:pt x="49113" y="122858"/>
                  <a:pt x="41672" y="140940"/>
                  <a:pt x="41672" y="160734"/>
                </a:cubicBezTo>
                <a:lnTo>
                  <a:pt x="41672" y="166688"/>
                </a:lnTo>
                <a:cubicBezTo>
                  <a:pt x="41672" y="170929"/>
                  <a:pt x="42565" y="174947"/>
                  <a:pt x="44165" y="178594"/>
                </a:cubicBezTo>
                <a:lnTo>
                  <a:pt x="11906" y="178594"/>
                </a:lnTo>
                <a:cubicBezTo>
                  <a:pt x="5321" y="178594"/>
                  <a:pt x="0" y="173273"/>
                  <a:pt x="0" y="166688"/>
                </a:cubicBezTo>
                <a:lnTo>
                  <a:pt x="0" y="154781"/>
                </a:lnTo>
                <a:close/>
                <a:moveTo>
                  <a:pt x="193960" y="178594"/>
                </a:moveTo>
                <a:cubicBezTo>
                  <a:pt x="195560" y="174947"/>
                  <a:pt x="196453" y="170929"/>
                  <a:pt x="196453" y="166688"/>
                </a:cubicBezTo>
                <a:lnTo>
                  <a:pt x="196453" y="160734"/>
                </a:lnTo>
                <a:cubicBezTo>
                  <a:pt x="196453" y="140940"/>
                  <a:pt x="189012" y="122858"/>
                  <a:pt x="176771" y="109165"/>
                </a:cubicBezTo>
                <a:cubicBezTo>
                  <a:pt x="181124" y="107863"/>
                  <a:pt x="185738" y="107156"/>
                  <a:pt x="190500" y="107156"/>
                </a:cubicBezTo>
                <a:cubicBezTo>
                  <a:pt x="216805" y="107156"/>
                  <a:pt x="238125" y="128476"/>
                  <a:pt x="238125" y="154781"/>
                </a:cubicBezTo>
                <a:lnTo>
                  <a:pt x="238125" y="166688"/>
                </a:lnTo>
                <a:cubicBezTo>
                  <a:pt x="238125" y="173273"/>
                  <a:pt x="232804" y="178594"/>
                  <a:pt x="226219" y="178594"/>
                </a:cubicBezTo>
                <a:lnTo>
                  <a:pt x="193960" y="178594"/>
                </a:lnTo>
                <a:close/>
                <a:moveTo>
                  <a:pt x="175617" y="59531"/>
                </a:moveTo>
                <a:cubicBezTo>
                  <a:pt x="175617" y="44746"/>
                  <a:pt x="187621" y="32742"/>
                  <a:pt x="202406" y="32742"/>
                </a:cubicBezTo>
                <a:cubicBezTo>
                  <a:pt x="217192" y="32742"/>
                  <a:pt x="229195" y="44746"/>
                  <a:pt x="229195" y="59531"/>
                </a:cubicBezTo>
                <a:cubicBezTo>
                  <a:pt x="229195" y="74317"/>
                  <a:pt x="217192" y="86320"/>
                  <a:pt x="202406" y="86320"/>
                </a:cubicBezTo>
                <a:cubicBezTo>
                  <a:pt x="187621" y="86320"/>
                  <a:pt x="175617" y="74317"/>
                  <a:pt x="175617" y="59531"/>
                </a:cubicBezTo>
                <a:close/>
                <a:moveTo>
                  <a:pt x="59531" y="160734"/>
                </a:moveTo>
                <a:cubicBezTo>
                  <a:pt x="59531" y="127843"/>
                  <a:pt x="86171" y="101203"/>
                  <a:pt x="119063" y="101203"/>
                </a:cubicBezTo>
                <a:cubicBezTo>
                  <a:pt x="151954" y="101203"/>
                  <a:pt x="178594" y="127843"/>
                  <a:pt x="178594" y="160734"/>
                </a:cubicBezTo>
                <a:lnTo>
                  <a:pt x="178594" y="166688"/>
                </a:lnTo>
                <a:cubicBezTo>
                  <a:pt x="178594" y="173273"/>
                  <a:pt x="173273" y="178594"/>
                  <a:pt x="166688" y="178594"/>
                </a:cubicBezTo>
                <a:lnTo>
                  <a:pt x="71438" y="178594"/>
                </a:lnTo>
                <a:cubicBezTo>
                  <a:pt x="64852" y="178594"/>
                  <a:pt x="59531" y="173273"/>
                  <a:pt x="59531" y="166688"/>
                </a:cubicBezTo>
                <a:lnTo>
                  <a:pt x="59531" y="160734"/>
                </a:lnTo>
                <a:close/>
              </a:path>
            </a:pathLst>
          </a:custGeom>
          <a:solidFill>
            <a:srgbClr val="C97B63"/>
          </a:solidFill>
          <a:ln/>
        </p:spPr>
      </p:sp>
      <p:sp>
        <p:nvSpPr>
          <p:cNvPr id="9" name="Text 6"/>
          <p:cNvSpPr/>
          <p:nvPr/>
        </p:nvSpPr>
        <p:spPr>
          <a:xfrm>
            <a:off x="733425" y="5038725"/>
            <a:ext cx="208597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Build • Activate • Scale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3039442" y="5057775"/>
            <a:ext cx="9525" cy="228600"/>
          </a:xfrm>
          <a:custGeom>
            <a:avLst/>
            <a:gdLst/>
            <a:ahLst/>
            <a:cxnLst/>
            <a:rect l="l" t="t" r="r" b="b"/>
            <a:pathLst>
              <a:path w="9525" h="228600">
                <a:moveTo>
                  <a:pt x="0" y="0"/>
                </a:moveTo>
                <a:lnTo>
                  <a:pt x="9525" y="0"/>
                </a:lnTo>
                <a:lnTo>
                  <a:pt x="9525" y="228600"/>
                </a:lnTo>
                <a:lnTo>
                  <a:pt x="0" y="228600"/>
                </a:lnTo>
                <a:lnTo>
                  <a:pt x="0" y="0"/>
                </a:lnTo>
                <a:close/>
              </a:path>
            </a:pathLst>
          </a:custGeom>
          <a:solidFill>
            <a:srgbClr val="A89F91">
              <a:alpha val="30196"/>
            </a:srgbClr>
          </a:solidFill>
          <a:ln/>
        </p:spPr>
      </p:sp>
      <p:sp>
        <p:nvSpPr>
          <p:cNvPr id="11" name="Text 8"/>
          <p:cNvSpPr/>
          <p:nvPr/>
        </p:nvSpPr>
        <p:spPr>
          <a:xfrm>
            <a:off x="3353767" y="5038725"/>
            <a:ext cx="48577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2026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2A27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37028" y="337028"/>
            <a:ext cx="11576923" cy="1685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29" spc="93" kern="0" dirty="0">
                <a:solidFill>
                  <a:srgbClr val="C97B6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The Long Game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37028" y="572948"/>
            <a:ext cx="11669606" cy="3370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388" b="1" dirty="0">
                <a:solidFill>
                  <a:srgbClr val="F5F0EB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The Community You Extract From Will Eventually Reject You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2610061" y="1887359"/>
            <a:ext cx="1078491" cy="1078491"/>
          </a:xfrm>
          <a:custGeom>
            <a:avLst/>
            <a:gdLst/>
            <a:ahLst/>
            <a:cxnLst/>
            <a:rect l="l" t="t" r="r" b="b"/>
            <a:pathLst>
              <a:path w="1078491" h="1078491">
                <a:moveTo>
                  <a:pt x="539245" y="0"/>
                </a:moveTo>
                <a:lnTo>
                  <a:pt x="539245" y="0"/>
                </a:lnTo>
                <a:cubicBezTo>
                  <a:pt x="836863" y="0"/>
                  <a:pt x="1078491" y="241628"/>
                  <a:pt x="1078491" y="539245"/>
                </a:cubicBezTo>
                <a:lnTo>
                  <a:pt x="1078491" y="539245"/>
                </a:lnTo>
                <a:cubicBezTo>
                  <a:pt x="1078491" y="836863"/>
                  <a:pt x="836863" y="1078491"/>
                  <a:pt x="539245" y="1078491"/>
                </a:cubicBezTo>
                <a:lnTo>
                  <a:pt x="539245" y="1078491"/>
                </a:lnTo>
                <a:cubicBezTo>
                  <a:pt x="241628" y="1078491"/>
                  <a:pt x="0" y="836863"/>
                  <a:pt x="0" y="539245"/>
                </a:cubicBezTo>
                <a:lnTo>
                  <a:pt x="0" y="539245"/>
                </a:lnTo>
                <a:cubicBezTo>
                  <a:pt x="0" y="241628"/>
                  <a:pt x="241628" y="0"/>
                  <a:pt x="539245" y="0"/>
                </a:cubicBezTo>
                <a:close/>
              </a:path>
            </a:pathLst>
          </a:custGeom>
          <a:gradFill rotWithShape="1" flip="none">
            <a:gsLst>
              <a:gs pos="0">
                <a:srgbClr val="C97B63"/>
              </a:gs>
              <a:gs pos="100000">
                <a:srgbClr val="D4A574"/>
              </a:gs>
            </a:gsLst>
            <a:lin ang="2700000" scaled="1"/>
          </a:gradFill>
          <a:ln/>
          <a:effectLst>
            <a:outerShdw sx="100000" sy="100000" kx="0" ky="0" algn="bl" rotWithShape="0" blurRad="421285" dist="210643" dir="5400000">
              <a:srgbClr val="000000">
                <a:alpha val="25098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896535" y="2224387"/>
            <a:ext cx="505543" cy="404434"/>
          </a:xfrm>
          <a:custGeom>
            <a:avLst/>
            <a:gdLst/>
            <a:ahLst/>
            <a:cxnLst/>
            <a:rect l="l" t="t" r="r" b="b"/>
            <a:pathLst>
              <a:path w="505543" h="404434">
                <a:moveTo>
                  <a:pt x="303326" y="25277"/>
                </a:moveTo>
                <a:lnTo>
                  <a:pt x="404434" y="25277"/>
                </a:lnTo>
                <a:cubicBezTo>
                  <a:pt x="418415" y="25277"/>
                  <a:pt x="429711" y="36573"/>
                  <a:pt x="429711" y="50554"/>
                </a:cubicBezTo>
                <a:cubicBezTo>
                  <a:pt x="429711" y="64536"/>
                  <a:pt x="418415" y="75831"/>
                  <a:pt x="404434" y="75831"/>
                </a:cubicBezTo>
                <a:lnTo>
                  <a:pt x="314700" y="75831"/>
                </a:lnTo>
                <a:cubicBezTo>
                  <a:pt x="310593" y="96211"/>
                  <a:pt x="296611" y="113036"/>
                  <a:pt x="278048" y="121093"/>
                </a:cubicBezTo>
                <a:lnTo>
                  <a:pt x="278048" y="353880"/>
                </a:lnTo>
                <a:lnTo>
                  <a:pt x="404434" y="353880"/>
                </a:lnTo>
                <a:cubicBezTo>
                  <a:pt x="418415" y="353880"/>
                  <a:pt x="429711" y="365175"/>
                  <a:pt x="429711" y="379157"/>
                </a:cubicBezTo>
                <a:cubicBezTo>
                  <a:pt x="429711" y="393138"/>
                  <a:pt x="418415" y="404434"/>
                  <a:pt x="404434" y="404434"/>
                </a:cubicBezTo>
                <a:lnTo>
                  <a:pt x="101109" y="404434"/>
                </a:lnTo>
                <a:cubicBezTo>
                  <a:pt x="87127" y="404434"/>
                  <a:pt x="75831" y="393138"/>
                  <a:pt x="75831" y="379157"/>
                </a:cubicBezTo>
                <a:cubicBezTo>
                  <a:pt x="75831" y="365175"/>
                  <a:pt x="87127" y="353880"/>
                  <a:pt x="101109" y="353880"/>
                </a:cubicBezTo>
                <a:lnTo>
                  <a:pt x="227494" y="353880"/>
                </a:lnTo>
                <a:lnTo>
                  <a:pt x="227494" y="121093"/>
                </a:lnTo>
                <a:cubicBezTo>
                  <a:pt x="208931" y="112957"/>
                  <a:pt x="194950" y="96132"/>
                  <a:pt x="190842" y="75831"/>
                </a:cubicBezTo>
                <a:lnTo>
                  <a:pt x="101109" y="75831"/>
                </a:lnTo>
                <a:cubicBezTo>
                  <a:pt x="87127" y="75831"/>
                  <a:pt x="75831" y="64536"/>
                  <a:pt x="75831" y="50554"/>
                </a:cubicBezTo>
                <a:cubicBezTo>
                  <a:pt x="75831" y="36573"/>
                  <a:pt x="87127" y="25277"/>
                  <a:pt x="101109" y="25277"/>
                </a:cubicBezTo>
                <a:lnTo>
                  <a:pt x="202217" y="25277"/>
                </a:lnTo>
                <a:cubicBezTo>
                  <a:pt x="213750" y="9953"/>
                  <a:pt x="232076" y="0"/>
                  <a:pt x="252771" y="0"/>
                </a:cubicBezTo>
                <a:cubicBezTo>
                  <a:pt x="273467" y="0"/>
                  <a:pt x="291793" y="9953"/>
                  <a:pt x="303326" y="25277"/>
                </a:cubicBezTo>
                <a:close/>
                <a:moveTo>
                  <a:pt x="347245" y="252771"/>
                </a:moveTo>
                <a:lnTo>
                  <a:pt x="461623" y="252771"/>
                </a:lnTo>
                <a:lnTo>
                  <a:pt x="404434" y="154664"/>
                </a:lnTo>
                <a:lnTo>
                  <a:pt x="347245" y="252771"/>
                </a:lnTo>
                <a:close/>
                <a:moveTo>
                  <a:pt x="404434" y="328603"/>
                </a:moveTo>
                <a:cubicBezTo>
                  <a:pt x="354749" y="328603"/>
                  <a:pt x="313436" y="301746"/>
                  <a:pt x="304905" y="266279"/>
                </a:cubicBezTo>
                <a:cubicBezTo>
                  <a:pt x="302852" y="257590"/>
                  <a:pt x="305695" y="248664"/>
                  <a:pt x="310198" y="240923"/>
                </a:cubicBezTo>
                <a:lnTo>
                  <a:pt x="385397" y="112009"/>
                </a:lnTo>
                <a:cubicBezTo>
                  <a:pt x="389347" y="105216"/>
                  <a:pt x="396614" y="101109"/>
                  <a:pt x="404434" y="101109"/>
                </a:cubicBezTo>
                <a:cubicBezTo>
                  <a:pt x="412254" y="101109"/>
                  <a:pt x="419521" y="105295"/>
                  <a:pt x="423471" y="112009"/>
                </a:cubicBezTo>
                <a:lnTo>
                  <a:pt x="498670" y="240923"/>
                </a:lnTo>
                <a:cubicBezTo>
                  <a:pt x="503173" y="248664"/>
                  <a:pt x="506016" y="257590"/>
                  <a:pt x="503963" y="266279"/>
                </a:cubicBezTo>
                <a:cubicBezTo>
                  <a:pt x="495432" y="301667"/>
                  <a:pt x="454119" y="328603"/>
                  <a:pt x="404434" y="328603"/>
                </a:cubicBezTo>
                <a:close/>
                <a:moveTo>
                  <a:pt x="100161" y="154664"/>
                </a:moveTo>
                <a:lnTo>
                  <a:pt x="42971" y="252771"/>
                </a:lnTo>
                <a:lnTo>
                  <a:pt x="157429" y="252771"/>
                </a:lnTo>
                <a:lnTo>
                  <a:pt x="100161" y="154664"/>
                </a:lnTo>
                <a:close/>
                <a:moveTo>
                  <a:pt x="711" y="266279"/>
                </a:moveTo>
                <a:cubicBezTo>
                  <a:pt x="-1343" y="257590"/>
                  <a:pt x="1501" y="248664"/>
                  <a:pt x="6003" y="240923"/>
                </a:cubicBezTo>
                <a:lnTo>
                  <a:pt x="81203" y="112009"/>
                </a:lnTo>
                <a:cubicBezTo>
                  <a:pt x="85152" y="105216"/>
                  <a:pt x="92419" y="101109"/>
                  <a:pt x="100240" y="101109"/>
                </a:cubicBezTo>
                <a:cubicBezTo>
                  <a:pt x="108060" y="101109"/>
                  <a:pt x="115327" y="105295"/>
                  <a:pt x="119276" y="112009"/>
                </a:cubicBezTo>
                <a:lnTo>
                  <a:pt x="194476" y="240923"/>
                </a:lnTo>
                <a:cubicBezTo>
                  <a:pt x="198978" y="248664"/>
                  <a:pt x="201822" y="257590"/>
                  <a:pt x="199768" y="266279"/>
                </a:cubicBezTo>
                <a:cubicBezTo>
                  <a:pt x="191237" y="301667"/>
                  <a:pt x="149925" y="328603"/>
                  <a:pt x="100240" y="328603"/>
                </a:cubicBezTo>
                <a:cubicBezTo>
                  <a:pt x="50554" y="328603"/>
                  <a:pt x="9242" y="301746"/>
                  <a:pt x="711" y="266279"/>
                </a:cubicBezTo>
                <a:close/>
              </a:path>
            </a:pathLst>
          </a:custGeom>
          <a:solidFill>
            <a:srgbClr val="F5F0EB"/>
          </a:solidFill>
          <a:ln/>
        </p:spPr>
      </p:sp>
      <p:sp>
        <p:nvSpPr>
          <p:cNvPr id="6" name="Shape 4"/>
          <p:cNvSpPr/>
          <p:nvPr/>
        </p:nvSpPr>
        <p:spPr>
          <a:xfrm>
            <a:off x="1278799" y="3184918"/>
            <a:ext cx="775165" cy="775165"/>
          </a:xfrm>
          <a:custGeom>
            <a:avLst/>
            <a:gdLst/>
            <a:ahLst/>
            <a:cxnLst/>
            <a:rect l="l" t="t" r="r" b="b"/>
            <a:pathLst>
              <a:path w="775165" h="775165">
                <a:moveTo>
                  <a:pt x="387583" y="0"/>
                </a:moveTo>
                <a:lnTo>
                  <a:pt x="387583" y="0"/>
                </a:lnTo>
                <a:cubicBezTo>
                  <a:pt x="601639" y="0"/>
                  <a:pt x="775165" y="173527"/>
                  <a:pt x="775165" y="387583"/>
                </a:cubicBezTo>
                <a:lnTo>
                  <a:pt x="775165" y="387583"/>
                </a:lnTo>
                <a:cubicBezTo>
                  <a:pt x="775165" y="601639"/>
                  <a:pt x="601639" y="775165"/>
                  <a:pt x="387583" y="775165"/>
                </a:cubicBezTo>
                <a:lnTo>
                  <a:pt x="387583" y="775165"/>
                </a:lnTo>
                <a:cubicBezTo>
                  <a:pt x="173527" y="775165"/>
                  <a:pt x="0" y="601639"/>
                  <a:pt x="0" y="387583"/>
                </a:cubicBezTo>
                <a:lnTo>
                  <a:pt x="0" y="387583"/>
                </a:lnTo>
                <a:cubicBezTo>
                  <a:pt x="0" y="173527"/>
                  <a:pt x="173527" y="0"/>
                  <a:pt x="387583" y="0"/>
                </a:cubicBezTo>
                <a:close/>
              </a:path>
            </a:pathLst>
          </a:custGeom>
          <a:solidFill>
            <a:srgbClr val="C97B63">
              <a:alpha val="30196"/>
            </a:srgbClr>
          </a:solidFill>
          <a:ln w="50800">
            <a:solidFill>
              <a:srgbClr val="C97B63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526304" y="3446115"/>
            <a:ext cx="284368" cy="252771"/>
          </a:xfrm>
          <a:custGeom>
            <a:avLst/>
            <a:gdLst/>
            <a:ahLst/>
            <a:cxnLst/>
            <a:rect l="l" t="t" r="r" b="b"/>
            <a:pathLst>
              <a:path w="284368" h="252771">
                <a:moveTo>
                  <a:pt x="138037" y="15305"/>
                </a:moveTo>
                <a:cubicBezTo>
                  <a:pt x="131076" y="5677"/>
                  <a:pt x="119918" y="0"/>
                  <a:pt x="108070" y="0"/>
                </a:cubicBezTo>
                <a:cubicBezTo>
                  <a:pt x="87631" y="0"/>
                  <a:pt x="71092" y="16539"/>
                  <a:pt x="71092" y="36978"/>
                </a:cubicBezTo>
                <a:lnTo>
                  <a:pt x="71092" y="38163"/>
                </a:lnTo>
                <a:cubicBezTo>
                  <a:pt x="71092" y="69956"/>
                  <a:pt x="111575" y="104021"/>
                  <a:pt x="131421" y="118783"/>
                </a:cubicBezTo>
                <a:cubicBezTo>
                  <a:pt x="137839" y="123572"/>
                  <a:pt x="146479" y="123572"/>
                  <a:pt x="152897" y="118783"/>
                </a:cubicBezTo>
                <a:cubicBezTo>
                  <a:pt x="172743" y="103972"/>
                  <a:pt x="213226" y="69956"/>
                  <a:pt x="213226" y="38163"/>
                </a:cubicBezTo>
                <a:lnTo>
                  <a:pt x="213226" y="36978"/>
                </a:lnTo>
                <a:cubicBezTo>
                  <a:pt x="213226" y="16539"/>
                  <a:pt x="196688" y="0"/>
                  <a:pt x="176249" y="0"/>
                </a:cubicBezTo>
                <a:cubicBezTo>
                  <a:pt x="164400" y="0"/>
                  <a:pt x="153243" y="5677"/>
                  <a:pt x="146281" y="15305"/>
                </a:cubicBezTo>
                <a:lnTo>
                  <a:pt x="142184" y="21081"/>
                </a:lnTo>
                <a:lnTo>
                  <a:pt x="138037" y="15305"/>
                </a:lnTo>
                <a:close/>
                <a:moveTo>
                  <a:pt x="53961" y="168596"/>
                </a:moveTo>
                <a:lnTo>
                  <a:pt x="32929" y="189578"/>
                </a:lnTo>
                <a:lnTo>
                  <a:pt x="15798" y="189578"/>
                </a:lnTo>
                <a:cubicBezTo>
                  <a:pt x="7060" y="189578"/>
                  <a:pt x="0" y="196638"/>
                  <a:pt x="0" y="205377"/>
                </a:cubicBezTo>
                <a:lnTo>
                  <a:pt x="0" y="236973"/>
                </a:lnTo>
                <a:cubicBezTo>
                  <a:pt x="0" y="245711"/>
                  <a:pt x="7060" y="252771"/>
                  <a:pt x="15798" y="252771"/>
                </a:cubicBezTo>
                <a:lnTo>
                  <a:pt x="174027" y="252771"/>
                </a:lnTo>
                <a:cubicBezTo>
                  <a:pt x="188344" y="252771"/>
                  <a:pt x="202316" y="248180"/>
                  <a:pt x="213868" y="239688"/>
                </a:cubicBezTo>
                <a:lnTo>
                  <a:pt x="276370" y="193627"/>
                </a:lnTo>
                <a:cubicBezTo>
                  <a:pt x="285158" y="187159"/>
                  <a:pt x="287034" y="174817"/>
                  <a:pt x="280566" y="166029"/>
                </a:cubicBezTo>
                <a:cubicBezTo>
                  <a:pt x="274099" y="157241"/>
                  <a:pt x="261756" y="155365"/>
                  <a:pt x="252969" y="161833"/>
                </a:cubicBezTo>
                <a:lnTo>
                  <a:pt x="193824" y="205377"/>
                </a:lnTo>
                <a:lnTo>
                  <a:pt x="138234" y="205377"/>
                </a:lnTo>
                <a:cubicBezTo>
                  <a:pt x="131668" y="205377"/>
                  <a:pt x="126386" y="200094"/>
                  <a:pt x="126386" y="193528"/>
                </a:cubicBezTo>
                <a:cubicBezTo>
                  <a:pt x="126386" y="186962"/>
                  <a:pt x="131668" y="181679"/>
                  <a:pt x="138234" y="181679"/>
                </a:cubicBezTo>
                <a:lnTo>
                  <a:pt x="173780" y="181679"/>
                </a:lnTo>
                <a:cubicBezTo>
                  <a:pt x="182519" y="181679"/>
                  <a:pt x="189578" y="174620"/>
                  <a:pt x="189578" y="165881"/>
                </a:cubicBezTo>
                <a:cubicBezTo>
                  <a:pt x="189578" y="157143"/>
                  <a:pt x="182519" y="150083"/>
                  <a:pt x="173780" y="150083"/>
                </a:cubicBezTo>
                <a:lnTo>
                  <a:pt x="98640" y="150083"/>
                </a:lnTo>
                <a:cubicBezTo>
                  <a:pt x="81904" y="150083"/>
                  <a:pt x="65809" y="156748"/>
                  <a:pt x="53961" y="168596"/>
                </a:cubicBezTo>
                <a:close/>
              </a:path>
            </a:pathLst>
          </a:custGeom>
          <a:solidFill>
            <a:srgbClr val="C97B63"/>
          </a:solidFill>
          <a:ln/>
        </p:spPr>
      </p:sp>
      <p:sp>
        <p:nvSpPr>
          <p:cNvPr id="8" name="Text 6"/>
          <p:cNvSpPr/>
          <p:nvPr/>
        </p:nvSpPr>
        <p:spPr>
          <a:xfrm>
            <a:off x="1224032" y="4044340"/>
            <a:ext cx="884699" cy="23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194" b="1" dirty="0">
                <a:solidFill>
                  <a:srgbClr val="C97B6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GIVE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232457" y="4280260"/>
            <a:ext cx="867848" cy="1685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29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70-80%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2205627" y="3791569"/>
            <a:ext cx="1887359" cy="33703"/>
          </a:xfrm>
          <a:custGeom>
            <a:avLst/>
            <a:gdLst/>
            <a:ahLst/>
            <a:cxnLst/>
            <a:rect l="l" t="t" r="r" b="b"/>
            <a:pathLst>
              <a:path w="1887359" h="33703">
                <a:moveTo>
                  <a:pt x="16851" y="0"/>
                </a:moveTo>
                <a:lnTo>
                  <a:pt x="1870507" y="0"/>
                </a:lnTo>
                <a:cubicBezTo>
                  <a:pt x="1879814" y="0"/>
                  <a:pt x="1887359" y="7545"/>
                  <a:pt x="1887359" y="16851"/>
                </a:cubicBezTo>
                <a:lnTo>
                  <a:pt x="1887359" y="16851"/>
                </a:lnTo>
                <a:cubicBezTo>
                  <a:pt x="1887359" y="26158"/>
                  <a:pt x="1879814" y="33703"/>
                  <a:pt x="1870507" y="33703"/>
                </a:cubicBezTo>
                <a:lnTo>
                  <a:pt x="16851" y="33703"/>
                </a:lnTo>
                <a:cubicBezTo>
                  <a:pt x="7551" y="33703"/>
                  <a:pt x="0" y="26152"/>
                  <a:pt x="0" y="16851"/>
                </a:cubicBezTo>
                <a:lnTo>
                  <a:pt x="0" y="16851"/>
                </a:lnTo>
                <a:cubicBezTo>
                  <a:pt x="0" y="7551"/>
                  <a:pt x="7551" y="0"/>
                  <a:pt x="16851" y="0"/>
                </a:cubicBezTo>
                <a:close/>
              </a:path>
            </a:pathLst>
          </a:custGeom>
          <a:gradFill rotWithShape="1" flip="none">
            <a:gsLst>
              <a:gs pos="0">
                <a:srgbClr val="C97B63"/>
              </a:gs>
              <a:gs pos="100000">
                <a:srgbClr val="D4A574"/>
              </a:gs>
            </a:gsLst>
            <a:lin ang="0" scaled="1"/>
          </a:gradFill>
          <a:ln/>
        </p:spPr>
      </p:sp>
      <p:sp>
        <p:nvSpPr>
          <p:cNvPr id="11" name="Shape 9"/>
          <p:cNvSpPr/>
          <p:nvPr/>
        </p:nvSpPr>
        <p:spPr>
          <a:xfrm>
            <a:off x="2677466" y="3741015"/>
            <a:ext cx="134811" cy="134811"/>
          </a:xfrm>
          <a:custGeom>
            <a:avLst/>
            <a:gdLst/>
            <a:ahLst/>
            <a:cxnLst/>
            <a:rect l="l" t="t" r="r" b="b"/>
            <a:pathLst>
              <a:path w="134811" h="134811">
                <a:moveTo>
                  <a:pt x="67406" y="0"/>
                </a:moveTo>
                <a:lnTo>
                  <a:pt x="67406" y="0"/>
                </a:lnTo>
                <a:cubicBezTo>
                  <a:pt x="104608" y="0"/>
                  <a:pt x="134811" y="30203"/>
                  <a:pt x="134811" y="67406"/>
                </a:cubicBezTo>
                <a:lnTo>
                  <a:pt x="134811" y="67406"/>
                </a:lnTo>
                <a:cubicBezTo>
                  <a:pt x="134811" y="104608"/>
                  <a:pt x="104608" y="134811"/>
                  <a:pt x="67406" y="134811"/>
                </a:cubicBezTo>
                <a:lnTo>
                  <a:pt x="67406" y="134811"/>
                </a:lnTo>
                <a:cubicBezTo>
                  <a:pt x="30203" y="134811"/>
                  <a:pt x="0" y="104608"/>
                  <a:pt x="0" y="67406"/>
                </a:cubicBezTo>
                <a:lnTo>
                  <a:pt x="0" y="67406"/>
                </a:lnTo>
                <a:cubicBezTo>
                  <a:pt x="0" y="30203"/>
                  <a:pt x="30203" y="0"/>
                  <a:pt x="67406" y="0"/>
                </a:cubicBezTo>
                <a:close/>
              </a:path>
            </a:pathLst>
          </a:custGeom>
          <a:solidFill>
            <a:srgbClr val="C97B63"/>
          </a:solidFill>
          <a:ln/>
          <a:effectLst>
            <a:outerShdw sx="100000" sy="100000" kx="0" ky="0" algn="bl" rotWithShape="0" blurRad="126386" dist="84257" dir="5400000">
              <a:srgbClr val="000000">
                <a:alpha val="10196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244648" y="3184918"/>
            <a:ext cx="775165" cy="775165"/>
          </a:xfrm>
          <a:custGeom>
            <a:avLst/>
            <a:gdLst/>
            <a:ahLst/>
            <a:cxnLst/>
            <a:rect l="l" t="t" r="r" b="b"/>
            <a:pathLst>
              <a:path w="775165" h="775165">
                <a:moveTo>
                  <a:pt x="387583" y="0"/>
                </a:moveTo>
                <a:lnTo>
                  <a:pt x="387583" y="0"/>
                </a:lnTo>
                <a:cubicBezTo>
                  <a:pt x="601639" y="0"/>
                  <a:pt x="775165" y="173527"/>
                  <a:pt x="775165" y="387583"/>
                </a:cubicBezTo>
                <a:lnTo>
                  <a:pt x="775165" y="387583"/>
                </a:lnTo>
                <a:cubicBezTo>
                  <a:pt x="775165" y="601639"/>
                  <a:pt x="601639" y="775165"/>
                  <a:pt x="387583" y="775165"/>
                </a:cubicBezTo>
                <a:lnTo>
                  <a:pt x="387583" y="775165"/>
                </a:lnTo>
                <a:cubicBezTo>
                  <a:pt x="173527" y="775165"/>
                  <a:pt x="0" y="601639"/>
                  <a:pt x="0" y="387583"/>
                </a:cubicBezTo>
                <a:lnTo>
                  <a:pt x="0" y="387583"/>
                </a:lnTo>
                <a:cubicBezTo>
                  <a:pt x="0" y="173527"/>
                  <a:pt x="173527" y="0"/>
                  <a:pt x="387583" y="0"/>
                </a:cubicBezTo>
                <a:close/>
              </a:path>
            </a:pathLst>
          </a:custGeom>
          <a:solidFill>
            <a:srgbClr val="D4A574">
              <a:alpha val="30196"/>
            </a:srgbClr>
          </a:solidFill>
          <a:ln w="50800">
            <a:solidFill>
              <a:srgbClr val="D4A574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492153" y="3446115"/>
            <a:ext cx="284368" cy="252771"/>
          </a:xfrm>
          <a:custGeom>
            <a:avLst/>
            <a:gdLst/>
            <a:ahLst/>
            <a:cxnLst/>
            <a:rect l="l" t="t" r="r" b="b"/>
            <a:pathLst>
              <a:path w="284368" h="252771">
                <a:moveTo>
                  <a:pt x="142184" y="-7899"/>
                </a:moveTo>
                <a:cubicBezTo>
                  <a:pt x="135618" y="-7899"/>
                  <a:pt x="130335" y="-2617"/>
                  <a:pt x="130335" y="3950"/>
                </a:cubicBezTo>
                <a:lnTo>
                  <a:pt x="130335" y="9874"/>
                </a:lnTo>
                <a:lnTo>
                  <a:pt x="129447" y="9874"/>
                </a:lnTo>
                <a:cubicBezTo>
                  <a:pt x="111377" y="9874"/>
                  <a:pt x="96764" y="24537"/>
                  <a:pt x="96764" y="42556"/>
                </a:cubicBezTo>
                <a:cubicBezTo>
                  <a:pt x="96764" y="59046"/>
                  <a:pt x="109057" y="72968"/>
                  <a:pt x="125398" y="74992"/>
                </a:cubicBezTo>
                <a:lnTo>
                  <a:pt x="155514" y="78744"/>
                </a:lnTo>
                <a:cubicBezTo>
                  <a:pt x="158031" y="79040"/>
                  <a:pt x="159957" y="81213"/>
                  <a:pt x="159957" y="83780"/>
                </a:cubicBezTo>
                <a:cubicBezTo>
                  <a:pt x="159957" y="86594"/>
                  <a:pt x="157686" y="88816"/>
                  <a:pt x="154921" y="88816"/>
                </a:cubicBezTo>
                <a:lnTo>
                  <a:pt x="118487" y="88865"/>
                </a:lnTo>
                <a:cubicBezTo>
                  <a:pt x="110834" y="88865"/>
                  <a:pt x="104663" y="95036"/>
                  <a:pt x="104663" y="102688"/>
                </a:cubicBezTo>
                <a:cubicBezTo>
                  <a:pt x="104663" y="110341"/>
                  <a:pt x="110834" y="116512"/>
                  <a:pt x="118487" y="116512"/>
                </a:cubicBezTo>
                <a:lnTo>
                  <a:pt x="130335" y="116512"/>
                </a:lnTo>
                <a:lnTo>
                  <a:pt x="130335" y="122436"/>
                </a:lnTo>
                <a:cubicBezTo>
                  <a:pt x="130335" y="129002"/>
                  <a:pt x="135618" y="134285"/>
                  <a:pt x="142184" y="134285"/>
                </a:cubicBezTo>
                <a:cubicBezTo>
                  <a:pt x="148750" y="134285"/>
                  <a:pt x="154032" y="129002"/>
                  <a:pt x="154032" y="122436"/>
                </a:cubicBezTo>
                <a:lnTo>
                  <a:pt x="154032" y="116512"/>
                </a:lnTo>
                <a:lnTo>
                  <a:pt x="154921" y="116512"/>
                </a:lnTo>
                <a:cubicBezTo>
                  <a:pt x="172990" y="116512"/>
                  <a:pt x="187604" y="101849"/>
                  <a:pt x="187604" y="83829"/>
                </a:cubicBezTo>
                <a:cubicBezTo>
                  <a:pt x="187604" y="67340"/>
                  <a:pt x="175311" y="53418"/>
                  <a:pt x="158969" y="51394"/>
                </a:cubicBezTo>
                <a:lnTo>
                  <a:pt x="128854" y="47641"/>
                </a:lnTo>
                <a:cubicBezTo>
                  <a:pt x="126336" y="47345"/>
                  <a:pt x="124411" y="45173"/>
                  <a:pt x="124411" y="42606"/>
                </a:cubicBezTo>
                <a:cubicBezTo>
                  <a:pt x="124411" y="39792"/>
                  <a:pt x="126682" y="37570"/>
                  <a:pt x="129447" y="37570"/>
                </a:cubicBezTo>
                <a:lnTo>
                  <a:pt x="161932" y="37521"/>
                </a:lnTo>
                <a:cubicBezTo>
                  <a:pt x="169584" y="37521"/>
                  <a:pt x="175755" y="31350"/>
                  <a:pt x="175755" y="23697"/>
                </a:cubicBezTo>
                <a:cubicBezTo>
                  <a:pt x="175755" y="16045"/>
                  <a:pt x="169584" y="9874"/>
                  <a:pt x="161932" y="9874"/>
                </a:cubicBezTo>
                <a:lnTo>
                  <a:pt x="154032" y="9874"/>
                </a:lnTo>
                <a:lnTo>
                  <a:pt x="154032" y="3950"/>
                </a:lnTo>
                <a:cubicBezTo>
                  <a:pt x="154032" y="-2617"/>
                  <a:pt x="148750" y="-7899"/>
                  <a:pt x="142184" y="-7899"/>
                </a:cubicBezTo>
                <a:close/>
                <a:moveTo>
                  <a:pt x="53961" y="168596"/>
                </a:moveTo>
                <a:lnTo>
                  <a:pt x="32929" y="189578"/>
                </a:lnTo>
                <a:lnTo>
                  <a:pt x="15798" y="189578"/>
                </a:lnTo>
                <a:cubicBezTo>
                  <a:pt x="7060" y="189578"/>
                  <a:pt x="0" y="196638"/>
                  <a:pt x="0" y="205377"/>
                </a:cubicBezTo>
                <a:lnTo>
                  <a:pt x="0" y="236973"/>
                </a:lnTo>
                <a:cubicBezTo>
                  <a:pt x="0" y="245711"/>
                  <a:pt x="7060" y="252771"/>
                  <a:pt x="15798" y="252771"/>
                </a:cubicBezTo>
                <a:lnTo>
                  <a:pt x="174027" y="252771"/>
                </a:lnTo>
                <a:cubicBezTo>
                  <a:pt x="188344" y="252771"/>
                  <a:pt x="202316" y="248180"/>
                  <a:pt x="213868" y="239688"/>
                </a:cubicBezTo>
                <a:lnTo>
                  <a:pt x="276370" y="193627"/>
                </a:lnTo>
                <a:cubicBezTo>
                  <a:pt x="285158" y="187159"/>
                  <a:pt x="287034" y="174817"/>
                  <a:pt x="280566" y="166029"/>
                </a:cubicBezTo>
                <a:cubicBezTo>
                  <a:pt x="274099" y="157241"/>
                  <a:pt x="261756" y="155365"/>
                  <a:pt x="252969" y="161833"/>
                </a:cubicBezTo>
                <a:lnTo>
                  <a:pt x="193824" y="205377"/>
                </a:lnTo>
                <a:lnTo>
                  <a:pt x="138234" y="205377"/>
                </a:lnTo>
                <a:cubicBezTo>
                  <a:pt x="131668" y="205377"/>
                  <a:pt x="126386" y="200094"/>
                  <a:pt x="126386" y="193528"/>
                </a:cubicBezTo>
                <a:cubicBezTo>
                  <a:pt x="126386" y="186962"/>
                  <a:pt x="131668" y="181679"/>
                  <a:pt x="138234" y="181679"/>
                </a:cubicBezTo>
                <a:lnTo>
                  <a:pt x="173780" y="181679"/>
                </a:lnTo>
                <a:cubicBezTo>
                  <a:pt x="182519" y="181679"/>
                  <a:pt x="189578" y="174620"/>
                  <a:pt x="189578" y="165881"/>
                </a:cubicBezTo>
                <a:cubicBezTo>
                  <a:pt x="189578" y="157143"/>
                  <a:pt x="182519" y="150083"/>
                  <a:pt x="173780" y="150083"/>
                </a:cubicBezTo>
                <a:lnTo>
                  <a:pt x="98640" y="150083"/>
                </a:lnTo>
                <a:cubicBezTo>
                  <a:pt x="81904" y="150083"/>
                  <a:pt x="65809" y="156748"/>
                  <a:pt x="53961" y="168596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14" name="Text 12"/>
          <p:cNvSpPr/>
          <p:nvPr/>
        </p:nvSpPr>
        <p:spPr>
          <a:xfrm>
            <a:off x="4189881" y="4044340"/>
            <a:ext cx="884699" cy="23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194" b="1" dirty="0">
                <a:solidFill>
                  <a:srgbClr val="D4A574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GET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4198307" y="4280260"/>
            <a:ext cx="867848" cy="1685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29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20-30%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1261947" y="4583585"/>
            <a:ext cx="3774717" cy="674057"/>
          </a:xfrm>
          <a:custGeom>
            <a:avLst/>
            <a:gdLst/>
            <a:ahLst/>
            <a:cxnLst/>
            <a:rect l="l" t="t" r="r" b="b"/>
            <a:pathLst>
              <a:path w="3774717" h="674057">
                <a:moveTo>
                  <a:pt x="101109" y="0"/>
                </a:moveTo>
                <a:lnTo>
                  <a:pt x="3673609" y="0"/>
                </a:lnTo>
                <a:cubicBezTo>
                  <a:pt x="3729450" y="0"/>
                  <a:pt x="3774717" y="45268"/>
                  <a:pt x="3774717" y="101109"/>
                </a:cubicBezTo>
                <a:lnTo>
                  <a:pt x="3774717" y="572948"/>
                </a:lnTo>
                <a:cubicBezTo>
                  <a:pt x="3774717" y="628789"/>
                  <a:pt x="3729450" y="674057"/>
                  <a:pt x="3673609" y="674057"/>
                </a:cubicBezTo>
                <a:lnTo>
                  <a:pt x="101109" y="674057"/>
                </a:lnTo>
                <a:cubicBezTo>
                  <a:pt x="45268" y="674057"/>
                  <a:pt x="0" y="628789"/>
                  <a:pt x="0" y="572948"/>
                </a:cubicBezTo>
                <a:lnTo>
                  <a:pt x="0" y="101109"/>
                </a:lnTo>
                <a:cubicBezTo>
                  <a:pt x="0" y="45305"/>
                  <a:pt x="45305" y="0"/>
                  <a:pt x="101109" y="0"/>
                </a:cubicBezTo>
                <a:close/>
              </a:path>
            </a:pathLst>
          </a:custGeom>
          <a:solidFill>
            <a:srgbClr val="3D3836">
              <a:alpha val="50196"/>
            </a:srgbClr>
          </a:solidFill>
          <a:ln/>
        </p:spPr>
      </p:sp>
      <p:sp>
        <p:nvSpPr>
          <p:cNvPr id="17" name="Text 15"/>
          <p:cNvSpPr/>
          <p:nvPr/>
        </p:nvSpPr>
        <p:spPr>
          <a:xfrm>
            <a:off x="1363056" y="4718397"/>
            <a:ext cx="3572500" cy="20221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062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The Give-to-Get Ratio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1367269" y="4954317"/>
            <a:ext cx="3564075" cy="1685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29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Investasi trust SEBELUM menarik value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6231272" y="1112194"/>
            <a:ext cx="5628373" cy="2022170"/>
          </a:xfrm>
          <a:custGeom>
            <a:avLst/>
            <a:gdLst/>
            <a:ahLst/>
            <a:cxnLst/>
            <a:rect l="l" t="t" r="r" b="b"/>
            <a:pathLst>
              <a:path w="5628373" h="2022170">
                <a:moveTo>
                  <a:pt x="101109" y="0"/>
                </a:moveTo>
                <a:lnTo>
                  <a:pt x="5527265" y="0"/>
                </a:lnTo>
                <a:cubicBezTo>
                  <a:pt x="5583105" y="0"/>
                  <a:pt x="5628373" y="45268"/>
                  <a:pt x="5628373" y="101109"/>
                </a:cubicBezTo>
                <a:lnTo>
                  <a:pt x="5628373" y="1921062"/>
                </a:lnTo>
                <a:cubicBezTo>
                  <a:pt x="5628373" y="1976902"/>
                  <a:pt x="5583105" y="2022170"/>
                  <a:pt x="5527265" y="2022170"/>
                </a:cubicBezTo>
                <a:lnTo>
                  <a:pt x="101109" y="2022170"/>
                </a:lnTo>
                <a:cubicBezTo>
                  <a:pt x="45268" y="2022170"/>
                  <a:pt x="0" y="1976902"/>
                  <a:pt x="0" y="1921062"/>
                </a:cubicBezTo>
                <a:lnTo>
                  <a:pt x="0" y="101109"/>
                </a:lnTo>
                <a:cubicBezTo>
                  <a:pt x="0" y="45305"/>
                  <a:pt x="45305" y="0"/>
                  <a:pt x="101109" y="0"/>
                </a:cubicBezTo>
                <a:close/>
              </a:path>
            </a:pathLst>
          </a:custGeom>
          <a:solidFill>
            <a:srgbClr val="3D3836">
              <a:alpha val="50196"/>
            </a:srgbClr>
          </a:solidFill>
          <a:ln/>
        </p:spPr>
      </p:sp>
      <p:sp>
        <p:nvSpPr>
          <p:cNvPr id="20" name="Shape 18"/>
          <p:cNvSpPr/>
          <p:nvPr/>
        </p:nvSpPr>
        <p:spPr>
          <a:xfrm>
            <a:off x="6420851" y="1314411"/>
            <a:ext cx="168514" cy="168514"/>
          </a:xfrm>
          <a:custGeom>
            <a:avLst/>
            <a:gdLst/>
            <a:ahLst/>
            <a:cxnLst/>
            <a:rect l="l" t="t" r="r" b="b"/>
            <a:pathLst>
              <a:path w="168514" h="168514">
                <a:moveTo>
                  <a:pt x="84257" y="0"/>
                </a:moveTo>
                <a:cubicBezTo>
                  <a:pt x="89095" y="0"/>
                  <a:pt x="93539" y="2666"/>
                  <a:pt x="95842" y="6912"/>
                </a:cubicBezTo>
                <a:lnTo>
                  <a:pt x="166934" y="138563"/>
                </a:lnTo>
                <a:cubicBezTo>
                  <a:pt x="169140" y="142645"/>
                  <a:pt x="169041" y="147582"/>
                  <a:pt x="166671" y="151564"/>
                </a:cubicBezTo>
                <a:cubicBezTo>
                  <a:pt x="164301" y="155546"/>
                  <a:pt x="159990" y="157982"/>
                  <a:pt x="155349" y="157982"/>
                </a:cubicBezTo>
                <a:lnTo>
                  <a:pt x="13165" y="157982"/>
                </a:lnTo>
                <a:cubicBezTo>
                  <a:pt x="8524" y="157982"/>
                  <a:pt x="4246" y="155546"/>
                  <a:pt x="1843" y="151564"/>
                </a:cubicBezTo>
                <a:cubicBezTo>
                  <a:pt x="-560" y="147582"/>
                  <a:pt x="-625" y="142645"/>
                  <a:pt x="1580" y="138563"/>
                </a:cubicBezTo>
                <a:lnTo>
                  <a:pt x="72672" y="6912"/>
                </a:lnTo>
                <a:cubicBezTo>
                  <a:pt x="74976" y="2666"/>
                  <a:pt x="79419" y="0"/>
                  <a:pt x="84257" y="0"/>
                </a:cubicBezTo>
                <a:close/>
                <a:moveTo>
                  <a:pt x="84257" y="55294"/>
                </a:moveTo>
                <a:cubicBezTo>
                  <a:pt x="79880" y="55294"/>
                  <a:pt x="76358" y="58815"/>
                  <a:pt x="76358" y="63193"/>
                </a:cubicBezTo>
                <a:lnTo>
                  <a:pt x="76358" y="100055"/>
                </a:lnTo>
                <a:cubicBezTo>
                  <a:pt x="76358" y="104433"/>
                  <a:pt x="79880" y="107954"/>
                  <a:pt x="84257" y="107954"/>
                </a:cubicBezTo>
                <a:cubicBezTo>
                  <a:pt x="88635" y="107954"/>
                  <a:pt x="92156" y="104433"/>
                  <a:pt x="92156" y="100055"/>
                </a:cubicBezTo>
                <a:lnTo>
                  <a:pt x="92156" y="63193"/>
                </a:lnTo>
                <a:cubicBezTo>
                  <a:pt x="92156" y="58815"/>
                  <a:pt x="88635" y="55294"/>
                  <a:pt x="84257" y="55294"/>
                </a:cubicBezTo>
                <a:close/>
                <a:moveTo>
                  <a:pt x="93045" y="126386"/>
                </a:moveTo>
                <a:cubicBezTo>
                  <a:pt x="93245" y="123124"/>
                  <a:pt x="91618" y="120020"/>
                  <a:pt x="88822" y="118329"/>
                </a:cubicBezTo>
                <a:cubicBezTo>
                  <a:pt x="86025" y="116637"/>
                  <a:pt x="82522" y="116637"/>
                  <a:pt x="79725" y="118329"/>
                </a:cubicBezTo>
                <a:cubicBezTo>
                  <a:pt x="76929" y="120020"/>
                  <a:pt x="75302" y="123124"/>
                  <a:pt x="75502" y="126386"/>
                </a:cubicBezTo>
                <a:cubicBezTo>
                  <a:pt x="75302" y="129648"/>
                  <a:pt x="76929" y="132751"/>
                  <a:pt x="79725" y="134442"/>
                </a:cubicBezTo>
                <a:cubicBezTo>
                  <a:pt x="82522" y="136134"/>
                  <a:pt x="86025" y="136134"/>
                  <a:pt x="88822" y="134442"/>
                </a:cubicBezTo>
                <a:cubicBezTo>
                  <a:pt x="91618" y="132751"/>
                  <a:pt x="93245" y="129648"/>
                  <a:pt x="93045" y="126386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21" name="Text 19"/>
          <p:cNvSpPr/>
          <p:nvPr/>
        </p:nvSpPr>
        <p:spPr>
          <a:xfrm>
            <a:off x="6610429" y="1280708"/>
            <a:ext cx="5164959" cy="23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27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Signs of Over-Extraction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6420851" y="1685142"/>
            <a:ext cx="151663" cy="151663"/>
          </a:xfrm>
          <a:custGeom>
            <a:avLst/>
            <a:gdLst/>
            <a:ahLst/>
            <a:cxnLst/>
            <a:rect l="l" t="t" r="r" b="b"/>
            <a:pathLst>
              <a:path w="151663" h="151663">
                <a:moveTo>
                  <a:pt x="19521" y="67685"/>
                </a:moveTo>
                <a:cubicBezTo>
                  <a:pt x="23460" y="40137"/>
                  <a:pt x="47187" y="18958"/>
                  <a:pt x="75831" y="18958"/>
                </a:cubicBezTo>
                <a:cubicBezTo>
                  <a:pt x="91531" y="18958"/>
                  <a:pt x="105749" y="25326"/>
                  <a:pt x="116058" y="35605"/>
                </a:cubicBezTo>
                <a:cubicBezTo>
                  <a:pt x="116117" y="35664"/>
                  <a:pt x="116176" y="35724"/>
                  <a:pt x="116235" y="35783"/>
                </a:cubicBezTo>
                <a:lnTo>
                  <a:pt x="118487" y="37916"/>
                </a:lnTo>
                <a:lnTo>
                  <a:pt x="104298" y="37916"/>
                </a:lnTo>
                <a:cubicBezTo>
                  <a:pt x="99055" y="37916"/>
                  <a:pt x="94819" y="42152"/>
                  <a:pt x="94819" y="47395"/>
                </a:cubicBezTo>
                <a:cubicBezTo>
                  <a:pt x="94819" y="52638"/>
                  <a:pt x="99055" y="56874"/>
                  <a:pt x="104298" y="56874"/>
                </a:cubicBezTo>
                <a:lnTo>
                  <a:pt x="142213" y="56874"/>
                </a:lnTo>
                <a:cubicBezTo>
                  <a:pt x="147456" y="56874"/>
                  <a:pt x="151692" y="52638"/>
                  <a:pt x="151692" y="47395"/>
                </a:cubicBezTo>
                <a:lnTo>
                  <a:pt x="151692" y="9479"/>
                </a:lnTo>
                <a:cubicBezTo>
                  <a:pt x="151692" y="4236"/>
                  <a:pt x="147456" y="0"/>
                  <a:pt x="142213" y="0"/>
                </a:cubicBezTo>
                <a:cubicBezTo>
                  <a:pt x="136970" y="0"/>
                  <a:pt x="132735" y="4236"/>
                  <a:pt x="132735" y="9479"/>
                </a:cubicBezTo>
                <a:lnTo>
                  <a:pt x="132735" y="25297"/>
                </a:lnTo>
                <a:lnTo>
                  <a:pt x="129387" y="22127"/>
                </a:lnTo>
                <a:cubicBezTo>
                  <a:pt x="115672" y="8472"/>
                  <a:pt x="96715" y="0"/>
                  <a:pt x="75831" y="0"/>
                </a:cubicBezTo>
                <a:cubicBezTo>
                  <a:pt x="37619" y="0"/>
                  <a:pt x="6013" y="28259"/>
                  <a:pt x="770" y="65019"/>
                </a:cubicBezTo>
                <a:cubicBezTo>
                  <a:pt x="30" y="70203"/>
                  <a:pt x="3614" y="75002"/>
                  <a:pt x="8798" y="75743"/>
                </a:cubicBezTo>
                <a:cubicBezTo>
                  <a:pt x="13981" y="76483"/>
                  <a:pt x="18780" y="72869"/>
                  <a:pt x="19521" y="67715"/>
                </a:cubicBezTo>
                <a:close/>
                <a:moveTo>
                  <a:pt x="150893" y="86643"/>
                </a:moveTo>
                <a:cubicBezTo>
                  <a:pt x="151633" y="81459"/>
                  <a:pt x="148019" y="76661"/>
                  <a:pt x="142865" y="75920"/>
                </a:cubicBezTo>
                <a:cubicBezTo>
                  <a:pt x="137711" y="75180"/>
                  <a:pt x="132883" y="78794"/>
                  <a:pt x="132142" y="83948"/>
                </a:cubicBezTo>
                <a:cubicBezTo>
                  <a:pt x="128202" y="111496"/>
                  <a:pt x="104475" y="132675"/>
                  <a:pt x="75831" y="132675"/>
                </a:cubicBezTo>
                <a:cubicBezTo>
                  <a:pt x="60132" y="132675"/>
                  <a:pt x="45914" y="126307"/>
                  <a:pt x="35605" y="116028"/>
                </a:cubicBezTo>
                <a:cubicBezTo>
                  <a:pt x="35546" y="115969"/>
                  <a:pt x="35487" y="115909"/>
                  <a:pt x="35427" y="115850"/>
                </a:cubicBezTo>
                <a:lnTo>
                  <a:pt x="33176" y="113717"/>
                </a:lnTo>
                <a:lnTo>
                  <a:pt x="47365" y="113717"/>
                </a:lnTo>
                <a:cubicBezTo>
                  <a:pt x="52608" y="113717"/>
                  <a:pt x="56844" y="109482"/>
                  <a:pt x="56844" y="104239"/>
                </a:cubicBezTo>
                <a:cubicBezTo>
                  <a:pt x="56844" y="98995"/>
                  <a:pt x="52608" y="94760"/>
                  <a:pt x="47365" y="94760"/>
                </a:cubicBezTo>
                <a:lnTo>
                  <a:pt x="9479" y="94789"/>
                </a:lnTo>
                <a:cubicBezTo>
                  <a:pt x="6961" y="94789"/>
                  <a:pt x="4532" y="95796"/>
                  <a:pt x="2755" y="97603"/>
                </a:cubicBezTo>
                <a:cubicBezTo>
                  <a:pt x="978" y="99410"/>
                  <a:pt x="-30" y="101810"/>
                  <a:pt x="0" y="104357"/>
                </a:cubicBezTo>
                <a:lnTo>
                  <a:pt x="296" y="141976"/>
                </a:lnTo>
                <a:cubicBezTo>
                  <a:pt x="326" y="147220"/>
                  <a:pt x="4621" y="151426"/>
                  <a:pt x="9864" y="151367"/>
                </a:cubicBezTo>
                <a:cubicBezTo>
                  <a:pt x="15107" y="151307"/>
                  <a:pt x="19313" y="147042"/>
                  <a:pt x="19254" y="141799"/>
                </a:cubicBezTo>
                <a:lnTo>
                  <a:pt x="19136" y="126544"/>
                </a:lnTo>
                <a:lnTo>
                  <a:pt x="22305" y="129535"/>
                </a:lnTo>
                <a:cubicBezTo>
                  <a:pt x="36020" y="143191"/>
                  <a:pt x="54948" y="151663"/>
                  <a:pt x="75831" y="151663"/>
                </a:cubicBezTo>
                <a:cubicBezTo>
                  <a:pt x="114043" y="151663"/>
                  <a:pt x="145650" y="123404"/>
                  <a:pt x="150893" y="86643"/>
                </a:cubicBezTo>
                <a:close/>
              </a:path>
            </a:pathLst>
          </a:custGeom>
          <a:solidFill>
            <a:srgbClr val="FF6467"/>
          </a:solidFill>
          <a:ln/>
        </p:spPr>
      </p:sp>
      <p:sp>
        <p:nvSpPr>
          <p:cNvPr id="23" name="Text 21"/>
          <p:cNvSpPr/>
          <p:nvPr/>
        </p:nvSpPr>
        <p:spPr>
          <a:xfrm>
            <a:off x="6690473" y="1651439"/>
            <a:ext cx="3041681" cy="20221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62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Declining Engagement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6690473" y="1853656"/>
            <a:ext cx="3033255" cy="1685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29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Post tidak mendapat response, event attendance turun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6401893" y="2156981"/>
            <a:ext cx="189578" cy="151663"/>
          </a:xfrm>
          <a:custGeom>
            <a:avLst/>
            <a:gdLst/>
            <a:ahLst/>
            <a:cxnLst/>
            <a:rect l="l" t="t" r="r" b="b"/>
            <a:pathLst>
              <a:path w="189578" h="151663">
                <a:moveTo>
                  <a:pt x="40285" y="37916"/>
                </a:moveTo>
                <a:cubicBezTo>
                  <a:pt x="40285" y="18297"/>
                  <a:pt x="56213" y="2370"/>
                  <a:pt x="75831" y="2370"/>
                </a:cubicBezTo>
                <a:cubicBezTo>
                  <a:pt x="95450" y="2370"/>
                  <a:pt x="111377" y="18297"/>
                  <a:pt x="111377" y="37916"/>
                </a:cubicBezTo>
                <a:cubicBezTo>
                  <a:pt x="111377" y="57534"/>
                  <a:pt x="95450" y="73462"/>
                  <a:pt x="75831" y="73462"/>
                </a:cubicBezTo>
                <a:cubicBezTo>
                  <a:pt x="56213" y="73462"/>
                  <a:pt x="40285" y="57534"/>
                  <a:pt x="40285" y="37916"/>
                </a:cubicBezTo>
                <a:close/>
                <a:moveTo>
                  <a:pt x="14218" y="142865"/>
                </a:moveTo>
                <a:cubicBezTo>
                  <a:pt x="14218" y="113688"/>
                  <a:pt x="37856" y="90050"/>
                  <a:pt x="67034" y="90050"/>
                </a:cubicBezTo>
                <a:lnTo>
                  <a:pt x="84629" y="90050"/>
                </a:lnTo>
                <a:cubicBezTo>
                  <a:pt x="113806" y="90050"/>
                  <a:pt x="137444" y="113688"/>
                  <a:pt x="137444" y="142865"/>
                </a:cubicBezTo>
                <a:cubicBezTo>
                  <a:pt x="137444" y="147723"/>
                  <a:pt x="133505" y="151663"/>
                  <a:pt x="128647" y="151663"/>
                </a:cubicBezTo>
                <a:lnTo>
                  <a:pt x="23016" y="151663"/>
                </a:lnTo>
                <a:cubicBezTo>
                  <a:pt x="18158" y="151663"/>
                  <a:pt x="14218" y="147723"/>
                  <a:pt x="14218" y="142865"/>
                </a:cubicBezTo>
                <a:close/>
                <a:moveTo>
                  <a:pt x="139814" y="49764"/>
                </a:moveTo>
                <a:lnTo>
                  <a:pt x="182469" y="49764"/>
                </a:lnTo>
                <a:cubicBezTo>
                  <a:pt x="186409" y="49764"/>
                  <a:pt x="189578" y="52934"/>
                  <a:pt x="189578" y="56874"/>
                </a:cubicBezTo>
                <a:cubicBezTo>
                  <a:pt x="189578" y="60813"/>
                  <a:pt x="186409" y="63983"/>
                  <a:pt x="182469" y="63983"/>
                </a:cubicBezTo>
                <a:lnTo>
                  <a:pt x="139814" y="63983"/>
                </a:lnTo>
                <a:cubicBezTo>
                  <a:pt x="135874" y="63983"/>
                  <a:pt x="132705" y="60813"/>
                  <a:pt x="132705" y="56874"/>
                </a:cubicBezTo>
                <a:cubicBezTo>
                  <a:pt x="132705" y="52934"/>
                  <a:pt x="135874" y="49764"/>
                  <a:pt x="139814" y="49764"/>
                </a:cubicBezTo>
                <a:close/>
              </a:path>
            </a:pathLst>
          </a:custGeom>
          <a:solidFill>
            <a:srgbClr val="FF6467"/>
          </a:solidFill>
          <a:ln/>
        </p:spPr>
      </p:sp>
      <p:sp>
        <p:nvSpPr>
          <p:cNvPr id="26" name="Text 24"/>
          <p:cNvSpPr/>
          <p:nvPr/>
        </p:nvSpPr>
        <p:spPr>
          <a:xfrm>
            <a:off x="6690473" y="2123279"/>
            <a:ext cx="2510861" cy="20221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62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Key Member Exits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6690473" y="2325496"/>
            <a:ext cx="2502435" cy="1685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29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Champions dan contributors aktif mulai pergi</a:t>
            </a:r>
            <a:endParaRPr lang="en-US" sz="1600" dirty="0"/>
          </a:p>
        </p:txBody>
      </p:sp>
      <p:sp>
        <p:nvSpPr>
          <p:cNvPr id="28" name="Shape 26"/>
          <p:cNvSpPr/>
          <p:nvPr/>
        </p:nvSpPr>
        <p:spPr>
          <a:xfrm>
            <a:off x="6411372" y="2628821"/>
            <a:ext cx="170621" cy="151663"/>
          </a:xfrm>
          <a:custGeom>
            <a:avLst/>
            <a:gdLst/>
            <a:ahLst/>
            <a:cxnLst/>
            <a:rect l="l" t="t" r="r" b="b"/>
            <a:pathLst>
              <a:path w="170621" h="151663">
                <a:moveTo>
                  <a:pt x="113747" y="42655"/>
                </a:moveTo>
                <a:cubicBezTo>
                  <a:pt x="113747" y="71447"/>
                  <a:pt x="88272" y="94789"/>
                  <a:pt x="56874" y="94789"/>
                </a:cubicBezTo>
                <a:cubicBezTo>
                  <a:pt x="48965" y="94789"/>
                  <a:pt x="41441" y="93308"/>
                  <a:pt x="34598" y="90642"/>
                </a:cubicBezTo>
                <a:lnTo>
                  <a:pt x="10427" y="103439"/>
                </a:lnTo>
                <a:cubicBezTo>
                  <a:pt x="7672" y="104890"/>
                  <a:pt x="4295" y="104387"/>
                  <a:pt x="2074" y="102195"/>
                </a:cubicBezTo>
                <a:cubicBezTo>
                  <a:pt x="-148" y="100003"/>
                  <a:pt x="-652" y="96596"/>
                  <a:pt x="829" y="93841"/>
                </a:cubicBezTo>
                <a:lnTo>
                  <a:pt x="11375" y="73936"/>
                </a:lnTo>
                <a:cubicBezTo>
                  <a:pt x="4236" y="65227"/>
                  <a:pt x="0" y="54385"/>
                  <a:pt x="0" y="42655"/>
                </a:cubicBezTo>
                <a:cubicBezTo>
                  <a:pt x="0" y="13863"/>
                  <a:pt x="25475" y="-9479"/>
                  <a:pt x="56874" y="-9479"/>
                </a:cubicBezTo>
                <a:cubicBezTo>
                  <a:pt x="88272" y="-9479"/>
                  <a:pt x="113747" y="13863"/>
                  <a:pt x="113747" y="42655"/>
                </a:cubicBezTo>
                <a:close/>
                <a:moveTo>
                  <a:pt x="113747" y="151663"/>
                </a:moveTo>
                <a:cubicBezTo>
                  <a:pt x="85873" y="151663"/>
                  <a:pt x="62679" y="133268"/>
                  <a:pt x="57821" y="109008"/>
                </a:cubicBezTo>
                <a:cubicBezTo>
                  <a:pt x="93367" y="108563"/>
                  <a:pt x="124263" y="83266"/>
                  <a:pt x="127669" y="48965"/>
                </a:cubicBezTo>
                <a:cubicBezTo>
                  <a:pt x="152344" y="54652"/>
                  <a:pt x="170621" y="75120"/>
                  <a:pt x="170621" y="99529"/>
                </a:cubicBezTo>
                <a:cubicBezTo>
                  <a:pt x="170621" y="111259"/>
                  <a:pt x="166385" y="122100"/>
                  <a:pt x="159246" y="130809"/>
                </a:cubicBezTo>
                <a:lnTo>
                  <a:pt x="169791" y="150715"/>
                </a:lnTo>
                <a:cubicBezTo>
                  <a:pt x="171243" y="153470"/>
                  <a:pt x="170739" y="156847"/>
                  <a:pt x="168547" y="159068"/>
                </a:cubicBezTo>
                <a:cubicBezTo>
                  <a:pt x="166355" y="161290"/>
                  <a:pt x="162949" y="161793"/>
                  <a:pt x="160194" y="160312"/>
                </a:cubicBezTo>
                <a:lnTo>
                  <a:pt x="136023" y="147516"/>
                </a:lnTo>
                <a:cubicBezTo>
                  <a:pt x="129180" y="150182"/>
                  <a:pt x="121656" y="151663"/>
                  <a:pt x="113747" y="151663"/>
                </a:cubicBezTo>
                <a:close/>
              </a:path>
            </a:pathLst>
          </a:custGeom>
          <a:solidFill>
            <a:srgbClr val="FF6467"/>
          </a:solidFill>
          <a:ln/>
        </p:spPr>
      </p:sp>
      <p:sp>
        <p:nvSpPr>
          <p:cNvPr id="29" name="Text 27"/>
          <p:cNvSpPr/>
          <p:nvPr/>
        </p:nvSpPr>
        <p:spPr>
          <a:xfrm>
            <a:off x="6690473" y="2595118"/>
            <a:ext cx="3302878" cy="20221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62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Whispers &amp; Side Conversations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6690473" y="2797335"/>
            <a:ext cx="3294452" cy="1685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29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"Kamu merasa X hanya mengambil, tidak pernah memberi?"</a:t>
            </a:r>
            <a:endParaRPr lang="en-US" sz="1600" dirty="0"/>
          </a:p>
        </p:txBody>
      </p:sp>
      <p:sp>
        <p:nvSpPr>
          <p:cNvPr id="31" name="Shape 29"/>
          <p:cNvSpPr/>
          <p:nvPr/>
        </p:nvSpPr>
        <p:spPr>
          <a:xfrm>
            <a:off x="6235485" y="3273388"/>
            <a:ext cx="5619947" cy="1305985"/>
          </a:xfrm>
          <a:custGeom>
            <a:avLst/>
            <a:gdLst/>
            <a:ahLst/>
            <a:cxnLst/>
            <a:rect l="l" t="t" r="r" b="b"/>
            <a:pathLst>
              <a:path w="5619947" h="1305985">
                <a:moveTo>
                  <a:pt x="101109" y="0"/>
                </a:moveTo>
                <a:lnTo>
                  <a:pt x="5518838" y="0"/>
                </a:lnTo>
                <a:cubicBezTo>
                  <a:pt x="5574679" y="0"/>
                  <a:pt x="5619947" y="45268"/>
                  <a:pt x="5619947" y="101109"/>
                </a:cubicBezTo>
                <a:lnTo>
                  <a:pt x="5619947" y="1204875"/>
                </a:lnTo>
                <a:cubicBezTo>
                  <a:pt x="5619947" y="1260717"/>
                  <a:pt x="5574679" y="1305985"/>
                  <a:pt x="5518838" y="1305985"/>
                </a:cubicBezTo>
                <a:lnTo>
                  <a:pt x="101109" y="1305985"/>
                </a:lnTo>
                <a:cubicBezTo>
                  <a:pt x="45268" y="1305985"/>
                  <a:pt x="0" y="1260717"/>
                  <a:pt x="0" y="1204875"/>
                </a:cubicBezTo>
                <a:lnTo>
                  <a:pt x="0" y="101109"/>
                </a:lnTo>
                <a:cubicBezTo>
                  <a:pt x="0" y="45306"/>
                  <a:pt x="45306" y="0"/>
                  <a:pt x="101109" y="0"/>
                </a:cubicBezTo>
                <a:close/>
              </a:path>
            </a:pathLst>
          </a:custGeom>
          <a:solidFill>
            <a:srgbClr val="C97B63">
              <a:alpha val="20000"/>
            </a:srgbClr>
          </a:solidFill>
          <a:ln w="12700">
            <a:solidFill>
              <a:srgbClr val="C97B63">
                <a:alpha val="4000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6399786" y="3479818"/>
            <a:ext cx="176940" cy="202217"/>
          </a:xfrm>
          <a:custGeom>
            <a:avLst/>
            <a:gdLst/>
            <a:ahLst/>
            <a:cxnLst/>
            <a:rect l="l" t="t" r="r" b="b"/>
            <a:pathLst>
              <a:path w="176940" h="202217">
                <a:moveTo>
                  <a:pt x="151663" y="202217"/>
                </a:moveTo>
                <a:lnTo>
                  <a:pt x="37916" y="202217"/>
                </a:lnTo>
                <a:cubicBezTo>
                  <a:pt x="16983" y="202217"/>
                  <a:pt x="0" y="185234"/>
                  <a:pt x="0" y="164301"/>
                </a:cubicBezTo>
                <a:lnTo>
                  <a:pt x="0" y="37916"/>
                </a:lnTo>
                <a:cubicBezTo>
                  <a:pt x="0" y="16983"/>
                  <a:pt x="16983" y="0"/>
                  <a:pt x="37916" y="0"/>
                </a:cubicBezTo>
                <a:lnTo>
                  <a:pt x="157982" y="0"/>
                </a:lnTo>
                <a:cubicBezTo>
                  <a:pt x="168448" y="0"/>
                  <a:pt x="176940" y="8492"/>
                  <a:pt x="176940" y="18958"/>
                </a:cubicBezTo>
                <a:lnTo>
                  <a:pt x="176940" y="132705"/>
                </a:lnTo>
                <a:cubicBezTo>
                  <a:pt x="176940" y="140959"/>
                  <a:pt x="171647" y="147990"/>
                  <a:pt x="164301" y="150596"/>
                </a:cubicBezTo>
                <a:lnTo>
                  <a:pt x="164301" y="176940"/>
                </a:lnTo>
                <a:cubicBezTo>
                  <a:pt x="171292" y="176940"/>
                  <a:pt x="176940" y="182588"/>
                  <a:pt x="176940" y="189578"/>
                </a:cubicBezTo>
                <a:cubicBezTo>
                  <a:pt x="176940" y="196569"/>
                  <a:pt x="171292" y="202217"/>
                  <a:pt x="164301" y="202217"/>
                </a:cubicBezTo>
                <a:lnTo>
                  <a:pt x="151663" y="202217"/>
                </a:lnTo>
                <a:close/>
                <a:moveTo>
                  <a:pt x="37916" y="151663"/>
                </a:moveTo>
                <a:cubicBezTo>
                  <a:pt x="30925" y="151663"/>
                  <a:pt x="25277" y="157311"/>
                  <a:pt x="25277" y="164301"/>
                </a:cubicBezTo>
                <a:cubicBezTo>
                  <a:pt x="25277" y="171292"/>
                  <a:pt x="30925" y="176940"/>
                  <a:pt x="37916" y="176940"/>
                </a:cubicBezTo>
                <a:lnTo>
                  <a:pt x="139024" y="176940"/>
                </a:lnTo>
                <a:lnTo>
                  <a:pt x="139024" y="151663"/>
                </a:lnTo>
                <a:lnTo>
                  <a:pt x="37916" y="151663"/>
                </a:lnTo>
                <a:close/>
                <a:moveTo>
                  <a:pt x="50554" y="60033"/>
                </a:moveTo>
                <a:cubicBezTo>
                  <a:pt x="50554" y="65286"/>
                  <a:pt x="54780" y="69512"/>
                  <a:pt x="60033" y="69512"/>
                </a:cubicBezTo>
                <a:lnTo>
                  <a:pt x="129545" y="69512"/>
                </a:lnTo>
                <a:cubicBezTo>
                  <a:pt x="134798" y="69512"/>
                  <a:pt x="139024" y="65286"/>
                  <a:pt x="139024" y="60033"/>
                </a:cubicBezTo>
                <a:cubicBezTo>
                  <a:pt x="139024" y="54780"/>
                  <a:pt x="134798" y="50554"/>
                  <a:pt x="129545" y="50554"/>
                </a:cubicBezTo>
                <a:lnTo>
                  <a:pt x="60033" y="50554"/>
                </a:lnTo>
                <a:cubicBezTo>
                  <a:pt x="54780" y="50554"/>
                  <a:pt x="50554" y="54780"/>
                  <a:pt x="50554" y="60033"/>
                </a:cubicBezTo>
                <a:close/>
                <a:moveTo>
                  <a:pt x="60033" y="88470"/>
                </a:moveTo>
                <a:cubicBezTo>
                  <a:pt x="54780" y="88470"/>
                  <a:pt x="50554" y="92696"/>
                  <a:pt x="50554" y="97949"/>
                </a:cubicBezTo>
                <a:cubicBezTo>
                  <a:pt x="50554" y="103202"/>
                  <a:pt x="54780" y="107428"/>
                  <a:pt x="60033" y="107428"/>
                </a:cubicBezTo>
                <a:lnTo>
                  <a:pt x="129545" y="107428"/>
                </a:lnTo>
                <a:cubicBezTo>
                  <a:pt x="134798" y="107428"/>
                  <a:pt x="139024" y="103202"/>
                  <a:pt x="139024" y="97949"/>
                </a:cubicBezTo>
                <a:cubicBezTo>
                  <a:pt x="139024" y="92696"/>
                  <a:pt x="134798" y="88470"/>
                  <a:pt x="129545" y="88470"/>
                </a:cubicBezTo>
                <a:lnTo>
                  <a:pt x="60033" y="88470"/>
                </a:lnTo>
                <a:close/>
              </a:path>
            </a:pathLst>
          </a:custGeom>
          <a:solidFill>
            <a:srgbClr val="C97B63"/>
          </a:solidFill>
          <a:ln/>
        </p:spPr>
      </p:sp>
      <p:sp>
        <p:nvSpPr>
          <p:cNvPr id="33" name="Text 31"/>
          <p:cNvSpPr/>
          <p:nvPr/>
        </p:nvSpPr>
        <p:spPr>
          <a:xfrm>
            <a:off x="6666644" y="3446115"/>
            <a:ext cx="5089128" cy="23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94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The Invisible Ledger</a:t>
            </a:r>
            <a:endParaRPr lang="en-US" sz="1600" dirty="0"/>
          </a:p>
        </p:txBody>
      </p:sp>
      <p:sp>
        <p:nvSpPr>
          <p:cNvPr id="34" name="Text 32"/>
          <p:cNvSpPr/>
          <p:nvPr/>
        </p:nvSpPr>
        <p:spPr>
          <a:xfrm>
            <a:off x="6666644" y="3749440"/>
            <a:ext cx="5080702" cy="6572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62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Anggota </a:t>
            </a:r>
            <a:pPr>
              <a:lnSpc>
                <a:spcPct val="140000"/>
              </a:lnSpc>
            </a:pPr>
            <a:r>
              <a:rPr lang="en-US" sz="1062" b="1" dirty="0">
                <a:solidFill>
                  <a:srgbClr val="D4A574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selalu tracking</a:t>
            </a:r>
            <a:pPr>
              <a:lnSpc>
                <a:spcPct val="140000"/>
              </a:lnSpc>
            </a:pPr>
            <a:r>
              <a:rPr lang="en-US" sz="1062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siapa yang berkontribusi dan siapa yang hanya mengambil. Reputasi ini tersebar melalui </a:t>
            </a:r>
            <a:pPr>
              <a:lnSpc>
                <a:spcPct val="140000"/>
              </a:lnSpc>
            </a:pPr>
            <a:r>
              <a:rPr lang="en-US" sz="1062" b="1" dirty="0">
                <a:solidFill>
                  <a:srgbClr val="C97B6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side conversations</a:t>
            </a:r>
            <a:pPr>
              <a:lnSpc>
                <a:spcPct val="140000"/>
              </a:lnSpc>
            </a:pPr>
            <a:r>
              <a:rPr lang="en-US" sz="1062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dan </a:t>
            </a:r>
            <a:pPr>
              <a:lnSpc>
                <a:spcPct val="140000"/>
              </a:lnSpc>
            </a:pPr>
            <a:r>
              <a:rPr lang="en-US" sz="1062" b="1" dirty="0">
                <a:solidFill>
                  <a:srgbClr val="C97B6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informal networks</a:t>
            </a:r>
            <a:pPr>
              <a:lnSpc>
                <a:spcPct val="140000"/>
              </a:lnSpc>
            </a:pPr>
            <a:r>
              <a:rPr lang="en-US" sz="1062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— jauh sebelum kamu sadar.</a:t>
            </a:r>
            <a:endParaRPr lang="en-US" sz="1600" dirty="0"/>
          </a:p>
        </p:txBody>
      </p:sp>
      <p:sp>
        <p:nvSpPr>
          <p:cNvPr id="35" name="Shape 33"/>
          <p:cNvSpPr/>
          <p:nvPr/>
        </p:nvSpPr>
        <p:spPr>
          <a:xfrm>
            <a:off x="6235485" y="4722610"/>
            <a:ext cx="5619947" cy="1305985"/>
          </a:xfrm>
          <a:custGeom>
            <a:avLst/>
            <a:gdLst/>
            <a:ahLst/>
            <a:cxnLst/>
            <a:rect l="l" t="t" r="r" b="b"/>
            <a:pathLst>
              <a:path w="5619947" h="1305985">
                <a:moveTo>
                  <a:pt x="101109" y="0"/>
                </a:moveTo>
                <a:lnTo>
                  <a:pt x="5518838" y="0"/>
                </a:lnTo>
                <a:cubicBezTo>
                  <a:pt x="5574679" y="0"/>
                  <a:pt x="5619947" y="45268"/>
                  <a:pt x="5619947" y="101109"/>
                </a:cubicBezTo>
                <a:lnTo>
                  <a:pt x="5619947" y="1204875"/>
                </a:lnTo>
                <a:cubicBezTo>
                  <a:pt x="5619947" y="1260717"/>
                  <a:pt x="5574679" y="1305985"/>
                  <a:pt x="5518838" y="1305985"/>
                </a:cubicBezTo>
                <a:lnTo>
                  <a:pt x="101109" y="1305985"/>
                </a:lnTo>
                <a:cubicBezTo>
                  <a:pt x="45268" y="1305985"/>
                  <a:pt x="0" y="1260717"/>
                  <a:pt x="0" y="1204875"/>
                </a:cubicBezTo>
                <a:lnTo>
                  <a:pt x="0" y="101109"/>
                </a:lnTo>
                <a:cubicBezTo>
                  <a:pt x="0" y="45306"/>
                  <a:pt x="45306" y="0"/>
                  <a:pt x="101109" y="0"/>
                </a:cubicBezTo>
                <a:close/>
              </a:path>
            </a:pathLst>
          </a:custGeom>
          <a:solidFill>
            <a:srgbClr val="D4A574">
              <a:alpha val="20000"/>
            </a:srgbClr>
          </a:solidFill>
          <a:ln w="12700">
            <a:solidFill>
              <a:srgbClr val="D4A574">
                <a:alpha val="4000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6361871" y="4929039"/>
            <a:ext cx="252771" cy="202217"/>
          </a:xfrm>
          <a:custGeom>
            <a:avLst/>
            <a:gdLst/>
            <a:ahLst/>
            <a:cxnLst/>
            <a:rect l="l" t="t" r="r" b="b"/>
            <a:pathLst>
              <a:path w="252771" h="202217">
                <a:moveTo>
                  <a:pt x="0" y="101109"/>
                </a:moveTo>
                <a:cubicBezTo>
                  <a:pt x="0" y="66194"/>
                  <a:pt x="28279" y="37916"/>
                  <a:pt x="63193" y="37916"/>
                </a:cubicBezTo>
                <a:cubicBezTo>
                  <a:pt x="83099" y="37916"/>
                  <a:pt x="101819" y="47276"/>
                  <a:pt x="113747" y="63193"/>
                </a:cubicBezTo>
                <a:lnTo>
                  <a:pt x="126386" y="80057"/>
                </a:lnTo>
                <a:lnTo>
                  <a:pt x="139024" y="63193"/>
                </a:lnTo>
                <a:cubicBezTo>
                  <a:pt x="150952" y="47276"/>
                  <a:pt x="169673" y="37916"/>
                  <a:pt x="189578" y="37916"/>
                </a:cubicBezTo>
                <a:cubicBezTo>
                  <a:pt x="224492" y="37916"/>
                  <a:pt x="252771" y="66194"/>
                  <a:pt x="252771" y="101109"/>
                </a:cubicBezTo>
                <a:cubicBezTo>
                  <a:pt x="252771" y="136023"/>
                  <a:pt x="224492" y="164301"/>
                  <a:pt x="189578" y="164301"/>
                </a:cubicBezTo>
                <a:cubicBezTo>
                  <a:pt x="169673" y="164301"/>
                  <a:pt x="150952" y="154941"/>
                  <a:pt x="139024" y="139024"/>
                </a:cubicBezTo>
                <a:lnTo>
                  <a:pt x="126386" y="122160"/>
                </a:lnTo>
                <a:lnTo>
                  <a:pt x="113747" y="139024"/>
                </a:lnTo>
                <a:cubicBezTo>
                  <a:pt x="101819" y="154941"/>
                  <a:pt x="83099" y="164301"/>
                  <a:pt x="63193" y="164301"/>
                </a:cubicBezTo>
                <a:cubicBezTo>
                  <a:pt x="28279" y="164301"/>
                  <a:pt x="0" y="136023"/>
                  <a:pt x="0" y="101109"/>
                </a:cubicBezTo>
                <a:close/>
                <a:moveTo>
                  <a:pt x="110587" y="101109"/>
                </a:moveTo>
                <a:lnTo>
                  <a:pt x="93525" y="78359"/>
                </a:lnTo>
                <a:cubicBezTo>
                  <a:pt x="86377" y="68801"/>
                  <a:pt x="75120" y="63193"/>
                  <a:pt x="63193" y="63193"/>
                </a:cubicBezTo>
                <a:cubicBezTo>
                  <a:pt x="42260" y="63193"/>
                  <a:pt x="25277" y="80176"/>
                  <a:pt x="25277" y="101109"/>
                </a:cubicBezTo>
                <a:cubicBezTo>
                  <a:pt x="25277" y="122041"/>
                  <a:pt x="42260" y="139024"/>
                  <a:pt x="63193" y="139024"/>
                </a:cubicBezTo>
                <a:cubicBezTo>
                  <a:pt x="75120" y="139024"/>
                  <a:pt x="86377" y="133416"/>
                  <a:pt x="93525" y="123858"/>
                </a:cubicBezTo>
                <a:lnTo>
                  <a:pt x="110587" y="101109"/>
                </a:lnTo>
                <a:close/>
                <a:moveTo>
                  <a:pt x="142184" y="101109"/>
                </a:moveTo>
                <a:lnTo>
                  <a:pt x="159246" y="123858"/>
                </a:lnTo>
                <a:cubicBezTo>
                  <a:pt x="166395" y="133416"/>
                  <a:pt x="177651" y="139024"/>
                  <a:pt x="189578" y="139024"/>
                </a:cubicBezTo>
                <a:cubicBezTo>
                  <a:pt x="210511" y="139024"/>
                  <a:pt x="227494" y="122041"/>
                  <a:pt x="227494" y="101109"/>
                </a:cubicBezTo>
                <a:cubicBezTo>
                  <a:pt x="227494" y="80176"/>
                  <a:pt x="210511" y="63193"/>
                  <a:pt x="189578" y="63193"/>
                </a:cubicBezTo>
                <a:cubicBezTo>
                  <a:pt x="177651" y="63193"/>
                  <a:pt x="166395" y="68801"/>
                  <a:pt x="159246" y="78359"/>
                </a:cubicBezTo>
                <a:lnTo>
                  <a:pt x="142184" y="101109"/>
                </a:ln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37" name="Text 35"/>
          <p:cNvSpPr/>
          <p:nvPr/>
        </p:nvSpPr>
        <p:spPr>
          <a:xfrm>
            <a:off x="6666644" y="4895337"/>
            <a:ext cx="5089128" cy="23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94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Long Game Mindset</a:t>
            </a:r>
            <a:endParaRPr lang="en-US" sz="1600" dirty="0"/>
          </a:p>
        </p:txBody>
      </p:sp>
      <p:sp>
        <p:nvSpPr>
          <p:cNvPr id="38" name="Text 36"/>
          <p:cNvSpPr/>
          <p:nvPr/>
        </p:nvSpPr>
        <p:spPr>
          <a:xfrm>
            <a:off x="6666644" y="5198662"/>
            <a:ext cx="5080702" cy="6572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62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Reputasi sebagai </a:t>
            </a:r>
            <a:pPr>
              <a:lnSpc>
                <a:spcPct val="140000"/>
              </a:lnSpc>
            </a:pPr>
            <a:r>
              <a:rPr lang="en-US" sz="1062" b="1" dirty="0">
                <a:solidFill>
                  <a:srgbClr val="C97B6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generous contributor</a:t>
            </a:r>
            <a:pPr>
              <a:lnSpc>
                <a:spcPct val="140000"/>
              </a:lnSpc>
            </a:pPr>
            <a:r>
              <a:rPr lang="en-US" sz="1062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adalah aset </a:t>
            </a:r>
            <a:pPr>
              <a:lnSpc>
                <a:spcPct val="140000"/>
              </a:lnSpc>
            </a:pPr>
            <a:r>
              <a:rPr lang="en-US" sz="1062" b="1" dirty="0">
                <a:solidFill>
                  <a:srgbClr val="D4A574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10 tahun</a:t>
            </a:r>
            <a:pPr>
              <a:lnSpc>
                <a:spcPct val="140000"/>
              </a:lnSpc>
            </a:pPr>
            <a:r>
              <a:rPr lang="en-US" sz="1062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. Orang ingin bekerja dengan, merekomendasikan, dan membantu orang yang dikenal sebagai "orang yang memberi."</a:t>
            </a:r>
            <a:endParaRPr lang="en-US" sz="1600" dirty="0"/>
          </a:p>
        </p:txBody>
      </p:sp>
      <p:sp>
        <p:nvSpPr>
          <p:cNvPr id="39" name="Shape 37"/>
          <p:cNvSpPr/>
          <p:nvPr/>
        </p:nvSpPr>
        <p:spPr>
          <a:xfrm>
            <a:off x="341241" y="6171831"/>
            <a:ext cx="11509518" cy="480265"/>
          </a:xfrm>
          <a:custGeom>
            <a:avLst/>
            <a:gdLst/>
            <a:ahLst/>
            <a:cxnLst/>
            <a:rect l="l" t="t" r="r" b="b"/>
            <a:pathLst>
              <a:path w="11509518" h="480265">
                <a:moveTo>
                  <a:pt x="67405" y="0"/>
                </a:moveTo>
                <a:lnTo>
                  <a:pt x="11442112" y="0"/>
                </a:lnTo>
                <a:cubicBezTo>
                  <a:pt x="11479339" y="0"/>
                  <a:pt x="11509518" y="30178"/>
                  <a:pt x="11509518" y="67405"/>
                </a:cubicBezTo>
                <a:lnTo>
                  <a:pt x="11509518" y="412860"/>
                </a:lnTo>
                <a:cubicBezTo>
                  <a:pt x="11509518" y="450087"/>
                  <a:pt x="11479339" y="480265"/>
                  <a:pt x="11442112" y="480265"/>
                </a:cubicBezTo>
                <a:lnTo>
                  <a:pt x="67405" y="480265"/>
                </a:lnTo>
                <a:cubicBezTo>
                  <a:pt x="30178" y="480265"/>
                  <a:pt x="0" y="450087"/>
                  <a:pt x="0" y="412860"/>
                </a:cubicBezTo>
                <a:lnTo>
                  <a:pt x="0" y="67405"/>
                </a:lnTo>
                <a:cubicBezTo>
                  <a:pt x="0" y="30203"/>
                  <a:pt x="30203" y="0"/>
                  <a:pt x="67405" y="0"/>
                </a:cubicBezTo>
                <a:close/>
              </a:path>
            </a:pathLst>
          </a:custGeom>
          <a:gradFill rotWithShape="1" flip="none">
            <a:gsLst>
              <a:gs pos="0">
                <a:srgbClr val="C97B63">
                  <a:alpha val="20000"/>
                </a:srgbClr>
              </a:gs>
              <a:gs pos="100000">
                <a:srgbClr val="D4A574">
                  <a:alpha val="20000"/>
                </a:srgbClr>
              </a:gs>
            </a:gsLst>
            <a:lin ang="0" scaled="1"/>
          </a:gradFill>
          <a:ln w="12700">
            <a:solidFill>
              <a:srgbClr val="C97B63">
                <a:alpha val="4000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1114234" y="6352984"/>
            <a:ext cx="117960" cy="134811"/>
          </a:xfrm>
          <a:custGeom>
            <a:avLst/>
            <a:gdLst/>
            <a:ahLst/>
            <a:cxnLst/>
            <a:rect l="l" t="t" r="r" b="b"/>
            <a:pathLst>
              <a:path w="117960" h="134811">
                <a:moveTo>
                  <a:pt x="0" y="56874"/>
                </a:moveTo>
                <a:cubicBezTo>
                  <a:pt x="0" y="39417"/>
                  <a:pt x="14139" y="25277"/>
                  <a:pt x="31596" y="25277"/>
                </a:cubicBezTo>
                <a:lnTo>
                  <a:pt x="33703" y="25277"/>
                </a:lnTo>
                <a:cubicBezTo>
                  <a:pt x="38363" y="25277"/>
                  <a:pt x="42129" y="29042"/>
                  <a:pt x="42129" y="33703"/>
                </a:cubicBezTo>
                <a:cubicBezTo>
                  <a:pt x="42129" y="38363"/>
                  <a:pt x="38363" y="42129"/>
                  <a:pt x="33703" y="42129"/>
                </a:cubicBezTo>
                <a:lnTo>
                  <a:pt x="31596" y="42129"/>
                </a:lnTo>
                <a:cubicBezTo>
                  <a:pt x="23460" y="42129"/>
                  <a:pt x="16851" y="48737"/>
                  <a:pt x="16851" y="56874"/>
                </a:cubicBezTo>
                <a:lnTo>
                  <a:pt x="16851" y="58980"/>
                </a:lnTo>
                <a:lnTo>
                  <a:pt x="33703" y="58980"/>
                </a:lnTo>
                <a:cubicBezTo>
                  <a:pt x="42997" y="58980"/>
                  <a:pt x="50554" y="66537"/>
                  <a:pt x="50554" y="75831"/>
                </a:cubicBezTo>
                <a:lnTo>
                  <a:pt x="50554" y="92683"/>
                </a:lnTo>
                <a:cubicBezTo>
                  <a:pt x="50554" y="101977"/>
                  <a:pt x="42997" y="109534"/>
                  <a:pt x="33703" y="109534"/>
                </a:cubicBezTo>
                <a:lnTo>
                  <a:pt x="16851" y="109534"/>
                </a:lnTo>
                <a:cubicBezTo>
                  <a:pt x="7557" y="109534"/>
                  <a:pt x="0" y="101977"/>
                  <a:pt x="0" y="92683"/>
                </a:cubicBezTo>
                <a:lnTo>
                  <a:pt x="0" y="56874"/>
                </a:lnTo>
                <a:close/>
                <a:moveTo>
                  <a:pt x="67406" y="56874"/>
                </a:moveTo>
                <a:cubicBezTo>
                  <a:pt x="67406" y="39417"/>
                  <a:pt x="81545" y="25277"/>
                  <a:pt x="99002" y="25277"/>
                </a:cubicBezTo>
                <a:lnTo>
                  <a:pt x="101109" y="25277"/>
                </a:lnTo>
                <a:cubicBezTo>
                  <a:pt x="105769" y="25277"/>
                  <a:pt x="109534" y="29042"/>
                  <a:pt x="109534" y="33703"/>
                </a:cubicBezTo>
                <a:cubicBezTo>
                  <a:pt x="109534" y="38363"/>
                  <a:pt x="105769" y="42129"/>
                  <a:pt x="101109" y="42129"/>
                </a:cubicBezTo>
                <a:lnTo>
                  <a:pt x="99002" y="42129"/>
                </a:lnTo>
                <a:cubicBezTo>
                  <a:pt x="90866" y="42129"/>
                  <a:pt x="84257" y="48737"/>
                  <a:pt x="84257" y="56874"/>
                </a:cubicBezTo>
                <a:lnTo>
                  <a:pt x="84257" y="58980"/>
                </a:lnTo>
                <a:lnTo>
                  <a:pt x="101109" y="58980"/>
                </a:lnTo>
                <a:cubicBezTo>
                  <a:pt x="110403" y="58980"/>
                  <a:pt x="117960" y="66537"/>
                  <a:pt x="117960" y="75831"/>
                </a:cubicBezTo>
                <a:lnTo>
                  <a:pt x="117960" y="92683"/>
                </a:lnTo>
                <a:cubicBezTo>
                  <a:pt x="117960" y="101977"/>
                  <a:pt x="110403" y="109534"/>
                  <a:pt x="101109" y="109534"/>
                </a:cubicBezTo>
                <a:lnTo>
                  <a:pt x="84257" y="109534"/>
                </a:lnTo>
                <a:cubicBezTo>
                  <a:pt x="74962" y="109534"/>
                  <a:pt x="67406" y="101977"/>
                  <a:pt x="67406" y="92683"/>
                </a:cubicBezTo>
                <a:lnTo>
                  <a:pt x="67406" y="56874"/>
                </a:lnTo>
                <a:close/>
              </a:path>
            </a:pathLst>
          </a:custGeom>
          <a:solidFill>
            <a:srgbClr val="C97B63"/>
          </a:solidFill>
          <a:ln/>
        </p:spPr>
      </p:sp>
      <p:sp>
        <p:nvSpPr>
          <p:cNvPr id="41" name="Text 39"/>
          <p:cNvSpPr/>
          <p:nvPr/>
        </p:nvSpPr>
        <p:spPr>
          <a:xfrm>
            <a:off x="659796" y="6310856"/>
            <a:ext cx="11085641" cy="20221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062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Golden Rule:</a:t>
            </a:r>
            <a:pPr algn="ctr">
              <a:lnSpc>
                <a:spcPct val="130000"/>
              </a:lnSpc>
            </a:pPr>
            <a:r>
              <a:rPr lang="en-US" sz="1062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Jika kamu tidak bisa memberikan value dalam 6 bulan pertama, </a:t>
            </a:r>
            <a:pPr algn="ctr">
              <a:lnSpc>
                <a:spcPct val="130000"/>
              </a:lnSpc>
            </a:pPr>
            <a:r>
              <a:rPr lang="en-US" sz="1062" b="1" dirty="0">
                <a:solidFill>
                  <a:srgbClr val="C97B6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jangan bangun komunitas</a:t>
            </a:r>
            <a:pPr algn="ctr">
              <a:lnSpc>
                <a:spcPct val="130000"/>
              </a:lnSpc>
            </a:pPr>
            <a:r>
              <a:rPr lang="en-US" sz="1062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. Bangun saat kamu punya sesuatu untuk diberikan.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2A27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17500" y="317500"/>
            <a:ext cx="1161256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spc="88" kern="0" dirty="0">
                <a:solidFill>
                  <a:srgbClr val="C97B6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Ethical Conversion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17500" y="539750"/>
            <a:ext cx="11699875" cy="317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250" b="1" dirty="0">
                <a:solidFill>
                  <a:srgbClr val="F5F0EB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When Trust Is High, Doors Open Without Knocking</a:t>
            </a:r>
            <a:endParaRPr lang="en-US" sz="1600" dirty="0"/>
          </a:p>
        </p:txBody>
      </p:sp>
      <p:pic>
        <p:nvPicPr>
          <p:cNvPr id="4" name="Image 0" descr="https://kimi-img.moonshot.cn/pub/slides/26-03-01-23:27:38-d6i5lqjeqfpdbv5e60t0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317500" y="1016000"/>
            <a:ext cx="3698875" cy="5341938"/>
          </a:xfrm>
          <a:prstGeom prst="roundRect">
            <a:avLst>
              <a:gd name="adj" fmla="val 0"/>
            </a:avLst>
          </a:prstGeom>
        </p:spPr>
      </p:pic>
      <p:sp>
        <p:nvSpPr>
          <p:cNvPr id="5" name="Shape 2"/>
          <p:cNvSpPr/>
          <p:nvPr/>
        </p:nvSpPr>
        <p:spPr>
          <a:xfrm>
            <a:off x="5032375" y="1016000"/>
            <a:ext cx="6842125" cy="1293813"/>
          </a:xfrm>
          <a:custGeom>
            <a:avLst/>
            <a:gdLst/>
            <a:ahLst/>
            <a:cxnLst/>
            <a:rect l="l" t="t" r="r" b="b"/>
            <a:pathLst>
              <a:path w="6842125" h="1293813">
                <a:moveTo>
                  <a:pt x="31750" y="0"/>
                </a:moveTo>
                <a:lnTo>
                  <a:pt x="6746875" y="0"/>
                </a:lnTo>
                <a:cubicBezTo>
                  <a:pt x="6799480" y="0"/>
                  <a:pt x="6842125" y="42645"/>
                  <a:pt x="6842125" y="95250"/>
                </a:cubicBezTo>
                <a:lnTo>
                  <a:pt x="6842125" y="1198562"/>
                </a:lnTo>
                <a:cubicBezTo>
                  <a:pt x="6842125" y="1251167"/>
                  <a:pt x="6799480" y="1293812"/>
                  <a:pt x="6746875" y="1293813"/>
                </a:cubicBezTo>
                <a:lnTo>
                  <a:pt x="31750" y="1293813"/>
                </a:lnTo>
                <a:cubicBezTo>
                  <a:pt x="14227" y="1293813"/>
                  <a:pt x="0" y="1279586"/>
                  <a:pt x="0" y="1262063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C97B63">
              <a:alpha val="20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5032375" y="1016000"/>
            <a:ext cx="31750" cy="1293813"/>
          </a:xfrm>
          <a:custGeom>
            <a:avLst/>
            <a:gdLst/>
            <a:ahLst/>
            <a:cxnLst/>
            <a:rect l="l" t="t" r="r" b="b"/>
            <a:pathLst>
              <a:path w="31750" h="1293813">
                <a:moveTo>
                  <a:pt x="31750" y="0"/>
                </a:moveTo>
                <a:lnTo>
                  <a:pt x="31750" y="0"/>
                </a:lnTo>
                <a:lnTo>
                  <a:pt x="31750" y="1293813"/>
                </a:lnTo>
                <a:lnTo>
                  <a:pt x="31750" y="1293813"/>
                </a:lnTo>
                <a:cubicBezTo>
                  <a:pt x="14227" y="1293813"/>
                  <a:pt x="0" y="1279586"/>
                  <a:pt x="0" y="1262063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C97B63"/>
          </a:solidFill>
          <a:ln/>
        </p:spPr>
      </p:sp>
      <p:sp>
        <p:nvSpPr>
          <p:cNvPr id="7" name="Shape 4"/>
          <p:cNvSpPr/>
          <p:nvPr/>
        </p:nvSpPr>
        <p:spPr>
          <a:xfrm>
            <a:off x="5175250" y="1143000"/>
            <a:ext cx="317500" cy="317500"/>
          </a:xfrm>
          <a:custGeom>
            <a:avLst/>
            <a:gdLst/>
            <a:ahLst/>
            <a:cxnLst/>
            <a:rect l="l" t="t" r="r" b="b"/>
            <a:pathLst>
              <a:path w="317500" h="317500">
                <a:moveTo>
                  <a:pt x="158750" y="0"/>
                </a:moveTo>
                <a:lnTo>
                  <a:pt x="158750" y="0"/>
                </a:lnTo>
                <a:cubicBezTo>
                  <a:pt x="246367" y="0"/>
                  <a:pt x="317500" y="71133"/>
                  <a:pt x="317500" y="158750"/>
                </a:cubicBezTo>
                <a:lnTo>
                  <a:pt x="317500" y="158750"/>
                </a:lnTo>
                <a:cubicBezTo>
                  <a:pt x="317500" y="246367"/>
                  <a:pt x="246367" y="317500"/>
                  <a:pt x="158750" y="317500"/>
                </a:cubicBezTo>
                <a:lnTo>
                  <a:pt x="158750" y="317500"/>
                </a:lnTo>
                <a:cubicBezTo>
                  <a:pt x="71133" y="317500"/>
                  <a:pt x="0" y="246367"/>
                  <a:pt x="0" y="158750"/>
                </a:cubicBezTo>
                <a:lnTo>
                  <a:pt x="0" y="158750"/>
                </a:lnTo>
                <a:cubicBezTo>
                  <a:pt x="0" y="71133"/>
                  <a:pt x="71133" y="0"/>
                  <a:pt x="158750" y="0"/>
                </a:cubicBezTo>
                <a:close/>
              </a:path>
            </a:pathLst>
          </a:custGeom>
          <a:solidFill>
            <a:srgbClr val="C97B63"/>
          </a:solidFill>
          <a:ln/>
        </p:spPr>
      </p:sp>
      <p:sp>
        <p:nvSpPr>
          <p:cNvPr id="8" name="Shape 5"/>
          <p:cNvSpPr/>
          <p:nvPr/>
        </p:nvSpPr>
        <p:spPr>
          <a:xfrm>
            <a:off x="5270500" y="1238250"/>
            <a:ext cx="127000" cy="127000"/>
          </a:xfrm>
          <a:custGeom>
            <a:avLst/>
            <a:gdLst/>
            <a:ahLst/>
            <a:cxnLst/>
            <a:rect l="l" t="t" r="r" b="b"/>
            <a:pathLst>
              <a:path w="127000" h="127000">
                <a:moveTo>
                  <a:pt x="119087" y="47625"/>
                </a:moveTo>
                <a:lnTo>
                  <a:pt x="121047" y="47625"/>
                </a:lnTo>
                <a:cubicBezTo>
                  <a:pt x="124346" y="47625"/>
                  <a:pt x="127000" y="44971"/>
                  <a:pt x="127000" y="41672"/>
                </a:cubicBezTo>
                <a:lnTo>
                  <a:pt x="127000" y="5953"/>
                </a:lnTo>
                <a:cubicBezTo>
                  <a:pt x="127000" y="3547"/>
                  <a:pt x="125561" y="1364"/>
                  <a:pt x="123329" y="446"/>
                </a:cubicBezTo>
                <a:cubicBezTo>
                  <a:pt x="121096" y="-471"/>
                  <a:pt x="118542" y="50"/>
                  <a:pt x="116830" y="1736"/>
                </a:cubicBezTo>
                <a:lnTo>
                  <a:pt x="104006" y="14585"/>
                </a:lnTo>
                <a:cubicBezTo>
                  <a:pt x="93018" y="5482"/>
                  <a:pt x="78879" y="0"/>
                  <a:pt x="63500" y="0"/>
                </a:cubicBezTo>
                <a:cubicBezTo>
                  <a:pt x="31502" y="0"/>
                  <a:pt x="5035" y="23664"/>
                  <a:pt x="645" y="54446"/>
                </a:cubicBezTo>
                <a:cubicBezTo>
                  <a:pt x="25" y="58787"/>
                  <a:pt x="3026" y="62805"/>
                  <a:pt x="7367" y="63426"/>
                </a:cubicBezTo>
                <a:cubicBezTo>
                  <a:pt x="11708" y="64046"/>
                  <a:pt x="15726" y="61020"/>
                  <a:pt x="16346" y="56704"/>
                </a:cubicBezTo>
                <a:cubicBezTo>
                  <a:pt x="19645" y="33610"/>
                  <a:pt x="39514" y="15875"/>
                  <a:pt x="63500" y="15875"/>
                </a:cubicBezTo>
                <a:cubicBezTo>
                  <a:pt x="74513" y="15875"/>
                  <a:pt x="84634" y="19596"/>
                  <a:pt x="92695" y="25871"/>
                </a:cubicBezTo>
                <a:lnTo>
                  <a:pt x="81111" y="37455"/>
                </a:lnTo>
                <a:cubicBezTo>
                  <a:pt x="79400" y="39167"/>
                  <a:pt x="78904" y="41721"/>
                  <a:pt x="79821" y="43954"/>
                </a:cubicBezTo>
                <a:cubicBezTo>
                  <a:pt x="80739" y="46186"/>
                  <a:pt x="82922" y="47625"/>
                  <a:pt x="85328" y="47625"/>
                </a:cubicBezTo>
                <a:lnTo>
                  <a:pt x="119087" y="47625"/>
                </a:lnTo>
                <a:close/>
                <a:moveTo>
                  <a:pt x="126380" y="72554"/>
                </a:moveTo>
                <a:cubicBezTo>
                  <a:pt x="127000" y="68213"/>
                  <a:pt x="123974" y="64195"/>
                  <a:pt x="119658" y="63574"/>
                </a:cubicBezTo>
                <a:cubicBezTo>
                  <a:pt x="115342" y="62954"/>
                  <a:pt x="111299" y="65980"/>
                  <a:pt x="110679" y="70296"/>
                </a:cubicBezTo>
                <a:cubicBezTo>
                  <a:pt x="107379" y="93365"/>
                  <a:pt x="87511" y="111100"/>
                  <a:pt x="63525" y="111100"/>
                </a:cubicBezTo>
                <a:cubicBezTo>
                  <a:pt x="52512" y="111100"/>
                  <a:pt x="42391" y="107379"/>
                  <a:pt x="34330" y="101104"/>
                </a:cubicBezTo>
                <a:lnTo>
                  <a:pt x="45889" y="89545"/>
                </a:lnTo>
                <a:cubicBezTo>
                  <a:pt x="47600" y="87833"/>
                  <a:pt x="48096" y="85279"/>
                  <a:pt x="47179" y="83046"/>
                </a:cubicBezTo>
                <a:cubicBezTo>
                  <a:pt x="46261" y="80814"/>
                  <a:pt x="44078" y="79375"/>
                  <a:pt x="41672" y="79375"/>
                </a:cubicBezTo>
                <a:lnTo>
                  <a:pt x="5953" y="79375"/>
                </a:lnTo>
                <a:cubicBezTo>
                  <a:pt x="2654" y="79375"/>
                  <a:pt x="0" y="82029"/>
                  <a:pt x="0" y="85328"/>
                </a:cubicBezTo>
                <a:lnTo>
                  <a:pt x="0" y="121047"/>
                </a:lnTo>
                <a:cubicBezTo>
                  <a:pt x="0" y="123453"/>
                  <a:pt x="1439" y="125636"/>
                  <a:pt x="3671" y="126554"/>
                </a:cubicBezTo>
                <a:cubicBezTo>
                  <a:pt x="5904" y="127471"/>
                  <a:pt x="8458" y="126950"/>
                  <a:pt x="10170" y="125264"/>
                </a:cubicBezTo>
                <a:lnTo>
                  <a:pt x="23019" y="112415"/>
                </a:lnTo>
                <a:cubicBezTo>
                  <a:pt x="33982" y="121518"/>
                  <a:pt x="48121" y="127000"/>
                  <a:pt x="63500" y="127000"/>
                </a:cubicBezTo>
                <a:cubicBezTo>
                  <a:pt x="95498" y="127000"/>
                  <a:pt x="121965" y="103336"/>
                  <a:pt x="126355" y="72554"/>
                </a:cubicBezTo>
                <a:close/>
              </a:path>
            </a:pathLst>
          </a:custGeom>
          <a:solidFill>
            <a:srgbClr val="F5F0EB"/>
          </a:solidFill>
          <a:ln/>
        </p:spPr>
      </p:sp>
      <p:sp>
        <p:nvSpPr>
          <p:cNvPr id="9" name="Text 6"/>
          <p:cNvSpPr/>
          <p:nvPr/>
        </p:nvSpPr>
        <p:spPr>
          <a:xfrm>
            <a:off x="5588000" y="1190625"/>
            <a:ext cx="936625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Referral Flow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5175250" y="1524000"/>
            <a:ext cx="6627813" cy="1825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875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Menjadi </a:t>
            </a:r>
            <a:pPr>
              <a:lnSpc>
                <a:spcPct val="140000"/>
              </a:lnSpc>
            </a:pPr>
            <a:r>
              <a:rPr lang="en-US" sz="875" b="1" dirty="0">
                <a:solidFill>
                  <a:srgbClr val="D4A574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top-of-mind</a:t>
            </a:r>
            <a:pPr>
              <a:lnSpc>
                <a:spcPct val="140000"/>
              </a:lnSpc>
            </a:pPr>
            <a:r>
              <a:rPr lang="en-US" sz="875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saat ada peluang yang relevan. Orang merekomendasikan mereka yang mereka kenal, percayai, dan suka.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5175250" y="1768078"/>
            <a:ext cx="6572250" cy="412750"/>
          </a:xfrm>
          <a:custGeom>
            <a:avLst/>
            <a:gdLst/>
            <a:ahLst/>
            <a:cxnLst/>
            <a:rect l="l" t="t" r="r" b="b"/>
            <a:pathLst>
              <a:path w="6572250" h="412750">
                <a:moveTo>
                  <a:pt x="63502" y="0"/>
                </a:moveTo>
                <a:lnTo>
                  <a:pt x="6508748" y="0"/>
                </a:lnTo>
                <a:cubicBezTo>
                  <a:pt x="6543819" y="0"/>
                  <a:pt x="6572250" y="28431"/>
                  <a:pt x="6572250" y="63502"/>
                </a:cubicBezTo>
                <a:lnTo>
                  <a:pt x="6572250" y="349248"/>
                </a:lnTo>
                <a:cubicBezTo>
                  <a:pt x="6572250" y="384319"/>
                  <a:pt x="6543819" y="412750"/>
                  <a:pt x="6508748" y="412750"/>
                </a:cubicBezTo>
                <a:lnTo>
                  <a:pt x="63502" y="412750"/>
                </a:lnTo>
                <a:cubicBezTo>
                  <a:pt x="28431" y="412750"/>
                  <a:pt x="0" y="384319"/>
                  <a:pt x="0" y="349248"/>
                </a:cubicBezTo>
                <a:lnTo>
                  <a:pt x="0" y="63502"/>
                </a:lnTo>
                <a:cubicBezTo>
                  <a:pt x="0" y="28454"/>
                  <a:pt x="28454" y="0"/>
                  <a:pt x="63502" y="0"/>
                </a:cubicBezTo>
                <a:close/>
              </a:path>
            </a:pathLst>
          </a:custGeom>
          <a:solidFill>
            <a:srgbClr val="2A2726">
              <a:alpha val="60000"/>
            </a:srgbClr>
          </a:solidFill>
          <a:ln/>
        </p:spPr>
      </p:sp>
      <p:sp>
        <p:nvSpPr>
          <p:cNvPr id="12" name="Text 9"/>
          <p:cNvSpPr/>
          <p:nvPr/>
        </p:nvSpPr>
        <p:spPr>
          <a:xfrm>
            <a:off x="5238750" y="1831578"/>
            <a:ext cx="6492875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0" b="1" dirty="0">
                <a:solidFill>
                  <a:srgbClr val="D4A574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Real Example: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5238750" y="1990328"/>
            <a:ext cx="6492875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0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"Butuh agency untuk project X" → "Kamu harus kenalan dengan Y dari komunitas kita"</a:t>
            </a:r>
            <a:endParaRPr lang="en-US" sz="1600" dirty="0"/>
          </a:p>
        </p:txBody>
      </p:sp>
      <p:sp>
        <p:nvSpPr>
          <p:cNvPr id="14" name="Shape 11"/>
          <p:cNvSpPr/>
          <p:nvPr/>
        </p:nvSpPr>
        <p:spPr>
          <a:xfrm>
            <a:off x="5032375" y="2403078"/>
            <a:ext cx="6842125" cy="1293813"/>
          </a:xfrm>
          <a:custGeom>
            <a:avLst/>
            <a:gdLst/>
            <a:ahLst/>
            <a:cxnLst/>
            <a:rect l="l" t="t" r="r" b="b"/>
            <a:pathLst>
              <a:path w="6842125" h="1293813">
                <a:moveTo>
                  <a:pt x="31750" y="0"/>
                </a:moveTo>
                <a:lnTo>
                  <a:pt x="6746875" y="0"/>
                </a:lnTo>
                <a:cubicBezTo>
                  <a:pt x="6799480" y="0"/>
                  <a:pt x="6842125" y="42645"/>
                  <a:pt x="6842125" y="95250"/>
                </a:cubicBezTo>
                <a:lnTo>
                  <a:pt x="6842125" y="1198562"/>
                </a:lnTo>
                <a:cubicBezTo>
                  <a:pt x="6842125" y="1251167"/>
                  <a:pt x="6799480" y="1293812"/>
                  <a:pt x="6746875" y="1293813"/>
                </a:cubicBezTo>
                <a:lnTo>
                  <a:pt x="31750" y="1293813"/>
                </a:lnTo>
                <a:cubicBezTo>
                  <a:pt x="14227" y="1293813"/>
                  <a:pt x="0" y="1279586"/>
                  <a:pt x="0" y="1262063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D4A574">
              <a:alpha val="20000"/>
            </a:srgbClr>
          </a:solidFill>
          <a:ln/>
        </p:spPr>
      </p:sp>
      <p:sp>
        <p:nvSpPr>
          <p:cNvPr id="15" name="Shape 12"/>
          <p:cNvSpPr/>
          <p:nvPr/>
        </p:nvSpPr>
        <p:spPr>
          <a:xfrm>
            <a:off x="5032375" y="2403078"/>
            <a:ext cx="31750" cy="1293813"/>
          </a:xfrm>
          <a:custGeom>
            <a:avLst/>
            <a:gdLst/>
            <a:ahLst/>
            <a:cxnLst/>
            <a:rect l="l" t="t" r="r" b="b"/>
            <a:pathLst>
              <a:path w="31750" h="1293813">
                <a:moveTo>
                  <a:pt x="31750" y="0"/>
                </a:moveTo>
                <a:lnTo>
                  <a:pt x="31750" y="0"/>
                </a:lnTo>
                <a:lnTo>
                  <a:pt x="31750" y="1293813"/>
                </a:lnTo>
                <a:lnTo>
                  <a:pt x="31750" y="1293813"/>
                </a:lnTo>
                <a:cubicBezTo>
                  <a:pt x="14227" y="1293813"/>
                  <a:pt x="0" y="1279586"/>
                  <a:pt x="0" y="1262063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16" name="Shape 13"/>
          <p:cNvSpPr/>
          <p:nvPr/>
        </p:nvSpPr>
        <p:spPr>
          <a:xfrm>
            <a:off x="5175250" y="2530078"/>
            <a:ext cx="317500" cy="317500"/>
          </a:xfrm>
          <a:custGeom>
            <a:avLst/>
            <a:gdLst/>
            <a:ahLst/>
            <a:cxnLst/>
            <a:rect l="l" t="t" r="r" b="b"/>
            <a:pathLst>
              <a:path w="317500" h="317500">
                <a:moveTo>
                  <a:pt x="158750" y="0"/>
                </a:moveTo>
                <a:lnTo>
                  <a:pt x="158750" y="0"/>
                </a:lnTo>
                <a:cubicBezTo>
                  <a:pt x="246367" y="0"/>
                  <a:pt x="317500" y="71133"/>
                  <a:pt x="317500" y="158750"/>
                </a:cubicBezTo>
                <a:lnTo>
                  <a:pt x="317500" y="158750"/>
                </a:lnTo>
                <a:cubicBezTo>
                  <a:pt x="317500" y="246367"/>
                  <a:pt x="246367" y="317500"/>
                  <a:pt x="158750" y="317500"/>
                </a:cubicBezTo>
                <a:lnTo>
                  <a:pt x="158750" y="317500"/>
                </a:lnTo>
                <a:cubicBezTo>
                  <a:pt x="71133" y="317500"/>
                  <a:pt x="0" y="246367"/>
                  <a:pt x="0" y="158750"/>
                </a:cubicBezTo>
                <a:lnTo>
                  <a:pt x="0" y="158750"/>
                </a:lnTo>
                <a:cubicBezTo>
                  <a:pt x="0" y="71133"/>
                  <a:pt x="71133" y="0"/>
                  <a:pt x="158750" y="0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17" name="Shape 14"/>
          <p:cNvSpPr/>
          <p:nvPr/>
        </p:nvSpPr>
        <p:spPr>
          <a:xfrm>
            <a:off x="5262563" y="2625328"/>
            <a:ext cx="142875" cy="127000"/>
          </a:xfrm>
          <a:custGeom>
            <a:avLst/>
            <a:gdLst/>
            <a:ahLst/>
            <a:cxnLst/>
            <a:rect l="l" t="t" r="r" b="b"/>
            <a:pathLst>
              <a:path w="142875" h="127000">
                <a:moveTo>
                  <a:pt x="66700" y="21134"/>
                </a:moveTo>
                <a:lnTo>
                  <a:pt x="37778" y="53280"/>
                </a:lnTo>
                <a:cubicBezTo>
                  <a:pt x="36637" y="54546"/>
                  <a:pt x="36686" y="56505"/>
                  <a:pt x="37902" y="57721"/>
                </a:cubicBezTo>
                <a:cubicBezTo>
                  <a:pt x="45467" y="65286"/>
                  <a:pt x="57745" y="65286"/>
                  <a:pt x="65311" y="57721"/>
                </a:cubicBezTo>
                <a:lnTo>
                  <a:pt x="73199" y="49833"/>
                </a:lnTo>
                <a:cubicBezTo>
                  <a:pt x="74240" y="48791"/>
                  <a:pt x="75555" y="48220"/>
                  <a:pt x="76895" y="48121"/>
                </a:cubicBezTo>
                <a:cubicBezTo>
                  <a:pt x="78581" y="47972"/>
                  <a:pt x="80318" y="48543"/>
                  <a:pt x="81607" y="49833"/>
                </a:cubicBezTo>
                <a:lnTo>
                  <a:pt x="125413" y="93266"/>
                </a:lnTo>
                <a:lnTo>
                  <a:pt x="142875" y="79375"/>
                </a:lnTo>
                <a:lnTo>
                  <a:pt x="142875" y="7938"/>
                </a:lnTo>
                <a:lnTo>
                  <a:pt x="115094" y="23812"/>
                </a:lnTo>
                <a:lnTo>
                  <a:pt x="109190" y="19869"/>
                </a:lnTo>
                <a:cubicBezTo>
                  <a:pt x="105271" y="17264"/>
                  <a:pt x="100682" y="15875"/>
                  <a:pt x="95969" y="15875"/>
                </a:cubicBezTo>
                <a:lnTo>
                  <a:pt x="78507" y="15875"/>
                </a:lnTo>
                <a:cubicBezTo>
                  <a:pt x="78234" y="15875"/>
                  <a:pt x="77936" y="15875"/>
                  <a:pt x="77663" y="15900"/>
                </a:cubicBezTo>
                <a:cubicBezTo>
                  <a:pt x="73471" y="16123"/>
                  <a:pt x="69528" y="18008"/>
                  <a:pt x="66700" y="21134"/>
                </a:cubicBezTo>
                <a:close/>
                <a:moveTo>
                  <a:pt x="28922" y="45318"/>
                </a:moveTo>
                <a:lnTo>
                  <a:pt x="55414" y="15875"/>
                </a:lnTo>
                <a:lnTo>
                  <a:pt x="45591" y="15875"/>
                </a:lnTo>
                <a:cubicBezTo>
                  <a:pt x="39266" y="15875"/>
                  <a:pt x="33213" y="18380"/>
                  <a:pt x="28749" y="22845"/>
                </a:cubicBezTo>
                <a:lnTo>
                  <a:pt x="27781" y="23812"/>
                </a:lnTo>
                <a:lnTo>
                  <a:pt x="0" y="7938"/>
                </a:lnTo>
                <a:lnTo>
                  <a:pt x="0" y="79375"/>
                </a:lnTo>
                <a:lnTo>
                  <a:pt x="38795" y="111696"/>
                </a:lnTo>
                <a:cubicBezTo>
                  <a:pt x="44500" y="116458"/>
                  <a:pt x="51693" y="119063"/>
                  <a:pt x="59110" y="119063"/>
                </a:cubicBezTo>
                <a:lnTo>
                  <a:pt x="63004" y="119063"/>
                </a:lnTo>
                <a:lnTo>
                  <a:pt x="61268" y="117326"/>
                </a:lnTo>
                <a:cubicBezTo>
                  <a:pt x="58936" y="114995"/>
                  <a:pt x="58936" y="111224"/>
                  <a:pt x="61268" y="108917"/>
                </a:cubicBezTo>
                <a:cubicBezTo>
                  <a:pt x="63599" y="106611"/>
                  <a:pt x="67370" y="106586"/>
                  <a:pt x="69676" y="108917"/>
                </a:cubicBezTo>
                <a:lnTo>
                  <a:pt x="79846" y="119087"/>
                </a:lnTo>
                <a:lnTo>
                  <a:pt x="82079" y="119087"/>
                </a:lnTo>
                <a:cubicBezTo>
                  <a:pt x="86816" y="119087"/>
                  <a:pt x="91455" y="118021"/>
                  <a:pt x="95672" y="116036"/>
                </a:cubicBezTo>
                <a:lnTo>
                  <a:pt x="89049" y="109389"/>
                </a:lnTo>
                <a:cubicBezTo>
                  <a:pt x="86717" y="107057"/>
                  <a:pt x="86717" y="103287"/>
                  <a:pt x="89049" y="100980"/>
                </a:cubicBezTo>
                <a:cubicBezTo>
                  <a:pt x="91380" y="98673"/>
                  <a:pt x="95151" y="98648"/>
                  <a:pt x="97458" y="100980"/>
                </a:cubicBezTo>
                <a:lnTo>
                  <a:pt x="105395" y="108917"/>
                </a:lnTo>
                <a:lnTo>
                  <a:pt x="109736" y="104577"/>
                </a:lnTo>
                <a:cubicBezTo>
                  <a:pt x="111944" y="102369"/>
                  <a:pt x="112588" y="99169"/>
                  <a:pt x="111621" y="96366"/>
                </a:cubicBezTo>
                <a:lnTo>
                  <a:pt x="77415" y="62433"/>
                </a:lnTo>
                <a:lnTo>
                  <a:pt x="73720" y="66129"/>
                </a:lnTo>
                <a:cubicBezTo>
                  <a:pt x="61491" y="78358"/>
                  <a:pt x="41697" y="78358"/>
                  <a:pt x="29468" y="66129"/>
                </a:cubicBezTo>
                <a:cubicBezTo>
                  <a:pt x="23763" y="60424"/>
                  <a:pt x="23540" y="51271"/>
                  <a:pt x="28922" y="45293"/>
                </a:cubicBezTo>
                <a:close/>
              </a:path>
            </a:pathLst>
          </a:custGeom>
          <a:solidFill>
            <a:srgbClr val="2A2726"/>
          </a:solidFill>
          <a:ln/>
        </p:spPr>
      </p:sp>
      <p:sp>
        <p:nvSpPr>
          <p:cNvPr id="18" name="Text 15"/>
          <p:cNvSpPr/>
          <p:nvPr/>
        </p:nvSpPr>
        <p:spPr>
          <a:xfrm>
            <a:off x="5588000" y="2577703"/>
            <a:ext cx="1508125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Collaborative Projects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5175250" y="2911078"/>
            <a:ext cx="6627813" cy="1825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875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Inisiasi projects yang </a:t>
            </a:r>
            <a:pPr>
              <a:lnSpc>
                <a:spcPct val="140000"/>
              </a:lnSpc>
            </a:pPr>
            <a:r>
              <a:rPr lang="en-US" sz="875" b="1" dirty="0">
                <a:solidFill>
                  <a:srgbClr val="C97B6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menguntungkan semua pihak</a:t>
            </a:r>
            <a:pPr>
              <a:lnSpc>
                <a:spcPct val="140000"/>
              </a:lnSpc>
            </a:pPr>
            <a:r>
              <a:rPr lang="en-US" sz="875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— bukan hanya kamu. Joint ventures, partnerships, co-creation.</a:t>
            </a:r>
            <a:endParaRPr lang="en-US" sz="1600" dirty="0"/>
          </a:p>
        </p:txBody>
      </p:sp>
      <p:sp>
        <p:nvSpPr>
          <p:cNvPr id="20" name="Shape 17"/>
          <p:cNvSpPr/>
          <p:nvPr/>
        </p:nvSpPr>
        <p:spPr>
          <a:xfrm>
            <a:off x="5175250" y="3155156"/>
            <a:ext cx="6572250" cy="412750"/>
          </a:xfrm>
          <a:custGeom>
            <a:avLst/>
            <a:gdLst/>
            <a:ahLst/>
            <a:cxnLst/>
            <a:rect l="l" t="t" r="r" b="b"/>
            <a:pathLst>
              <a:path w="6572250" h="412750">
                <a:moveTo>
                  <a:pt x="63502" y="0"/>
                </a:moveTo>
                <a:lnTo>
                  <a:pt x="6508748" y="0"/>
                </a:lnTo>
                <a:cubicBezTo>
                  <a:pt x="6543819" y="0"/>
                  <a:pt x="6572250" y="28431"/>
                  <a:pt x="6572250" y="63502"/>
                </a:cubicBezTo>
                <a:lnTo>
                  <a:pt x="6572250" y="349248"/>
                </a:lnTo>
                <a:cubicBezTo>
                  <a:pt x="6572250" y="384319"/>
                  <a:pt x="6543819" y="412750"/>
                  <a:pt x="6508748" y="412750"/>
                </a:cubicBezTo>
                <a:lnTo>
                  <a:pt x="63502" y="412750"/>
                </a:lnTo>
                <a:cubicBezTo>
                  <a:pt x="28431" y="412750"/>
                  <a:pt x="0" y="384319"/>
                  <a:pt x="0" y="349248"/>
                </a:cubicBezTo>
                <a:lnTo>
                  <a:pt x="0" y="63502"/>
                </a:lnTo>
                <a:cubicBezTo>
                  <a:pt x="0" y="28454"/>
                  <a:pt x="28454" y="0"/>
                  <a:pt x="63502" y="0"/>
                </a:cubicBezTo>
                <a:close/>
              </a:path>
            </a:pathLst>
          </a:custGeom>
          <a:solidFill>
            <a:srgbClr val="2A2726">
              <a:alpha val="60000"/>
            </a:srgbClr>
          </a:solidFill>
          <a:ln/>
        </p:spPr>
      </p:sp>
      <p:sp>
        <p:nvSpPr>
          <p:cNvPr id="21" name="Text 18"/>
          <p:cNvSpPr/>
          <p:nvPr/>
        </p:nvSpPr>
        <p:spPr>
          <a:xfrm>
            <a:off x="5238750" y="3218656"/>
            <a:ext cx="6492875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0" b="1" dirty="0">
                <a:solidFill>
                  <a:srgbClr val="D4A574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Real Example: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5238750" y="3377406"/>
            <a:ext cx="6492875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0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Komunitas founder → joint webinar series → shared audience growth</a:t>
            </a:r>
            <a:endParaRPr lang="en-US" sz="1600" dirty="0"/>
          </a:p>
        </p:txBody>
      </p:sp>
      <p:sp>
        <p:nvSpPr>
          <p:cNvPr id="23" name="Shape 20"/>
          <p:cNvSpPr/>
          <p:nvPr/>
        </p:nvSpPr>
        <p:spPr>
          <a:xfrm>
            <a:off x="5032375" y="3790156"/>
            <a:ext cx="6842125" cy="1293813"/>
          </a:xfrm>
          <a:custGeom>
            <a:avLst/>
            <a:gdLst/>
            <a:ahLst/>
            <a:cxnLst/>
            <a:rect l="l" t="t" r="r" b="b"/>
            <a:pathLst>
              <a:path w="6842125" h="1293813">
                <a:moveTo>
                  <a:pt x="31750" y="0"/>
                </a:moveTo>
                <a:lnTo>
                  <a:pt x="6746875" y="0"/>
                </a:lnTo>
                <a:cubicBezTo>
                  <a:pt x="6799480" y="0"/>
                  <a:pt x="6842125" y="42645"/>
                  <a:pt x="6842125" y="95250"/>
                </a:cubicBezTo>
                <a:lnTo>
                  <a:pt x="6842125" y="1198562"/>
                </a:lnTo>
                <a:cubicBezTo>
                  <a:pt x="6842125" y="1251167"/>
                  <a:pt x="6799480" y="1293812"/>
                  <a:pt x="6746875" y="1293813"/>
                </a:cubicBezTo>
                <a:lnTo>
                  <a:pt x="31750" y="1293813"/>
                </a:lnTo>
                <a:cubicBezTo>
                  <a:pt x="14227" y="1293813"/>
                  <a:pt x="0" y="1279586"/>
                  <a:pt x="0" y="1262063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C97B63">
              <a:alpha val="20000"/>
            </a:srgbClr>
          </a:solidFill>
          <a:ln/>
        </p:spPr>
      </p:sp>
      <p:sp>
        <p:nvSpPr>
          <p:cNvPr id="24" name="Shape 21"/>
          <p:cNvSpPr/>
          <p:nvPr/>
        </p:nvSpPr>
        <p:spPr>
          <a:xfrm>
            <a:off x="5032375" y="3790156"/>
            <a:ext cx="31750" cy="1293813"/>
          </a:xfrm>
          <a:custGeom>
            <a:avLst/>
            <a:gdLst/>
            <a:ahLst/>
            <a:cxnLst/>
            <a:rect l="l" t="t" r="r" b="b"/>
            <a:pathLst>
              <a:path w="31750" h="1293813">
                <a:moveTo>
                  <a:pt x="31750" y="0"/>
                </a:moveTo>
                <a:lnTo>
                  <a:pt x="31750" y="0"/>
                </a:lnTo>
                <a:lnTo>
                  <a:pt x="31750" y="1293813"/>
                </a:lnTo>
                <a:lnTo>
                  <a:pt x="31750" y="1293813"/>
                </a:lnTo>
                <a:cubicBezTo>
                  <a:pt x="14227" y="1293813"/>
                  <a:pt x="0" y="1279586"/>
                  <a:pt x="0" y="1262063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C97B63"/>
          </a:solidFill>
          <a:ln/>
        </p:spPr>
      </p:sp>
      <p:sp>
        <p:nvSpPr>
          <p:cNvPr id="25" name="Shape 22"/>
          <p:cNvSpPr/>
          <p:nvPr/>
        </p:nvSpPr>
        <p:spPr>
          <a:xfrm>
            <a:off x="5175250" y="3917156"/>
            <a:ext cx="317500" cy="317500"/>
          </a:xfrm>
          <a:custGeom>
            <a:avLst/>
            <a:gdLst/>
            <a:ahLst/>
            <a:cxnLst/>
            <a:rect l="l" t="t" r="r" b="b"/>
            <a:pathLst>
              <a:path w="317500" h="317500">
                <a:moveTo>
                  <a:pt x="158750" y="0"/>
                </a:moveTo>
                <a:lnTo>
                  <a:pt x="158750" y="0"/>
                </a:lnTo>
                <a:cubicBezTo>
                  <a:pt x="246367" y="0"/>
                  <a:pt x="317500" y="71133"/>
                  <a:pt x="317500" y="158750"/>
                </a:cubicBezTo>
                <a:lnTo>
                  <a:pt x="317500" y="158750"/>
                </a:lnTo>
                <a:cubicBezTo>
                  <a:pt x="317500" y="246367"/>
                  <a:pt x="246367" y="317500"/>
                  <a:pt x="158750" y="317500"/>
                </a:cubicBezTo>
                <a:lnTo>
                  <a:pt x="158750" y="317500"/>
                </a:lnTo>
                <a:cubicBezTo>
                  <a:pt x="71133" y="317500"/>
                  <a:pt x="0" y="246367"/>
                  <a:pt x="0" y="158750"/>
                </a:cubicBezTo>
                <a:lnTo>
                  <a:pt x="0" y="158750"/>
                </a:lnTo>
                <a:cubicBezTo>
                  <a:pt x="0" y="71133"/>
                  <a:pt x="71133" y="0"/>
                  <a:pt x="158750" y="0"/>
                </a:cubicBezTo>
                <a:close/>
              </a:path>
            </a:pathLst>
          </a:custGeom>
          <a:solidFill>
            <a:srgbClr val="C97B63"/>
          </a:solidFill>
          <a:ln/>
        </p:spPr>
      </p:sp>
      <p:sp>
        <p:nvSpPr>
          <p:cNvPr id="26" name="Shape 23"/>
          <p:cNvSpPr/>
          <p:nvPr/>
        </p:nvSpPr>
        <p:spPr>
          <a:xfrm>
            <a:off x="5270500" y="4012406"/>
            <a:ext cx="127000" cy="127000"/>
          </a:xfrm>
          <a:custGeom>
            <a:avLst/>
            <a:gdLst/>
            <a:ahLst/>
            <a:cxnLst/>
            <a:rect l="l" t="t" r="r" b="b"/>
            <a:pathLst>
              <a:path w="127000" h="127000">
                <a:moveTo>
                  <a:pt x="31750" y="79375"/>
                </a:moveTo>
                <a:lnTo>
                  <a:pt x="6077" y="79375"/>
                </a:lnTo>
                <a:cubicBezTo>
                  <a:pt x="-99" y="79375"/>
                  <a:pt x="-3894" y="72653"/>
                  <a:pt x="-719" y="67345"/>
                </a:cubicBezTo>
                <a:lnTo>
                  <a:pt x="12402" y="45467"/>
                </a:lnTo>
                <a:cubicBezTo>
                  <a:pt x="14560" y="41870"/>
                  <a:pt x="18430" y="39688"/>
                  <a:pt x="22622" y="39688"/>
                </a:cubicBezTo>
                <a:lnTo>
                  <a:pt x="46186" y="39688"/>
                </a:lnTo>
                <a:cubicBezTo>
                  <a:pt x="65063" y="7714"/>
                  <a:pt x="93216" y="6102"/>
                  <a:pt x="112043" y="8855"/>
                </a:cubicBezTo>
                <a:cubicBezTo>
                  <a:pt x="115218" y="9327"/>
                  <a:pt x="117698" y="11807"/>
                  <a:pt x="118145" y="14957"/>
                </a:cubicBezTo>
                <a:cubicBezTo>
                  <a:pt x="120898" y="33784"/>
                  <a:pt x="119286" y="61937"/>
                  <a:pt x="87313" y="80814"/>
                </a:cubicBezTo>
                <a:lnTo>
                  <a:pt x="87313" y="104378"/>
                </a:lnTo>
                <a:cubicBezTo>
                  <a:pt x="87313" y="108570"/>
                  <a:pt x="85130" y="112440"/>
                  <a:pt x="81533" y="114598"/>
                </a:cubicBezTo>
                <a:lnTo>
                  <a:pt x="59655" y="127719"/>
                </a:lnTo>
                <a:cubicBezTo>
                  <a:pt x="54372" y="130894"/>
                  <a:pt x="47625" y="127074"/>
                  <a:pt x="47625" y="120923"/>
                </a:cubicBezTo>
                <a:lnTo>
                  <a:pt x="47625" y="95250"/>
                </a:lnTo>
                <a:cubicBezTo>
                  <a:pt x="47625" y="86494"/>
                  <a:pt x="40506" y="79375"/>
                  <a:pt x="31750" y="79375"/>
                </a:cubicBezTo>
                <a:lnTo>
                  <a:pt x="31725" y="79375"/>
                </a:lnTo>
                <a:close/>
                <a:moveTo>
                  <a:pt x="99219" y="39688"/>
                </a:moveTo>
                <a:cubicBezTo>
                  <a:pt x="99219" y="33116"/>
                  <a:pt x="93884" y="27781"/>
                  <a:pt x="87313" y="27781"/>
                </a:cubicBezTo>
                <a:cubicBezTo>
                  <a:pt x="80741" y="27781"/>
                  <a:pt x="75406" y="33116"/>
                  <a:pt x="75406" y="39688"/>
                </a:cubicBezTo>
                <a:cubicBezTo>
                  <a:pt x="75406" y="46259"/>
                  <a:pt x="80741" y="51594"/>
                  <a:pt x="87313" y="51594"/>
                </a:cubicBezTo>
                <a:cubicBezTo>
                  <a:pt x="93884" y="51594"/>
                  <a:pt x="99219" y="46259"/>
                  <a:pt x="99219" y="39688"/>
                </a:cubicBezTo>
                <a:close/>
              </a:path>
            </a:pathLst>
          </a:custGeom>
          <a:solidFill>
            <a:srgbClr val="F5F0EB"/>
          </a:solidFill>
          <a:ln/>
        </p:spPr>
      </p:sp>
      <p:sp>
        <p:nvSpPr>
          <p:cNvPr id="27" name="Text 24"/>
          <p:cNvSpPr/>
          <p:nvPr/>
        </p:nvSpPr>
        <p:spPr>
          <a:xfrm>
            <a:off x="5588000" y="3964781"/>
            <a:ext cx="1008063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Soft Launches</a:t>
            </a:r>
            <a:endParaRPr lang="en-US" sz="1600" dirty="0"/>
          </a:p>
        </p:txBody>
      </p:sp>
      <p:sp>
        <p:nvSpPr>
          <p:cNvPr id="28" name="Text 25"/>
          <p:cNvSpPr/>
          <p:nvPr/>
        </p:nvSpPr>
        <p:spPr>
          <a:xfrm>
            <a:off x="5175250" y="4298156"/>
            <a:ext cx="6627813" cy="1825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875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Komunitas sebagai </a:t>
            </a:r>
            <a:pPr>
              <a:lnSpc>
                <a:spcPct val="140000"/>
              </a:lnSpc>
            </a:pPr>
            <a:r>
              <a:rPr lang="en-US" sz="875" b="1" dirty="0">
                <a:solidFill>
                  <a:srgbClr val="D4A574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first-market</a:t>
            </a:r>
            <a:pPr>
              <a:lnSpc>
                <a:spcPct val="140000"/>
              </a:lnSpc>
            </a:pPr>
            <a:r>
              <a:rPr lang="en-US" sz="875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untuk ide, produk, atau jasa baru. Trusted feedback + early adopters.</a:t>
            </a:r>
            <a:endParaRPr lang="en-US" sz="1600" dirty="0"/>
          </a:p>
        </p:txBody>
      </p:sp>
      <p:sp>
        <p:nvSpPr>
          <p:cNvPr id="29" name="Shape 26"/>
          <p:cNvSpPr/>
          <p:nvPr/>
        </p:nvSpPr>
        <p:spPr>
          <a:xfrm>
            <a:off x="5175250" y="4542234"/>
            <a:ext cx="6572250" cy="412750"/>
          </a:xfrm>
          <a:custGeom>
            <a:avLst/>
            <a:gdLst/>
            <a:ahLst/>
            <a:cxnLst/>
            <a:rect l="l" t="t" r="r" b="b"/>
            <a:pathLst>
              <a:path w="6572250" h="412750">
                <a:moveTo>
                  <a:pt x="63502" y="0"/>
                </a:moveTo>
                <a:lnTo>
                  <a:pt x="6508748" y="0"/>
                </a:lnTo>
                <a:cubicBezTo>
                  <a:pt x="6543819" y="0"/>
                  <a:pt x="6572250" y="28431"/>
                  <a:pt x="6572250" y="63502"/>
                </a:cubicBezTo>
                <a:lnTo>
                  <a:pt x="6572250" y="349248"/>
                </a:lnTo>
                <a:cubicBezTo>
                  <a:pt x="6572250" y="384319"/>
                  <a:pt x="6543819" y="412750"/>
                  <a:pt x="6508748" y="412750"/>
                </a:cubicBezTo>
                <a:lnTo>
                  <a:pt x="63502" y="412750"/>
                </a:lnTo>
                <a:cubicBezTo>
                  <a:pt x="28431" y="412750"/>
                  <a:pt x="0" y="384319"/>
                  <a:pt x="0" y="349248"/>
                </a:cubicBezTo>
                <a:lnTo>
                  <a:pt x="0" y="63502"/>
                </a:lnTo>
                <a:cubicBezTo>
                  <a:pt x="0" y="28454"/>
                  <a:pt x="28454" y="0"/>
                  <a:pt x="63502" y="0"/>
                </a:cubicBezTo>
                <a:close/>
              </a:path>
            </a:pathLst>
          </a:custGeom>
          <a:solidFill>
            <a:srgbClr val="2A2726">
              <a:alpha val="60000"/>
            </a:srgbClr>
          </a:solidFill>
          <a:ln/>
        </p:spPr>
      </p:sp>
      <p:sp>
        <p:nvSpPr>
          <p:cNvPr id="30" name="Text 27"/>
          <p:cNvSpPr/>
          <p:nvPr/>
        </p:nvSpPr>
        <p:spPr>
          <a:xfrm>
            <a:off x="5238750" y="4605734"/>
            <a:ext cx="6492875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0" b="1" dirty="0">
                <a:solidFill>
                  <a:srgbClr val="D4A574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Real Example:</a:t>
            </a:r>
            <a:endParaRPr lang="en-US" sz="1600" dirty="0"/>
          </a:p>
        </p:txBody>
      </p:sp>
      <p:sp>
        <p:nvSpPr>
          <p:cNvPr id="31" name="Text 28"/>
          <p:cNvSpPr/>
          <p:nvPr/>
        </p:nvSpPr>
        <p:spPr>
          <a:xfrm>
            <a:off x="5238750" y="4764484"/>
            <a:ext cx="6492875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0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Launch produk ke komunitas dulu → iterate → public launch</a:t>
            </a:r>
            <a:endParaRPr lang="en-US" sz="1600" dirty="0"/>
          </a:p>
        </p:txBody>
      </p:sp>
      <p:sp>
        <p:nvSpPr>
          <p:cNvPr id="32" name="Shape 29"/>
          <p:cNvSpPr/>
          <p:nvPr/>
        </p:nvSpPr>
        <p:spPr>
          <a:xfrm>
            <a:off x="5032375" y="5177234"/>
            <a:ext cx="6842125" cy="817563"/>
          </a:xfrm>
          <a:custGeom>
            <a:avLst/>
            <a:gdLst/>
            <a:ahLst/>
            <a:cxnLst/>
            <a:rect l="l" t="t" r="r" b="b"/>
            <a:pathLst>
              <a:path w="6842125" h="817563">
                <a:moveTo>
                  <a:pt x="31750" y="0"/>
                </a:moveTo>
                <a:lnTo>
                  <a:pt x="6746879" y="0"/>
                </a:lnTo>
                <a:cubicBezTo>
                  <a:pt x="6799482" y="0"/>
                  <a:pt x="6842125" y="42643"/>
                  <a:pt x="6842125" y="95246"/>
                </a:cubicBezTo>
                <a:lnTo>
                  <a:pt x="6842125" y="722316"/>
                </a:lnTo>
                <a:cubicBezTo>
                  <a:pt x="6842125" y="774919"/>
                  <a:pt x="6799482" y="817563"/>
                  <a:pt x="6746879" y="817563"/>
                </a:cubicBezTo>
                <a:lnTo>
                  <a:pt x="31750" y="817563"/>
                </a:lnTo>
                <a:cubicBezTo>
                  <a:pt x="14227" y="817563"/>
                  <a:pt x="0" y="803336"/>
                  <a:pt x="0" y="785813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D4A574">
              <a:alpha val="20000"/>
            </a:srgbClr>
          </a:solidFill>
          <a:ln/>
        </p:spPr>
      </p:sp>
      <p:sp>
        <p:nvSpPr>
          <p:cNvPr id="33" name="Shape 30"/>
          <p:cNvSpPr/>
          <p:nvPr/>
        </p:nvSpPr>
        <p:spPr>
          <a:xfrm>
            <a:off x="5032375" y="5177234"/>
            <a:ext cx="31750" cy="817563"/>
          </a:xfrm>
          <a:custGeom>
            <a:avLst/>
            <a:gdLst/>
            <a:ahLst/>
            <a:cxnLst/>
            <a:rect l="l" t="t" r="r" b="b"/>
            <a:pathLst>
              <a:path w="31750" h="817563">
                <a:moveTo>
                  <a:pt x="31750" y="0"/>
                </a:moveTo>
                <a:lnTo>
                  <a:pt x="31750" y="0"/>
                </a:lnTo>
                <a:lnTo>
                  <a:pt x="31750" y="817563"/>
                </a:lnTo>
                <a:lnTo>
                  <a:pt x="31750" y="817563"/>
                </a:lnTo>
                <a:cubicBezTo>
                  <a:pt x="14227" y="817563"/>
                  <a:pt x="0" y="803336"/>
                  <a:pt x="0" y="785813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34" name="Shape 31"/>
          <p:cNvSpPr/>
          <p:nvPr/>
        </p:nvSpPr>
        <p:spPr>
          <a:xfrm>
            <a:off x="5175250" y="5304234"/>
            <a:ext cx="317500" cy="317500"/>
          </a:xfrm>
          <a:custGeom>
            <a:avLst/>
            <a:gdLst/>
            <a:ahLst/>
            <a:cxnLst/>
            <a:rect l="l" t="t" r="r" b="b"/>
            <a:pathLst>
              <a:path w="317500" h="317500">
                <a:moveTo>
                  <a:pt x="158750" y="0"/>
                </a:moveTo>
                <a:lnTo>
                  <a:pt x="158750" y="0"/>
                </a:lnTo>
                <a:cubicBezTo>
                  <a:pt x="246367" y="0"/>
                  <a:pt x="317500" y="71133"/>
                  <a:pt x="317500" y="158750"/>
                </a:cubicBezTo>
                <a:lnTo>
                  <a:pt x="317500" y="158750"/>
                </a:lnTo>
                <a:cubicBezTo>
                  <a:pt x="317500" y="246367"/>
                  <a:pt x="246367" y="317500"/>
                  <a:pt x="158750" y="317500"/>
                </a:cubicBezTo>
                <a:lnTo>
                  <a:pt x="158750" y="317500"/>
                </a:lnTo>
                <a:cubicBezTo>
                  <a:pt x="71133" y="317500"/>
                  <a:pt x="0" y="246367"/>
                  <a:pt x="0" y="158750"/>
                </a:cubicBezTo>
                <a:lnTo>
                  <a:pt x="0" y="158750"/>
                </a:lnTo>
                <a:cubicBezTo>
                  <a:pt x="0" y="71133"/>
                  <a:pt x="71133" y="0"/>
                  <a:pt x="158750" y="0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35" name="Shape 32"/>
          <p:cNvSpPr/>
          <p:nvPr/>
        </p:nvSpPr>
        <p:spPr>
          <a:xfrm>
            <a:off x="5262563" y="5399484"/>
            <a:ext cx="142875" cy="127000"/>
          </a:xfrm>
          <a:custGeom>
            <a:avLst/>
            <a:gdLst/>
            <a:ahLst/>
            <a:cxnLst/>
            <a:rect l="l" t="t" r="r" b="b"/>
            <a:pathLst>
              <a:path w="142875" h="127000">
                <a:moveTo>
                  <a:pt x="71438" y="7938"/>
                </a:moveTo>
                <a:cubicBezTo>
                  <a:pt x="51395" y="7938"/>
                  <a:pt x="35347" y="17066"/>
                  <a:pt x="23664" y="27930"/>
                </a:cubicBezTo>
                <a:cubicBezTo>
                  <a:pt x="12055" y="38720"/>
                  <a:pt x="4291" y="51594"/>
                  <a:pt x="595" y="60449"/>
                </a:cubicBezTo>
                <a:cubicBezTo>
                  <a:pt x="-223" y="62409"/>
                  <a:pt x="-223" y="64591"/>
                  <a:pt x="595" y="66551"/>
                </a:cubicBezTo>
                <a:cubicBezTo>
                  <a:pt x="4291" y="75406"/>
                  <a:pt x="12055" y="88305"/>
                  <a:pt x="23664" y="99070"/>
                </a:cubicBezTo>
                <a:cubicBezTo>
                  <a:pt x="35347" y="109910"/>
                  <a:pt x="51395" y="119063"/>
                  <a:pt x="71438" y="119063"/>
                </a:cubicBezTo>
                <a:cubicBezTo>
                  <a:pt x="91480" y="119063"/>
                  <a:pt x="107528" y="109934"/>
                  <a:pt x="119211" y="99070"/>
                </a:cubicBezTo>
                <a:cubicBezTo>
                  <a:pt x="130820" y="88280"/>
                  <a:pt x="138584" y="75406"/>
                  <a:pt x="142280" y="66551"/>
                </a:cubicBezTo>
                <a:cubicBezTo>
                  <a:pt x="143098" y="64591"/>
                  <a:pt x="143098" y="62409"/>
                  <a:pt x="142280" y="60449"/>
                </a:cubicBezTo>
                <a:cubicBezTo>
                  <a:pt x="138584" y="51594"/>
                  <a:pt x="130820" y="38695"/>
                  <a:pt x="119211" y="27930"/>
                </a:cubicBezTo>
                <a:cubicBezTo>
                  <a:pt x="107528" y="17090"/>
                  <a:pt x="91480" y="7937"/>
                  <a:pt x="71438" y="7937"/>
                </a:cubicBezTo>
                <a:close/>
                <a:moveTo>
                  <a:pt x="35719" y="63500"/>
                </a:moveTo>
                <a:cubicBezTo>
                  <a:pt x="35719" y="43786"/>
                  <a:pt x="51724" y="27781"/>
                  <a:pt x="71438" y="27781"/>
                </a:cubicBezTo>
                <a:cubicBezTo>
                  <a:pt x="91151" y="27781"/>
                  <a:pt x="107156" y="43786"/>
                  <a:pt x="107156" y="63500"/>
                </a:cubicBezTo>
                <a:cubicBezTo>
                  <a:pt x="107156" y="83214"/>
                  <a:pt x="91151" y="99219"/>
                  <a:pt x="71438" y="99219"/>
                </a:cubicBezTo>
                <a:cubicBezTo>
                  <a:pt x="51724" y="99219"/>
                  <a:pt x="35719" y="83214"/>
                  <a:pt x="35719" y="63500"/>
                </a:cubicBezTo>
                <a:close/>
                <a:moveTo>
                  <a:pt x="71438" y="47625"/>
                </a:moveTo>
                <a:cubicBezTo>
                  <a:pt x="71438" y="56381"/>
                  <a:pt x="64319" y="63500"/>
                  <a:pt x="55563" y="63500"/>
                </a:cubicBezTo>
                <a:cubicBezTo>
                  <a:pt x="52710" y="63500"/>
                  <a:pt x="50031" y="62756"/>
                  <a:pt x="47699" y="61416"/>
                </a:cubicBezTo>
                <a:cubicBezTo>
                  <a:pt x="47451" y="64120"/>
                  <a:pt x="47675" y="66898"/>
                  <a:pt x="48419" y="69652"/>
                </a:cubicBezTo>
                <a:cubicBezTo>
                  <a:pt x="51817" y="82352"/>
                  <a:pt x="64889" y="89892"/>
                  <a:pt x="77589" y="86494"/>
                </a:cubicBezTo>
                <a:cubicBezTo>
                  <a:pt x="90289" y="83096"/>
                  <a:pt x="97830" y="70024"/>
                  <a:pt x="94431" y="57324"/>
                </a:cubicBezTo>
                <a:cubicBezTo>
                  <a:pt x="91405" y="45988"/>
                  <a:pt x="80665" y="38770"/>
                  <a:pt x="69354" y="39762"/>
                </a:cubicBezTo>
                <a:cubicBezTo>
                  <a:pt x="70669" y="42069"/>
                  <a:pt x="71438" y="44748"/>
                  <a:pt x="71438" y="47625"/>
                </a:cubicBezTo>
                <a:close/>
              </a:path>
            </a:pathLst>
          </a:custGeom>
          <a:solidFill>
            <a:srgbClr val="2A2726"/>
          </a:solidFill>
          <a:ln/>
        </p:spPr>
      </p:sp>
      <p:sp>
        <p:nvSpPr>
          <p:cNvPr id="36" name="Text 33"/>
          <p:cNvSpPr/>
          <p:nvPr/>
        </p:nvSpPr>
        <p:spPr>
          <a:xfrm>
            <a:off x="5588000" y="5351859"/>
            <a:ext cx="1563688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Intelligence Advantage</a:t>
            </a:r>
            <a:endParaRPr lang="en-US" sz="1600" dirty="0"/>
          </a:p>
        </p:txBody>
      </p:sp>
      <p:sp>
        <p:nvSpPr>
          <p:cNvPr id="37" name="Text 34"/>
          <p:cNvSpPr/>
          <p:nvPr/>
        </p:nvSpPr>
        <p:spPr>
          <a:xfrm>
            <a:off x="5175250" y="5685234"/>
            <a:ext cx="6627813" cy="1825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875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Informasi yang masuk dari komunitas </a:t>
            </a:r>
            <a:pPr>
              <a:lnSpc>
                <a:spcPct val="140000"/>
              </a:lnSpc>
            </a:pPr>
            <a:r>
              <a:rPr lang="en-US" sz="875" b="1" dirty="0">
                <a:solidFill>
                  <a:srgbClr val="C97B6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sebelum publik</a:t>
            </a:r>
            <a:pPr>
              <a:lnSpc>
                <a:spcPct val="140000"/>
              </a:lnSpc>
            </a:pPr>
            <a:r>
              <a:rPr lang="en-US" sz="875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— market signals, opportunities, threats.</a:t>
            </a:r>
            <a:endParaRPr lang="en-US" sz="1600" dirty="0"/>
          </a:p>
        </p:txBody>
      </p:sp>
      <p:sp>
        <p:nvSpPr>
          <p:cNvPr id="38" name="Shape 35"/>
          <p:cNvSpPr/>
          <p:nvPr/>
        </p:nvSpPr>
        <p:spPr>
          <a:xfrm>
            <a:off x="321469" y="6457156"/>
            <a:ext cx="11549063" cy="452438"/>
          </a:xfrm>
          <a:custGeom>
            <a:avLst/>
            <a:gdLst/>
            <a:ahLst/>
            <a:cxnLst/>
            <a:rect l="l" t="t" r="r" b="b"/>
            <a:pathLst>
              <a:path w="11549063" h="452438">
                <a:moveTo>
                  <a:pt x="63500" y="0"/>
                </a:moveTo>
                <a:lnTo>
                  <a:pt x="11485563" y="0"/>
                </a:lnTo>
                <a:cubicBezTo>
                  <a:pt x="11520633" y="0"/>
                  <a:pt x="11549063" y="28430"/>
                  <a:pt x="11549063" y="63500"/>
                </a:cubicBezTo>
                <a:lnTo>
                  <a:pt x="11549063" y="388938"/>
                </a:lnTo>
                <a:cubicBezTo>
                  <a:pt x="11549063" y="424008"/>
                  <a:pt x="11520633" y="452438"/>
                  <a:pt x="11485563" y="452438"/>
                </a:cubicBezTo>
                <a:lnTo>
                  <a:pt x="63500" y="452438"/>
                </a:lnTo>
                <a:cubicBezTo>
                  <a:pt x="28430" y="452438"/>
                  <a:pt x="0" y="424008"/>
                  <a:pt x="0" y="388938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C97B63">
              <a:alpha val="10196"/>
            </a:srgbClr>
          </a:solidFill>
          <a:ln w="12700">
            <a:solidFill>
              <a:srgbClr val="C97B63">
                <a:alpha val="30196"/>
              </a:srgbClr>
            </a:solidFill>
            <a:prstDash val="solid"/>
          </a:ln>
        </p:spPr>
      </p:sp>
      <p:sp>
        <p:nvSpPr>
          <p:cNvPr id="39" name="Shape 36"/>
          <p:cNvSpPr/>
          <p:nvPr/>
        </p:nvSpPr>
        <p:spPr>
          <a:xfrm>
            <a:off x="468313" y="6627813"/>
            <a:ext cx="127000" cy="127000"/>
          </a:xfrm>
          <a:custGeom>
            <a:avLst/>
            <a:gdLst/>
            <a:ahLst/>
            <a:cxnLst/>
            <a:rect l="l" t="t" r="r" b="b"/>
            <a:pathLst>
              <a:path w="127000" h="127000">
                <a:moveTo>
                  <a:pt x="83344" y="87313"/>
                </a:moveTo>
                <a:cubicBezTo>
                  <a:pt x="107454" y="87313"/>
                  <a:pt x="127000" y="67766"/>
                  <a:pt x="127000" y="43656"/>
                </a:cubicBezTo>
                <a:cubicBezTo>
                  <a:pt x="127000" y="19546"/>
                  <a:pt x="107454" y="0"/>
                  <a:pt x="83344" y="0"/>
                </a:cubicBezTo>
                <a:cubicBezTo>
                  <a:pt x="59234" y="0"/>
                  <a:pt x="39688" y="19546"/>
                  <a:pt x="39688" y="43656"/>
                </a:cubicBezTo>
                <a:cubicBezTo>
                  <a:pt x="39688" y="48295"/>
                  <a:pt x="40407" y="52784"/>
                  <a:pt x="41746" y="56976"/>
                </a:cubicBezTo>
                <a:lnTo>
                  <a:pt x="1736" y="96986"/>
                </a:lnTo>
                <a:cubicBezTo>
                  <a:pt x="620" y="98103"/>
                  <a:pt x="0" y="99616"/>
                  <a:pt x="0" y="101203"/>
                </a:cubicBezTo>
                <a:lnTo>
                  <a:pt x="0" y="121047"/>
                </a:lnTo>
                <a:cubicBezTo>
                  <a:pt x="0" y="124346"/>
                  <a:pt x="2654" y="127000"/>
                  <a:pt x="5953" y="127000"/>
                </a:cubicBezTo>
                <a:lnTo>
                  <a:pt x="25797" y="127000"/>
                </a:lnTo>
                <a:cubicBezTo>
                  <a:pt x="29096" y="127000"/>
                  <a:pt x="31750" y="124346"/>
                  <a:pt x="31750" y="121047"/>
                </a:cubicBezTo>
                <a:lnTo>
                  <a:pt x="31750" y="111125"/>
                </a:lnTo>
                <a:lnTo>
                  <a:pt x="41672" y="111125"/>
                </a:lnTo>
                <a:cubicBezTo>
                  <a:pt x="44971" y="111125"/>
                  <a:pt x="47625" y="108471"/>
                  <a:pt x="47625" y="105172"/>
                </a:cubicBezTo>
                <a:lnTo>
                  <a:pt x="47625" y="95250"/>
                </a:lnTo>
                <a:lnTo>
                  <a:pt x="57547" y="95250"/>
                </a:lnTo>
                <a:cubicBezTo>
                  <a:pt x="59134" y="95250"/>
                  <a:pt x="60647" y="94630"/>
                  <a:pt x="61764" y="93514"/>
                </a:cubicBezTo>
                <a:lnTo>
                  <a:pt x="70024" y="85254"/>
                </a:lnTo>
                <a:cubicBezTo>
                  <a:pt x="74216" y="86593"/>
                  <a:pt x="78705" y="87313"/>
                  <a:pt x="83344" y="87313"/>
                </a:cubicBezTo>
                <a:close/>
                <a:moveTo>
                  <a:pt x="93266" y="23812"/>
                </a:moveTo>
                <a:cubicBezTo>
                  <a:pt x="98742" y="23812"/>
                  <a:pt x="103188" y="28258"/>
                  <a:pt x="103188" y="33734"/>
                </a:cubicBezTo>
                <a:cubicBezTo>
                  <a:pt x="103188" y="39210"/>
                  <a:pt x="98742" y="43656"/>
                  <a:pt x="93266" y="43656"/>
                </a:cubicBezTo>
                <a:cubicBezTo>
                  <a:pt x="87790" y="43656"/>
                  <a:pt x="83344" y="39210"/>
                  <a:pt x="83344" y="33734"/>
                </a:cubicBezTo>
                <a:cubicBezTo>
                  <a:pt x="83344" y="28258"/>
                  <a:pt x="87790" y="23812"/>
                  <a:pt x="93266" y="23812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40" name="Text 37"/>
          <p:cNvSpPr/>
          <p:nvPr/>
        </p:nvSpPr>
        <p:spPr>
          <a:xfrm>
            <a:off x="650875" y="6588125"/>
            <a:ext cx="1115218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Conversion Principle:</a:t>
            </a:r>
            <a:pPr>
              <a:lnSpc>
                <a:spcPct val="130000"/>
              </a:lnSpc>
            </a:pPr>
            <a:r>
              <a:rPr lang="en-US" sz="1000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Konversi community trust menjadi opportunity bukan tentang </a:t>
            </a:r>
            <a:pPr>
              <a:lnSpc>
                <a:spcPct val="130000"/>
              </a:lnSpc>
            </a:pPr>
            <a:r>
              <a:rPr lang="en-US" sz="1000" dirty="0">
                <a:solidFill>
                  <a:srgbClr val="C97B6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"minta"</a:t>
            </a:r>
            <a:pPr>
              <a:lnSpc>
                <a:spcPct val="130000"/>
              </a:lnSpc>
            </a:pPr>
            <a:r>
              <a:rPr lang="en-US" sz="1000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— tapi tentang </a:t>
            </a:r>
            <a:pPr>
              <a:lnSpc>
                <a:spcPct val="130000"/>
              </a:lnSpc>
            </a:pPr>
            <a:r>
              <a:rPr lang="en-US" sz="1000" b="1" dirty="0">
                <a:solidFill>
                  <a:srgbClr val="D4A574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"menjadi orang yang orang lain ingin bantu"</a:t>
            </a:r>
            <a:pPr>
              <a:lnSpc>
                <a:spcPct val="130000"/>
              </a:lnSpc>
            </a:pPr>
            <a:r>
              <a:rPr lang="en-US" sz="1000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2A27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17500" y="317500"/>
            <a:ext cx="1161256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spc="88" kern="0" dirty="0">
                <a:solidFill>
                  <a:srgbClr val="C97B6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Growth Architecture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17500" y="539750"/>
            <a:ext cx="11699875" cy="317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250" b="1" dirty="0">
                <a:solidFill>
                  <a:srgbClr val="F5F0EB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How to Grow From 50 to 5,000 Without Becoming Generic</a:t>
            </a:r>
            <a:endParaRPr lang="en-US" sz="16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0" r="0" t="0" b="0"/>
          <a:stretch/>
        </p:blipFill>
        <p:spPr>
          <a:xfrm>
            <a:off x="317500" y="1016000"/>
            <a:ext cx="5651500" cy="5651500"/>
          </a:xfrm>
          <a:prstGeom prst="roundRect">
            <a:avLst>
              <a:gd name="adj" fmla="val 0"/>
            </a:avLst>
          </a:prstGeom>
        </p:spPr>
      </p:pic>
      <p:sp>
        <p:nvSpPr>
          <p:cNvPr id="5" name="Shape 2"/>
          <p:cNvSpPr/>
          <p:nvPr/>
        </p:nvSpPr>
        <p:spPr>
          <a:xfrm>
            <a:off x="6238875" y="1016000"/>
            <a:ext cx="5635625" cy="1357313"/>
          </a:xfrm>
          <a:custGeom>
            <a:avLst/>
            <a:gdLst/>
            <a:ahLst/>
            <a:cxnLst/>
            <a:rect l="l" t="t" r="r" b="b"/>
            <a:pathLst>
              <a:path w="5635625" h="1357313">
                <a:moveTo>
                  <a:pt x="31750" y="0"/>
                </a:moveTo>
                <a:lnTo>
                  <a:pt x="5540369" y="0"/>
                </a:lnTo>
                <a:cubicBezTo>
                  <a:pt x="5592977" y="0"/>
                  <a:pt x="5635625" y="42648"/>
                  <a:pt x="5635625" y="95256"/>
                </a:cubicBezTo>
                <a:lnTo>
                  <a:pt x="5635625" y="1262056"/>
                </a:lnTo>
                <a:cubicBezTo>
                  <a:pt x="5635625" y="1314665"/>
                  <a:pt x="5592977" y="1357313"/>
                  <a:pt x="5540369" y="1357313"/>
                </a:cubicBezTo>
                <a:lnTo>
                  <a:pt x="31750" y="1357313"/>
                </a:lnTo>
                <a:cubicBezTo>
                  <a:pt x="14227" y="1357313"/>
                  <a:pt x="0" y="1343086"/>
                  <a:pt x="0" y="1325563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C97B63">
              <a:alpha val="20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6238875" y="1016000"/>
            <a:ext cx="31750" cy="1357313"/>
          </a:xfrm>
          <a:custGeom>
            <a:avLst/>
            <a:gdLst/>
            <a:ahLst/>
            <a:cxnLst/>
            <a:rect l="l" t="t" r="r" b="b"/>
            <a:pathLst>
              <a:path w="31750" h="1357313">
                <a:moveTo>
                  <a:pt x="31750" y="0"/>
                </a:moveTo>
                <a:lnTo>
                  <a:pt x="31750" y="0"/>
                </a:lnTo>
                <a:lnTo>
                  <a:pt x="31750" y="1357313"/>
                </a:lnTo>
                <a:lnTo>
                  <a:pt x="31750" y="1357313"/>
                </a:lnTo>
                <a:cubicBezTo>
                  <a:pt x="14227" y="1357313"/>
                  <a:pt x="0" y="1343086"/>
                  <a:pt x="0" y="1325563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C97B63"/>
          </a:solidFill>
          <a:ln/>
        </p:spPr>
      </p:sp>
      <p:sp>
        <p:nvSpPr>
          <p:cNvPr id="7" name="Shape 4"/>
          <p:cNvSpPr/>
          <p:nvPr/>
        </p:nvSpPr>
        <p:spPr>
          <a:xfrm>
            <a:off x="6381750" y="1143000"/>
            <a:ext cx="317500" cy="317500"/>
          </a:xfrm>
          <a:custGeom>
            <a:avLst/>
            <a:gdLst/>
            <a:ahLst/>
            <a:cxnLst/>
            <a:rect l="l" t="t" r="r" b="b"/>
            <a:pathLst>
              <a:path w="317500" h="317500">
                <a:moveTo>
                  <a:pt x="63500" y="0"/>
                </a:moveTo>
                <a:lnTo>
                  <a:pt x="254000" y="0"/>
                </a:lnTo>
                <a:cubicBezTo>
                  <a:pt x="289047" y="0"/>
                  <a:pt x="317500" y="28453"/>
                  <a:pt x="317500" y="63500"/>
                </a:cubicBezTo>
                <a:lnTo>
                  <a:pt x="317500" y="254000"/>
                </a:lnTo>
                <a:cubicBezTo>
                  <a:pt x="317500" y="289047"/>
                  <a:pt x="289047" y="317500"/>
                  <a:pt x="254000" y="317500"/>
                </a:cubicBezTo>
                <a:lnTo>
                  <a:pt x="63500" y="317500"/>
                </a:lnTo>
                <a:cubicBezTo>
                  <a:pt x="28453" y="317500"/>
                  <a:pt x="0" y="289047"/>
                  <a:pt x="0" y="254000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C97B63"/>
          </a:solidFill>
          <a:ln/>
        </p:spPr>
      </p:sp>
      <p:sp>
        <p:nvSpPr>
          <p:cNvPr id="8" name="Shape 5"/>
          <p:cNvSpPr/>
          <p:nvPr/>
        </p:nvSpPr>
        <p:spPr>
          <a:xfrm>
            <a:off x="6477000" y="1238250"/>
            <a:ext cx="127000" cy="127000"/>
          </a:xfrm>
          <a:custGeom>
            <a:avLst/>
            <a:gdLst/>
            <a:ahLst/>
            <a:cxnLst/>
            <a:rect l="l" t="t" r="r" b="b"/>
            <a:pathLst>
              <a:path w="127000" h="127000">
                <a:moveTo>
                  <a:pt x="47625" y="15875"/>
                </a:moveTo>
                <a:cubicBezTo>
                  <a:pt x="47625" y="11485"/>
                  <a:pt x="51172" y="7938"/>
                  <a:pt x="55563" y="7938"/>
                </a:cubicBezTo>
                <a:lnTo>
                  <a:pt x="71438" y="7938"/>
                </a:lnTo>
                <a:cubicBezTo>
                  <a:pt x="75828" y="7938"/>
                  <a:pt x="79375" y="11485"/>
                  <a:pt x="79375" y="15875"/>
                </a:cubicBezTo>
                <a:lnTo>
                  <a:pt x="79375" y="31750"/>
                </a:lnTo>
                <a:cubicBezTo>
                  <a:pt x="79375" y="36140"/>
                  <a:pt x="75828" y="39688"/>
                  <a:pt x="71438" y="39688"/>
                </a:cubicBezTo>
                <a:lnTo>
                  <a:pt x="69453" y="39688"/>
                </a:lnTo>
                <a:lnTo>
                  <a:pt x="69453" y="55563"/>
                </a:lnTo>
                <a:lnTo>
                  <a:pt x="99219" y="55563"/>
                </a:lnTo>
                <a:cubicBezTo>
                  <a:pt x="109091" y="55563"/>
                  <a:pt x="117078" y="63550"/>
                  <a:pt x="117078" y="73422"/>
                </a:cubicBezTo>
                <a:lnTo>
                  <a:pt x="117078" y="87313"/>
                </a:lnTo>
                <a:lnTo>
                  <a:pt x="119063" y="87313"/>
                </a:lnTo>
                <a:cubicBezTo>
                  <a:pt x="123453" y="87313"/>
                  <a:pt x="127000" y="90860"/>
                  <a:pt x="127000" y="95250"/>
                </a:cubicBezTo>
                <a:lnTo>
                  <a:pt x="127000" y="111125"/>
                </a:lnTo>
                <a:cubicBezTo>
                  <a:pt x="127000" y="115515"/>
                  <a:pt x="123453" y="119063"/>
                  <a:pt x="119063" y="119063"/>
                </a:cubicBezTo>
                <a:lnTo>
                  <a:pt x="103188" y="119063"/>
                </a:lnTo>
                <a:cubicBezTo>
                  <a:pt x="98797" y="119063"/>
                  <a:pt x="95250" y="115515"/>
                  <a:pt x="95250" y="111125"/>
                </a:cubicBezTo>
                <a:lnTo>
                  <a:pt x="95250" y="95250"/>
                </a:lnTo>
                <a:cubicBezTo>
                  <a:pt x="95250" y="90860"/>
                  <a:pt x="98797" y="87313"/>
                  <a:pt x="103188" y="87313"/>
                </a:cubicBezTo>
                <a:lnTo>
                  <a:pt x="105172" y="87313"/>
                </a:lnTo>
                <a:lnTo>
                  <a:pt x="105172" y="73422"/>
                </a:lnTo>
                <a:cubicBezTo>
                  <a:pt x="105172" y="70123"/>
                  <a:pt x="102518" y="67469"/>
                  <a:pt x="99219" y="67469"/>
                </a:cubicBezTo>
                <a:lnTo>
                  <a:pt x="69453" y="67469"/>
                </a:lnTo>
                <a:lnTo>
                  <a:pt x="69453" y="87313"/>
                </a:lnTo>
                <a:lnTo>
                  <a:pt x="71438" y="87313"/>
                </a:lnTo>
                <a:cubicBezTo>
                  <a:pt x="75828" y="87313"/>
                  <a:pt x="79375" y="90860"/>
                  <a:pt x="79375" y="95250"/>
                </a:cubicBezTo>
                <a:lnTo>
                  <a:pt x="79375" y="111125"/>
                </a:lnTo>
                <a:cubicBezTo>
                  <a:pt x="79375" y="115515"/>
                  <a:pt x="75828" y="119063"/>
                  <a:pt x="71438" y="119063"/>
                </a:cubicBezTo>
                <a:lnTo>
                  <a:pt x="55563" y="119063"/>
                </a:lnTo>
                <a:cubicBezTo>
                  <a:pt x="51172" y="119063"/>
                  <a:pt x="47625" y="115515"/>
                  <a:pt x="47625" y="111125"/>
                </a:cubicBezTo>
                <a:lnTo>
                  <a:pt x="47625" y="95250"/>
                </a:lnTo>
                <a:cubicBezTo>
                  <a:pt x="47625" y="90860"/>
                  <a:pt x="51172" y="87313"/>
                  <a:pt x="55563" y="87313"/>
                </a:cubicBezTo>
                <a:lnTo>
                  <a:pt x="57547" y="87313"/>
                </a:lnTo>
                <a:lnTo>
                  <a:pt x="57547" y="67469"/>
                </a:lnTo>
                <a:lnTo>
                  <a:pt x="27781" y="67469"/>
                </a:lnTo>
                <a:cubicBezTo>
                  <a:pt x="24482" y="67469"/>
                  <a:pt x="21828" y="70123"/>
                  <a:pt x="21828" y="73422"/>
                </a:cubicBezTo>
                <a:lnTo>
                  <a:pt x="21828" y="87313"/>
                </a:lnTo>
                <a:lnTo>
                  <a:pt x="23812" y="87313"/>
                </a:lnTo>
                <a:cubicBezTo>
                  <a:pt x="28203" y="87313"/>
                  <a:pt x="31750" y="90860"/>
                  <a:pt x="31750" y="95250"/>
                </a:cubicBezTo>
                <a:lnTo>
                  <a:pt x="31750" y="111125"/>
                </a:lnTo>
                <a:cubicBezTo>
                  <a:pt x="31750" y="115515"/>
                  <a:pt x="28203" y="119063"/>
                  <a:pt x="23812" y="119063"/>
                </a:cubicBezTo>
                <a:lnTo>
                  <a:pt x="7938" y="119063"/>
                </a:lnTo>
                <a:cubicBezTo>
                  <a:pt x="3547" y="119063"/>
                  <a:pt x="0" y="115515"/>
                  <a:pt x="0" y="111125"/>
                </a:cubicBezTo>
                <a:lnTo>
                  <a:pt x="0" y="95250"/>
                </a:lnTo>
                <a:cubicBezTo>
                  <a:pt x="0" y="90860"/>
                  <a:pt x="3547" y="87313"/>
                  <a:pt x="7938" y="87313"/>
                </a:cubicBezTo>
                <a:lnTo>
                  <a:pt x="9922" y="87313"/>
                </a:lnTo>
                <a:lnTo>
                  <a:pt x="9922" y="73422"/>
                </a:lnTo>
                <a:cubicBezTo>
                  <a:pt x="9922" y="63550"/>
                  <a:pt x="17909" y="55563"/>
                  <a:pt x="27781" y="55563"/>
                </a:cubicBezTo>
                <a:lnTo>
                  <a:pt x="57547" y="55563"/>
                </a:lnTo>
                <a:lnTo>
                  <a:pt x="57547" y="39688"/>
                </a:lnTo>
                <a:lnTo>
                  <a:pt x="55563" y="39688"/>
                </a:lnTo>
                <a:cubicBezTo>
                  <a:pt x="51172" y="39688"/>
                  <a:pt x="47625" y="36140"/>
                  <a:pt x="47625" y="31750"/>
                </a:cubicBezTo>
                <a:lnTo>
                  <a:pt x="47625" y="15875"/>
                </a:lnTo>
                <a:close/>
              </a:path>
            </a:pathLst>
          </a:custGeom>
          <a:solidFill>
            <a:srgbClr val="F5F0EB"/>
          </a:solidFill>
          <a:ln/>
        </p:spPr>
      </p:sp>
      <p:sp>
        <p:nvSpPr>
          <p:cNvPr id="9" name="Text 6"/>
          <p:cNvSpPr/>
          <p:nvPr/>
        </p:nvSpPr>
        <p:spPr>
          <a:xfrm>
            <a:off x="6794500" y="1190625"/>
            <a:ext cx="1595438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Sub-Community Model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6381750" y="1524000"/>
            <a:ext cx="5421313" cy="1825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875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Nesting komunitas kecil dalam komunitas besar. Interest groups, regional chapters, cohort-based circles.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6381750" y="1768078"/>
            <a:ext cx="5365750" cy="476250"/>
          </a:xfrm>
          <a:custGeom>
            <a:avLst/>
            <a:gdLst/>
            <a:ahLst/>
            <a:cxnLst/>
            <a:rect l="l" t="t" r="r" b="b"/>
            <a:pathLst>
              <a:path w="5365750" h="476250">
                <a:moveTo>
                  <a:pt x="63498" y="0"/>
                </a:moveTo>
                <a:lnTo>
                  <a:pt x="5302252" y="0"/>
                </a:lnTo>
                <a:cubicBezTo>
                  <a:pt x="5337321" y="0"/>
                  <a:pt x="5365750" y="28429"/>
                  <a:pt x="5365750" y="63498"/>
                </a:cubicBezTo>
                <a:lnTo>
                  <a:pt x="5365750" y="412752"/>
                </a:lnTo>
                <a:cubicBezTo>
                  <a:pt x="5365750" y="447821"/>
                  <a:pt x="5337321" y="476250"/>
                  <a:pt x="5302252" y="476250"/>
                </a:cubicBezTo>
                <a:lnTo>
                  <a:pt x="63498" y="476250"/>
                </a:lnTo>
                <a:cubicBezTo>
                  <a:pt x="28429" y="476250"/>
                  <a:pt x="0" y="447821"/>
                  <a:pt x="0" y="412752"/>
                </a:cubicBezTo>
                <a:lnTo>
                  <a:pt x="0" y="63498"/>
                </a:lnTo>
                <a:cubicBezTo>
                  <a:pt x="0" y="28453"/>
                  <a:pt x="28453" y="0"/>
                  <a:pt x="63498" y="0"/>
                </a:cubicBezTo>
                <a:close/>
              </a:path>
            </a:pathLst>
          </a:custGeom>
          <a:solidFill>
            <a:srgbClr val="2A2726">
              <a:alpha val="60000"/>
            </a:srgbClr>
          </a:solidFill>
          <a:ln/>
        </p:spPr>
      </p:sp>
      <p:sp>
        <p:nvSpPr>
          <p:cNvPr id="12" name="Text 9"/>
          <p:cNvSpPr/>
          <p:nvPr/>
        </p:nvSpPr>
        <p:spPr>
          <a:xfrm>
            <a:off x="6477000" y="1863328"/>
            <a:ext cx="5222875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0" b="1" dirty="0">
                <a:solidFill>
                  <a:srgbClr val="D4A574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Example: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6477000" y="2022078"/>
            <a:ext cx="5222875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0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Komunitas 5,000 → 10 sub-komunitas 50-100 orang berdasarkan interest/location</a:t>
            </a:r>
            <a:endParaRPr lang="en-US" sz="1600" dirty="0"/>
          </a:p>
        </p:txBody>
      </p:sp>
      <p:sp>
        <p:nvSpPr>
          <p:cNvPr id="14" name="Shape 11"/>
          <p:cNvSpPr/>
          <p:nvPr/>
        </p:nvSpPr>
        <p:spPr>
          <a:xfrm>
            <a:off x="6238875" y="2466578"/>
            <a:ext cx="5635625" cy="1238250"/>
          </a:xfrm>
          <a:custGeom>
            <a:avLst/>
            <a:gdLst/>
            <a:ahLst/>
            <a:cxnLst/>
            <a:rect l="l" t="t" r="r" b="b"/>
            <a:pathLst>
              <a:path w="5635625" h="1238250">
                <a:moveTo>
                  <a:pt x="31750" y="0"/>
                </a:moveTo>
                <a:lnTo>
                  <a:pt x="5540379" y="0"/>
                </a:lnTo>
                <a:cubicBezTo>
                  <a:pt x="5592982" y="0"/>
                  <a:pt x="5635625" y="42643"/>
                  <a:pt x="5635625" y="95246"/>
                </a:cubicBezTo>
                <a:lnTo>
                  <a:pt x="5635625" y="1143004"/>
                </a:lnTo>
                <a:cubicBezTo>
                  <a:pt x="5635625" y="1195607"/>
                  <a:pt x="5592982" y="1238250"/>
                  <a:pt x="5540379" y="1238250"/>
                </a:cubicBezTo>
                <a:lnTo>
                  <a:pt x="31750" y="1238250"/>
                </a:lnTo>
                <a:cubicBezTo>
                  <a:pt x="14227" y="1238250"/>
                  <a:pt x="0" y="1224023"/>
                  <a:pt x="0" y="1206500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D4A574">
              <a:alpha val="20000"/>
            </a:srgbClr>
          </a:solidFill>
          <a:ln/>
        </p:spPr>
      </p:sp>
      <p:sp>
        <p:nvSpPr>
          <p:cNvPr id="15" name="Shape 12"/>
          <p:cNvSpPr/>
          <p:nvPr/>
        </p:nvSpPr>
        <p:spPr>
          <a:xfrm>
            <a:off x="6238875" y="2466578"/>
            <a:ext cx="31750" cy="1238250"/>
          </a:xfrm>
          <a:custGeom>
            <a:avLst/>
            <a:gdLst/>
            <a:ahLst/>
            <a:cxnLst/>
            <a:rect l="l" t="t" r="r" b="b"/>
            <a:pathLst>
              <a:path w="31750" h="1238250">
                <a:moveTo>
                  <a:pt x="31750" y="0"/>
                </a:moveTo>
                <a:lnTo>
                  <a:pt x="31750" y="0"/>
                </a:lnTo>
                <a:lnTo>
                  <a:pt x="31750" y="1238250"/>
                </a:lnTo>
                <a:lnTo>
                  <a:pt x="31750" y="1238250"/>
                </a:lnTo>
                <a:cubicBezTo>
                  <a:pt x="14227" y="1238250"/>
                  <a:pt x="0" y="1224023"/>
                  <a:pt x="0" y="1206500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16" name="Shape 13"/>
          <p:cNvSpPr/>
          <p:nvPr/>
        </p:nvSpPr>
        <p:spPr>
          <a:xfrm>
            <a:off x="6381750" y="2593578"/>
            <a:ext cx="317500" cy="317500"/>
          </a:xfrm>
          <a:custGeom>
            <a:avLst/>
            <a:gdLst/>
            <a:ahLst/>
            <a:cxnLst/>
            <a:rect l="l" t="t" r="r" b="b"/>
            <a:pathLst>
              <a:path w="317500" h="317500">
                <a:moveTo>
                  <a:pt x="63500" y="0"/>
                </a:moveTo>
                <a:lnTo>
                  <a:pt x="254000" y="0"/>
                </a:lnTo>
                <a:cubicBezTo>
                  <a:pt x="289047" y="0"/>
                  <a:pt x="317500" y="28453"/>
                  <a:pt x="317500" y="63500"/>
                </a:cubicBezTo>
                <a:lnTo>
                  <a:pt x="317500" y="254000"/>
                </a:lnTo>
                <a:cubicBezTo>
                  <a:pt x="317500" y="289047"/>
                  <a:pt x="289047" y="317500"/>
                  <a:pt x="254000" y="317500"/>
                </a:cubicBezTo>
                <a:lnTo>
                  <a:pt x="63500" y="317500"/>
                </a:lnTo>
                <a:cubicBezTo>
                  <a:pt x="28453" y="317500"/>
                  <a:pt x="0" y="289047"/>
                  <a:pt x="0" y="254000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17" name="Shape 14"/>
          <p:cNvSpPr/>
          <p:nvPr/>
        </p:nvSpPr>
        <p:spPr>
          <a:xfrm>
            <a:off x="6477000" y="2688828"/>
            <a:ext cx="127000" cy="127000"/>
          </a:xfrm>
          <a:custGeom>
            <a:avLst/>
            <a:gdLst/>
            <a:ahLst/>
            <a:cxnLst/>
            <a:rect l="l" t="t" r="r" b="b"/>
            <a:pathLst>
              <a:path w="127000" h="127000">
                <a:moveTo>
                  <a:pt x="57671" y="1290"/>
                </a:moveTo>
                <a:cubicBezTo>
                  <a:pt x="61367" y="-422"/>
                  <a:pt x="65633" y="-422"/>
                  <a:pt x="69329" y="1290"/>
                </a:cubicBezTo>
                <a:lnTo>
                  <a:pt x="123552" y="26343"/>
                </a:lnTo>
                <a:cubicBezTo>
                  <a:pt x="125661" y="27310"/>
                  <a:pt x="127000" y="29418"/>
                  <a:pt x="127000" y="31750"/>
                </a:cubicBezTo>
                <a:cubicBezTo>
                  <a:pt x="127000" y="34082"/>
                  <a:pt x="125661" y="36190"/>
                  <a:pt x="123552" y="37157"/>
                </a:cubicBezTo>
                <a:lnTo>
                  <a:pt x="69329" y="62210"/>
                </a:lnTo>
                <a:cubicBezTo>
                  <a:pt x="65633" y="63922"/>
                  <a:pt x="61367" y="63922"/>
                  <a:pt x="57671" y="62210"/>
                </a:cubicBezTo>
                <a:lnTo>
                  <a:pt x="3448" y="37157"/>
                </a:lnTo>
                <a:cubicBezTo>
                  <a:pt x="1339" y="36165"/>
                  <a:pt x="0" y="34057"/>
                  <a:pt x="0" y="31750"/>
                </a:cubicBezTo>
                <a:cubicBezTo>
                  <a:pt x="0" y="29443"/>
                  <a:pt x="1339" y="27310"/>
                  <a:pt x="3448" y="26343"/>
                </a:cubicBezTo>
                <a:lnTo>
                  <a:pt x="57671" y="1290"/>
                </a:lnTo>
                <a:close/>
                <a:moveTo>
                  <a:pt x="11931" y="54173"/>
                </a:moveTo>
                <a:lnTo>
                  <a:pt x="52685" y="73000"/>
                </a:lnTo>
                <a:cubicBezTo>
                  <a:pt x="59556" y="76175"/>
                  <a:pt x="67469" y="76175"/>
                  <a:pt x="74340" y="73000"/>
                </a:cubicBezTo>
                <a:lnTo>
                  <a:pt x="115094" y="54173"/>
                </a:lnTo>
                <a:lnTo>
                  <a:pt x="123552" y="58093"/>
                </a:lnTo>
                <a:cubicBezTo>
                  <a:pt x="125661" y="59060"/>
                  <a:pt x="127000" y="61168"/>
                  <a:pt x="127000" y="63500"/>
                </a:cubicBezTo>
                <a:cubicBezTo>
                  <a:pt x="127000" y="65832"/>
                  <a:pt x="125661" y="67940"/>
                  <a:pt x="123552" y="68907"/>
                </a:cubicBezTo>
                <a:lnTo>
                  <a:pt x="69329" y="93960"/>
                </a:lnTo>
                <a:cubicBezTo>
                  <a:pt x="65633" y="95672"/>
                  <a:pt x="61367" y="95672"/>
                  <a:pt x="57671" y="93960"/>
                </a:cubicBezTo>
                <a:lnTo>
                  <a:pt x="3448" y="68907"/>
                </a:lnTo>
                <a:cubicBezTo>
                  <a:pt x="1339" y="67915"/>
                  <a:pt x="0" y="65807"/>
                  <a:pt x="0" y="63500"/>
                </a:cubicBezTo>
                <a:cubicBezTo>
                  <a:pt x="0" y="61193"/>
                  <a:pt x="1339" y="59060"/>
                  <a:pt x="3448" y="58093"/>
                </a:cubicBezTo>
                <a:lnTo>
                  <a:pt x="11906" y="54173"/>
                </a:lnTo>
                <a:close/>
                <a:moveTo>
                  <a:pt x="3448" y="89843"/>
                </a:moveTo>
                <a:lnTo>
                  <a:pt x="11906" y="85923"/>
                </a:lnTo>
                <a:lnTo>
                  <a:pt x="52660" y="104750"/>
                </a:lnTo>
                <a:cubicBezTo>
                  <a:pt x="59531" y="107925"/>
                  <a:pt x="67444" y="107925"/>
                  <a:pt x="74315" y="104750"/>
                </a:cubicBezTo>
                <a:lnTo>
                  <a:pt x="115069" y="85923"/>
                </a:lnTo>
                <a:lnTo>
                  <a:pt x="123527" y="89843"/>
                </a:lnTo>
                <a:cubicBezTo>
                  <a:pt x="125636" y="90810"/>
                  <a:pt x="126975" y="92918"/>
                  <a:pt x="126975" y="95250"/>
                </a:cubicBezTo>
                <a:cubicBezTo>
                  <a:pt x="126975" y="97582"/>
                  <a:pt x="125636" y="99690"/>
                  <a:pt x="123527" y="100657"/>
                </a:cubicBezTo>
                <a:lnTo>
                  <a:pt x="69304" y="125710"/>
                </a:lnTo>
                <a:cubicBezTo>
                  <a:pt x="65608" y="127422"/>
                  <a:pt x="61342" y="127422"/>
                  <a:pt x="57646" y="125710"/>
                </a:cubicBezTo>
                <a:lnTo>
                  <a:pt x="3448" y="100657"/>
                </a:lnTo>
                <a:cubicBezTo>
                  <a:pt x="1339" y="99665"/>
                  <a:pt x="0" y="97557"/>
                  <a:pt x="0" y="95250"/>
                </a:cubicBezTo>
                <a:cubicBezTo>
                  <a:pt x="0" y="92943"/>
                  <a:pt x="1339" y="90810"/>
                  <a:pt x="3448" y="89843"/>
                </a:cubicBezTo>
                <a:close/>
              </a:path>
            </a:pathLst>
          </a:custGeom>
          <a:solidFill>
            <a:srgbClr val="2A2726"/>
          </a:solidFill>
          <a:ln/>
        </p:spPr>
      </p:sp>
      <p:sp>
        <p:nvSpPr>
          <p:cNvPr id="18" name="Text 15"/>
          <p:cNvSpPr/>
          <p:nvPr/>
        </p:nvSpPr>
        <p:spPr>
          <a:xfrm>
            <a:off x="6794500" y="2641203"/>
            <a:ext cx="1349375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Tiered Membership</a:t>
            </a:r>
            <a:endParaRPr lang="en-US" sz="1600" dirty="0"/>
          </a:p>
        </p:txBody>
      </p:sp>
      <p:sp>
        <p:nvSpPr>
          <p:cNvPr id="19" name="Shape 16"/>
          <p:cNvSpPr/>
          <p:nvPr/>
        </p:nvSpPr>
        <p:spPr>
          <a:xfrm>
            <a:off x="6381750" y="3006328"/>
            <a:ext cx="95250" cy="95250"/>
          </a:xfrm>
          <a:custGeom>
            <a:avLst/>
            <a:gdLst/>
            <a:ahLst/>
            <a:cxnLst/>
            <a:rect l="l" t="t" r="r" b="b"/>
            <a:pathLst>
              <a:path w="95250" h="95250">
                <a:moveTo>
                  <a:pt x="47625" y="0"/>
                </a:moveTo>
                <a:lnTo>
                  <a:pt x="47625" y="0"/>
                </a:lnTo>
                <a:cubicBezTo>
                  <a:pt x="73910" y="0"/>
                  <a:pt x="95250" y="21340"/>
                  <a:pt x="95250" y="47625"/>
                </a:cubicBezTo>
                <a:lnTo>
                  <a:pt x="95250" y="47625"/>
                </a:lnTo>
                <a:cubicBezTo>
                  <a:pt x="95250" y="73910"/>
                  <a:pt x="73910" y="95250"/>
                  <a:pt x="47625" y="95250"/>
                </a:cubicBezTo>
                <a:lnTo>
                  <a:pt x="47625" y="95250"/>
                </a:lnTo>
                <a:cubicBezTo>
                  <a:pt x="21340" y="95250"/>
                  <a:pt x="0" y="73910"/>
                  <a:pt x="0" y="47625"/>
                </a:cubicBezTo>
                <a:lnTo>
                  <a:pt x="0" y="47625"/>
                </a:lnTo>
                <a:cubicBezTo>
                  <a:pt x="0" y="21340"/>
                  <a:pt x="21340" y="0"/>
                  <a:pt x="47625" y="0"/>
                </a:cubicBezTo>
                <a:close/>
              </a:path>
            </a:pathLst>
          </a:custGeom>
          <a:solidFill>
            <a:srgbClr val="C97B63"/>
          </a:solidFill>
          <a:ln/>
        </p:spPr>
      </p:sp>
      <p:sp>
        <p:nvSpPr>
          <p:cNvPr id="20" name="Text 17"/>
          <p:cNvSpPr/>
          <p:nvPr/>
        </p:nvSpPr>
        <p:spPr>
          <a:xfrm>
            <a:off x="6540500" y="2974578"/>
            <a:ext cx="2349500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Inner Circle:</a:t>
            </a:r>
            <a:pPr>
              <a:lnSpc>
                <a:spcPct val="120000"/>
              </a:lnSpc>
            </a:pPr>
            <a:r>
              <a:rPr lang="en-US" sz="875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10-20 orang, akses paling dalam</a:t>
            </a:r>
            <a:endParaRPr lang="en-US" sz="1600" dirty="0"/>
          </a:p>
        </p:txBody>
      </p:sp>
      <p:sp>
        <p:nvSpPr>
          <p:cNvPr id="21" name="Shape 18"/>
          <p:cNvSpPr/>
          <p:nvPr/>
        </p:nvSpPr>
        <p:spPr>
          <a:xfrm>
            <a:off x="6381750" y="3228578"/>
            <a:ext cx="95250" cy="95250"/>
          </a:xfrm>
          <a:custGeom>
            <a:avLst/>
            <a:gdLst/>
            <a:ahLst/>
            <a:cxnLst/>
            <a:rect l="l" t="t" r="r" b="b"/>
            <a:pathLst>
              <a:path w="95250" h="95250">
                <a:moveTo>
                  <a:pt x="47625" y="0"/>
                </a:moveTo>
                <a:lnTo>
                  <a:pt x="47625" y="0"/>
                </a:lnTo>
                <a:cubicBezTo>
                  <a:pt x="73910" y="0"/>
                  <a:pt x="95250" y="21340"/>
                  <a:pt x="95250" y="47625"/>
                </a:cubicBezTo>
                <a:lnTo>
                  <a:pt x="95250" y="47625"/>
                </a:lnTo>
                <a:cubicBezTo>
                  <a:pt x="95250" y="73910"/>
                  <a:pt x="73910" y="95250"/>
                  <a:pt x="47625" y="95250"/>
                </a:cubicBezTo>
                <a:lnTo>
                  <a:pt x="47625" y="95250"/>
                </a:lnTo>
                <a:cubicBezTo>
                  <a:pt x="21340" y="95250"/>
                  <a:pt x="0" y="73910"/>
                  <a:pt x="0" y="47625"/>
                </a:cubicBezTo>
                <a:lnTo>
                  <a:pt x="0" y="47625"/>
                </a:lnTo>
                <a:cubicBezTo>
                  <a:pt x="0" y="21340"/>
                  <a:pt x="21340" y="0"/>
                  <a:pt x="47625" y="0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22" name="Text 19"/>
          <p:cNvSpPr/>
          <p:nvPr/>
        </p:nvSpPr>
        <p:spPr>
          <a:xfrm>
            <a:off x="6540500" y="3196828"/>
            <a:ext cx="2349500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Active Members:</a:t>
            </a:r>
            <a:pPr>
              <a:lnSpc>
                <a:spcPct val="120000"/>
              </a:lnSpc>
            </a:pPr>
            <a:r>
              <a:rPr lang="en-US" sz="875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100-500, partisipasi regular</a:t>
            </a:r>
            <a:endParaRPr lang="en-US" sz="1600" dirty="0"/>
          </a:p>
        </p:txBody>
      </p:sp>
      <p:sp>
        <p:nvSpPr>
          <p:cNvPr id="23" name="Shape 20"/>
          <p:cNvSpPr/>
          <p:nvPr/>
        </p:nvSpPr>
        <p:spPr>
          <a:xfrm>
            <a:off x="6381750" y="3450828"/>
            <a:ext cx="95250" cy="95250"/>
          </a:xfrm>
          <a:custGeom>
            <a:avLst/>
            <a:gdLst/>
            <a:ahLst/>
            <a:cxnLst/>
            <a:rect l="l" t="t" r="r" b="b"/>
            <a:pathLst>
              <a:path w="95250" h="95250">
                <a:moveTo>
                  <a:pt x="47625" y="0"/>
                </a:moveTo>
                <a:lnTo>
                  <a:pt x="47625" y="0"/>
                </a:lnTo>
                <a:cubicBezTo>
                  <a:pt x="73910" y="0"/>
                  <a:pt x="95250" y="21340"/>
                  <a:pt x="95250" y="47625"/>
                </a:cubicBezTo>
                <a:lnTo>
                  <a:pt x="95250" y="47625"/>
                </a:lnTo>
                <a:cubicBezTo>
                  <a:pt x="95250" y="73910"/>
                  <a:pt x="73910" y="95250"/>
                  <a:pt x="47625" y="95250"/>
                </a:cubicBezTo>
                <a:lnTo>
                  <a:pt x="47625" y="95250"/>
                </a:lnTo>
                <a:cubicBezTo>
                  <a:pt x="21340" y="95250"/>
                  <a:pt x="0" y="73910"/>
                  <a:pt x="0" y="47625"/>
                </a:cubicBezTo>
                <a:lnTo>
                  <a:pt x="0" y="47625"/>
                </a:lnTo>
                <a:cubicBezTo>
                  <a:pt x="0" y="21340"/>
                  <a:pt x="21340" y="0"/>
                  <a:pt x="47625" y="0"/>
                </a:cubicBezTo>
                <a:close/>
              </a:path>
            </a:pathLst>
          </a:custGeom>
          <a:solidFill>
            <a:srgbClr val="A89F91"/>
          </a:solidFill>
          <a:ln/>
        </p:spPr>
      </p:sp>
      <p:sp>
        <p:nvSpPr>
          <p:cNvPr id="24" name="Text 21"/>
          <p:cNvSpPr/>
          <p:nvPr/>
        </p:nvSpPr>
        <p:spPr>
          <a:xfrm>
            <a:off x="6540500" y="3419078"/>
            <a:ext cx="2714625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Broader Network:</a:t>
            </a:r>
            <a:pPr>
              <a:lnSpc>
                <a:spcPct val="120000"/>
              </a:lnSpc>
            </a:pPr>
            <a:r>
              <a:rPr lang="en-US" sz="875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500-5,000, engagement sporadic</a:t>
            </a:r>
            <a:endParaRPr lang="en-US" sz="1600" dirty="0"/>
          </a:p>
        </p:txBody>
      </p:sp>
      <p:sp>
        <p:nvSpPr>
          <p:cNvPr id="25" name="Shape 22"/>
          <p:cNvSpPr/>
          <p:nvPr/>
        </p:nvSpPr>
        <p:spPr>
          <a:xfrm>
            <a:off x="6238875" y="3800078"/>
            <a:ext cx="5635625" cy="1000125"/>
          </a:xfrm>
          <a:custGeom>
            <a:avLst/>
            <a:gdLst/>
            <a:ahLst/>
            <a:cxnLst/>
            <a:rect l="l" t="t" r="r" b="b"/>
            <a:pathLst>
              <a:path w="5635625" h="1000125">
                <a:moveTo>
                  <a:pt x="31750" y="0"/>
                </a:moveTo>
                <a:lnTo>
                  <a:pt x="5540373" y="0"/>
                </a:lnTo>
                <a:cubicBezTo>
                  <a:pt x="5592979" y="0"/>
                  <a:pt x="5635625" y="42646"/>
                  <a:pt x="5635625" y="95252"/>
                </a:cubicBezTo>
                <a:lnTo>
                  <a:pt x="5635625" y="904873"/>
                </a:lnTo>
                <a:cubicBezTo>
                  <a:pt x="5635625" y="957479"/>
                  <a:pt x="5592979" y="1000125"/>
                  <a:pt x="5540373" y="1000125"/>
                </a:cubicBezTo>
                <a:lnTo>
                  <a:pt x="31750" y="1000125"/>
                </a:lnTo>
                <a:cubicBezTo>
                  <a:pt x="14227" y="1000125"/>
                  <a:pt x="0" y="985898"/>
                  <a:pt x="0" y="968375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C97B63">
              <a:alpha val="20000"/>
            </a:srgbClr>
          </a:solidFill>
          <a:ln/>
        </p:spPr>
      </p:sp>
      <p:sp>
        <p:nvSpPr>
          <p:cNvPr id="26" name="Shape 23"/>
          <p:cNvSpPr/>
          <p:nvPr/>
        </p:nvSpPr>
        <p:spPr>
          <a:xfrm>
            <a:off x="6238875" y="3800078"/>
            <a:ext cx="31750" cy="1000125"/>
          </a:xfrm>
          <a:custGeom>
            <a:avLst/>
            <a:gdLst/>
            <a:ahLst/>
            <a:cxnLst/>
            <a:rect l="l" t="t" r="r" b="b"/>
            <a:pathLst>
              <a:path w="31750" h="1000125">
                <a:moveTo>
                  <a:pt x="31750" y="0"/>
                </a:moveTo>
                <a:lnTo>
                  <a:pt x="31750" y="0"/>
                </a:lnTo>
                <a:lnTo>
                  <a:pt x="31750" y="1000125"/>
                </a:lnTo>
                <a:lnTo>
                  <a:pt x="31750" y="1000125"/>
                </a:lnTo>
                <a:cubicBezTo>
                  <a:pt x="14227" y="1000125"/>
                  <a:pt x="0" y="985898"/>
                  <a:pt x="0" y="968375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C97B63"/>
          </a:solidFill>
          <a:ln/>
        </p:spPr>
      </p:sp>
      <p:sp>
        <p:nvSpPr>
          <p:cNvPr id="27" name="Shape 24"/>
          <p:cNvSpPr/>
          <p:nvPr/>
        </p:nvSpPr>
        <p:spPr>
          <a:xfrm>
            <a:off x="6381750" y="3927078"/>
            <a:ext cx="317500" cy="317500"/>
          </a:xfrm>
          <a:custGeom>
            <a:avLst/>
            <a:gdLst/>
            <a:ahLst/>
            <a:cxnLst/>
            <a:rect l="l" t="t" r="r" b="b"/>
            <a:pathLst>
              <a:path w="317500" h="317500">
                <a:moveTo>
                  <a:pt x="63500" y="0"/>
                </a:moveTo>
                <a:lnTo>
                  <a:pt x="254000" y="0"/>
                </a:lnTo>
                <a:cubicBezTo>
                  <a:pt x="289047" y="0"/>
                  <a:pt x="317500" y="28453"/>
                  <a:pt x="317500" y="63500"/>
                </a:cubicBezTo>
                <a:lnTo>
                  <a:pt x="317500" y="254000"/>
                </a:lnTo>
                <a:cubicBezTo>
                  <a:pt x="317500" y="289047"/>
                  <a:pt x="289047" y="317500"/>
                  <a:pt x="254000" y="317500"/>
                </a:cubicBezTo>
                <a:lnTo>
                  <a:pt x="63500" y="317500"/>
                </a:lnTo>
                <a:cubicBezTo>
                  <a:pt x="28453" y="317500"/>
                  <a:pt x="0" y="289047"/>
                  <a:pt x="0" y="254000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C97B63"/>
          </a:solidFill>
          <a:ln/>
        </p:spPr>
      </p:sp>
      <p:sp>
        <p:nvSpPr>
          <p:cNvPr id="28" name="Shape 25"/>
          <p:cNvSpPr/>
          <p:nvPr/>
        </p:nvSpPr>
        <p:spPr>
          <a:xfrm>
            <a:off x="6477000" y="4022328"/>
            <a:ext cx="127000" cy="127000"/>
          </a:xfrm>
          <a:custGeom>
            <a:avLst/>
            <a:gdLst/>
            <a:ahLst/>
            <a:cxnLst/>
            <a:rect l="l" t="t" r="r" b="b"/>
            <a:pathLst>
              <a:path w="127000" h="127000">
                <a:moveTo>
                  <a:pt x="28947" y="8384"/>
                </a:moveTo>
                <a:cubicBezTo>
                  <a:pt x="30063" y="6871"/>
                  <a:pt x="31849" y="5953"/>
                  <a:pt x="33734" y="5953"/>
                </a:cubicBezTo>
                <a:lnTo>
                  <a:pt x="93266" y="5953"/>
                </a:lnTo>
                <a:cubicBezTo>
                  <a:pt x="95151" y="5953"/>
                  <a:pt x="96937" y="6846"/>
                  <a:pt x="98053" y="8384"/>
                </a:cubicBezTo>
                <a:lnTo>
                  <a:pt x="125834" y="46087"/>
                </a:lnTo>
                <a:cubicBezTo>
                  <a:pt x="127521" y="48369"/>
                  <a:pt x="127347" y="51519"/>
                  <a:pt x="125462" y="53628"/>
                </a:cubicBezTo>
                <a:lnTo>
                  <a:pt x="67915" y="117128"/>
                </a:lnTo>
                <a:cubicBezTo>
                  <a:pt x="66799" y="118368"/>
                  <a:pt x="65187" y="119087"/>
                  <a:pt x="63500" y="119087"/>
                </a:cubicBezTo>
                <a:cubicBezTo>
                  <a:pt x="61813" y="119087"/>
                  <a:pt x="60226" y="118368"/>
                  <a:pt x="59085" y="117128"/>
                </a:cubicBezTo>
                <a:lnTo>
                  <a:pt x="1538" y="53628"/>
                </a:lnTo>
                <a:cubicBezTo>
                  <a:pt x="-372" y="51519"/>
                  <a:pt x="-521" y="48369"/>
                  <a:pt x="1166" y="46087"/>
                </a:cubicBezTo>
                <a:lnTo>
                  <a:pt x="28947" y="8384"/>
                </a:lnTo>
                <a:close/>
                <a:moveTo>
                  <a:pt x="38497" y="18256"/>
                </a:moveTo>
                <a:cubicBezTo>
                  <a:pt x="37678" y="18876"/>
                  <a:pt x="37455" y="19993"/>
                  <a:pt x="37976" y="20861"/>
                </a:cubicBezTo>
                <a:lnTo>
                  <a:pt x="52214" y="44599"/>
                </a:lnTo>
                <a:lnTo>
                  <a:pt x="15701" y="47625"/>
                </a:lnTo>
                <a:cubicBezTo>
                  <a:pt x="14684" y="47699"/>
                  <a:pt x="13891" y="48568"/>
                  <a:pt x="13891" y="49609"/>
                </a:cubicBezTo>
                <a:cubicBezTo>
                  <a:pt x="13891" y="50651"/>
                  <a:pt x="14684" y="51495"/>
                  <a:pt x="15701" y="51594"/>
                </a:cubicBezTo>
                <a:lnTo>
                  <a:pt x="63326" y="55563"/>
                </a:lnTo>
                <a:cubicBezTo>
                  <a:pt x="63426" y="55563"/>
                  <a:pt x="63550" y="55563"/>
                  <a:pt x="63649" y="55563"/>
                </a:cubicBezTo>
                <a:lnTo>
                  <a:pt x="111274" y="51594"/>
                </a:lnTo>
                <a:cubicBezTo>
                  <a:pt x="112291" y="51519"/>
                  <a:pt x="113085" y="50651"/>
                  <a:pt x="113085" y="49609"/>
                </a:cubicBezTo>
                <a:cubicBezTo>
                  <a:pt x="113085" y="48568"/>
                  <a:pt x="112291" y="47724"/>
                  <a:pt x="111274" y="47625"/>
                </a:cubicBezTo>
                <a:lnTo>
                  <a:pt x="74761" y="44574"/>
                </a:lnTo>
                <a:lnTo>
                  <a:pt x="88999" y="20861"/>
                </a:lnTo>
                <a:cubicBezTo>
                  <a:pt x="89520" y="19993"/>
                  <a:pt x="89297" y="18852"/>
                  <a:pt x="88478" y="18256"/>
                </a:cubicBezTo>
                <a:cubicBezTo>
                  <a:pt x="87660" y="17661"/>
                  <a:pt x="86519" y="17760"/>
                  <a:pt x="85824" y="18504"/>
                </a:cubicBezTo>
                <a:lnTo>
                  <a:pt x="63500" y="42714"/>
                </a:lnTo>
                <a:lnTo>
                  <a:pt x="41151" y="18504"/>
                </a:lnTo>
                <a:cubicBezTo>
                  <a:pt x="40456" y="17760"/>
                  <a:pt x="39315" y="17661"/>
                  <a:pt x="38497" y="18256"/>
                </a:cubicBezTo>
                <a:close/>
              </a:path>
            </a:pathLst>
          </a:custGeom>
          <a:solidFill>
            <a:srgbClr val="F5F0EB"/>
          </a:solidFill>
          <a:ln/>
        </p:spPr>
      </p:sp>
      <p:sp>
        <p:nvSpPr>
          <p:cNvPr id="29" name="Text 26"/>
          <p:cNvSpPr/>
          <p:nvPr/>
        </p:nvSpPr>
        <p:spPr>
          <a:xfrm>
            <a:off x="6794500" y="3974703"/>
            <a:ext cx="1301750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Ritual Preservation</a:t>
            </a:r>
            <a:endParaRPr lang="en-US" sz="1600" dirty="0"/>
          </a:p>
        </p:txBody>
      </p:sp>
      <p:sp>
        <p:nvSpPr>
          <p:cNvPr id="30" name="Text 27"/>
          <p:cNvSpPr/>
          <p:nvPr/>
        </p:nvSpPr>
        <p:spPr>
          <a:xfrm>
            <a:off x="6381750" y="4308078"/>
            <a:ext cx="5421313" cy="3651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875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Pertahankan elemen yang membuat komunitas terasa </a:t>
            </a:r>
            <a:pPr>
              <a:lnSpc>
                <a:spcPct val="140000"/>
              </a:lnSpc>
            </a:pPr>
            <a:r>
              <a:rPr lang="en-US" sz="875" b="1" dirty="0">
                <a:solidFill>
                  <a:srgbClr val="D4A574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spesial</a:t>
            </a:r>
            <a:pPr>
              <a:lnSpc>
                <a:spcPct val="140000"/>
              </a:lnSpc>
            </a:pPr>
            <a:r>
              <a:rPr lang="en-US" sz="875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— welcome rituals, inside jokes, signature events. Jangan biarkan scale menghapus "magic."</a:t>
            </a:r>
            <a:endParaRPr lang="en-US" sz="1600" dirty="0"/>
          </a:p>
        </p:txBody>
      </p:sp>
      <p:sp>
        <p:nvSpPr>
          <p:cNvPr id="31" name="Shape 28"/>
          <p:cNvSpPr/>
          <p:nvPr/>
        </p:nvSpPr>
        <p:spPr>
          <a:xfrm>
            <a:off x="6238875" y="4891484"/>
            <a:ext cx="5635625" cy="817563"/>
          </a:xfrm>
          <a:custGeom>
            <a:avLst/>
            <a:gdLst/>
            <a:ahLst/>
            <a:cxnLst/>
            <a:rect l="l" t="t" r="r" b="b"/>
            <a:pathLst>
              <a:path w="5635625" h="817563">
                <a:moveTo>
                  <a:pt x="31750" y="0"/>
                </a:moveTo>
                <a:lnTo>
                  <a:pt x="5540379" y="0"/>
                </a:lnTo>
                <a:cubicBezTo>
                  <a:pt x="5592982" y="0"/>
                  <a:pt x="5635625" y="42643"/>
                  <a:pt x="5635625" y="95246"/>
                </a:cubicBezTo>
                <a:lnTo>
                  <a:pt x="5635625" y="722316"/>
                </a:lnTo>
                <a:cubicBezTo>
                  <a:pt x="5635625" y="774919"/>
                  <a:pt x="5592982" y="817563"/>
                  <a:pt x="5540379" y="817563"/>
                </a:cubicBezTo>
                <a:lnTo>
                  <a:pt x="31750" y="817563"/>
                </a:lnTo>
                <a:cubicBezTo>
                  <a:pt x="14227" y="817563"/>
                  <a:pt x="0" y="803336"/>
                  <a:pt x="0" y="785813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D4A574">
              <a:alpha val="20000"/>
            </a:srgbClr>
          </a:solidFill>
          <a:ln/>
        </p:spPr>
      </p:sp>
      <p:sp>
        <p:nvSpPr>
          <p:cNvPr id="32" name="Shape 29"/>
          <p:cNvSpPr/>
          <p:nvPr/>
        </p:nvSpPr>
        <p:spPr>
          <a:xfrm>
            <a:off x="6238875" y="4891484"/>
            <a:ext cx="31750" cy="817563"/>
          </a:xfrm>
          <a:custGeom>
            <a:avLst/>
            <a:gdLst/>
            <a:ahLst/>
            <a:cxnLst/>
            <a:rect l="l" t="t" r="r" b="b"/>
            <a:pathLst>
              <a:path w="31750" h="817563">
                <a:moveTo>
                  <a:pt x="31750" y="0"/>
                </a:moveTo>
                <a:lnTo>
                  <a:pt x="31750" y="0"/>
                </a:lnTo>
                <a:lnTo>
                  <a:pt x="31750" y="817563"/>
                </a:lnTo>
                <a:lnTo>
                  <a:pt x="31750" y="817563"/>
                </a:lnTo>
                <a:cubicBezTo>
                  <a:pt x="14227" y="817563"/>
                  <a:pt x="0" y="803336"/>
                  <a:pt x="0" y="785813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33" name="Shape 30"/>
          <p:cNvSpPr/>
          <p:nvPr/>
        </p:nvSpPr>
        <p:spPr>
          <a:xfrm>
            <a:off x="6381750" y="5018484"/>
            <a:ext cx="317500" cy="317500"/>
          </a:xfrm>
          <a:custGeom>
            <a:avLst/>
            <a:gdLst/>
            <a:ahLst/>
            <a:cxnLst/>
            <a:rect l="l" t="t" r="r" b="b"/>
            <a:pathLst>
              <a:path w="317500" h="317500">
                <a:moveTo>
                  <a:pt x="63500" y="0"/>
                </a:moveTo>
                <a:lnTo>
                  <a:pt x="254000" y="0"/>
                </a:lnTo>
                <a:cubicBezTo>
                  <a:pt x="289047" y="0"/>
                  <a:pt x="317500" y="28453"/>
                  <a:pt x="317500" y="63500"/>
                </a:cubicBezTo>
                <a:lnTo>
                  <a:pt x="317500" y="254000"/>
                </a:lnTo>
                <a:cubicBezTo>
                  <a:pt x="317500" y="289047"/>
                  <a:pt x="289047" y="317500"/>
                  <a:pt x="254000" y="317500"/>
                </a:cubicBezTo>
                <a:lnTo>
                  <a:pt x="63500" y="317500"/>
                </a:lnTo>
                <a:cubicBezTo>
                  <a:pt x="28453" y="317500"/>
                  <a:pt x="0" y="289047"/>
                  <a:pt x="0" y="254000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34" name="Shape 31"/>
          <p:cNvSpPr/>
          <p:nvPr/>
        </p:nvSpPr>
        <p:spPr>
          <a:xfrm>
            <a:off x="6469063" y="5113734"/>
            <a:ext cx="142875" cy="127000"/>
          </a:xfrm>
          <a:custGeom>
            <a:avLst/>
            <a:gdLst/>
            <a:ahLst/>
            <a:cxnLst/>
            <a:rect l="l" t="t" r="r" b="b"/>
            <a:pathLst>
              <a:path w="142875" h="127000">
                <a:moveTo>
                  <a:pt x="0" y="27781"/>
                </a:moveTo>
                <a:cubicBezTo>
                  <a:pt x="0" y="17487"/>
                  <a:pt x="7838" y="9029"/>
                  <a:pt x="17859" y="8037"/>
                </a:cubicBezTo>
                <a:lnTo>
                  <a:pt x="17859" y="7938"/>
                </a:lnTo>
                <a:lnTo>
                  <a:pt x="87313" y="7938"/>
                </a:lnTo>
                <a:cubicBezTo>
                  <a:pt x="100459" y="7938"/>
                  <a:pt x="111125" y="18604"/>
                  <a:pt x="111125" y="31750"/>
                </a:cubicBezTo>
                <a:lnTo>
                  <a:pt x="111125" y="75406"/>
                </a:lnTo>
                <a:lnTo>
                  <a:pt x="67469" y="75406"/>
                </a:lnTo>
                <a:cubicBezTo>
                  <a:pt x="57596" y="75406"/>
                  <a:pt x="49609" y="83393"/>
                  <a:pt x="49609" y="93266"/>
                </a:cubicBezTo>
                <a:lnTo>
                  <a:pt x="49609" y="108148"/>
                </a:lnTo>
                <a:cubicBezTo>
                  <a:pt x="49609" y="114176"/>
                  <a:pt x="44723" y="119063"/>
                  <a:pt x="38695" y="119063"/>
                </a:cubicBezTo>
                <a:cubicBezTo>
                  <a:pt x="32668" y="119063"/>
                  <a:pt x="27781" y="114176"/>
                  <a:pt x="27781" y="108148"/>
                </a:cubicBezTo>
                <a:lnTo>
                  <a:pt x="27781" y="51594"/>
                </a:lnTo>
                <a:lnTo>
                  <a:pt x="11906" y="51594"/>
                </a:lnTo>
                <a:cubicBezTo>
                  <a:pt x="5333" y="51594"/>
                  <a:pt x="0" y="46261"/>
                  <a:pt x="0" y="39688"/>
                </a:cubicBezTo>
                <a:lnTo>
                  <a:pt x="0" y="27781"/>
                </a:lnTo>
                <a:close/>
                <a:moveTo>
                  <a:pt x="58738" y="119063"/>
                </a:moveTo>
                <a:cubicBezTo>
                  <a:pt x="60499" y="115813"/>
                  <a:pt x="61516" y="112092"/>
                  <a:pt x="61516" y="108148"/>
                </a:cubicBezTo>
                <a:lnTo>
                  <a:pt x="61516" y="93266"/>
                </a:lnTo>
                <a:cubicBezTo>
                  <a:pt x="61516" y="89967"/>
                  <a:pt x="64170" y="87313"/>
                  <a:pt x="67469" y="87313"/>
                </a:cubicBezTo>
                <a:lnTo>
                  <a:pt x="128984" y="87313"/>
                </a:lnTo>
                <a:cubicBezTo>
                  <a:pt x="132283" y="87313"/>
                  <a:pt x="134938" y="89967"/>
                  <a:pt x="134938" y="93266"/>
                </a:cubicBezTo>
                <a:lnTo>
                  <a:pt x="134938" y="99219"/>
                </a:lnTo>
                <a:cubicBezTo>
                  <a:pt x="134938" y="110182"/>
                  <a:pt x="126057" y="119063"/>
                  <a:pt x="115094" y="119063"/>
                </a:cubicBezTo>
                <a:lnTo>
                  <a:pt x="58738" y="119063"/>
                </a:lnTo>
                <a:close/>
                <a:moveTo>
                  <a:pt x="19844" y="19844"/>
                </a:moveTo>
                <a:cubicBezTo>
                  <a:pt x="15453" y="19844"/>
                  <a:pt x="11906" y="23391"/>
                  <a:pt x="11906" y="27781"/>
                </a:cubicBezTo>
                <a:lnTo>
                  <a:pt x="11906" y="39688"/>
                </a:lnTo>
                <a:lnTo>
                  <a:pt x="27781" y="39688"/>
                </a:lnTo>
                <a:lnTo>
                  <a:pt x="27781" y="27781"/>
                </a:lnTo>
                <a:cubicBezTo>
                  <a:pt x="27781" y="23391"/>
                  <a:pt x="24234" y="19844"/>
                  <a:pt x="19844" y="19844"/>
                </a:cubicBezTo>
                <a:close/>
              </a:path>
            </a:pathLst>
          </a:custGeom>
          <a:solidFill>
            <a:srgbClr val="2A2726"/>
          </a:solidFill>
          <a:ln/>
        </p:spPr>
      </p:sp>
      <p:sp>
        <p:nvSpPr>
          <p:cNvPr id="35" name="Text 32"/>
          <p:cNvSpPr/>
          <p:nvPr/>
        </p:nvSpPr>
        <p:spPr>
          <a:xfrm>
            <a:off x="6794500" y="5066109"/>
            <a:ext cx="1666875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Community Constitution</a:t>
            </a:r>
            <a:endParaRPr lang="en-US" sz="1600" dirty="0"/>
          </a:p>
        </p:txBody>
      </p:sp>
      <p:sp>
        <p:nvSpPr>
          <p:cNvPr id="36" name="Text 33"/>
          <p:cNvSpPr/>
          <p:nvPr/>
        </p:nvSpPr>
        <p:spPr>
          <a:xfrm>
            <a:off x="6381750" y="5399484"/>
            <a:ext cx="5421313" cy="1825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875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Nilai dan norma yang </a:t>
            </a:r>
            <a:pPr>
              <a:lnSpc>
                <a:spcPct val="140000"/>
              </a:lnSpc>
            </a:pPr>
            <a:r>
              <a:rPr lang="en-US" sz="875" b="1" dirty="0">
                <a:solidFill>
                  <a:srgbClr val="C97B6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tidak berubah</a:t>
            </a:r>
            <a:pPr>
              <a:lnSpc>
                <a:spcPct val="140000"/>
              </a:lnSpc>
            </a:pPr>
            <a:r>
              <a:rPr lang="en-US" sz="875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saat scale — north star yang menjaga identitas komunitas.</a:t>
            </a:r>
            <a:endParaRPr lang="en-US" sz="1600" dirty="0"/>
          </a:p>
        </p:txBody>
      </p:sp>
      <p:sp>
        <p:nvSpPr>
          <p:cNvPr id="37" name="Shape 34"/>
          <p:cNvSpPr/>
          <p:nvPr/>
        </p:nvSpPr>
        <p:spPr>
          <a:xfrm>
            <a:off x="321469" y="6766719"/>
            <a:ext cx="3762375" cy="754063"/>
          </a:xfrm>
          <a:custGeom>
            <a:avLst/>
            <a:gdLst/>
            <a:ahLst/>
            <a:cxnLst/>
            <a:rect l="l" t="t" r="r" b="b"/>
            <a:pathLst>
              <a:path w="3762375" h="754063">
                <a:moveTo>
                  <a:pt x="63500" y="0"/>
                </a:moveTo>
                <a:lnTo>
                  <a:pt x="3698875" y="0"/>
                </a:lnTo>
                <a:cubicBezTo>
                  <a:pt x="3733945" y="0"/>
                  <a:pt x="3762375" y="28430"/>
                  <a:pt x="3762375" y="63500"/>
                </a:cubicBezTo>
                <a:lnTo>
                  <a:pt x="3762375" y="690563"/>
                </a:lnTo>
                <a:cubicBezTo>
                  <a:pt x="3762375" y="725633"/>
                  <a:pt x="3733945" y="754063"/>
                  <a:pt x="3698875" y="754063"/>
                </a:cubicBezTo>
                <a:lnTo>
                  <a:pt x="63500" y="754063"/>
                </a:lnTo>
                <a:cubicBezTo>
                  <a:pt x="28430" y="754063"/>
                  <a:pt x="0" y="725633"/>
                  <a:pt x="0" y="690563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82181A">
              <a:alpha val="20000"/>
            </a:srgbClr>
          </a:solidFill>
          <a:ln w="12700">
            <a:solidFill>
              <a:srgbClr val="FB2C36">
                <a:alpha val="30196"/>
              </a:srgbClr>
            </a:solidFill>
            <a:prstDash val="solid"/>
          </a:ln>
        </p:spPr>
      </p:sp>
      <p:sp>
        <p:nvSpPr>
          <p:cNvPr id="38" name="Shape 35"/>
          <p:cNvSpPr/>
          <p:nvPr/>
        </p:nvSpPr>
        <p:spPr>
          <a:xfrm>
            <a:off x="2121917" y="6877844"/>
            <a:ext cx="158750" cy="158750"/>
          </a:xfrm>
          <a:custGeom>
            <a:avLst/>
            <a:gdLst/>
            <a:ahLst/>
            <a:cxnLst/>
            <a:rect l="l" t="t" r="r" b="b"/>
            <a:pathLst>
              <a:path w="158750" h="158750">
                <a:moveTo>
                  <a:pt x="79375" y="158750"/>
                </a:moveTo>
                <a:cubicBezTo>
                  <a:pt x="123183" y="158750"/>
                  <a:pt x="158750" y="123183"/>
                  <a:pt x="158750" y="79375"/>
                </a:cubicBezTo>
                <a:cubicBezTo>
                  <a:pt x="158750" y="35567"/>
                  <a:pt x="123183" y="0"/>
                  <a:pt x="79375" y="0"/>
                </a:cubicBezTo>
                <a:cubicBezTo>
                  <a:pt x="35567" y="0"/>
                  <a:pt x="0" y="35567"/>
                  <a:pt x="0" y="79375"/>
                </a:cubicBezTo>
                <a:cubicBezTo>
                  <a:pt x="0" y="123183"/>
                  <a:pt x="35567" y="158750"/>
                  <a:pt x="79375" y="158750"/>
                </a:cubicBezTo>
                <a:close/>
                <a:moveTo>
                  <a:pt x="51780" y="51780"/>
                </a:moveTo>
                <a:cubicBezTo>
                  <a:pt x="54694" y="48865"/>
                  <a:pt x="59407" y="48865"/>
                  <a:pt x="62291" y="51780"/>
                </a:cubicBezTo>
                <a:lnTo>
                  <a:pt x="79344" y="68833"/>
                </a:lnTo>
                <a:lnTo>
                  <a:pt x="96397" y="51780"/>
                </a:lnTo>
                <a:cubicBezTo>
                  <a:pt x="99312" y="48865"/>
                  <a:pt x="104025" y="48865"/>
                  <a:pt x="106908" y="51780"/>
                </a:cubicBezTo>
                <a:cubicBezTo>
                  <a:pt x="109792" y="54694"/>
                  <a:pt x="109823" y="59407"/>
                  <a:pt x="106908" y="62291"/>
                </a:cubicBezTo>
                <a:lnTo>
                  <a:pt x="89855" y="79344"/>
                </a:lnTo>
                <a:lnTo>
                  <a:pt x="106908" y="96397"/>
                </a:lnTo>
                <a:cubicBezTo>
                  <a:pt x="109823" y="99312"/>
                  <a:pt x="109823" y="104025"/>
                  <a:pt x="106908" y="106908"/>
                </a:cubicBezTo>
                <a:cubicBezTo>
                  <a:pt x="103994" y="109792"/>
                  <a:pt x="99281" y="109823"/>
                  <a:pt x="96397" y="106908"/>
                </a:cubicBezTo>
                <a:lnTo>
                  <a:pt x="79344" y="89855"/>
                </a:lnTo>
                <a:lnTo>
                  <a:pt x="62291" y="106908"/>
                </a:lnTo>
                <a:cubicBezTo>
                  <a:pt x="59376" y="109823"/>
                  <a:pt x="54663" y="109823"/>
                  <a:pt x="51780" y="106908"/>
                </a:cubicBezTo>
                <a:cubicBezTo>
                  <a:pt x="48896" y="103994"/>
                  <a:pt x="48865" y="99281"/>
                  <a:pt x="51780" y="96397"/>
                </a:cubicBezTo>
                <a:lnTo>
                  <a:pt x="68833" y="79344"/>
                </a:lnTo>
                <a:lnTo>
                  <a:pt x="51780" y="62291"/>
                </a:lnTo>
                <a:cubicBezTo>
                  <a:pt x="48865" y="59376"/>
                  <a:pt x="48865" y="54663"/>
                  <a:pt x="51780" y="51780"/>
                </a:cubicBezTo>
                <a:close/>
              </a:path>
            </a:pathLst>
          </a:custGeom>
          <a:solidFill>
            <a:srgbClr val="FF6467"/>
          </a:solidFill>
          <a:ln/>
        </p:spPr>
      </p:sp>
      <p:sp>
        <p:nvSpPr>
          <p:cNvPr id="39" name="Text 36"/>
          <p:cNvSpPr/>
          <p:nvPr/>
        </p:nvSpPr>
        <p:spPr>
          <a:xfrm>
            <a:off x="392906" y="7100094"/>
            <a:ext cx="3619500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875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Don't: Open Floodgates</a:t>
            </a:r>
            <a:endParaRPr lang="en-US" sz="1600" dirty="0"/>
          </a:p>
        </p:txBody>
      </p:sp>
      <p:sp>
        <p:nvSpPr>
          <p:cNvPr id="40" name="Text 37"/>
          <p:cNvSpPr/>
          <p:nvPr/>
        </p:nvSpPr>
        <p:spPr>
          <a:xfrm>
            <a:off x="396875" y="7290594"/>
            <a:ext cx="3611563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750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Menerima semua orang tanpa kurasi</a:t>
            </a:r>
            <a:endParaRPr lang="en-US" sz="1600" dirty="0"/>
          </a:p>
        </p:txBody>
      </p:sp>
      <p:sp>
        <p:nvSpPr>
          <p:cNvPr id="41" name="Shape 38"/>
          <p:cNvSpPr/>
          <p:nvPr/>
        </p:nvSpPr>
        <p:spPr>
          <a:xfrm>
            <a:off x="4216115" y="6766719"/>
            <a:ext cx="3762375" cy="754063"/>
          </a:xfrm>
          <a:custGeom>
            <a:avLst/>
            <a:gdLst/>
            <a:ahLst/>
            <a:cxnLst/>
            <a:rect l="l" t="t" r="r" b="b"/>
            <a:pathLst>
              <a:path w="3762375" h="754063">
                <a:moveTo>
                  <a:pt x="63500" y="0"/>
                </a:moveTo>
                <a:lnTo>
                  <a:pt x="3698875" y="0"/>
                </a:lnTo>
                <a:cubicBezTo>
                  <a:pt x="3733945" y="0"/>
                  <a:pt x="3762375" y="28430"/>
                  <a:pt x="3762375" y="63500"/>
                </a:cubicBezTo>
                <a:lnTo>
                  <a:pt x="3762375" y="690563"/>
                </a:lnTo>
                <a:cubicBezTo>
                  <a:pt x="3762375" y="725633"/>
                  <a:pt x="3733945" y="754063"/>
                  <a:pt x="3698875" y="754063"/>
                </a:cubicBezTo>
                <a:lnTo>
                  <a:pt x="63500" y="754063"/>
                </a:lnTo>
                <a:cubicBezTo>
                  <a:pt x="28430" y="754063"/>
                  <a:pt x="0" y="725633"/>
                  <a:pt x="0" y="690563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82181A">
              <a:alpha val="20000"/>
            </a:srgbClr>
          </a:solidFill>
          <a:ln w="12700">
            <a:solidFill>
              <a:srgbClr val="FB2C36">
                <a:alpha val="30196"/>
              </a:srgbClr>
            </a:solidFill>
            <a:prstDash val="solid"/>
          </a:ln>
        </p:spPr>
      </p:sp>
      <p:sp>
        <p:nvSpPr>
          <p:cNvPr id="42" name="Shape 39"/>
          <p:cNvSpPr/>
          <p:nvPr/>
        </p:nvSpPr>
        <p:spPr>
          <a:xfrm>
            <a:off x="6016563" y="6877844"/>
            <a:ext cx="158750" cy="158750"/>
          </a:xfrm>
          <a:custGeom>
            <a:avLst/>
            <a:gdLst/>
            <a:ahLst/>
            <a:cxnLst/>
            <a:rect l="l" t="t" r="r" b="b"/>
            <a:pathLst>
              <a:path w="158750" h="158750">
                <a:moveTo>
                  <a:pt x="79375" y="158750"/>
                </a:moveTo>
                <a:cubicBezTo>
                  <a:pt x="123183" y="158750"/>
                  <a:pt x="158750" y="123183"/>
                  <a:pt x="158750" y="79375"/>
                </a:cubicBezTo>
                <a:cubicBezTo>
                  <a:pt x="158750" y="35567"/>
                  <a:pt x="123183" y="0"/>
                  <a:pt x="79375" y="0"/>
                </a:cubicBezTo>
                <a:cubicBezTo>
                  <a:pt x="35567" y="0"/>
                  <a:pt x="0" y="35567"/>
                  <a:pt x="0" y="79375"/>
                </a:cubicBezTo>
                <a:cubicBezTo>
                  <a:pt x="0" y="123183"/>
                  <a:pt x="35567" y="158750"/>
                  <a:pt x="79375" y="158750"/>
                </a:cubicBezTo>
                <a:close/>
                <a:moveTo>
                  <a:pt x="51780" y="51780"/>
                </a:moveTo>
                <a:cubicBezTo>
                  <a:pt x="54694" y="48865"/>
                  <a:pt x="59407" y="48865"/>
                  <a:pt x="62291" y="51780"/>
                </a:cubicBezTo>
                <a:lnTo>
                  <a:pt x="79344" y="68833"/>
                </a:lnTo>
                <a:lnTo>
                  <a:pt x="96397" y="51780"/>
                </a:lnTo>
                <a:cubicBezTo>
                  <a:pt x="99312" y="48865"/>
                  <a:pt x="104025" y="48865"/>
                  <a:pt x="106908" y="51780"/>
                </a:cubicBezTo>
                <a:cubicBezTo>
                  <a:pt x="109792" y="54694"/>
                  <a:pt x="109823" y="59407"/>
                  <a:pt x="106908" y="62291"/>
                </a:cubicBezTo>
                <a:lnTo>
                  <a:pt x="89855" y="79344"/>
                </a:lnTo>
                <a:lnTo>
                  <a:pt x="106908" y="96397"/>
                </a:lnTo>
                <a:cubicBezTo>
                  <a:pt x="109823" y="99312"/>
                  <a:pt x="109823" y="104025"/>
                  <a:pt x="106908" y="106908"/>
                </a:cubicBezTo>
                <a:cubicBezTo>
                  <a:pt x="103994" y="109792"/>
                  <a:pt x="99281" y="109823"/>
                  <a:pt x="96397" y="106908"/>
                </a:cubicBezTo>
                <a:lnTo>
                  <a:pt x="79344" y="89855"/>
                </a:lnTo>
                <a:lnTo>
                  <a:pt x="62291" y="106908"/>
                </a:lnTo>
                <a:cubicBezTo>
                  <a:pt x="59376" y="109823"/>
                  <a:pt x="54663" y="109823"/>
                  <a:pt x="51780" y="106908"/>
                </a:cubicBezTo>
                <a:cubicBezTo>
                  <a:pt x="48896" y="103994"/>
                  <a:pt x="48865" y="99281"/>
                  <a:pt x="51780" y="96397"/>
                </a:cubicBezTo>
                <a:lnTo>
                  <a:pt x="68833" y="79344"/>
                </a:lnTo>
                <a:lnTo>
                  <a:pt x="51780" y="62291"/>
                </a:lnTo>
                <a:cubicBezTo>
                  <a:pt x="48865" y="59376"/>
                  <a:pt x="48865" y="54663"/>
                  <a:pt x="51780" y="51780"/>
                </a:cubicBezTo>
                <a:close/>
              </a:path>
            </a:pathLst>
          </a:custGeom>
          <a:solidFill>
            <a:srgbClr val="FF6467"/>
          </a:solidFill>
          <a:ln/>
        </p:spPr>
      </p:sp>
      <p:sp>
        <p:nvSpPr>
          <p:cNvPr id="43" name="Text 40"/>
          <p:cNvSpPr/>
          <p:nvPr/>
        </p:nvSpPr>
        <p:spPr>
          <a:xfrm>
            <a:off x="4287552" y="7100094"/>
            <a:ext cx="3619500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875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Don't: Dilute Rituals</a:t>
            </a:r>
            <a:endParaRPr lang="en-US" sz="1600" dirty="0"/>
          </a:p>
        </p:txBody>
      </p:sp>
      <p:sp>
        <p:nvSpPr>
          <p:cNvPr id="44" name="Text 41"/>
          <p:cNvSpPr/>
          <p:nvPr/>
        </p:nvSpPr>
        <p:spPr>
          <a:xfrm>
            <a:off x="4291521" y="7290594"/>
            <a:ext cx="3611563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750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Mengorbankan kualitas untuk kuantitas</a:t>
            </a:r>
            <a:endParaRPr lang="en-US" sz="1600" dirty="0"/>
          </a:p>
        </p:txBody>
      </p:sp>
      <p:sp>
        <p:nvSpPr>
          <p:cNvPr id="45" name="Shape 42"/>
          <p:cNvSpPr/>
          <p:nvPr/>
        </p:nvSpPr>
        <p:spPr>
          <a:xfrm>
            <a:off x="8110761" y="6766719"/>
            <a:ext cx="3762375" cy="754063"/>
          </a:xfrm>
          <a:custGeom>
            <a:avLst/>
            <a:gdLst/>
            <a:ahLst/>
            <a:cxnLst/>
            <a:rect l="l" t="t" r="r" b="b"/>
            <a:pathLst>
              <a:path w="3762375" h="754063">
                <a:moveTo>
                  <a:pt x="63500" y="0"/>
                </a:moveTo>
                <a:lnTo>
                  <a:pt x="3698875" y="0"/>
                </a:lnTo>
                <a:cubicBezTo>
                  <a:pt x="3733945" y="0"/>
                  <a:pt x="3762375" y="28430"/>
                  <a:pt x="3762375" y="63500"/>
                </a:cubicBezTo>
                <a:lnTo>
                  <a:pt x="3762375" y="690563"/>
                </a:lnTo>
                <a:cubicBezTo>
                  <a:pt x="3762375" y="725633"/>
                  <a:pt x="3733945" y="754063"/>
                  <a:pt x="3698875" y="754063"/>
                </a:cubicBezTo>
                <a:lnTo>
                  <a:pt x="63500" y="754063"/>
                </a:lnTo>
                <a:cubicBezTo>
                  <a:pt x="28430" y="754063"/>
                  <a:pt x="0" y="725633"/>
                  <a:pt x="0" y="690563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C97B63">
              <a:alpha val="20000"/>
            </a:srgbClr>
          </a:solidFill>
          <a:ln w="12700">
            <a:solidFill>
              <a:srgbClr val="C97B63">
                <a:alpha val="30196"/>
              </a:srgbClr>
            </a:solidFill>
            <a:prstDash val="solid"/>
          </a:ln>
        </p:spPr>
      </p:sp>
      <p:sp>
        <p:nvSpPr>
          <p:cNvPr id="46" name="Shape 43"/>
          <p:cNvSpPr/>
          <p:nvPr/>
        </p:nvSpPr>
        <p:spPr>
          <a:xfrm>
            <a:off x="9911209" y="6877844"/>
            <a:ext cx="158750" cy="158750"/>
          </a:xfrm>
          <a:custGeom>
            <a:avLst/>
            <a:gdLst/>
            <a:ahLst/>
            <a:cxnLst/>
            <a:rect l="l" t="t" r="r" b="b"/>
            <a:pathLst>
              <a:path w="158750" h="158750">
                <a:moveTo>
                  <a:pt x="79375" y="158750"/>
                </a:moveTo>
                <a:cubicBezTo>
                  <a:pt x="123183" y="158750"/>
                  <a:pt x="158750" y="123183"/>
                  <a:pt x="158750" y="79375"/>
                </a:cubicBezTo>
                <a:cubicBezTo>
                  <a:pt x="158750" y="35567"/>
                  <a:pt x="123183" y="0"/>
                  <a:pt x="79375" y="0"/>
                </a:cubicBezTo>
                <a:cubicBezTo>
                  <a:pt x="35567" y="0"/>
                  <a:pt x="0" y="35567"/>
                  <a:pt x="0" y="79375"/>
                </a:cubicBezTo>
                <a:cubicBezTo>
                  <a:pt x="0" y="123183"/>
                  <a:pt x="35567" y="158750"/>
                  <a:pt x="79375" y="158750"/>
                </a:cubicBezTo>
                <a:close/>
                <a:moveTo>
                  <a:pt x="105544" y="65949"/>
                </a:moveTo>
                <a:lnTo>
                  <a:pt x="80739" y="105637"/>
                </a:lnTo>
                <a:cubicBezTo>
                  <a:pt x="79437" y="107714"/>
                  <a:pt x="77205" y="109017"/>
                  <a:pt x="74755" y="109141"/>
                </a:cubicBezTo>
                <a:cubicBezTo>
                  <a:pt x="72306" y="109265"/>
                  <a:pt x="69949" y="108148"/>
                  <a:pt x="68492" y="106164"/>
                </a:cubicBezTo>
                <a:lnTo>
                  <a:pt x="53609" y="86320"/>
                </a:lnTo>
                <a:cubicBezTo>
                  <a:pt x="51129" y="83034"/>
                  <a:pt x="51811" y="78383"/>
                  <a:pt x="55097" y="75902"/>
                </a:cubicBezTo>
                <a:cubicBezTo>
                  <a:pt x="58384" y="73422"/>
                  <a:pt x="63035" y="74104"/>
                  <a:pt x="65515" y="77391"/>
                </a:cubicBezTo>
                <a:lnTo>
                  <a:pt x="73887" y="88553"/>
                </a:lnTo>
                <a:lnTo>
                  <a:pt x="92925" y="58074"/>
                </a:lnTo>
                <a:cubicBezTo>
                  <a:pt x="95095" y="54601"/>
                  <a:pt x="99684" y="53516"/>
                  <a:pt x="103188" y="55718"/>
                </a:cubicBezTo>
                <a:cubicBezTo>
                  <a:pt x="106691" y="57919"/>
                  <a:pt x="107745" y="62477"/>
                  <a:pt x="105544" y="65980"/>
                </a:cubicBezTo>
                <a:close/>
              </a:path>
            </a:pathLst>
          </a:custGeom>
          <a:solidFill>
            <a:srgbClr val="C97B63"/>
          </a:solidFill>
          <a:ln/>
        </p:spPr>
      </p:sp>
      <p:sp>
        <p:nvSpPr>
          <p:cNvPr id="47" name="Text 44"/>
          <p:cNvSpPr/>
          <p:nvPr/>
        </p:nvSpPr>
        <p:spPr>
          <a:xfrm>
            <a:off x="8182198" y="7100094"/>
            <a:ext cx="3619500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875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Do: Scale Intimacy</a:t>
            </a:r>
            <a:endParaRPr lang="en-US" sz="1600" dirty="0"/>
          </a:p>
        </p:txBody>
      </p:sp>
      <p:sp>
        <p:nvSpPr>
          <p:cNvPr id="48" name="Text 45"/>
          <p:cNvSpPr/>
          <p:nvPr/>
        </p:nvSpPr>
        <p:spPr>
          <a:xfrm>
            <a:off x="8186167" y="7290594"/>
            <a:ext cx="3611563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750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Bukan scale genericness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2A27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52625" y="352625"/>
            <a:ext cx="11548460" cy="176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72" spc="97" kern="0" dirty="0">
                <a:solidFill>
                  <a:srgbClr val="C97B6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Self-Assessment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52625" y="599462"/>
            <a:ext cx="11645432" cy="3526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499" b="1" dirty="0">
                <a:solidFill>
                  <a:srgbClr val="F5F0EB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Where Are You Right Now?</a:t>
            </a:r>
            <a:endParaRPr lang="en-US" sz="1600" dirty="0"/>
          </a:p>
        </p:txBody>
      </p:sp>
      <p:pic>
        <p:nvPicPr>
          <p:cNvPr id="4" name="Image 0" descr="https://kimi-img.moonshot.cn/pub/slides/26-03-01-23:27:40-d6i5lr61bb2h3j0d6980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352625" y="1128399"/>
            <a:ext cx="5148321" cy="5730152"/>
          </a:xfrm>
          <a:prstGeom prst="roundRect">
            <a:avLst>
              <a:gd name="adj" fmla="val 0"/>
            </a:avLst>
          </a:prstGeom>
        </p:spPr>
      </p:pic>
      <p:sp>
        <p:nvSpPr>
          <p:cNvPr id="5" name="Shape 2"/>
          <p:cNvSpPr/>
          <p:nvPr/>
        </p:nvSpPr>
        <p:spPr>
          <a:xfrm>
            <a:off x="6237532" y="1128399"/>
            <a:ext cx="5606733" cy="1463393"/>
          </a:xfrm>
          <a:custGeom>
            <a:avLst/>
            <a:gdLst/>
            <a:ahLst/>
            <a:cxnLst/>
            <a:rect l="l" t="t" r="r" b="b"/>
            <a:pathLst>
              <a:path w="5606733" h="1463393">
                <a:moveTo>
                  <a:pt x="105789" y="0"/>
                </a:moveTo>
                <a:lnTo>
                  <a:pt x="5500945" y="0"/>
                </a:lnTo>
                <a:cubicBezTo>
                  <a:pt x="5559370" y="0"/>
                  <a:pt x="5606733" y="47363"/>
                  <a:pt x="5606733" y="105789"/>
                </a:cubicBezTo>
                <a:lnTo>
                  <a:pt x="5606733" y="1357604"/>
                </a:lnTo>
                <a:cubicBezTo>
                  <a:pt x="5606733" y="1416029"/>
                  <a:pt x="5559370" y="1463393"/>
                  <a:pt x="5500945" y="1463393"/>
                </a:cubicBezTo>
                <a:lnTo>
                  <a:pt x="105789" y="1463393"/>
                </a:lnTo>
                <a:cubicBezTo>
                  <a:pt x="47363" y="1463393"/>
                  <a:pt x="0" y="1416029"/>
                  <a:pt x="0" y="1357604"/>
                </a:cubicBezTo>
                <a:lnTo>
                  <a:pt x="0" y="105789"/>
                </a:lnTo>
                <a:cubicBezTo>
                  <a:pt x="0" y="47363"/>
                  <a:pt x="47363" y="0"/>
                  <a:pt x="105789" y="0"/>
                </a:cubicBezTo>
                <a:close/>
              </a:path>
            </a:pathLst>
          </a:custGeom>
          <a:solidFill>
            <a:srgbClr val="3D3836">
              <a:alpha val="50196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6400621" y="1313527"/>
            <a:ext cx="158681" cy="158681"/>
          </a:xfrm>
          <a:custGeom>
            <a:avLst/>
            <a:gdLst/>
            <a:ahLst/>
            <a:cxnLst/>
            <a:rect l="l" t="t" r="r" b="b"/>
            <a:pathLst>
              <a:path w="158681" h="158681">
                <a:moveTo>
                  <a:pt x="79341" y="158681"/>
                </a:moveTo>
                <a:cubicBezTo>
                  <a:pt x="123130" y="158681"/>
                  <a:pt x="158681" y="123130"/>
                  <a:pt x="158681" y="79341"/>
                </a:cubicBezTo>
                <a:cubicBezTo>
                  <a:pt x="158681" y="35551"/>
                  <a:pt x="123130" y="0"/>
                  <a:pt x="79341" y="0"/>
                </a:cubicBezTo>
                <a:cubicBezTo>
                  <a:pt x="35551" y="0"/>
                  <a:pt x="0" y="35551"/>
                  <a:pt x="0" y="79341"/>
                </a:cubicBezTo>
                <a:cubicBezTo>
                  <a:pt x="0" y="123130"/>
                  <a:pt x="35551" y="158681"/>
                  <a:pt x="79341" y="158681"/>
                </a:cubicBezTo>
                <a:close/>
                <a:moveTo>
                  <a:pt x="79341" y="54547"/>
                </a:moveTo>
                <a:cubicBezTo>
                  <a:pt x="73855" y="54547"/>
                  <a:pt x="69423" y="58979"/>
                  <a:pt x="69423" y="64464"/>
                </a:cubicBezTo>
                <a:cubicBezTo>
                  <a:pt x="69423" y="68586"/>
                  <a:pt x="66107" y="71902"/>
                  <a:pt x="61985" y="71902"/>
                </a:cubicBezTo>
                <a:cubicBezTo>
                  <a:pt x="57863" y="71902"/>
                  <a:pt x="54547" y="68586"/>
                  <a:pt x="54547" y="64464"/>
                </a:cubicBezTo>
                <a:cubicBezTo>
                  <a:pt x="54547" y="50766"/>
                  <a:pt x="65642" y="39670"/>
                  <a:pt x="79341" y="39670"/>
                </a:cubicBezTo>
                <a:cubicBezTo>
                  <a:pt x="93039" y="39670"/>
                  <a:pt x="104134" y="50766"/>
                  <a:pt x="104134" y="64464"/>
                </a:cubicBezTo>
                <a:cubicBezTo>
                  <a:pt x="104134" y="79093"/>
                  <a:pt x="92977" y="85291"/>
                  <a:pt x="86779" y="87554"/>
                </a:cubicBezTo>
                <a:lnTo>
                  <a:pt x="86779" y="88731"/>
                </a:lnTo>
                <a:cubicBezTo>
                  <a:pt x="86779" y="92853"/>
                  <a:pt x="83463" y="96169"/>
                  <a:pt x="79341" y="96169"/>
                </a:cubicBezTo>
                <a:cubicBezTo>
                  <a:pt x="75219" y="96169"/>
                  <a:pt x="71902" y="92853"/>
                  <a:pt x="71902" y="88731"/>
                </a:cubicBezTo>
                <a:lnTo>
                  <a:pt x="71902" y="86221"/>
                </a:lnTo>
                <a:cubicBezTo>
                  <a:pt x="71902" y="79867"/>
                  <a:pt x="76489" y="75312"/>
                  <a:pt x="81231" y="73762"/>
                </a:cubicBezTo>
                <a:cubicBezTo>
                  <a:pt x="83215" y="73111"/>
                  <a:pt x="85322" y="72057"/>
                  <a:pt x="86872" y="70570"/>
                </a:cubicBezTo>
                <a:cubicBezTo>
                  <a:pt x="88204" y="69268"/>
                  <a:pt x="89258" y="67470"/>
                  <a:pt x="89258" y="64495"/>
                </a:cubicBezTo>
                <a:cubicBezTo>
                  <a:pt x="89258" y="59010"/>
                  <a:pt x="84826" y="54578"/>
                  <a:pt x="79341" y="54578"/>
                </a:cubicBezTo>
                <a:close/>
                <a:moveTo>
                  <a:pt x="69423" y="114052"/>
                </a:moveTo>
                <a:cubicBezTo>
                  <a:pt x="69423" y="108578"/>
                  <a:pt x="73867" y="104134"/>
                  <a:pt x="79341" y="104134"/>
                </a:cubicBezTo>
                <a:cubicBezTo>
                  <a:pt x="84814" y="104134"/>
                  <a:pt x="89258" y="108578"/>
                  <a:pt x="89258" y="114052"/>
                </a:cubicBezTo>
                <a:cubicBezTo>
                  <a:pt x="89258" y="119526"/>
                  <a:pt x="84814" y="123970"/>
                  <a:pt x="79341" y="123970"/>
                </a:cubicBezTo>
                <a:cubicBezTo>
                  <a:pt x="73867" y="123970"/>
                  <a:pt x="69423" y="119526"/>
                  <a:pt x="69423" y="114052"/>
                </a:cubicBezTo>
                <a:close/>
              </a:path>
            </a:pathLst>
          </a:custGeom>
          <a:solidFill>
            <a:srgbClr val="C97B63"/>
          </a:solidFill>
          <a:ln/>
        </p:spPr>
      </p:sp>
      <p:sp>
        <p:nvSpPr>
          <p:cNvPr id="7" name="Text 4"/>
          <p:cNvSpPr/>
          <p:nvPr/>
        </p:nvSpPr>
        <p:spPr>
          <a:xfrm>
            <a:off x="6581341" y="1269449"/>
            <a:ext cx="5201215" cy="2468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49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Self-Reflection Questions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6378582" y="1639705"/>
            <a:ext cx="211575" cy="211575"/>
          </a:xfrm>
          <a:custGeom>
            <a:avLst/>
            <a:gdLst/>
            <a:ahLst/>
            <a:cxnLst/>
            <a:rect l="l" t="t" r="r" b="b"/>
            <a:pathLst>
              <a:path w="211575" h="211575">
                <a:moveTo>
                  <a:pt x="105787" y="0"/>
                </a:moveTo>
                <a:lnTo>
                  <a:pt x="105787" y="0"/>
                </a:lnTo>
                <a:cubicBezTo>
                  <a:pt x="164173" y="0"/>
                  <a:pt x="211575" y="47402"/>
                  <a:pt x="211575" y="105787"/>
                </a:cubicBezTo>
                <a:lnTo>
                  <a:pt x="211575" y="105787"/>
                </a:lnTo>
                <a:cubicBezTo>
                  <a:pt x="211575" y="164173"/>
                  <a:pt x="164173" y="211575"/>
                  <a:pt x="105787" y="211575"/>
                </a:cubicBezTo>
                <a:lnTo>
                  <a:pt x="105787" y="211575"/>
                </a:lnTo>
                <a:cubicBezTo>
                  <a:pt x="47402" y="211575"/>
                  <a:pt x="0" y="164173"/>
                  <a:pt x="0" y="105787"/>
                </a:cubicBezTo>
                <a:lnTo>
                  <a:pt x="0" y="105787"/>
                </a:lnTo>
                <a:cubicBezTo>
                  <a:pt x="0" y="47402"/>
                  <a:pt x="47402" y="0"/>
                  <a:pt x="105787" y="0"/>
                </a:cubicBezTo>
                <a:close/>
              </a:path>
            </a:pathLst>
          </a:custGeom>
          <a:solidFill>
            <a:srgbClr val="C97B63"/>
          </a:solidFill>
          <a:ln/>
        </p:spPr>
      </p:sp>
      <p:sp>
        <p:nvSpPr>
          <p:cNvPr id="9" name="Text 6"/>
          <p:cNvSpPr/>
          <p:nvPr/>
        </p:nvSpPr>
        <p:spPr>
          <a:xfrm>
            <a:off x="6463570" y="1674967"/>
            <a:ext cx="96972" cy="1410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33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1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6695944" y="1622074"/>
            <a:ext cx="4019922" cy="176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72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Komunitas mana yang sudah kamu miliki (bahkan tanpa kamu sadari)?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6378582" y="1939436"/>
            <a:ext cx="211575" cy="211575"/>
          </a:xfrm>
          <a:custGeom>
            <a:avLst/>
            <a:gdLst/>
            <a:ahLst/>
            <a:cxnLst/>
            <a:rect l="l" t="t" r="r" b="b"/>
            <a:pathLst>
              <a:path w="211575" h="211575">
                <a:moveTo>
                  <a:pt x="105787" y="0"/>
                </a:moveTo>
                <a:lnTo>
                  <a:pt x="105787" y="0"/>
                </a:lnTo>
                <a:cubicBezTo>
                  <a:pt x="164173" y="0"/>
                  <a:pt x="211575" y="47402"/>
                  <a:pt x="211575" y="105787"/>
                </a:cubicBezTo>
                <a:lnTo>
                  <a:pt x="211575" y="105787"/>
                </a:lnTo>
                <a:cubicBezTo>
                  <a:pt x="211575" y="164173"/>
                  <a:pt x="164173" y="211575"/>
                  <a:pt x="105787" y="211575"/>
                </a:cubicBezTo>
                <a:lnTo>
                  <a:pt x="105787" y="211575"/>
                </a:lnTo>
                <a:cubicBezTo>
                  <a:pt x="47402" y="211575"/>
                  <a:pt x="0" y="164173"/>
                  <a:pt x="0" y="105787"/>
                </a:cubicBezTo>
                <a:lnTo>
                  <a:pt x="0" y="105787"/>
                </a:lnTo>
                <a:cubicBezTo>
                  <a:pt x="0" y="47402"/>
                  <a:pt x="47402" y="0"/>
                  <a:pt x="105787" y="0"/>
                </a:cubicBezTo>
                <a:close/>
              </a:path>
            </a:pathLst>
          </a:custGeom>
          <a:solidFill>
            <a:srgbClr val="C97B63"/>
          </a:solidFill>
          <a:ln/>
        </p:spPr>
      </p:sp>
      <p:sp>
        <p:nvSpPr>
          <p:cNvPr id="12" name="Text 9"/>
          <p:cNvSpPr/>
          <p:nvPr/>
        </p:nvSpPr>
        <p:spPr>
          <a:xfrm>
            <a:off x="6454617" y="1974698"/>
            <a:ext cx="114603" cy="1410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33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2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6695944" y="1921805"/>
            <a:ext cx="2715210" cy="176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72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Di mana kamu adalah </a:t>
            </a:r>
            <a:pPr>
              <a:lnSpc>
                <a:spcPct val="120000"/>
              </a:lnSpc>
            </a:pPr>
            <a:r>
              <a:rPr lang="en-US" sz="972" b="1" dirty="0">
                <a:solidFill>
                  <a:srgbClr val="D4A574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contributor</a:t>
            </a:r>
            <a:pPr>
              <a:lnSpc>
                <a:spcPct val="120000"/>
              </a:lnSpc>
            </a:pPr>
            <a:r>
              <a:rPr lang="en-US" sz="972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vs </a:t>
            </a:r>
            <a:pPr>
              <a:lnSpc>
                <a:spcPct val="120000"/>
              </a:lnSpc>
            </a:pPr>
            <a:r>
              <a:rPr lang="en-US" sz="972" b="1" dirty="0">
                <a:solidFill>
                  <a:srgbClr val="FF6467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extractor</a:t>
            </a:r>
            <a:pPr>
              <a:lnSpc>
                <a:spcPct val="120000"/>
              </a:lnSpc>
            </a:pPr>
            <a:r>
              <a:rPr lang="en-US" sz="972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?</a:t>
            </a:r>
            <a:endParaRPr lang="en-US" sz="1600" dirty="0"/>
          </a:p>
        </p:txBody>
      </p:sp>
      <p:sp>
        <p:nvSpPr>
          <p:cNvPr id="14" name="Shape 11"/>
          <p:cNvSpPr/>
          <p:nvPr/>
        </p:nvSpPr>
        <p:spPr>
          <a:xfrm>
            <a:off x="6378582" y="2239167"/>
            <a:ext cx="211575" cy="211575"/>
          </a:xfrm>
          <a:custGeom>
            <a:avLst/>
            <a:gdLst/>
            <a:ahLst/>
            <a:cxnLst/>
            <a:rect l="l" t="t" r="r" b="b"/>
            <a:pathLst>
              <a:path w="211575" h="211575">
                <a:moveTo>
                  <a:pt x="105787" y="0"/>
                </a:moveTo>
                <a:lnTo>
                  <a:pt x="105787" y="0"/>
                </a:lnTo>
                <a:cubicBezTo>
                  <a:pt x="164173" y="0"/>
                  <a:pt x="211575" y="47402"/>
                  <a:pt x="211575" y="105787"/>
                </a:cubicBezTo>
                <a:lnTo>
                  <a:pt x="211575" y="105787"/>
                </a:lnTo>
                <a:cubicBezTo>
                  <a:pt x="211575" y="164173"/>
                  <a:pt x="164173" y="211575"/>
                  <a:pt x="105787" y="211575"/>
                </a:cubicBezTo>
                <a:lnTo>
                  <a:pt x="105787" y="211575"/>
                </a:lnTo>
                <a:cubicBezTo>
                  <a:pt x="47402" y="211575"/>
                  <a:pt x="0" y="164173"/>
                  <a:pt x="0" y="105787"/>
                </a:cubicBezTo>
                <a:lnTo>
                  <a:pt x="0" y="105787"/>
                </a:lnTo>
                <a:cubicBezTo>
                  <a:pt x="0" y="47402"/>
                  <a:pt x="47402" y="0"/>
                  <a:pt x="105787" y="0"/>
                </a:cubicBezTo>
                <a:close/>
              </a:path>
            </a:pathLst>
          </a:custGeom>
          <a:solidFill>
            <a:srgbClr val="C97B63"/>
          </a:solidFill>
          <a:ln/>
        </p:spPr>
      </p:sp>
      <p:sp>
        <p:nvSpPr>
          <p:cNvPr id="15" name="Text 12"/>
          <p:cNvSpPr/>
          <p:nvPr/>
        </p:nvSpPr>
        <p:spPr>
          <a:xfrm>
            <a:off x="6453239" y="2274430"/>
            <a:ext cx="114603" cy="1410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33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3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6695944" y="2221536"/>
            <a:ext cx="4222681" cy="176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72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Gap analysis: komunitas apa yang seharusnya kamu bangun atau masuki?</a:t>
            </a:r>
            <a:endParaRPr lang="en-US" sz="1600" dirty="0"/>
          </a:p>
        </p:txBody>
      </p:sp>
      <p:sp>
        <p:nvSpPr>
          <p:cNvPr id="17" name="Shape 14"/>
          <p:cNvSpPr/>
          <p:nvPr/>
        </p:nvSpPr>
        <p:spPr>
          <a:xfrm>
            <a:off x="6241940" y="2701987"/>
            <a:ext cx="5597918" cy="3394013"/>
          </a:xfrm>
          <a:custGeom>
            <a:avLst/>
            <a:gdLst/>
            <a:ahLst/>
            <a:cxnLst/>
            <a:rect l="l" t="t" r="r" b="b"/>
            <a:pathLst>
              <a:path w="5597918" h="3394013">
                <a:moveTo>
                  <a:pt x="105791" y="0"/>
                </a:moveTo>
                <a:lnTo>
                  <a:pt x="5492126" y="0"/>
                </a:lnTo>
                <a:cubicBezTo>
                  <a:pt x="5550553" y="0"/>
                  <a:pt x="5597918" y="47364"/>
                  <a:pt x="5597918" y="105791"/>
                </a:cubicBezTo>
                <a:lnTo>
                  <a:pt x="5597918" y="3288222"/>
                </a:lnTo>
                <a:cubicBezTo>
                  <a:pt x="5597918" y="3346649"/>
                  <a:pt x="5550553" y="3394013"/>
                  <a:pt x="5492126" y="3394013"/>
                </a:cubicBezTo>
                <a:lnTo>
                  <a:pt x="105791" y="3394013"/>
                </a:lnTo>
                <a:cubicBezTo>
                  <a:pt x="47364" y="3394013"/>
                  <a:pt x="0" y="3346649"/>
                  <a:pt x="0" y="3288222"/>
                </a:cubicBezTo>
                <a:lnTo>
                  <a:pt x="0" y="105791"/>
                </a:lnTo>
                <a:cubicBezTo>
                  <a:pt x="0" y="47404"/>
                  <a:pt x="47404" y="0"/>
                  <a:pt x="105791" y="0"/>
                </a:cubicBezTo>
                <a:close/>
              </a:path>
            </a:pathLst>
          </a:custGeom>
          <a:solidFill>
            <a:srgbClr val="C97B63">
              <a:alpha val="20000"/>
            </a:srgbClr>
          </a:solidFill>
          <a:ln w="12700">
            <a:solidFill>
              <a:srgbClr val="C97B63">
                <a:alpha val="40000"/>
              </a:srgbClr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6409437" y="2891523"/>
            <a:ext cx="158681" cy="158681"/>
          </a:xfrm>
          <a:custGeom>
            <a:avLst/>
            <a:gdLst/>
            <a:ahLst/>
            <a:cxnLst/>
            <a:rect l="l" t="t" r="r" b="b"/>
            <a:pathLst>
              <a:path w="158681" h="158681">
                <a:moveTo>
                  <a:pt x="20424" y="70818"/>
                </a:moveTo>
                <a:cubicBezTo>
                  <a:pt x="24546" y="41995"/>
                  <a:pt x="49371" y="19835"/>
                  <a:pt x="79341" y="19835"/>
                </a:cubicBezTo>
                <a:cubicBezTo>
                  <a:pt x="95767" y="19835"/>
                  <a:pt x="110643" y="26499"/>
                  <a:pt x="121428" y="37253"/>
                </a:cubicBezTo>
                <a:cubicBezTo>
                  <a:pt x="121490" y="37315"/>
                  <a:pt x="121552" y="37377"/>
                  <a:pt x="121614" y="37439"/>
                </a:cubicBezTo>
                <a:lnTo>
                  <a:pt x="123970" y="39670"/>
                </a:lnTo>
                <a:lnTo>
                  <a:pt x="109124" y="39670"/>
                </a:lnTo>
                <a:cubicBezTo>
                  <a:pt x="103639" y="39670"/>
                  <a:pt x="99207" y="44102"/>
                  <a:pt x="99207" y="49588"/>
                </a:cubicBezTo>
                <a:cubicBezTo>
                  <a:pt x="99207" y="55074"/>
                  <a:pt x="103639" y="59505"/>
                  <a:pt x="109124" y="59505"/>
                </a:cubicBezTo>
                <a:lnTo>
                  <a:pt x="148795" y="59505"/>
                </a:lnTo>
                <a:cubicBezTo>
                  <a:pt x="154280" y="59505"/>
                  <a:pt x="158712" y="55074"/>
                  <a:pt x="158712" y="49588"/>
                </a:cubicBezTo>
                <a:lnTo>
                  <a:pt x="158712" y="9918"/>
                </a:lnTo>
                <a:cubicBezTo>
                  <a:pt x="158712" y="4432"/>
                  <a:pt x="154280" y="0"/>
                  <a:pt x="148795" y="0"/>
                </a:cubicBezTo>
                <a:cubicBezTo>
                  <a:pt x="143309" y="0"/>
                  <a:pt x="138877" y="4432"/>
                  <a:pt x="138877" y="9918"/>
                </a:cubicBezTo>
                <a:lnTo>
                  <a:pt x="138877" y="26468"/>
                </a:lnTo>
                <a:lnTo>
                  <a:pt x="135375" y="23151"/>
                </a:lnTo>
                <a:cubicBezTo>
                  <a:pt x="121025" y="8864"/>
                  <a:pt x="101190" y="0"/>
                  <a:pt x="79341" y="0"/>
                </a:cubicBezTo>
                <a:cubicBezTo>
                  <a:pt x="39360" y="0"/>
                  <a:pt x="6291" y="29567"/>
                  <a:pt x="806" y="68028"/>
                </a:cubicBezTo>
                <a:cubicBezTo>
                  <a:pt x="31" y="73452"/>
                  <a:pt x="3781" y="78473"/>
                  <a:pt x="9205" y="79248"/>
                </a:cubicBezTo>
                <a:cubicBezTo>
                  <a:pt x="14628" y="80022"/>
                  <a:pt x="19649" y="76241"/>
                  <a:pt x="20424" y="70849"/>
                </a:cubicBezTo>
                <a:close/>
                <a:moveTo>
                  <a:pt x="157875" y="90653"/>
                </a:moveTo>
                <a:cubicBezTo>
                  <a:pt x="158650" y="85229"/>
                  <a:pt x="154869" y="80208"/>
                  <a:pt x="149476" y="79434"/>
                </a:cubicBezTo>
                <a:cubicBezTo>
                  <a:pt x="144084" y="78659"/>
                  <a:pt x="139032" y="82440"/>
                  <a:pt x="138257" y="87832"/>
                </a:cubicBezTo>
                <a:cubicBezTo>
                  <a:pt x="134135" y="116655"/>
                  <a:pt x="109310" y="138815"/>
                  <a:pt x="79341" y="138815"/>
                </a:cubicBezTo>
                <a:cubicBezTo>
                  <a:pt x="62915" y="138815"/>
                  <a:pt x="48038" y="132152"/>
                  <a:pt x="37253" y="121397"/>
                </a:cubicBezTo>
                <a:cubicBezTo>
                  <a:pt x="37191" y="121335"/>
                  <a:pt x="37129" y="121273"/>
                  <a:pt x="37067" y="121211"/>
                </a:cubicBezTo>
                <a:lnTo>
                  <a:pt x="34711" y="118980"/>
                </a:lnTo>
                <a:lnTo>
                  <a:pt x="49557" y="118980"/>
                </a:lnTo>
                <a:cubicBezTo>
                  <a:pt x="55043" y="118980"/>
                  <a:pt x="59474" y="114548"/>
                  <a:pt x="59474" y="109062"/>
                </a:cubicBezTo>
                <a:cubicBezTo>
                  <a:pt x="59474" y="103577"/>
                  <a:pt x="55043" y="99145"/>
                  <a:pt x="49557" y="99145"/>
                </a:cubicBezTo>
                <a:lnTo>
                  <a:pt x="9918" y="99176"/>
                </a:lnTo>
                <a:cubicBezTo>
                  <a:pt x="7283" y="99176"/>
                  <a:pt x="4742" y="100229"/>
                  <a:pt x="2882" y="102120"/>
                </a:cubicBezTo>
                <a:cubicBezTo>
                  <a:pt x="1023" y="104011"/>
                  <a:pt x="-31" y="106521"/>
                  <a:pt x="0" y="109186"/>
                </a:cubicBezTo>
                <a:lnTo>
                  <a:pt x="310" y="148547"/>
                </a:lnTo>
                <a:cubicBezTo>
                  <a:pt x="341" y="154032"/>
                  <a:pt x="4835" y="158433"/>
                  <a:pt x="10320" y="158371"/>
                </a:cubicBezTo>
                <a:cubicBezTo>
                  <a:pt x="15806" y="158309"/>
                  <a:pt x="20207" y="153846"/>
                  <a:pt x="20145" y="148361"/>
                </a:cubicBezTo>
                <a:lnTo>
                  <a:pt x="20021" y="132400"/>
                </a:lnTo>
                <a:lnTo>
                  <a:pt x="23337" y="135530"/>
                </a:lnTo>
                <a:cubicBezTo>
                  <a:pt x="37687" y="149817"/>
                  <a:pt x="57491" y="158681"/>
                  <a:pt x="79341" y="158681"/>
                </a:cubicBezTo>
                <a:cubicBezTo>
                  <a:pt x="119321" y="158681"/>
                  <a:pt x="152390" y="129114"/>
                  <a:pt x="157875" y="90653"/>
                </a:cubicBezTo>
                <a:close/>
              </a:path>
            </a:pathLst>
          </a:custGeom>
          <a:solidFill>
            <a:srgbClr val="C97B63"/>
          </a:solidFill>
          <a:ln/>
        </p:spPr>
      </p:sp>
      <p:sp>
        <p:nvSpPr>
          <p:cNvPr id="19" name="Text 16"/>
          <p:cNvSpPr/>
          <p:nvPr/>
        </p:nvSpPr>
        <p:spPr>
          <a:xfrm>
            <a:off x="6590157" y="2847445"/>
            <a:ext cx="5183584" cy="2468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49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5 Dimensions of Community Leverage</a:t>
            </a:r>
            <a:endParaRPr lang="en-US" sz="1600" dirty="0"/>
          </a:p>
        </p:txBody>
      </p:sp>
      <p:sp>
        <p:nvSpPr>
          <p:cNvPr id="20" name="Shape 17"/>
          <p:cNvSpPr/>
          <p:nvPr/>
        </p:nvSpPr>
        <p:spPr>
          <a:xfrm>
            <a:off x="6387398" y="3200069"/>
            <a:ext cx="5307002" cy="493675"/>
          </a:xfrm>
          <a:custGeom>
            <a:avLst/>
            <a:gdLst/>
            <a:ahLst/>
            <a:cxnLst/>
            <a:rect l="l" t="t" r="r" b="b"/>
            <a:pathLst>
              <a:path w="5307002" h="493675">
                <a:moveTo>
                  <a:pt x="70526" y="0"/>
                </a:moveTo>
                <a:lnTo>
                  <a:pt x="5236476" y="0"/>
                </a:lnTo>
                <a:cubicBezTo>
                  <a:pt x="5275426" y="0"/>
                  <a:pt x="5307002" y="31576"/>
                  <a:pt x="5307002" y="70526"/>
                </a:cubicBezTo>
                <a:lnTo>
                  <a:pt x="5307002" y="423148"/>
                </a:lnTo>
                <a:cubicBezTo>
                  <a:pt x="5307002" y="462099"/>
                  <a:pt x="5275426" y="493675"/>
                  <a:pt x="5236476" y="493675"/>
                </a:cubicBezTo>
                <a:lnTo>
                  <a:pt x="70526" y="493675"/>
                </a:lnTo>
                <a:cubicBezTo>
                  <a:pt x="31576" y="493675"/>
                  <a:pt x="0" y="462099"/>
                  <a:pt x="0" y="423148"/>
                </a:cubicBezTo>
                <a:lnTo>
                  <a:pt x="0" y="70526"/>
                </a:lnTo>
                <a:cubicBezTo>
                  <a:pt x="0" y="31602"/>
                  <a:pt x="31602" y="0"/>
                  <a:pt x="70526" y="0"/>
                </a:cubicBezTo>
                <a:close/>
              </a:path>
            </a:pathLst>
          </a:custGeom>
          <a:solidFill>
            <a:srgbClr val="2A2726">
              <a:alpha val="60000"/>
            </a:srgbClr>
          </a:solidFill>
          <a:ln/>
        </p:spPr>
      </p:sp>
      <p:sp>
        <p:nvSpPr>
          <p:cNvPr id="21" name="Text 18"/>
          <p:cNvSpPr/>
          <p:nvPr/>
        </p:nvSpPr>
        <p:spPr>
          <a:xfrm>
            <a:off x="6457922" y="3270594"/>
            <a:ext cx="1084321" cy="176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72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1. Network Quality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11422906" y="3288226"/>
            <a:ext cx="246837" cy="1410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33" dirty="0">
                <a:solidFill>
                  <a:srgbClr val="D4A574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1-10</a:t>
            </a:r>
            <a:endParaRPr lang="en-US" sz="1600" dirty="0"/>
          </a:p>
        </p:txBody>
      </p:sp>
      <p:sp>
        <p:nvSpPr>
          <p:cNvPr id="23" name="Text 20"/>
          <p:cNvSpPr/>
          <p:nvPr/>
        </p:nvSpPr>
        <p:spPr>
          <a:xfrm>
            <a:off x="6457922" y="3482169"/>
            <a:ext cx="5218846" cy="1410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33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Seberapa berkualitas koneksi yang kamu miliki?</a:t>
            </a:r>
            <a:endParaRPr lang="en-US" sz="1600" dirty="0"/>
          </a:p>
        </p:txBody>
      </p:sp>
      <p:sp>
        <p:nvSpPr>
          <p:cNvPr id="24" name="Shape 21"/>
          <p:cNvSpPr/>
          <p:nvPr/>
        </p:nvSpPr>
        <p:spPr>
          <a:xfrm>
            <a:off x="6387398" y="3764269"/>
            <a:ext cx="5307002" cy="493675"/>
          </a:xfrm>
          <a:custGeom>
            <a:avLst/>
            <a:gdLst/>
            <a:ahLst/>
            <a:cxnLst/>
            <a:rect l="l" t="t" r="r" b="b"/>
            <a:pathLst>
              <a:path w="5307002" h="493675">
                <a:moveTo>
                  <a:pt x="70526" y="0"/>
                </a:moveTo>
                <a:lnTo>
                  <a:pt x="5236476" y="0"/>
                </a:lnTo>
                <a:cubicBezTo>
                  <a:pt x="5275426" y="0"/>
                  <a:pt x="5307002" y="31576"/>
                  <a:pt x="5307002" y="70526"/>
                </a:cubicBezTo>
                <a:lnTo>
                  <a:pt x="5307002" y="423148"/>
                </a:lnTo>
                <a:cubicBezTo>
                  <a:pt x="5307002" y="462099"/>
                  <a:pt x="5275426" y="493675"/>
                  <a:pt x="5236476" y="493675"/>
                </a:cubicBezTo>
                <a:lnTo>
                  <a:pt x="70526" y="493675"/>
                </a:lnTo>
                <a:cubicBezTo>
                  <a:pt x="31576" y="493675"/>
                  <a:pt x="0" y="462099"/>
                  <a:pt x="0" y="423148"/>
                </a:cubicBezTo>
                <a:lnTo>
                  <a:pt x="0" y="70526"/>
                </a:lnTo>
                <a:cubicBezTo>
                  <a:pt x="0" y="31602"/>
                  <a:pt x="31602" y="0"/>
                  <a:pt x="70526" y="0"/>
                </a:cubicBezTo>
                <a:close/>
              </a:path>
            </a:pathLst>
          </a:custGeom>
          <a:solidFill>
            <a:srgbClr val="2A2726">
              <a:alpha val="60000"/>
            </a:srgbClr>
          </a:solidFill>
          <a:ln/>
        </p:spPr>
      </p:sp>
      <p:sp>
        <p:nvSpPr>
          <p:cNvPr id="25" name="Text 22"/>
          <p:cNvSpPr/>
          <p:nvPr/>
        </p:nvSpPr>
        <p:spPr>
          <a:xfrm>
            <a:off x="6457922" y="3834794"/>
            <a:ext cx="1234187" cy="176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72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2. Contribution Level</a:t>
            </a:r>
            <a:endParaRPr lang="en-US" sz="1600" dirty="0"/>
          </a:p>
        </p:txBody>
      </p:sp>
      <p:sp>
        <p:nvSpPr>
          <p:cNvPr id="26" name="Text 23"/>
          <p:cNvSpPr/>
          <p:nvPr/>
        </p:nvSpPr>
        <p:spPr>
          <a:xfrm>
            <a:off x="11422906" y="3852425"/>
            <a:ext cx="246837" cy="1410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33" dirty="0">
                <a:solidFill>
                  <a:srgbClr val="D4A574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1-10</a:t>
            </a:r>
            <a:endParaRPr lang="en-US" sz="1600" dirty="0"/>
          </a:p>
        </p:txBody>
      </p:sp>
      <p:sp>
        <p:nvSpPr>
          <p:cNvPr id="27" name="Text 24"/>
          <p:cNvSpPr/>
          <p:nvPr/>
        </p:nvSpPr>
        <p:spPr>
          <a:xfrm>
            <a:off x="6457922" y="4046369"/>
            <a:ext cx="5218846" cy="1410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33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Seberapa aktif kamu memberi value?</a:t>
            </a:r>
            <a:endParaRPr lang="en-US" sz="1600" dirty="0"/>
          </a:p>
        </p:txBody>
      </p:sp>
      <p:sp>
        <p:nvSpPr>
          <p:cNvPr id="28" name="Shape 25"/>
          <p:cNvSpPr/>
          <p:nvPr/>
        </p:nvSpPr>
        <p:spPr>
          <a:xfrm>
            <a:off x="6387398" y="4328469"/>
            <a:ext cx="5307002" cy="493675"/>
          </a:xfrm>
          <a:custGeom>
            <a:avLst/>
            <a:gdLst/>
            <a:ahLst/>
            <a:cxnLst/>
            <a:rect l="l" t="t" r="r" b="b"/>
            <a:pathLst>
              <a:path w="5307002" h="493675">
                <a:moveTo>
                  <a:pt x="70526" y="0"/>
                </a:moveTo>
                <a:lnTo>
                  <a:pt x="5236476" y="0"/>
                </a:lnTo>
                <a:cubicBezTo>
                  <a:pt x="5275426" y="0"/>
                  <a:pt x="5307002" y="31576"/>
                  <a:pt x="5307002" y="70526"/>
                </a:cubicBezTo>
                <a:lnTo>
                  <a:pt x="5307002" y="423148"/>
                </a:lnTo>
                <a:cubicBezTo>
                  <a:pt x="5307002" y="462099"/>
                  <a:pt x="5275426" y="493675"/>
                  <a:pt x="5236476" y="493675"/>
                </a:cubicBezTo>
                <a:lnTo>
                  <a:pt x="70526" y="493675"/>
                </a:lnTo>
                <a:cubicBezTo>
                  <a:pt x="31576" y="493675"/>
                  <a:pt x="0" y="462099"/>
                  <a:pt x="0" y="423148"/>
                </a:cubicBezTo>
                <a:lnTo>
                  <a:pt x="0" y="70526"/>
                </a:lnTo>
                <a:cubicBezTo>
                  <a:pt x="0" y="31602"/>
                  <a:pt x="31602" y="0"/>
                  <a:pt x="70526" y="0"/>
                </a:cubicBezTo>
                <a:close/>
              </a:path>
            </a:pathLst>
          </a:custGeom>
          <a:solidFill>
            <a:srgbClr val="2A2726">
              <a:alpha val="60000"/>
            </a:srgbClr>
          </a:solidFill>
          <a:ln/>
        </p:spPr>
      </p:sp>
      <p:sp>
        <p:nvSpPr>
          <p:cNvPr id="29" name="Text 26"/>
          <p:cNvSpPr/>
          <p:nvPr/>
        </p:nvSpPr>
        <p:spPr>
          <a:xfrm>
            <a:off x="6457922" y="4398993"/>
            <a:ext cx="1234187" cy="176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72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3. Convener Position</a:t>
            </a:r>
            <a:endParaRPr lang="en-US" sz="1600" dirty="0"/>
          </a:p>
        </p:txBody>
      </p:sp>
      <p:sp>
        <p:nvSpPr>
          <p:cNvPr id="30" name="Text 27"/>
          <p:cNvSpPr/>
          <p:nvPr/>
        </p:nvSpPr>
        <p:spPr>
          <a:xfrm>
            <a:off x="11422906" y="4416625"/>
            <a:ext cx="246837" cy="1410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33" dirty="0">
                <a:solidFill>
                  <a:srgbClr val="D4A574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1-10</a:t>
            </a:r>
            <a:endParaRPr lang="en-US" sz="1600" dirty="0"/>
          </a:p>
        </p:txBody>
      </p:sp>
      <p:sp>
        <p:nvSpPr>
          <p:cNvPr id="31" name="Text 28"/>
          <p:cNvSpPr/>
          <p:nvPr/>
        </p:nvSpPr>
        <p:spPr>
          <a:xfrm>
            <a:off x="6457922" y="4610568"/>
            <a:ext cx="5218846" cy="1410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33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Seberapa sering kamu mengumpulkan orang?</a:t>
            </a:r>
            <a:endParaRPr lang="en-US" sz="1600" dirty="0"/>
          </a:p>
        </p:txBody>
      </p:sp>
      <p:sp>
        <p:nvSpPr>
          <p:cNvPr id="32" name="Shape 29"/>
          <p:cNvSpPr/>
          <p:nvPr/>
        </p:nvSpPr>
        <p:spPr>
          <a:xfrm>
            <a:off x="6387398" y="4892668"/>
            <a:ext cx="5307002" cy="493675"/>
          </a:xfrm>
          <a:custGeom>
            <a:avLst/>
            <a:gdLst/>
            <a:ahLst/>
            <a:cxnLst/>
            <a:rect l="l" t="t" r="r" b="b"/>
            <a:pathLst>
              <a:path w="5307002" h="493675">
                <a:moveTo>
                  <a:pt x="70526" y="0"/>
                </a:moveTo>
                <a:lnTo>
                  <a:pt x="5236476" y="0"/>
                </a:lnTo>
                <a:cubicBezTo>
                  <a:pt x="5275426" y="0"/>
                  <a:pt x="5307002" y="31576"/>
                  <a:pt x="5307002" y="70526"/>
                </a:cubicBezTo>
                <a:lnTo>
                  <a:pt x="5307002" y="423148"/>
                </a:lnTo>
                <a:cubicBezTo>
                  <a:pt x="5307002" y="462099"/>
                  <a:pt x="5275426" y="493675"/>
                  <a:pt x="5236476" y="493675"/>
                </a:cubicBezTo>
                <a:lnTo>
                  <a:pt x="70526" y="493675"/>
                </a:lnTo>
                <a:cubicBezTo>
                  <a:pt x="31576" y="493675"/>
                  <a:pt x="0" y="462099"/>
                  <a:pt x="0" y="423148"/>
                </a:cubicBezTo>
                <a:lnTo>
                  <a:pt x="0" y="70526"/>
                </a:lnTo>
                <a:cubicBezTo>
                  <a:pt x="0" y="31602"/>
                  <a:pt x="31602" y="0"/>
                  <a:pt x="70526" y="0"/>
                </a:cubicBezTo>
                <a:close/>
              </a:path>
            </a:pathLst>
          </a:custGeom>
          <a:solidFill>
            <a:srgbClr val="2A2726">
              <a:alpha val="60000"/>
            </a:srgbClr>
          </a:solidFill>
          <a:ln/>
        </p:spPr>
      </p:sp>
      <p:sp>
        <p:nvSpPr>
          <p:cNvPr id="33" name="Text 30"/>
          <p:cNvSpPr/>
          <p:nvPr/>
        </p:nvSpPr>
        <p:spPr>
          <a:xfrm>
            <a:off x="6457922" y="4963193"/>
            <a:ext cx="925640" cy="176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72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4. Trust Capital</a:t>
            </a:r>
            <a:endParaRPr lang="en-US" sz="1600" dirty="0"/>
          </a:p>
        </p:txBody>
      </p:sp>
      <p:sp>
        <p:nvSpPr>
          <p:cNvPr id="34" name="Text 31"/>
          <p:cNvSpPr/>
          <p:nvPr/>
        </p:nvSpPr>
        <p:spPr>
          <a:xfrm>
            <a:off x="11422906" y="4980824"/>
            <a:ext cx="246837" cy="1410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33" dirty="0">
                <a:solidFill>
                  <a:srgbClr val="D4A574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1-10</a:t>
            </a:r>
            <a:endParaRPr lang="en-US" sz="1600" dirty="0"/>
          </a:p>
        </p:txBody>
      </p:sp>
      <p:sp>
        <p:nvSpPr>
          <p:cNvPr id="35" name="Text 32"/>
          <p:cNvSpPr/>
          <p:nvPr/>
        </p:nvSpPr>
        <p:spPr>
          <a:xfrm>
            <a:off x="6457922" y="5174768"/>
            <a:ext cx="5218846" cy="1410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33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Seberapa besar trust yang kamu miliki?</a:t>
            </a:r>
            <a:endParaRPr lang="en-US" sz="1600" dirty="0"/>
          </a:p>
        </p:txBody>
      </p:sp>
      <p:sp>
        <p:nvSpPr>
          <p:cNvPr id="36" name="Shape 33"/>
          <p:cNvSpPr/>
          <p:nvPr/>
        </p:nvSpPr>
        <p:spPr>
          <a:xfrm>
            <a:off x="6387398" y="5456868"/>
            <a:ext cx="5307002" cy="493675"/>
          </a:xfrm>
          <a:custGeom>
            <a:avLst/>
            <a:gdLst/>
            <a:ahLst/>
            <a:cxnLst/>
            <a:rect l="l" t="t" r="r" b="b"/>
            <a:pathLst>
              <a:path w="5307002" h="493675">
                <a:moveTo>
                  <a:pt x="70526" y="0"/>
                </a:moveTo>
                <a:lnTo>
                  <a:pt x="5236476" y="0"/>
                </a:lnTo>
                <a:cubicBezTo>
                  <a:pt x="5275426" y="0"/>
                  <a:pt x="5307002" y="31576"/>
                  <a:pt x="5307002" y="70526"/>
                </a:cubicBezTo>
                <a:lnTo>
                  <a:pt x="5307002" y="423148"/>
                </a:lnTo>
                <a:cubicBezTo>
                  <a:pt x="5307002" y="462099"/>
                  <a:pt x="5275426" y="493675"/>
                  <a:pt x="5236476" y="493675"/>
                </a:cubicBezTo>
                <a:lnTo>
                  <a:pt x="70526" y="493675"/>
                </a:lnTo>
                <a:cubicBezTo>
                  <a:pt x="31576" y="493675"/>
                  <a:pt x="0" y="462099"/>
                  <a:pt x="0" y="423148"/>
                </a:cubicBezTo>
                <a:lnTo>
                  <a:pt x="0" y="70526"/>
                </a:lnTo>
                <a:cubicBezTo>
                  <a:pt x="0" y="31602"/>
                  <a:pt x="31602" y="0"/>
                  <a:pt x="70526" y="0"/>
                </a:cubicBezTo>
                <a:close/>
              </a:path>
            </a:pathLst>
          </a:custGeom>
          <a:solidFill>
            <a:srgbClr val="2A2726">
              <a:alpha val="60000"/>
            </a:srgbClr>
          </a:solidFill>
          <a:ln/>
        </p:spPr>
      </p:sp>
      <p:sp>
        <p:nvSpPr>
          <p:cNvPr id="37" name="Text 34"/>
          <p:cNvSpPr/>
          <p:nvPr/>
        </p:nvSpPr>
        <p:spPr>
          <a:xfrm>
            <a:off x="6457922" y="5527393"/>
            <a:ext cx="1190108" cy="176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72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5. Opportunity Flow</a:t>
            </a:r>
            <a:endParaRPr lang="en-US" sz="1600" dirty="0"/>
          </a:p>
        </p:txBody>
      </p:sp>
      <p:sp>
        <p:nvSpPr>
          <p:cNvPr id="38" name="Text 35"/>
          <p:cNvSpPr/>
          <p:nvPr/>
        </p:nvSpPr>
        <p:spPr>
          <a:xfrm>
            <a:off x="11422906" y="5545024"/>
            <a:ext cx="246837" cy="1410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33" dirty="0">
                <a:solidFill>
                  <a:srgbClr val="D4A574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1-10</a:t>
            </a:r>
            <a:endParaRPr lang="en-US" sz="1600" dirty="0"/>
          </a:p>
        </p:txBody>
      </p:sp>
      <p:sp>
        <p:nvSpPr>
          <p:cNvPr id="39" name="Text 36"/>
          <p:cNvSpPr/>
          <p:nvPr/>
        </p:nvSpPr>
        <p:spPr>
          <a:xfrm>
            <a:off x="6457922" y="5738967"/>
            <a:ext cx="5218846" cy="1410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33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Seberapa sering peluang datang dari komunitas?</a:t>
            </a:r>
            <a:endParaRPr lang="en-US" sz="1600" dirty="0"/>
          </a:p>
        </p:txBody>
      </p:sp>
      <p:sp>
        <p:nvSpPr>
          <p:cNvPr id="40" name="Shape 37"/>
          <p:cNvSpPr/>
          <p:nvPr/>
        </p:nvSpPr>
        <p:spPr>
          <a:xfrm>
            <a:off x="6241940" y="6210603"/>
            <a:ext cx="5597918" cy="643540"/>
          </a:xfrm>
          <a:custGeom>
            <a:avLst/>
            <a:gdLst/>
            <a:ahLst/>
            <a:cxnLst/>
            <a:rect l="l" t="t" r="r" b="b"/>
            <a:pathLst>
              <a:path w="5597918" h="643540">
                <a:moveTo>
                  <a:pt x="70526" y="0"/>
                </a:moveTo>
                <a:lnTo>
                  <a:pt x="5527392" y="0"/>
                </a:lnTo>
                <a:cubicBezTo>
                  <a:pt x="5566342" y="0"/>
                  <a:pt x="5597918" y="31575"/>
                  <a:pt x="5597918" y="70526"/>
                </a:cubicBezTo>
                <a:lnTo>
                  <a:pt x="5597918" y="573015"/>
                </a:lnTo>
                <a:cubicBezTo>
                  <a:pt x="5597918" y="611965"/>
                  <a:pt x="5566342" y="643540"/>
                  <a:pt x="5527392" y="643540"/>
                </a:cubicBezTo>
                <a:lnTo>
                  <a:pt x="70526" y="643540"/>
                </a:lnTo>
                <a:cubicBezTo>
                  <a:pt x="31601" y="643540"/>
                  <a:pt x="0" y="611939"/>
                  <a:pt x="0" y="573015"/>
                </a:cubicBezTo>
                <a:lnTo>
                  <a:pt x="0" y="70526"/>
                </a:lnTo>
                <a:cubicBezTo>
                  <a:pt x="0" y="31601"/>
                  <a:pt x="31601" y="0"/>
                  <a:pt x="70526" y="0"/>
                </a:cubicBezTo>
                <a:close/>
              </a:path>
            </a:pathLst>
          </a:custGeom>
          <a:solidFill>
            <a:srgbClr val="D4A574">
              <a:alpha val="20000"/>
            </a:srgbClr>
          </a:solidFill>
          <a:ln w="12700">
            <a:solidFill>
              <a:srgbClr val="D4A574">
                <a:alpha val="40000"/>
              </a:srgbClr>
            </a:solidFill>
            <a:prstDash val="solid"/>
          </a:ln>
        </p:spPr>
      </p:sp>
      <p:sp>
        <p:nvSpPr>
          <p:cNvPr id="41" name="Text 38"/>
          <p:cNvSpPr/>
          <p:nvPr/>
        </p:nvSpPr>
        <p:spPr>
          <a:xfrm>
            <a:off x="8430348" y="6382508"/>
            <a:ext cx="736999" cy="16308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72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Total Score:</a:t>
            </a:r>
            <a:endParaRPr lang="en-US" sz="1600" dirty="0"/>
          </a:p>
        </p:txBody>
      </p:sp>
      <p:sp>
        <p:nvSpPr>
          <p:cNvPr id="42" name="Text 39"/>
          <p:cNvSpPr/>
          <p:nvPr/>
        </p:nvSpPr>
        <p:spPr>
          <a:xfrm>
            <a:off x="9128091" y="6325206"/>
            <a:ext cx="532656" cy="2336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388" b="1" dirty="0">
                <a:solidFill>
                  <a:srgbClr val="C97B6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__/50</a:t>
            </a:r>
            <a:endParaRPr lang="en-US" sz="1600" dirty="0"/>
          </a:p>
        </p:txBody>
      </p:sp>
      <p:sp>
        <p:nvSpPr>
          <p:cNvPr id="43" name="Text 40"/>
          <p:cNvSpPr/>
          <p:nvPr/>
        </p:nvSpPr>
        <p:spPr>
          <a:xfrm>
            <a:off x="6325688" y="6602898"/>
            <a:ext cx="5430421" cy="1410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833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35-50: Strong | 20-34: Developing | &lt;20: Needs Work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2A27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1000" y="381000"/>
            <a:ext cx="114966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spc="105" kern="0" dirty="0">
                <a:solidFill>
                  <a:srgbClr val="C97B6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Execution Roadmap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81000" y="647700"/>
            <a:ext cx="1160145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700" b="1" dirty="0">
                <a:solidFill>
                  <a:srgbClr val="F5F0EB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Start With One Room, One Ritual, One Recurring Win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381000" y="1238250"/>
            <a:ext cx="3657600" cy="4324350"/>
          </a:xfrm>
          <a:custGeom>
            <a:avLst/>
            <a:gdLst/>
            <a:ahLst/>
            <a:cxnLst/>
            <a:rect l="l" t="t" r="r" b="b"/>
            <a:pathLst>
              <a:path w="3657600" h="4324350">
                <a:moveTo>
                  <a:pt x="38100" y="0"/>
                </a:moveTo>
                <a:lnTo>
                  <a:pt x="3619500" y="0"/>
                </a:lnTo>
                <a:cubicBezTo>
                  <a:pt x="3640528" y="0"/>
                  <a:pt x="3657600" y="17072"/>
                  <a:pt x="3657600" y="38100"/>
                </a:cubicBezTo>
                <a:lnTo>
                  <a:pt x="3657600" y="4210050"/>
                </a:lnTo>
                <a:cubicBezTo>
                  <a:pt x="3657600" y="4273134"/>
                  <a:pt x="3606384" y="4324350"/>
                  <a:pt x="3543300" y="4324350"/>
                </a:cubicBezTo>
                <a:lnTo>
                  <a:pt x="114300" y="4324350"/>
                </a:lnTo>
                <a:cubicBezTo>
                  <a:pt x="51216" y="4324350"/>
                  <a:pt x="0" y="4273134"/>
                  <a:pt x="0" y="421005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C97B63">
              <a:alpha val="20000"/>
            </a:srgbClr>
          </a:solidFill>
          <a:ln/>
        </p:spPr>
      </p:sp>
      <p:sp>
        <p:nvSpPr>
          <p:cNvPr id="5" name="Shape 3"/>
          <p:cNvSpPr/>
          <p:nvPr/>
        </p:nvSpPr>
        <p:spPr>
          <a:xfrm>
            <a:off x="381000" y="1238250"/>
            <a:ext cx="3657600" cy="38100"/>
          </a:xfrm>
          <a:custGeom>
            <a:avLst/>
            <a:gdLst/>
            <a:ahLst/>
            <a:cxnLst/>
            <a:rect l="l" t="t" r="r" b="b"/>
            <a:pathLst>
              <a:path w="3657600" h="38100">
                <a:moveTo>
                  <a:pt x="38100" y="0"/>
                </a:moveTo>
                <a:lnTo>
                  <a:pt x="3619500" y="0"/>
                </a:lnTo>
                <a:cubicBezTo>
                  <a:pt x="3640528" y="0"/>
                  <a:pt x="3657600" y="17072"/>
                  <a:pt x="3657600" y="38100"/>
                </a:cubicBezTo>
                <a:lnTo>
                  <a:pt x="3657600" y="38100"/>
                </a:lnTo>
                <a:lnTo>
                  <a:pt x="0" y="38100"/>
                </a:ln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C97B63"/>
          </a:solidFill>
          <a:ln/>
        </p:spPr>
      </p:sp>
      <p:sp>
        <p:nvSpPr>
          <p:cNvPr id="6" name="Shape 4"/>
          <p:cNvSpPr/>
          <p:nvPr/>
        </p:nvSpPr>
        <p:spPr>
          <a:xfrm>
            <a:off x="571500" y="1447800"/>
            <a:ext cx="533400" cy="533400"/>
          </a:xfrm>
          <a:custGeom>
            <a:avLst/>
            <a:gdLst/>
            <a:ahLst/>
            <a:cxnLst/>
            <a:rect l="l" t="t" r="r" b="b"/>
            <a:pathLst>
              <a:path w="533400" h="533400">
                <a:moveTo>
                  <a:pt x="266700" y="0"/>
                </a:moveTo>
                <a:lnTo>
                  <a:pt x="266700" y="0"/>
                </a:lnTo>
                <a:cubicBezTo>
                  <a:pt x="413896" y="0"/>
                  <a:pt x="533400" y="119504"/>
                  <a:pt x="533400" y="266700"/>
                </a:cubicBezTo>
                <a:lnTo>
                  <a:pt x="533400" y="266700"/>
                </a:lnTo>
                <a:cubicBezTo>
                  <a:pt x="533400" y="413896"/>
                  <a:pt x="413896" y="533400"/>
                  <a:pt x="266700" y="533400"/>
                </a:cubicBezTo>
                <a:lnTo>
                  <a:pt x="266700" y="533400"/>
                </a:lnTo>
                <a:cubicBezTo>
                  <a:pt x="119504" y="533400"/>
                  <a:pt x="0" y="413896"/>
                  <a:pt x="0" y="266700"/>
                </a:cubicBezTo>
                <a:lnTo>
                  <a:pt x="0" y="266700"/>
                </a:lnTo>
                <a:cubicBezTo>
                  <a:pt x="0" y="119504"/>
                  <a:pt x="119504" y="0"/>
                  <a:pt x="266700" y="0"/>
                </a:cubicBezTo>
                <a:close/>
              </a:path>
            </a:pathLst>
          </a:custGeom>
          <a:solidFill>
            <a:srgbClr val="C97B63"/>
          </a:solidFill>
          <a:ln/>
        </p:spPr>
      </p:sp>
      <p:sp>
        <p:nvSpPr>
          <p:cNvPr id="7" name="Text 5"/>
          <p:cNvSpPr/>
          <p:nvPr/>
        </p:nvSpPr>
        <p:spPr>
          <a:xfrm>
            <a:off x="693539" y="1562100"/>
            <a:ext cx="40005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M1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219200" y="1581150"/>
            <a:ext cx="10763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Foundation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571500" y="2133600"/>
            <a:ext cx="3276600" cy="838200"/>
          </a:xfrm>
          <a:custGeom>
            <a:avLst/>
            <a:gdLst/>
            <a:ahLst/>
            <a:cxnLst/>
            <a:rect l="l" t="t" r="r" b="b"/>
            <a:pathLst>
              <a:path w="3276600" h="838200">
                <a:moveTo>
                  <a:pt x="76201" y="0"/>
                </a:moveTo>
                <a:lnTo>
                  <a:pt x="3200399" y="0"/>
                </a:lnTo>
                <a:cubicBezTo>
                  <a:pt x="3242484" y="0"/>
                  <a:pt x="3276600" y="34116"/>
                  <a:pt x="3276600" y="76201"/>
                </a:cubicBezTo>
                <a:lnTo>
                  <a:pt x="3276600" y="761999"/>
                </a:lnTo>
                <a:cubicBezTo>
                  <a:pt x="3276600" y="804084"/>
                  <a:pt x="3242484" y="838200"/>
                  <a:pt x="3200399" y="838200"/>
                </a:cubicBezTo>
                <a:lnTo>
                  <a:pt x="76201" y="838200"/>
                </a:lnTo>
                <a:cubicBezTo>
                  <a:pt x="34116" y="838200"/>
                  <a:pt x="0" y="804084"/>
                  <a:pt x="0" y="761999"/>
                </a:cubicBezTo>
                <a:lnTo>
                  <a:pt x="0" y="76201"/>
                </a:lnTo>
                <a:cubicBezTo>
                  <a:pt x="0" y="34144"/>
                  <a:pt x="34144" y="0"/>
                  <a:pt x="76201" y="0"/>
                </a:cubicBezTo>
                <a:close/>
              </a:path>
            </a:pathLst>
          </a:custGeom>
          <a:solidFill>
            <a:srgbClr val="2A2726">
              <a:alpha val="60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685800" y="2247900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14300" y="0"/>
                </a:moveTo>
                <a:lnTo>
                  <a:pt x="114300" y="0"/>
                </a:lnTo>
                <a:cubicBezTo>
                  <a:pt x="177384" y="0"/>
                  <a:pt x="228600" y="51216"/>
                  <a:pt x="228600" y="114300"/>
                </a:cubicBezTo>
                <a:lnTo>
                  <a:pt x="228600" y="114300"/>
                </a:lnTo>
                <a:cubicBezTo>
                  <a:pt x="228600" y="177384"/>
                  <a:pt x="177384" y="228600"/>
                  <a:pt x="114300" y="228600"/>
                </a:cubicBezTo>
                <a:lnTo>
                  <a:pt x="114300" y="228600"/>
                </a:lnTo>
                <a:cubicBezTo>
                  <a:pt x="51216" y="228600"/>
                  <a:pt x="0" y="177384"/>
                  <a:pt x="0" y="114300"/>
                </a:cubicBezTo>
                <a:lnTo>
                  <a:pt x="0" y="114300"/>
                </a:lnTo>
                <a:cubicBezTo>
                  <a:pt x="0" y="51216"/>
                  <a:pt x="51216" y="0"/>
                  <a:pt x="114300" y="0"/>
                </a:cubicBezTo>
                <a:close/>
              </a:path>
            </a:pathLst>
          </a:custGeom>
          <a:solidFill>
            <a:srgbClr val="C97B63"/>
          </a:solidFill>
          <a:ln/>
        </p:spPr>
      </p:sp>
      <p:sp>
        <p:nvSpPr>
          <p:cNvPr id="11" name="Text 9"/>
          <p:cNvSpPr/>
          <p:nvPr/>
        </p:nvSpPr>
        <p:spPr>
          <a:xfrm>
            <a:off x="777627" y="2286000"/>
            <a:ext cx="10477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1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990600" y="2266950"/>
            <a:ext cx="12382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Identify Your Circle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685800" y="2552700"/>
            <a:ext cx="310515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List 20-30 orang yang kamu inginkan dalam komunitas idealmu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571500" y="3086100"/>
            <a:ext cx="3276600" cy="838200"/>
          </a:xfrm>
          <a:custGeom>
            <a:avLst/>
            <a:gdLst/>
            <a:ahLst/>
            <a:cxnLst/>
            <a:rect l="l" t="t" r="r" b="b"/>
            <a:pathLst>
              <a:path w="3276600" h="838200">
                <a:moveTo>
                  <a:pt x="76201" y="0"/>
                </a:moveTo>
                <a:lnTo>
                  <a:pt x="3200399" y="0"/>
                </a:lnTo>
                <a:cubicBezTo>
                  <a:pt x="3242484" y="0"/>
                  <a:pt x="3276600" y="34116"/>
                  <a:pt x="3276600" y="76201"/>
                </a:cubicBezTo>
                <a:lnTo>
                  <a:pt x="3276600" y="761999"/>
                </a:lnTo>
                <a:cubicBezTo>
                  <a:pt x="3276600" y="804084"/>
                  <a:pt x="3242484" y="838200"/>
                  <a:pt x="3200399" y="838200"/>
                </a:cubicBezTo>
                <a:lnTo>
                  <a:pt x="76201" y="838200"/>
                </a:lnTo>
                <a:cubicBezTo>
                  <a:pt x="34116" y="838200"/>
                  <a:pt x="0" y="804084"/>
                  <a:pt x="0" y="761999"/>
                </a:cubicBezTo>
                <a:lnTo>
                  <a:pt x="0" y="76201"/>
                </a:lnTo>
                <a:cubicBezTo>
                  <a:pt x="0" y="34144"/>
                  <a:pt x="34144" y="0"/>
                  <a:pt x="76201" y="0"/>
                </a:cubicBezTo>
                <a:close/>
              </a:path>
            </a:pathLst>
          </a:custGeom>
          <a:solidFill>
            <a:srgbClr val="2A2726">
              <a:alpha val="60000"/>
            </a:srgbClr>
          </a:solidFill>
          <a:ln/>
        </p:spPr>
      </p:sp>
      <p:sp>
        <p:nvSpPr>
          <p:cNvPr id="15" name="Shape 13"/>
          <p:cNvSpPr/>
          <p:nvPr/>
        </p:nvSpPr>
        <p:spPr>
          <a:xfrm>
            <a:off x="685800" y="3200400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14300" y="0"/>
                </a:moveTo>
                <a:lnTo>
                  <a:pt x="114300" y="0"/>
                </a:lnTo>
                <a:cubicBezTo>
                  <a:pt x="177384" y="0"/>
                  <a:pt x="228600" y="51216"/>
                  <a:pt x="228600" y="114300"/>
                </a:cubicBezTo>
                <a:lnTo>
                  <a:pt x="228600" y="114300"/>
                </a:lnTo>
                <a:cubicBezTo>
                  <a:pt x="228600" y="177384"/>
                  <a:pt x="177384" y="228600"/>
                  <a:pt x="114300" y="228600"/>
                </a:cubicBezTo>
                <a:lnTo>
                  <a:pt x="114300" y="228600"/>
                </a:lnTo>
                <a:cubicBezTo>
                  <a:pt x="51216" y="228600"/>
                  <a:pt x="0" y="177384"/>
                  <a:pt x="0" y="114300"/>
                </a:cubicBezTo>
                <a:lnTo>
                  <a:pt x="0" y="114300"/>
                </a:lnTo>
                <a:cubicBezTo>
                  <a:pt x="0" y="51216"/>
                  <a:pt x="51216" y="0"/>
                  <a:pt x="114300" y="0"/>
                </a:cubicBezTo>
                <a:close/>
              </a:path>
            </a:pathLst>
          </a:custGeom>
          <a:solidFill>
            <a:srgbClr val="C97B63"/>
          </a:solidFill>
          <a:ln/>
        </p:spPr>
      </p:sp>
      <p:sp>
        <p:nvSpPr>
          <p:cNvPr id="16" name="Text 14"/>
          <p:cNvSpPr/>
          <p:nvPr/>
        </p:nvSpPr>
        <p:spPr>
          <a:xfrm>
            <a:off x="767953" y="3238500"/>
            <a:ext cx="12382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2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990600" y="3219450"/>
            <a:ext cx="17049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Curate Founding Members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685800" y="3505200"/>
            <a:ext cx="310515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Invite 10-15 orang dengan kriteria ketat — quality over quantity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571500" y="4038600"/>
            <a:ext cx="3276600" cy="838200"/>
          </a:xfrm>
          <a:custGeom>
            <a:avLst/>
            <a:gdLst/>
            <a:ahLst/>
            <a:cxnLst/>
            <a:rect l="l" t="t" r="r" b="b"/>
            <a:pathLst>
              <a:path w="3276600" h="838200">
                <a:moveTo>
                  <a:pt x="76201" y="0"/>
                </a:moveTo>
                <a:lnTo>
                  <a:pt x="3200399" y="0"/>
                </a:lnTo>
                <a:cubicBezTo>
                  <a:pt x="3242484" y="0"/>
                  <a:pt x="3276600" y="34116"/>
                  <a:pt x="3276600" y="76201"/>
                </a:cubicBezTo>
                <a:lnTo>
                  <a:pt x="3276600" y="761999"/>
                </a:lnTo>
                <a:cubicBezTo>
                  <a:pt x="3276600" y="804084"/>
                  <a:pt x="3242484" y="838200"/>
                  <a:pt x="3200399" y="838200"/>
                </a:cubicBezTo>
                <a:lnTo>
                  <a:pt x="76201" y="838200"/>
                </a:lnTo>
                <a:cubicBezTo>
                  <a:pt x="34116" y="838200"/>
                  <a:pt x="0" y="804084"/>
                  <a:pt x="0" y="761999"/>
                </a:cubicBezTo>
                <a:lnTo>
                  <a:pt x="0" y="76201"/>
                </a:lnTo>
                <a:cubicBezTo>
                  <a:pt x="0" y="34144"/>
                  <a:pt x="34144" y="0"/>
                  <a:pt x="76201" y="0"/>
                </a:cubicBezTo>
                <a:close/>
              </a:path>
            </a:pathLst>
          </a:custGeom>
          <a:solidFill>
            <a:srgbClr val="2A2726">
              <a:alpha val="60000"/>
            </a:srgbClr>
          </a:solidFill>
          <a:ln/>
        </p:spPr>
      </p:sp>
      <p:sp>
        <p:nvSpPr>
          <p:cNvPr id="20" name="Shape 18"/>
          <p:cNvSpPr/>
          <p:nvPr/>
        </p:nvSpPr>
        <p:spPr>
          <a:xfrm>
            <a:off x="685800" y="4152900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14300" y="0"/>
                </a:moveTo>
                <a:lnTo>
                  <a:pt x="114300" y="0"/>
                </a:lnTo>
                <a:cubicBezTo>
                  <a:pt x="177384" y="0"/>
                  <a:pt x="228600" y="51216"/>
                  <a:pt x="228600" y="114300"/>
                </a:cubicBezTo>
                <a:lnTo>
                  <a:pt x="228600" y="114300"/>
                </a:lnTo>
                <a:cubicBezTo>
                  <a:pt x="228600" y="177384"/>
                  <a:pt x="177384" y="228600"/>
                  <a:pt x="114300" y="228600"/>
                </a:cubicBezTo>
                <a:lnTo>
                  <a:pt x="114300" y="228600"/>
                </a:lnTo>
                <a:cubicBezTo>
                  <a:pt x="51216" y="228600"/>
                  <a:pt x="0" y="177384"/>
                  <a:pt x="0" y="114300"/>
                </a:cubicBezTo>
                <a:lnTo>
                  <a:pt x="0" y="114300"/>
                </a:lnTo>
                <a:cubicBezTo>
                  <a:pt x="0" y="51216"/>
                  <a:pt x="51216" y="0"/>
                  <a:pt x="114300" y="0"/>
                </a:cubicBezTo>
                <a:close/>
              </a:path>
            </a:pathLst>
          </a:custGeom>
          <a:solidFill>
            <a:srgbClr val="C97B63"/>
          </a:solidFill>
          <a:ln/>
        </p:spPr>
      </p:sp>
      <p:sp>
        <p:nvSpPr>
          <p:cNvPr id="21" name="Text 19"/>
          <p:cNvSpPr/>
          <p:nvPr/>
        </p:nvSpPr>
        <p:spPr>
          <a:xfrm>
            <a:off x="766465" y="4191000"/>
            <a:ext cx="12382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3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990600" y="4171950"/>
            <a:ext cx="9810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First Gathering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685800" y="4457700"/>
            <a:ext cx="310515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Host kickoff meeting: establish purpose, norms, expectations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571500" y="4991100"/>
            <a:ext cx="3276600" cy="381000"/>
          </a:xfrm>
          <a:custGeom>
            <a:avLst/>
            <a:gdLst/>
            <a:ahLst/>
            <a:cxnLst/>
            <a:rect l="l" t="t" r="r" b="b"/>
            <a:pathLst>
              <a:path w="3276600" h="381000">
                <a:moveTo>
                  <a:pt x="76200" y="0"/>
                </a:moveTo>
                <a:lnTo>
                  <a:pt x="3200400" y="0"/>
                </a:lnTo>
                <a:cubicBezTo>
                  <a:pt x="3242456" y="0"/>
                  <a:pt x="3276600" y="34144"/>
                  <a:pt x="3276600" y="76200"/>
                </a:cubicBezTo>
                <a:lnTo>
                  <a:pt x="3276600" y="304800"/>
                </a:lnTo>
                <a:cubicBezTo>
                  <a:pt x="3276600" y="346856"/>
                  <a:pt x="3242456" y="381000"/>
                  <a:pt x="3200400" y="381000"/>
                </a:cubicBezTo>
                <a:lnTo>
                  <a:pt x="76200" y="381000"/>
                </a:lnTo>
                <a:cubicBezTo>
                  <a:pt x="34144" y="381000"/>
                  <a:pt x="0" y="346856"/>
                  <a:pt x="0" y="3048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C97B63">
              <a:alpha val="30196"/>
            </a:srgbClr>
          </a:solidFill>
          <a:ln/>
        </p:spPr>
      </p:sp>
      <p:sp>
        <p:nvSpPr>
          <p:cNvPr id="25" name="Text 23"/>
          <p:cNvSpPr/>
          <p:nvPr/>
        </p:nvSpPr>
        <p:spPr>
          <a:xfrm>
            <a:off x="657225" y="5105400"/>
            <a:ext cx="310515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900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Goal: Core group committed &amp; connected</a:t>
            </a:r>
            <a:endParaRPr lang="en-US" sz="1600" dirty="0"/>
          </a:p>
        </p:txBody>
      </p:sp>
      <p:sp>
        <p:nvSpPr>
          <p:cNvPr id="26" name="Shape 24"/>
          <p:cNvSpPr/>
          <p:nvPr/>
        </p:nvSpPr>
        <p:spPr>
          <a:xfrm>
            <a:off x="4267200" y="1238250"/>
            <a:ext cx="3657600" cy="4324350"/>
          </a:xfrm>
          <a:custGeom>
            <a:avLst/>
            <a:gdLst/>
            <a:ahLst/>
            <a:cxnLst/>
            <a:rect l="l" t="t" r="r" b="b"/>
            <a:pathLst>
              <a:path w="3657600" h="4324350">
                <a:moveTo>
                  <a:pt x="38100" y="0"/>
                </a:moveTo>
                <a:lnTo>
                  <a:pt x="3619500" y="0"/>
                </a:lnTo>
                <a:cubicBezTo>
                  <a:pt x="3640528" y="0"/>
                  <a:pt x="3657600" y="17072"/>
                  <a:pt x="3657600" y="38100"/>
                </a:cubicBezTo>
                <a:lnTo>
                  <a:pt x="3657600" y="4210050"/>
                </a:lnTo>
                <a:cubicBezTo>
                  <a:pt x="3657600" y="4273134"/>
                  <a:pt x="3606384" y="4324350"/>
                  <a:pt x="3543300" y="4324350"/>
                </a:cubicBezTo>
                <a:lnTo>
                  <a:pt x="114300" y="4324350"/>
                </a:lnTo>
                <a:cubicBezTo>
                  <a:pt x="51216" y="4324350"/>
                  <a:pt x="0" y="4273134"/>
                  <a:pt x="0" y="421005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D4A574">
              <a:alpha val="20000"/>
            </a:srgbClr>
          </a:solidFill>
          <a:ln/>
        </p:spPr>
      </p:sp>
      <p:sp>
        <p:nvSpPr>
          <p:cNvPr id="27" name="Shape 25"/>
          <p:cNvSpPr/>
          <p:nvPr/>
        </p:nvSpPr>
        <p:spPr>
          <a:xfrm>
            <a:off x="4267200" y="1238250"/>
            <a:ext cx="3657600" cy="38100"/>
          </a:xfrm>
          <a:custGeom>
            <a:avLst/>
            <a:gdLst/>
            <a:ahLst/>
            <a:cxnLst/>
            <a:rect l="l" t="t" r="r" b="b"/>
            <a:pathLst>
              <a:path w="3657600" h="38100">
                <a:moveTo>
                  <a:pt x="38100" y="0"/>
                </a:moveTo>
                <a:lnTo>
                  <a:pt x="3619500" y="0"/>
                </a:lnTo>
                <a:cubicBezTo>
                  <a:pt x="3640528" y="0"/>
                  <a:pt x="3657600" y="17072"/>
                  <a:pt x="3657600" y="38100"/>
                </a:cubicBezTo>
                <a:lnTo>
                  <a:pt x="3657600" y="38100"/>
                </a:lnTo>
                <a:lnTo>
                  <a:pt x="0" y="38100"/>
                </a:ln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28" name="Shape 26"/>
          <p:cNvSpPr/>
          <p:nvPr/>
        </p:nvSpPr>
        <p:spPr>
          <a:xfrm>
            <a:off x="4457700" y="1447800"/>
            <a:ext cx="533400" cy="533400"/>
          </a:xfrm>
          <a:custGeom>
            <a:avLst/>
            <a:gdLst/>
            <a:ahLst/>
            <a:cxnLst/>
            <a:rect l="l" t="t" r="r" b="b"/>
            <a:pathLst>
              <a:path w="533400" h="533400">
                <a:moveTo>
                  <a:pt x="266700" y="0"/>
                </a:moveTo>
                <a:lnTo>
                  <a:pt x="266700" y="0"/>
                </a:lnTo>
                <a:cubicBezTo>
                  <a:pt x="413896" y="0"/>
                  <a:pt x="533400" y="119504"/>
                  <a:pt x="533400" y="266700"/>
                </a:cubicBezTo>
                <a:lnTo>
                  <a:pt x="533400" y="266700"/>
                </a:lnTo>
                <a:cubicBezTo>
                  <a:pt x="533400" y="413896"/>
                  <a:pt x="413896" y="533400"/>
                  <a:pt x="266700" y="533400"/>
                </a:cubicBezTo>
                <a:lnTo>
                  <a:pt x="266700" y="533400"/>
                </a:lnTo>
                <a:cubicBezTo>
                  <a:pt x="119504" y="533400"/>
                  <a:pt x="0" y="413896"/>
                  <a:pt x="0" y="266700"/>
                </a:cubicBezTo>
                <a:lnTo>
                  <a:pt x="0" y="266700"/>
                </a:lnTo>
                <a:cubicBezTo>
                  <a:pt x="0" y="119504"/>
                  <a:pt x="119504" y="0"/>
                  <a:pt x="266700" y="0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29" name="Text 27"/>
          <p:cNvSpPr/>
          <p:nvPr/>
        </p:nvSpPr>
        <p:spPr>
          <a:xfrm>
            <a:off x="4560466" y="1562100"/>
            <a:ext cx="43815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rgbClr val="2A2726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M2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5105400" y="1581150"/>
            <a:ext cx="67627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Rituals</a:t>
            </a:r>
            <a:endParaRPr lang="en-US" sz="1600" dirty="0"/>
          </a:p>
        </p:txBody>
      </p:sp>
      <p:sp>
        <p:nvSpPr>
          <p:cNvPr id="31" name="Shape 29"/>
          <p:cNvSpPr/>
          <p:nvPr/>
        </p:nvSpPr>
        <p:spPr>
          <a:xfrm>
            <a:off x="4457700" y="2133600"/>
            <a:ext cx="3276600" cy="838200"/>
          </a:xfrm>
          <a:custGeom>
            <a:avLst/>
            <a:gdLst/>
            <a:ahLst/>
            <a:cxnLst/>
            <a:rect l="l" t="t" r="r" b="b"/>
            <a:pathLst>
              <a:path w="3276600" h="838200">
                <a:moveTo>
                  <a:pt x="76201" y="0"/>
                </a:moveTo>
                <a:lnTo>
                  <a:pt x="3200399" y="0"/>
                </a:lnTo>
                <a:cubicBezTo>
                  <a:pt x="3242484" y="0"/>
                  <a:pt x="3276600" y="34116"/>
                  <a:pt x="3276600" y="76201"/>
                </a:cubicBezTo>
                <a:lnTo>
                  <a:pt x="3276600" y="761999"/>
                </a:lnTo>
                <a:cubicBezTo>
                  <a:pt x="3276600" y="804084"/>
                  <a:pt x="3242484" y="838200"/>
                  <a:pt x="3200399" y="838200"/>
                </a:cubicBezTo>
                <a:lnTo>
                  <a:pt x="76201" y="838200"/>
                </a:lnTo>
                <a:cubicBezTo>
                  <a:pt x="34116" y="838200"/>
                  <a:pt x="0" y="804084"/>
                  <a:pt x="0" y="761999"/>
                </a:cubicBezTo>
                <a:lnTo>
                  <a:pt x="0" y="76201"/>
                </a:lnTo>
                <a:cubicBezTo>
                  <a:pt x="0" y="34144"/>
                  <a:pt x="34144" y="0"/>
                  <a:pt x="76201" y="0"/>
                </a:cubicBezTo>
                <a:close/>
              </a:path>
            </a:pathLst>
          </a:custGeom>
          <a:solidFill>
            <a:srgbClr val="2A2726">
              <a:alpha val="60000"/>
            </a:srgbClr>
          </a:solidFill>
          <a:ln/>
        </p:spPr>
      </p:sp>
      <p:sp>
        <p:nvSpPr>
          <p:cNvPr id="32" name="Shape 30"/>
          <p:cNvSpPr/>
          <p:nvPr/>
        </p:nvSpPr>
        <p:spPr>
          <a:xfrm>
            <a:off x="4572000" y="2247900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14300" y="0"/>
                </a:moveTo>
                <a:lnTo>
                  <a:pt x="114300" y="0"/>
                </a:lnTo>
                <a:cubicBezTo>
                  <a:pt x="177384" y="0"/>
                  <a:pt x="228600" y="51216"/>
                  <a:pt x="228600" y="114300"/>
                </a:cubicBezTo>
                <a:lnTo>
                  <a:pt x="228600" y="114300"/>
                </a:lnTo>
                <a:cubicBezTo>
                  <a:pt x="228600" y="177384"/>
                  <a:pt x="177384" y="228600"/>
                  <a:pt x="114300" y="228600"/>
                </a:cubicBezTo>
                <a:lnTo>
                  <a:pt x="114300" y="228600"/>
                </a:lnTo>
                <a:cubicBezTo>
                  <a:pt x="51216" y="228600"/>
                  <a:pt x="0" y="177384"/>
                  <a:pt x="0" y="114300"/>
                </a:cubicBezTo>
                <a:lnTo>
                  <a:pt x="0" y="114300"/>
                </a:lnTo>
                <a:cubicBezTo>
                  <a:pt x="0" y="51216"/>
                  <a:pt x="51216" y="0"/>
                  <a:pt x="114300" y="0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33" name="Text 31"/>
          <p:cNvSpPr/>
          <p:nvPr/>
        </p:nvSpPr>
        <p:spPr>
          <a:xfrm>
            <a:off x="4663827" y="2286000"/>
            <a:ext cx="10477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b="1" dirty="0">
                <a:solidFill>
                  <a:srgbClr val="2A2726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1</a:t>
            </a:r>
            <a:endParaRPr lang="en-US" sz="1600" dirty="0"/>
          </a:p>
        </p:txBody>
      </p:sp>
      <p:sp>
        <p:nvSpPr>
          <p:cNvPr id="34" name="Text 32"/>
          <p:cNvSpPr/>
          <p:nvPr/>
        </p:nvSpPr>
        <p:spPr>
          <a:xfrm>
            <a:off x="4876800" y="2266950"/>
            <a:ext cx="11906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Establish Cadence</a:t>
            </a:r>
            <a:endParaRPr lang="en-US" sz="1600" dirty="0"/>
          </a:p>
        </p:txBody>
      </p:sp>
      <p:sp>
        <p:nvSpPr>
          <p:cNvPr id="35" name="Text 33"/>
          <p:cNvSpPr/>
          <p:nvPr/>
        </p:nvSpPr>
        <p:spPr>
          <a:xfrm>
            <a:off x="4572000" y="2552700"/>
            <a:ext cx="310515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Set recurring schedule: weekly calls, monthly meetups, quarterly events</a:t>
            </a:r>
            <a:endParaRPr lang="en-US" sz="1600" dirty="0"/>
          </a:p>
        </p:txBody>
      </p:sp>
      <p:sp>
        <p:nvSpPr>
          <p:cNvPr id="36" name="Shape 34"/>
          <p:cNvSpPr/>
          <p:nvPr/>
        </p:nvSpPr>
        <p:spPr>
          <a:xfrm>
            <a:off x="4457700" y="3086100"/>
            <a:ext cx="3276600" cy="838200"/>
          </a:xfrm>
          <a:custGeom>
            <a:avLst/>
            <a:gdLst/>
            <a:ahLst/>
            <a:cxnLst/>
            <a:rect l="l" t="t" r="r" b="b"/>
            <a:pathLst>
              <a:path w="3276600" h="838200">
                <a:moveTo>
                  <a:pt x="76201" y="0"/>
                </a:moveTo>
                <a:lnTo>
                  <a:pt x="3200399" y="0"/>
                </a:lnTo>
                <a:cubicBezTo>
                  <a:pt x="3242484" y="0"/>
                  <a:pt x="3276600" y="34116"/>
                  <a:pt x="3276600" y="76201"/>
                </a:cubicBezTo>
                <a:lnTo>
                  <a:pt x="3276600" y="761999"/>
                </a:lnTo>
                <a:cubicBezTo>
                  <a:pt x="3276600" y="804084"/>
                  <a:pt x="3242484" y="838200"/>
                  <a:pt x="3200399" y="838200"/>
                </a:cubicBezTo>
                <a:lnTo>
                  <a:pt x="76201" y="838200"/>
                </a:lnTo>
                <a:cubicBezTo>
                  <a:pt x="34116" y="838200"/>
                  <a:pt x="0" y="804084"/>
                  <a:pt x="0" y="761999"/>
                </a:cubicBezTo>
                <a:lnTo>
                  <a:pt x="0" y="76201"/>
                </a:lnTo>
                <a:cubicBezTo>
                  <a:pt x="0" y="34144"/>
                  <a:pt x="34144" y="0"/>
                  <a:pt x="76201" y="0"/>
                </a:cubicBezTo>
                <a:close/>
              </a:path>
            </a:pathLst>
          </a:custGeom>
          <a:solidFill>
            <a:srgbClr val="2A2726">
              <a:alpha val="60000"/>
            </a:srgbClr>
          </a:solidFill>
          <a:ln/>
        </p:spPr>
      </p:sp>
      <p:sp>
        <p:nvSpPr>
          <p:cNvPr id="37" name="Shape 35"/>
          <p:cNvSpPr/>
          <p:nvPr/>
        </p:nvSpPr>
        <p:spPr>
          <a:xfrm>
            <a:off x="4572000" y="3200400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14300" y="0"/>
                </a:moveTo>
                <a:lnTo>
                  <a:pt x="114300" y="0"/>
                </a:lnTo>
                <a:cubicBezTo>
                  <a:pt x="177384" y="0"/>
                  <a:pt x="228600" y="51216"/>
                  <a:pt x="228600" y="114300"/>
                </a:cubicBezTo>
                <a:lnTo>
                  <a:pt x="228600" y="114300"/>
                </a:lnTo>
                <a:cubicBezTo>
                  <a:pt x="228600" y="177384"/>
                  <a:pt x="177384" y="228600"/>
                  <a:pt x="114300" y="228600"/>
                </a:cubicBezTo>
                <a:lnTo>
                  <a:pt x="114300" y="228600"/>
                </a:lnTo>
                <a:cubicBezTo>
                  <a:pt x="51216" y="228600"/>
                  <a:pt x="0" y="177384"/>
                  <a:pt x="0" y="114300"/>
                </a:cubicBezTo>
                <a:lnTo>
                  <a:pt x="0" y="114300"/>
                </a:lnTo>
                <a:cubicBezTo>
                  <a:pt x="0" y="51216"/>
                  <a:pt x="51216" y="0"/>
                  <a:pt x="114300" y="0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38" name="Text 36"/>
          <p:cNvSpPr/>
          <p:nvPr/>
        </p:nvSpPr>
        <p:spPr>
          <a:xfrm>
            <a:off x="4654153" y="3238500"/>
            <a:ext cx="12382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b="1" dirty="0">
                <a:solidFill>
                  <a:srgbClr val="2A2726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2</a:t>
            </a:r>
            <a:endParaRPr lang="en-US" sz="1600" dirty="0"/>
          </a:p>
        </p:txBody>
      </p:sp>
      <p:sp>
        <p:nvSpPr>
          <p:cNvPr id="39" name="Text 37"/>
          <p:cNvSpPr/>
          <p:nvPr/>
        </p:nvSpPr>
        <p:spPr>
          <a:xfrm>
            <a:off x="4876800" y="3219450"/>
            <a:ext cx="15240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Create First Shared Win</a:t>
            </a:r>
            <a:endParaRPr lang="en-US" sz="1600" dirty="0"/>
          </a:p>
        </p:txBody>
      </p:sp>
      <p:sp>
        <p:nvSpPr>
          <p:cNvPr id="40" name="Text 38"/>
          <p:cNvSpPr/>
          <p:nvPr/>
        </p:nvSpPr>
        <p:spPr>
          <a:xfrm>
            <a:off x="4572000" y="3505200"/>
            <a:ext cx="310515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Collaborative project atau challenge yang menghasilkan hasil konkret</a:t>
            </a:r>
            <a:endParaRPr lang="en-US" sz="1600" dirty="0"/>
          </a:p>
        </p:txBody>
      </p:sp>
      <p:sp>
        <p:nvSpPr>
          <p:cNvPr id="41" name="Shape 39"/>
          <p:cNvSpPr/>
          <p:nvPr/>
        </p:nvSpPr>
        <p:spPr>
          <a:xfrm>
            <a:off x="4457700" y="4038600"/>
            <a:ext cx="3276600" cy="838200"/>
          </a:xfrm>
          <a:custGeom>
            <a:avLst/>
            <a:gdLst/>
            <a:ahLst/>
            <a:cxnLst/>
            <a:rect l="l" t="t" r="r" b="b"/>
            <a:pathLst>
              <a:path w="3276600" h="838200">
                <a:moveTo>
                  <a:pt x="76201" y="0"/>
                </a:moveTo>
                <a:lnTo>
                  <a:pt x="3200399" y="0"/>
                </a:lnTo>
                <a:cubicBezTo>
                  <a:pt x="3242484" y="0"/>
                  <a:pt x="3276600" y="34116"/>
                  <a:pt x="3276600" y="76201"/>
                </a:cubicBezTo>
                <a:lnTo>
                  <a:pt x="3276600" y="761999"/>
                </a:lnTo>
                <a:cubicBezTo>
                  <a:pt x="3276600" y="804084"/>
                  <a:pt x="3242484" y="838200"/>
                  <a:pt x="3200399" y="838200"/>
                </a:cubicBezTo>
                <a:lnTo>
                  <a:pt x="76201" y="838200"/>
                </a:lnTo>
                <a:cubicBezTo>
                  <a:pt x="34116" y="838200"/>
                  <a:pt x="0" y="804084"/>
                  <a:pt x="0" y="761999"/>
                </a:cubicBezTo>
                <a:lnTo>
                  <a:pt x="0" y="76201"/>
                </a:lnTo>
                <a:cubicBezTo>
                  <a:pt x="0" y="34144"/>
                  <a:pt x="34144" y="0"/>
                  <a:pt x="76201" y="0"/>
                </a:cubicBezTo>
                <a:close/>
              </a:path>
            </a:pathLst>
          </a:custGeom>
          <a:solidFill>
            <a:srgbClr val="2A2726">
              <a:alpha val="60000"/>
            </a:srgbClr>
          </a:solidFill>
          <a:ln/>
        </p:spPr>
      </p:sp>
      <p:sp>
        <p:nvSpPr>
          <p:cNvPr id="42" name="Shape 40"/>
          <p:cNvSpPr/>
          <p:nvPr/>
        </p:nvSpPr>
        <p:spPr>
          <a:xfrm>
            <a:off x="4572000" y="4152900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14300" y="0"/>
                </a:moveTo>
                <a:lnTo>
                  <a:pt x="114300" y="0"/>
                </a:lnTo>
                <a:cubicBezTo>
                  <a:pt x="177384" y="0"/>
                  <a:pt x="228600" y="51216"/>
                  <a:pt x="228600" y="114300"/>
                </a:cubicBezTo>
                <a:lnTo>
                  <a:pt x="228600" y="114300"/>
                </a:lnTo>
                <a:cubicBezTo>
                  <a:pt x="228600" y="177384"/>
                  <a:pt x="177384" y="228600"/>
                  <a:pt x="114300" y="228600"/>
                </a:cubicBezTo>
                <a:lnTo>
                  <a:pt x="114300" y="228600"/>
                </a:lnTo>
                <a:cubicBezTo>
                  <a:pt x="51216" y="228600"/>
                  <a:pt x="0" y="177384"/>
                  <a:pt x="0" y="114300"/>
                </a:cubicBezTo>
                <a:lnTo>
                  <a:pt x="0" y="114300"/>
                </a:lnTo>
                <a:cubicBezTo>
                  <a:pt x="0" y="51216"/>
                  <a:pt x="51216" y="0"/>
                  <a:pt x="114300" y="0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43" name="Text 41"/>
          <p:cNvSpPr/>
          <p:nvPr/>
        </p:nvSpPr>
        <p:spPr>
          <a:xfrm>
            <a:off x="4652665" y="4191000"/>
            <a:ext cx="12382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b="1" dirty="0">
                <a:solidFill>
                  <a:srgbClr val="2A2726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3</a:t>
            </a:r>
            <a:endParaRPr lang="en-US" sz="1600" dirty="0"/>
          </a:p>
        </p:txBody>
      </p:sp>
      <p:sp>
        <p:nvSpPr>
          <p:cNvPr id="44" name="Text 42"/>
          <p:cNvSpPr/>
          <p:nvPr/>
        </p:nvSpPr>
        <p:spPr>
          <a:xfrm>
            <a:off x="4876800" y="4171950"/>
            <a:ext cx="11620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Document Stories</a:t>
            </a:r>
            <a:endParaRPr lang="en-US" sz="1600" dirty="0"/>
          </a:p>
        </p:txBody>
      </p:sp>
      <p:sp>
        <p:nvSpPr>
          <p:cNvPr id="45" name="Text 43"/>
          <p:cNvSpPr/>
          <p:nvPr/>
        </p:nvSpPr>
        <p:spPr>
          <a:xfrm>
            <a:off x="4572000" y="4457700"/>
            <a:ext cx="310515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Capture wins, testimonials, member spotlights untuk social proof</a:t>
            </a:r>
            <a:endParaRPr lang="en-US" sz="1600" dirty="0"/>
          </a:p>
        </p:txBody>
      </p:sp>
      <p:sp>
        <p:nvSpPr>
          <p:cNvPr id="46" name="Shape 44"/>
          <p:cNvSpPr/>
          <p:nvPr/>
        </p:nvSpPr>
        <p:spPr>
          <a:xfrm>
            <a:off x="4457700" y="4991100"/>
            <a:ext cx="3276600" cy="381000"/>
          </a:xfrm>
          <a:custGeom>
            <a:avLst/>
            <a:gdLst/>
            <a:ahLst/>
            <a:cxnLst/>
            <a:rect l="l" t="t" r="r" b="b"/>
            <a:pathLst>
              <a:path w="3276600" h="381000">
                <a:moveTo>
                  <a:pt x="76200" y="0"/>
                </a:moveTo>
                <a:lnTo>
                  <a:pt x="3200400" y="0"/>
                </a:lnTo>
                <a:cubicBezTo>
                  <a:pt x="3242456" y="0"/>
                  <a:pt x="3276600" y="34144"/>
                  <a:pt x="3276600" y="76200"/>
                </a:cubicBezTo>
                <a:lnTo>
                  <a:pt x="3276600" y="304800"/>
                </a:lnTo>
                <a:cubicBezTo>
                  <a:pt x="3276600" y="346856"/>
                  <a:pt x="3242456" y="381000"/>
                  <a:pt x="3200400" y="381000"/>
                </a:cubicBezTo>
                <a:lnTo>
                  <a:pt x="76200" y="381000"/>
                </a:lnTo>
                <a:cubicBezTo>
                  <a:pt x="34144" y="381000"/>
                  <a:pt x="0" y="346856"/>
                  <a:pt x="0" y="3048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D4A574">
              <a:alpha val="30196"/>
            </a:srgbClr>
          </a:solidFill>
          <a:ln/>
        </p:spPr>
      </p:sp>
      <p:sp>
        <p:nvSpPr>
          <p:cNvPr id="47" name="Text 45"/>
          <p:cNvSpPr/>
          <p:nvPr/>
        </p:nvSpPr>
        <p:spPr>
          <a:xfrm>
            <a:off x="4543425" y="5105400"/>
            <a:ext cx="310515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900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Goal: Momentum &amp; early wins documented</a:t>
            </a:r>
            <a:endParaRPr lang="en-US" sz="1600" dirty="0"/>
          </a:p>
        </p:txBody>
      </p:sp>
      <p:sp>
        <p:nvSpPr>
          <p:cNvPr id="48" name="Shape 46"/>
          <p:cNvSpPr/>
          <p:nvPr/>
        </p:nvSpPr>
        <p:spPr>
          <a:xfrm>
            <a:off x="8153400" y="1238250"/>
            <a:ext cx="3657600" cy="4324350"/>
          </a:xfrm>
          <a:custGeom>
            <a:avLst/>
            <a:gdLst/>
            <a:ahLst/>
            <a:cxnLst/>
            <a:rect l="l" t="t" r="r" b="b"/>
            <a:pathLst>
              <a:path w="3657600" h="4324350">
                <a:moveTo>
                  <a:pt x="38100" y="0"/>
                </a:moveTo>
                <a:lnTo>
                  <a:pt x="3619500" y="0"/>
                </a:lnTo>
                <a:cubicBezTo>
                  <a:pt x="3640528" y="0"/>
                  <a:pt x="3657600" y="17072"/>
                  <a:pt x="3657600" y="38100"/>
                </a:cubicBezTo>
                <a:lnTo>
                  <a:pt x="3657600" y="4210050"/>
                </a:lnTo>
                <a:cubicBezTo>
                  <a:pt x="3657600" y="4273134"/>
                  <a:pt x="3606384" y="4324350"/>
                  <a:pt x="3543300" y="4324350"/>
                </a:cubicBezTo>
                <a:lnTo>
                  <a:pt x="114300" y="4324350"/>
                </a:lnTo>
                <a:cubicBezTo>
                  <a:pt x="51216" y="4324350"/>
                  <a:pt x="0" y="4273134"/>
                  <a:pt x="0" y="421005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A89F91">
              <a:alpha val="20000"/>
            </a:srgbClr>
          </a:solidFill>
          <a:ln/>
        </p:spPr>
      </p:sp>
      <p:sp>
        <p:nvSpPr>
          <p:cNvPr id="49" name="Shape 47"/>
          <p:cNvSpPr/>
          <p:nvPr/>
        </p:nvSpPr>
        <p:spPr>
          <a:xfrm>
            <a:off x="8153400" y="1238250"/>
            <a:ext cx="3657600" cy="38100"/>
          </a:xfrm>
          <a:custGeom>
            <a:avLst/>
            <a:gdLst/>
            <a:ahLst/>
            <a:cxnLst/>
            <a:rect l="l" t="t" r="r" b="b"/>
            <a:pathLst>
              <a:path w="3657600" h="38100">
                <a:moveTo>
                  <a:pt x="38100" y="0"/>
                </a:moveTo>
                <a:lnTo>
                  <a:pt x="3619500" y="0"/>
                </a:lnTo>
                <a:cubicBezTo>
                  <a:pt x="3640528" y="0"/>
                  <a:pt x="3657600" y="17072"/>
                  <a:pt x="3657600" y="38100"/>
                </a:cubicBezTo>
                <a:lnTo>
                  <a:pt x="3657600" y="38100"/>
                </a:lnTo>
                <a:lnTo>
                  <a:pt x="0" y="38100"/>
                </a:ln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A89F91"/>
          </a:solidFill>
          <a:ln/>
        </p:spPr>
      </p:sp>
      <p:sp>
        <p:nvSpPr>
          <p:cNvPr id="50" name="Shape 48"/>
          <p:cNvSpPr/>
          <p:nvPr/>
        </p:nvSpPr>
        <p:spPr>
          <a:xfrm>
            <a:off x="8343900" y="1447800"/>
            <a:ext cx="533400" cy="533400"/>
          </a:xfrm>
          <a:custGeom>
            <a:avLst/>
            <a:gdLst/>
            <a:ahLst/>
            <a:cxnLst/>
            <a:rect l="l" t="t" r="r" b="b"/>
            <a:pathLst>
              <a:path w="533400" h="533400">
                <a:moveTo>
                  <a:pt x="266700" y="0"/>
                </a:moveTo>
                <a:lnTo>
                  <a:pt x="266700" y="0"/>
                </a:lnTo>
                <a:cubicBezTo>
                  <a:pt x="413896" y="0"/>
                  <a:pt x="533400" y="119504"/>
                  <a:pt x="533400" y="266700"/>
                </a:cubicBezTo>
                <a:lnTo>
                  <a:pt x="533400" y="266700"/>
                </a:lnTo>
                <a:cubicBezTo>
                  <a:pt x="533400" y="413896"/>
                  <a:pt x="413896" y="533400"/>
                  <a:pt x="266700" y="533400"/>
                </a:cubicBezTo>
                <a:lnTo>
                  <a:pt x="266700" y="533400"/>
                </a:lnTo>
                <a:cubicBezTo>
                  <a:pt x="119504" y="533400"/>
                  <a:pt x="0" y="413896"/>
                  <a:pt x="0" y="266700"/>
                </a:cubicBezTo>
                <a:lnTo>
                  <a:pt x="0" y="266700"/>
                </a:lnTo>
                <a:cubicBezTo>
                  <a:pt x="0" y="119504"/>
                  <a:pt x="119504" y="0"/>
                  <a:pt x="266700" y="0"/>
                </a:cubicBezTo>
                <a:close/>
              </a:path>
            </a:pathLst>
          </a:custGeom>
          <a:solidFill>
            <a:srgbClr val="A89F91"/>
          </a:solidFill>
          <a:ln/>
        </p:spPr>
      </p:sp>
      <p:sp>
        <p:nvSpPr>
          <p:cNvPr id="51" name="Text 49"/>
          <p:cNvSpPr/>
          <p:nvPr/>
        </p:nvSpPr>
        <p:spPr>
          <a:xfrm>
            <a:off x="8443689" y="1562100"/>
            <a:ext cx="447675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rgbClr val="2A2726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M3</a:t>
            </a:r>
            <a:endParaRPr lang="en-US" sz="1600" dirty="0"/>
          </a:p>
        </p:txBody>
      </p:sp>
      <p:sp>
        <p:nvSpPr>
          <p:cNvPr id="52" name="Text 50"/>
          <p:cNvSpPr/>
          <p:nvPr/>
        </p:nvSpPr>
        <p:spPr>
          <a:xfrm>
            <a:off x="8991600" y="1581150"/>
            <a:ext cx="123825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Amplification</a:t>
            </a:r>
            <a:endParaRPr lang="en-US" sz="1600" dirty="0"/>
          </a:p>
        </p:txBody>
      </p:sp>
      <p:sp>
        <p:nvSpPr>
          <p:cNvPr id="53" name="Shape 51"/>
          <p:cNvSpPr/>
          <p:nvPr/>
        </p:nvSpPr>
        <p:spPr>
          <a:xfrm>
            <a:off x="8343900" y="2133600"/>
            <a:ext cx="3276600" cy="685800"/>
          </a:xfrm>
          <a:custGeom>
            <a:avLst/>
            <a:gdLst/>
            <a:ahLst/>
            <a:cxnLst/>
            <a:rect l="l" t="t" r="r" b="b"/>
            <a:pathLst>
              <a:path w="3276600" h="685800">
                <a:moveTo>
                  <a:pt x="76199" y="0"/>
                </a:moveTo>
                <a:lnTo>
                  <a:pt x="3200401" y="0"/>
                </a:lnTo>
                <a:cubicBezTo>
                  <a:pt x="3242484" y="0"/>
                  <a:pt x="3276600" y="34116"/>
                  <a:pt x="3276600" y="76199"/>
                </a:cubicBezTo>
                <a:lnTo>
                  <a:pt x="3276600" y="609601"/>
                </a:lnTo>
                <a:cubicBezTo>
                  <a:pt x="3276600" y="651684"/>
                  <a:pt x="3242484" y="685800"/>
                  <a:pt x="3200401" y="685800"/>
                </a:cubicBezTo>
                <a:lnTo>
                  <a:pt x="76199" y="685800"/>
                </a:lnTo>
                <a:cubicBezTo>
                  <a:pt x="34116" y="685800"/>
                  <a:pt x="0" y="651684"/>
                  <a:pt x="0" y="609601"/>
                </a:cubicBezTo>
                <a:lnTo>
                  <a:pt x="0" y="76199"/>
                </a:lnTo>
                <a:cubicBezTo>
                  <a:pt x="0" y="34144"/>
                  <a:pt x="34144" y="0"/>
                  <a:pt x="76199" y="0"/>
                </a:cubicBezTo>
                <a:close/>
              </a:path>
            </a:pathLst>
          </a:custGeom>
          <a:solidFill>
            <a:srgbClr val="2A2726">
              <a:alpha val="60000"/>
            </a:srgbClr>
          </a:solidFill>
          <a:ln/>
        </p:spPr>
      </p:sp>
      <p:sp>
        <p:nvSpPr>
          <p:cNvPr id="54" name="Shape 52"/>
          <p:cNvSpPr/>
          <p:nvPr/>
        </p:nvSpPr>
        <p:spPr>
          <a:xfrm>
            <a:off x="8458200" y="2247900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14300" y="0"/>
                </a:moveTo>
                <a:lnTo>
                  <a:pt x="114300" y="0"/>
                </a:lnTo>
                <a:cubicBezTo>
                  <a:pt x="177384" y="0"/>
                  <a:pt x="228600" y="51216"/>
                  <a:pt x="228600" y="114300"/>
                </a:cubicBezTo>
                <a:lnTo>
                  <a:pt x="228600" y="114300"/>
                </a:lnTo>
                <a:cubicBezTo>
                  <a:pt x="228600" y="177384"/>
                  <a:pt x="177384" y="228600"/>
                  <a:pt x="114300" y="228600"/>
                </a:cubicBezTo>
                <a:lnTo>
                  <a:pt x="114300" y="228600"/>
                </a:lnTo>
                <a:cubicBezTo>
                  <a:pt x="51216" y="228600"/>
                  <a:pt x="0" y="177384"/>
                  <a:pt x="0" y="114300"/>
                </a:cubicBezTo>
                <a:lnTo>
                  <a:pt x="0" y="114300"/>
                </a:lnTo>
                <a:cubicBezTo>
                  <a:pt x="0" y="51216"/>
                  <a:pt x="51216" y="0"/>
                  <a:pt x="114300" y="0"/>
                </a:cubicBezTo>
                <a:close/>
              </a:path>
            </a:pathLst>
          </a:custGeom>
          <a:solidFill>
            <a:srgbClr val="A89F91"/>
          </a:solidFill>
          <a:ln/>
        </p:spPr>
      </p:sp>
      <p:sp>
        <p:nvSpPr>
          <p:cNvPr id="55" name="Text 53"/>
          <p:cNvSpPr/>
          <p:nvPr/>
        </p:nvSpPr>
        <p:spPr>
          <a:xfrm>
            <a:off x="8550027" y="2286000"/>
            <a:ext cx="10477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b="1" dirty="0">
                <a:solidFill>
                  <a:srgbClr val="2A2726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1</a:t>
            </a:r>
            <a:endParaRPr lang="en-US" sz="1600" dirty="0"/>
          </a:p>
        </p:txBody>
      </p:sp>
      <p:sp>
        <p:nvSpPr>
          <p:cNvPr id="56" name="Text 54"/>
          <p:cNvSpPr/>
          <p:nvPr/>
        </p:nvSpPr>
        <p:spPr>
          <a:xfrm>
            <a:off x="8763000" y="2266950"/>
            <a:ext cx="9144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Amplify Value</a:t>
            </a:r>
            <a:endParaRPr lang="en-US" sz="1600" dirty="0"/>
          </a:p>
        </p:txBody>
      </p:sp>
      <p:sp>
        <p:nvSpPr>
          <p:cNvPr id="57" name="Text 55"/>
          <p:cNvSpPr/>
          <p:nvPr/>
        </p:nvSpPr>
        <p:spPr>
          <a:xfrm>
            <a:off x="8458200" y="2552700"/>
            <a:ext cx="310515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Share stories, wins, insights ke network yang lebih luas</a:t>
            </a:r>
            <a:endParaRPr lang="en-US" sz="1600" dirty="0"/>
          </a:p>
        </p:txBody>
      </p:sp>
      <p:sp>
        <p:nvSpPr>
          <p:cNvPr id="58" name="Shape 56"/>
          <p:cNvSpPr/>
          <p:nvPr/>
        </p:nvSpPr>
        <p:spPr>
          <a:xfrm>
            <a:off x="8343900" y="2933700"/>
            <a:ext cx="3276600" cy="838200"/>
          </a:xfrm>
          <a:custGeom>
            <a:avLst/>
            <a:gdLst/>
            <a:ahLst/>
            <a:cxnLst/>
            <a:rect l="l" t="t" r="r" b="b"/>
            <a:pathLst>
              <a:path w="3276600" h="838200">
                <a:moveTo>
                  <a:pt x="76201" y="0"/>
                </a:moveTo>
                <a:lnTo>
                  <a:pt x="3200399" y="0"/>
                </a:lnTo>
                <a:cubicBezTo>
                  <a:pt x="3242484" y="0"/>
                  <a:pt x="3276600" y="34116"/>
                  <a:pt x="3276600" y="76201"/>
                </a:cubicBezTo>
                <a:lnTo>
                  <a:pt x="3276600" y="761999"/>
                </a:lnTo>
                <a:cubicBezTo>
                  <a:pt x="3276600" y="804084"/>
                  <a:pt x="3242484" y="838200"/>
                  <a:pt x="3200399" y="838200"/>
                </a:cubicBezTo>
                <a:lnTo>
                  <a:pt x="76201" y="838200"/>
                </a:lnTo>
                <a:cubicBezTo>
                  <a:pt x="34116" y="838200"/>
                  <a:pt x="0" y="804084"/>
                  <a:pt x="0" y="761999"/>
                </a:cubicBezTo>
                <a:lnTo>
                  <a:pt x="0" y="76201"/>
                </a:lnTo>
                <a:cubicBezTo>
                  <a:pt x="0" y="34144"/>
                  <a:pt x="34144" y="0"/>
                  <a:pt x="76201" y="0"/>
                </a:cubicBezTo>
                <a:close/>
              </a:path>
            </a:pathLst>
          </a:custGeom>
          <a:solidFill>
            <a:srgbClr val="2A2726">
              <a:alpha val="60000"/>
            </a:srgbClr>
          </a:solidFill>
          <a:ln/>
        </p:spPr>
      </p:sp>
      <p:sp>
        <p:nvSpPr>
          <p:cNvPr id="59" name="Shape 57"/>
          <p:cNvSpPr/>
          <p:nvPr/>
        </p:nvSpPr>
        <p:spPr>
          <a:xfrm>
            <a:off x="8458200" y="3048000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14300" y="0"/>
                </a:moveTo>
                <a:lnTo>
                  <a:pt x="114300" y="0"/>
                </a:lnTo>
                <a:cubicBezTo>
                  <a:pt x="177384" y="0"/>
                  <a:pt x="228600" y="51216"/>
                  <a:pt x="228600" y="114300"/>
                </a:cubicBezTo>
                <a:lnTo>
                  <a:pt x="228600" y="114300"/>
                </a:lnTo>
                <a:cubicBezTo>
                  <a:pt x="228600" y="177384"/>
                  <a:pt x="177384" y="228600"/>
                  <a:pt x="114300" y="228600"/>
                </a:cubicBezTo>
                <a:lnTo>
                  <a:pt x="114300" y="228600"/>
                </a:lnTo>
                <a:cubicBezTo>
                  <a:pt x="51216" y="228600"/>
                  <a:pt x="0" y="177384"/>
                  <a:pt x="0" y="114300"/>
                </a:cubicBezTo>
                <a:lnTo>
                  <a:pt x="0" y="114300"/>
                </a:lnTo>
                <a:cubicBezTo>
                  <a:pt x="0" y="51216"/>
                  <a:pt x="51216" y="0"/>
                  <a:pt x="114300" y="0"/>
                </a:cubicBezTo>
                <a:close/>
              </a:path>
            </a:pathLst>
          </a:custGeom>
          <a:solidFill>
            <a:srgbClr val="A89F91"/>
          </a:solidFill>
          <a:ln/>
        </p:spPr>
      </p:sp>
      <p:sp>
        <p:nvSpPr>
          <p:cNvPr id="60" name="Text 58"/>
          <p:cNvSpPr/>
          <p:nvPr/>
        </p:nvSpPr>
        <p:spPr>
          <a:xfrm>
            <a:off x="8540353" y="3086100"/>
            <a:ext cx="12382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b="1" dirty="0">
                <a:solidFill>
                  <a:srgbClr val="2A2726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2</a:t>
            </a:r>
            <a:endParaRPr lang="en-US" sz="1600" dirty="0"/>
          </a:p>
        </p:txBody>
      </p:sp>
      <p:sp>
        <p:nvSpPr>
          <p:cNvPr id="61" name="Text 59"/>
          <p:cNvSpPr/>
          <p:nvPr/>
        </p:nvSpPr>
        <p:spPr>
          <a:xfrm>
            <a:off x="8763000" y="3067050"/>
            <a:ext cx="9715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Soft Expansion</a:t>
            </a:r>
            <a:endParaRPr lang="en-US" sz="1600" dirty="0"/>
          </a:p>
        </p:txBody>
      </p:sp>
      <p:sp>
        <p:nvSpPr>
          <p:cNvPr id="62" name="Text 60"/>
          <p:cNvSpPr/>
          <p:nvPr/>
        </p:nvSpPr>
        <p:spPr>
          <a:xfrm>
            <a:off x="8458200" y="3352800"/>
            <a:ext cx="310515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Members ajak 1-2 orang baru yang berkualitas (curated growth)</a:t>
            </a:r>
            <a:endParaRPr lang="en-US" sz="1600" dirty="0"/>
          </a:p>
        </p:txBody>
      </p:sp>
      <p:sp>
        <p:nvSpPr>
          <p:cNvPr id="63" name="Shape 61"/>
          <p:cNvSpPr/>
          <p:nvPr/>
        </p:nvSpPr>
        <p:spPr>
          <a:xfrm>
            <a:off x="8343900" y="3886200"/>
            <a:ext cx="3276600" cy="838200"/>
          </a:xfrm>
          <a:custGeom>
            <a:avLst/>
            <a:gdLst/>
            <a:ahLst/>
            <a:cxnLst/>
            <a:rect l="l" t="t" r="r" b="b"/>
            <a:pathLst>
              <a:path w="3276600" h="838200">
                <a:moveTo>
                  <a:pt x="76201" y="0"/>
                </a:moveTo>
                <a:lnTo>
                  <a:pt x="3200399" y="0"/>
                </a:lnTo>
                <a:cubicBezTo>
                  <a:pt x="3242484" y="0"/>
                  <a:pt x="3276600" y="34116"/>
                  <a:pt x="3276600" y="76201"/>
                </a:cubicBezTo>
                <a:lnTo>
                  <a:pt x="3276600" y="761999"/>
                </a:lnTo>
                <a:cubicBezTo>
                  <a:pt x="3276600" y="804084"/>
                  <a:pt x="3242484" y="838200"/>
                  <a:pt x="3200399" y="838200"/>
                </a:cubicBezTo>
                <a:lnTo>
                  <a:pt x="76201" y="838200"/>
                </a:lnTo>
                <a:cubicBezTo>
                  <a:pt x="34116" y="838200"/>
                  <a:pt x="0" y="804084"/>
                  <a:pt x="0" y="761999"/>
                </a:cubicBezTo>
                <a:lnTo>
                  <a:pt x="0" y="76201"/>
                </a:lnTo>
                <a:cubicBezTo>
                  <a:pt x="0" y="34144"/>
                  <a:pt x="34144" y="0"/>
                  <a:pt x="76201" y="0"/>
                </a:cubicBezTo>
                <a:close/>
              </a:path>
            </a:pathLst>
          </a:custGeom>
          <a:solidFill>
            <a:srgbClr val="2A2726">
              <a:alpha val="60000"/>
            </a:srgbClr>
          </a:solidFill>
          <a:ln/>
        </p:spPr>
      </p:sp>
      <p:sp>
        <p:nvSpPr>
          <p:cNvPr id="64" name="Shape 62"/>
          <p:cNvSpPr/>
          <p:nvPr/>
        </p:nvSpPr>
        <p:spPr>
          <a:xfrm>
            <a:off x="8458200" y="4000500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14300" y="0"/>
                </a:moveTo>
                <a:lnTo>
                  <a:pt x="114300" y="0"/>
                </a:lnTo>
                <a:cubicBezTo>
                  <a:pt x="177384" y="0"/>
                  <a:pt x="228600" y="51216"/>
                  <a:pt x="228600" y="114300"/>
                </a:cubicBezTo>
                <a:lnTo>
                  <a:pt x="228600" y="114300"/>
                </a:lnTo>
                <a:cubicBezTo>
                  <a:pt x="228600" y="177384"/>
                  <a:pt x="177384" y="228600"/>
                  <a:pt x="114300" y="228600"/>
                </a:cubicBezTo>
                <a:lnTo>
                  <a:pt x="114300" y="228600"/>
                </a:lnTo>
                <a:cubicBezTo>
                  <a:pt x="51216" y="228600"/>
                  <a:pt x="0" y="177384"/>
                  <a:pt x="0" y="114300"/>
                </a:cubicBezTo>
                <a:lnTo>
                  <a:pt x="0" y="114300"/>
                </a:lnTo>
                <a:cubicBezTo>
                  <a:pt x="0" y="51216"/>
                  <a:pt x="51216" y="0"/>
                  <a:pt x="114300" y="0"/>
                </a:cubicBezTo>
                <a:close/>
              </a:path>
            </a:pathLst>
          </a:custGeom>
          <a:solidFill>
            <a:srgbClr val="A89F91"/>
          </a:solidFill>
          <a:ln/>
        </p:spPr>
      </p:sp>
      <p:sp>
        <p:nvSpPr>
          <p:cNvPr id="65" name="Text 63"/>
          <p:cNvSpPr/>
          <p:nvPr/>
        </p:nvSpPr>
        <p:spPr>
          <a:xfrm>
            <a:off x="8538865" y="4038600"/>
            <a:ext cx="12382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b="1" dirty="0">
                <a:solidFill>
                  <a:srgbClr val="2A2726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3</a:t>
            </a:r>
            <a:endParaRPr lang="en-US" sz="1600" dirty="0"/>
          </a:p>
        </p:txBody>
      </p:sp>
      <p:sp>
        <p:nvSpPr>
          <p:cNvPr id="66" name="Text 64"/>
          <p:cNvSpPr/>
          <p:nvPr/>
        </p:nvSpPr>
        <p:spPr>
          <a:xfrm>
            <a:off x="8763000" y="4019550"/>
            <a:ext cx="12477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Identify Champions</a:t>
            </a:r>
            <a:endParaRPr lang="en-US" sz="1600" dirty="0"/>
          </a:p>
        </p:txBody>
      </p:sp>
      <p:sp>
        <p:nvSpPr>
          <p:cNvPr id="67" name="Text 65"/>
          <p:cNvSpPr/>
          <p:nvPr/>
        </p:nvSpPr>
        <p:spPr>
          <a:xfrm>
            <a:off x="8458200" y="4305300"/>
            <a:ext cx="310515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Empower 2-3 anggota aktif dengan roles dan responsibilities</a:t>
            </a:r>
            <a:endParaRPr lang="en-US" sz="1600" dirty="0"/>
          </a:p>
        </p:txBody>
      </p:sp>
      <p:sp>
        <p:nvSpPr>
          <p:cNvPr id="68" name="Shape 66"/>
          <p:cNvSpPr/>
          <p:nvPr/>
        </p:nvSpPr>
        <p:spPr>
          <a:xfrm>
            <a:off x="8343900" y="4991100"/>
            <a:ext cx="3276600" cy="381000"/>
          </a:xfrm>
          <a:custGeom>
            <a:avLst/>
            <a:gdLst/>
            <a:ahLst/>
            <a:cxnLst/>
            <a:rect l="l" t="t" r="r" b="b"/>
            <a:pathLst>
              <a:path w="3276600" h="381000">
                <a:moveTo>
                  <a:pt x="76200" y="0"/>
                </a:moveTo>
                <a:lnTo>
                  <a:pt x="3200400" y="0"/>
                </a:lnTo>
                <a:cubicBezTo>
                  <a:pt x="3242456" y="0"/>
                  <a:pt x="3276600" y="34144"/>
                  <a:pt x="3276600" y="76200"/>
                </a:cubicBezTo>
                <a:lnTo>
                  <a:pt x="3276600" y="304800"/>
                </a:lnTo>
                <a:cubicBezTo>
                  <a:pt x="3276600" y="346856"/>
                  <a:pt x="3242456" y="381000"/>
                  <a:pt x="3200400" y="381000"/>
                </a:cubicBezTo>
                <a:lnTo>
                  <a:pt x="76200" y="381000"/>
                </a:lnTo>
                <a:cubicBezTo>
                  <a:pt x="34144" y="381000"/>
                  <a:pt x="0" y="346856"/>
                  <a:pt x="0" y="3048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A89F91">
              <a:alpha val="30196"/>
            </a:srgbClr>
          </a:solidFill>
          <a:ln/>
        </p:spPr>
      </p:sp>
      <p:sp>
        <p:nvSpPr>
          <p:cNvPr id="69" name="Text 67"/>
          <p:cNvSpPr/>
          <p:nvPr/>
        </p:nvSpPr>
        <p:spPr>
          <a:xfrm>
            <a:off x="8429625" y="5105400"/>
            <a:ext cx="310515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900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Goal: Organic growth &amp; member-led initiatives</a:t>
            </a:r>
            <a:endParaRPr lang="en-US" sz="1600" dirty="0"/>
          </a:p>
        </p:txBody>
      </p:sp>
      <p:sp>
        <p:nvSpPr>
          <p:cNvPr id="70" name="Shape 68"/>
          <p:cNvSpPr/>
          <p:nvPr/>
        </p:nvSpPr>
        <p:spPr>
          <a:xfrm>
            <a:off x="385763" y="5719763"/>
            <a:ext cx="11420475" cy="771525"/>
          </a:xfrm>
          <a:custGeom>
            <a:avLst/>
            <a:gdLst/>
            <a:ahLst/>
            <a:cxnLst/>
            <a:rect l="l" t="t" r="r" b="b"/>
            <a:pathLst>
              <a:path w="11420475" h="771525">
                <a:moveTo>
                  <a:pt x="76204" y="0"/>
                </a:moveTo>
                <a:lnTo>
                  <a:pt x="11344271" y="0"/>
                </a:lnTo>
                <a:cubicBezTo>
                  <a:pt x="11386358" y="0"/>
                  <a:pt x="11420475" y="34117"/>
                  <a:pt x="11420475" y="76204"/>
                </a:cubicBezTo>
                <a:lnTo>
                  <a:pt x="11420475" y="695321"/>
                </a:lnTo>
                <a:cubicBezTo>
                  <a:pt x="11420475" y="737408"/>
                  <a:pt x="11386358" y="771525"/>
                  <a:pt x="11344271" y="771525"/>
                </a:cubicBezTo>
                <a:lnTo>
                  <a:pt x="76204" y="771525"/>
                </a:lnTo>
                <a:cubicBezTo>
                  <a:pt x="34117" y="771525"/>
                  <a:pt x="0" y="737408"/>
                  <a:pt x="0" y="695321"/>
                </a:cubicBezTo>
                <a:lnTo>
                  <a:pt x="0" y="76204"/>
                </a:lnTo>
                <a:cubicBezTo>
                  <a:pt x="0" y="34146"/>
                  <a:pt x="34146" y="0"/>
                  <a:pt x="76204" y="0"/>
                </a:cubicBezTo>
                <a:close/>
              </a:path>
            </a:pathLst>
          </a:custGeom>
          <a:gradFill rotWithShape="1" flip="none">
            <a:gsLst>
              <a:gs pos="0">
                <a:srgbClr val="C97B63">
                  <a:alpha val="20000"/>
                </a:srgbClr>
              </a:gs>
              <a:gs pos="50000">
                <a:srgbClr val="D4A574">
                  <a:alpha val="20000"/>
                </a:srgbClr>
              </a:gs>
              <a:gs pos="100000">
                <a:srgbClr val="A89F91">
                  <a:alpha val="20000"/>
                </a:srgbClr>
              </a:gs>
            </a:gsLst>
            <a:lin ang="0" scaled="1"/>
          </a:gradFill>
          <a:ln w="12700">
            <a:solidFill>
              <a:srgbClr val="C97B63">
                <a:alpha val="40000"/>
              </a:srgbClr>
            </a:solidFill>
            <a:prstDash val="solid"/>
          </a:ln>
        </p:spPr>
      </p:sp>
      <p:sp>
        <p:nvSpPr>
          <p:cNvPr id="71" name="Shape 69"/>
          <p:cNvSpPr/>
          <p:nvPr/>
        </p:nvSpPr>
        <p:spPr>
          <a:xfrm>
            <a:off x="600075" y="5991225"/>
            <a:ext cx="171450" cy="228600"/>
          </a:xfrm>
          <a:custGeom>
            <a:avLst/>
            <a:gdLst/>
            <a:ahLst/>
            <a:cxnLst/>
            <a:rect l="l" t="t" r="r" b="b"/>
            <a:pathLst>
              <a:path w="171450" h="228600">
                <a:moveTo>
                  <a:pt x="130775" y="171450"/>
                </a:moveTo>
                <a:cubicBezTo>
                  <a:pt x="134035" y="161493"/>
                  <a:pt x="140553" y="152474"/>
                  <a:pt x="147920" y="144706"/>
                </a:cubicBezTo>
                <a:cubicBezTo>
                  <a:pt x="162520" y="129347"/>
                  <a:pt x="171450" y="108585"/>
                  <a:pt x="171450" y="85725"/>
                </a:cubicBezTo>
                <a:cubicBezTo>
                  <a:pt x="171450" y="38398"/>
                  <a:pt x="133052" y="0"/>
                  <a:pt x="85725" y="0"/>
                </a:cubicBezTo>
                <a:cubicBezTo>
                  <a:pt x="38398" y="0"/>
                  <a:pt x="0" y="38398"/>
                  <a:pt x="0" y="85725"/>
                </a:cubicBezTo>
                <a:cubicBezTo>
                  <a:pt x="0" y="108585"/>
                  <a:pt x="8930" y="129347"/>
                  <a:pt x="23530" y="144706"/>
                </a:cubicBezTo>
                <a:cubicBezTo>
                  <a:pt x="30897" y="152474"/>
                  <a:pt x="37460" y="161493"/>
                  <a:pt x="40675" y="171450"/>
                </a:cubicBezTo>
                <a:lnTo>
                  <a:pt x="130731" y="171450"/>
                </a:lnTo>
                <a:close/>
                <a:moveTo>
                  <a:pt x="128588" y="192881"/>
                </a:moveTo>
                <a:lnTo>
                  <a:pt x="42863" y="192881"/>
                </a:lnTo>
                <a:lnTo>
                  <a:pt x="42863" y="200025"/>
                </a:lnTo>
                <a:cubicBezTo>
                  <a:pt x="42863" y="219760"/>
                  <a:pt x="58847" y="235744"/>
                  <a:pt x="78581" y="235744"/>
                </a:cubicBezTo>
                <a:lnTo>
                  <a:pt x="92869" y="235744"/>
                </a:lnTo>
                <a:cubicBezTo>
                  <a:pt x="112603" y="235744"/>
                  <a:pt x="128588" y="219760"/>
                  <a:pt x="128588" y="200025"/>
                </a:cubicBezTo>
                <a:lnTo>
                  <a:pt x="128588" y="192881"/>
                </a:lnTo>
                <a:close/>
                <a:moveTo>
                  <a:pt x="82153" y="50006"/>
                </a:moveTo>
                <a:cubicBezTo>
                  <a:pt x="64383" y="50006"/>
                  <a:pt x="50006" y="64383"/>
                  <a:pt x="50006" y="82153"/>
                </a:cubicBezTo>
                <a:cubicBezTo>
                  <a:pt x="50006" y="88091"/>
                  <a:pt x="45229" y="92869"/>
                  <a:pt x="39291" y="92869"/>
                </a:cubicBezTo>
                <a:cubicBezTo>
                  <a:pt x="33352" y="92869"/>
                  <a:pt x="28575" y="88091"/>
                  <a:pt x="28575" y="82153"/>
                </a:cubicBezTo>
                <a:cubicBezTo>
                  <a:pt x="28575" y="52551"/>
                  <a:pt x="52551" y="28575"/>
                  <a:pt x="82153" y="28575"/>
                </a:cubicBezTo>
                <a:cubicBezTo>
                  <a:pt x="88091" y="28575"/>
                  <a:pt x="92869" y="33352"/>
                  <a:pt x="92869" y="39291"/>
                </a:cubicBezTo>
                <a:cubicBezTo>
                  <a:pt x="92869" y="45229"/>
                  <a:pt x="88091" y="50006"/>
                  <a:pt x="82153" y="50006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72" name="Text 70"/>
          <p:cNvSpPr/>
          <p:nvPr/>
        </p:nvSpPr>
        <p:spPr>
          <a:xfrm>
            <a:off x="942975" y="5991225"/>
            <a:ext cx="7543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Remember:</a:t>
            </a:r>
            <a:pPr>
              <a:lnSpc>
                <a:spcPct val="130000"/>
              </a:lnSpc>
            </a:pPr>
            <a:r>
              <a:rPr lang="en-US" sz="1200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Jangan tunggu "sempurna" — mulai dengan yang kamu punya, dengan siapa yang kamu kenal.</a:t>
            </a:r>
            <a:endParaRPr lang="en-US" sz="1600" dirty="0"/>
          </a:p>
        </p:txBody>
      </p:sp>
      <p:sp>
        <p:nvSpPr>
          <p:cNvPr id="73" name="Text 71"/>
          <p:cNvSpPr/>
          <p:nvPr/>
        </p:nvSpPr>
        <p:spPr>
          <a:xfrm>
            <a:off x="10805666" y="5876925"/>
            <a:ext cx="8477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>
              <a:lnSpc>
                <a:spcPct val="120000"/>
              </a:lnSpc>
            </a:pPr>
            <a:r>
              <a:rPr lang="en-US" sz="1050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Start Date:</a:t>
            </a:r>
            <a:endParaRPr lang="en-US" sz="1600" dirty="0"/>
          </a:p>
        </p:txBody>
      </p:sp>
      <p:sp>
        <p:nvSpPr>
          <p:cNvPr id="74" name="Text 72"/>
          <p:cNvSpPr/>
          <p:nvPr/>
        </p:nvSpPr>
        <p:spPr>
          <a:xfrm>
            <a:off x="10786616" y="6067425"/>
            <a:ext cx="86677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>
              <a:lnSpc>
                <a:spcPct val="130000"/>
              </a:lnSpc>
            </a:pPr>
            <a:r>
              <a:rPr lang="en-US" sz="1350" b="1" dirty="0">
                <a:solidFill>
                  <a:srgbClr val="C97B6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__________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2A27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web-img.moonshot.cn/img/cdn.sanity.io/7b17798e2b2f7f80058c6d88fd636304bee6b932.jpg">    </p:cNvPr>
          <p:cNvPicPr>
            <a:picLocks noChangeAspect="1"/>
          </p:cNvPicPr>
          <p:nvPr/>
        </p:nvPicPr>
        <p:blipFill>
          <a:blip r:embed="rId1">
            <a:alphaModFix amt="30000"/>
          </a:blip>
          <a:srcRect l="0" r="0" t="781" b="781"/>
          <a:stretch/>
        </p:blipFill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 rotWithShape="1" flip="none">
            <a:gsLst>
              <a:gs pos="0">
                <a:srgbClr val="2A2726">
                  <a:alpha val="95000"/>
                </a:srgbClr>
              </a:gs>
              <a:gs pos="50000">
                <a:srgbClr val="2A2726">
                  <a:alpha val="90000"/>
                </a:srgbClr>
              </a:gs>
              <a:gs pos="100000">
                <a:srgbClr val="C97B63">
                  <a:alpha val="40000"/>
                </a:srgbClr>
              </a:gs>
            </a:gsLst>
            <a:lin ang="2700000" scaled="1"/>
          </a:gradFill>
          <a:ln/>
        </p:spPr>
      </p:sp>
      <p:sp>
        <p:nvSpPr>
          <p:cNvPr id="4" name="Shape 1"/>
          <p:cNvSpPr/>
          <p:nvPr/>
        </p:nvSpPr>
        <p:spPr>
          <a:xfrm>
            <a:off x="5288607" y="128588"/>
            <a:ext cx="1619250" cy="390525"/>
          </a:xfrm>
          <a:custGeom>
            <a:avLst/>
            <a:gdLst/>
            <a:ahLst/>
            <a:cxnLst/>
            <a:rect l="l" t="t" r="r" b="b"/>
            <a:pathLst>
              <a:path w="1619250" h="390525">
                <a:moveTo>
                  <a:pt x="195263" y="0"/>
                </a:moveTo>
                <a:lnTo>
                  <a:pt x="1423988" y="0"/>
                </a:lnTo>
                <a:cubicBezTo>
                  <a:pt x="1531756" y="0"/>
                  <a:pt x="1619250" y="87494"/>
                  <a:pt x="1619250" y="195263"/>
                </a:cubicBezTo>
                <a:lnTo>
                  <a:pt x="1619250" y="195263"/>
                </a:lnTo>
                <a:cubicBezTo>
                  <a:pt x="1619250" y="303031"/>
                  <a:pt x="1531756" y="390525"/>
                  <a:pt x="1423988" y="390525"/>
                </a:cubicBezTo>
                <a:lnTo>
                  <a:pt x="195263" y="390525"/>
                </a:lnTo>
                <a:cubicBezTo>
                  <a:pt x="87494" y="390525"/>
                  <a:pt x="0" y="303031"/>
                  <a:pt x="0" y="195263"/>
                </a:cubicBezTo>
                <a:lnTo>
                  <a:pt x="0" y="195263"/>
                </a:lnTo>
                <a:cubicBezTo>
                  <a:pt x="0" y="87494"/>
                  <a:pt x="87494" y="0"/>
                  <a:pt x="195262" y="0"/>
                </a:cubicBezTo>
                <a:close/>
              </a:path>
            </a:pathLst>
          </a:custGeom>
          <a:solidFill>
            <a:srgbClr val="C97B63">
              <a:alpha val="20000"/>
            </a:srgbClr>
          </a:solidFill>
          <a:ln w="12700">
            <a:solidFill>
              <a:srgbClr val="C97B63">
                <a:alpha val="40000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450532" y="242888"/>
            <a:ext cx="1290861" cy="17621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50" spc="105" kern="0" dirty="0">
                <a:solidFill>
                  <a:srgbClr val="D4A574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Final Thought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2963317" y="752475"/>
            <a:ext cx="6267450" cy="142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4500" b="1" dirty="0">
                <a:solidFill>
                  <a:srgbClr val="F5F0EB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Build Your Tribe</a:t>
            </a:r>
            <a:endParaRPr lang="en-US" sz="1600" dirty="0"/>
          </a:p>
          <a:p>
            <a:pPr algn="ctr">
              <a:lnSpc>
                <a:spcPct val="100000"/>
              </a:lnSpc>
            </a:pPr>
            <a:r>
              <a:rPr lang="en-US" sz="4500" b="1" dirty="0">
                <a:solidFill>
                  <a:srgbClr val="F5F0EB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Before You Need Them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2014761" y="2714625"/>
            <a:ext cx="8162925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40000"/>
              </a:lnSpc>
            </a:pPr>
            <a:r>
              <a:rPr lang="en-US" sz="1800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Komunitas yang dibangun di saat butuh </a:t>
            </a:r>
            <a:pPr algn="ctr">
              <a:lnSpc>
                <a:spcPct val="140000"/>
              </a:lnSpc>
            </a:pPr>
            <a:r>
              <a:rPr lang="en-US" sz="1800" b="1" dirty="0">
                <a:solidFill>
                  <a:srgbClr val="FF6467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sudah terlambat</a:t>
            </a:r>
            <a:pPr algn="ctr">
              <a:lnSpc>
                <a:spcPct val="140000"/>
              </a:lnSpc>
            </a:pPr>
            <a:r>
              <a:rPr lang="en-US" sz="1800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.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2024286" y="3314700"/>
            <a:ext cx="8143875" cy="3143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40000"/>
              </a:lnSpc>
            </a:pPr>
            <a:r>
              <a:rPr lang="en-US" sz="1500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Investasi terbaik adalah membangun komunitas saat kamu </a:t>
            </a:r>
            <a:pPr algn="ctr">
              <a:lnSpc>
                <a:spcPct val="140000"/>
              </a:lnSpc>
            </a:pPr>
            <a:r>
              <a:rPr lang="en-US" sz="1500" b="1" dirty="0">
                <a:solidFill>
                  <a:srgbClr val="D4A574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tidak butuh apa-apa</a:t>
            </a:r>
            <a:pPr algn="ctr">
              <a:lnSpc>
                <a:spcPct val="140000"/>
              </a:lnSpc>
            </a:pPr>
            <a:r>
              <a:rPr lang="en-US" sz="1500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dari mereka.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2024286" y="3852863"/>
            <a:ext cx="8143875" cy="3143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40000"/>
              </a:lnSpc>
            </a:pPr>
            <a:r>
              <a:rPr lang="en-US" sz="1500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The compound interest of community: semakin lama dibangun, semakin besar returnnya.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2447925" y="4552950"/>
            <a:ext cx="7296150" cy="1562100"/>
          </a:xfrm>
          <a:custGeom>
            <a:avLst/>
            <a:gdLst/>
            <a:ahLst/>
            <a:cxnLst/>
            <a:rect l="l" t="t" r="r" b="b"/>
            <a:pathLst>
              <a:path w="7296150" h="1562100">
                <a:moveTo>
                  <a:pt x="152398" y="0"/>
                </a:moveTo>
                <a:lnTo>
                  <a:pt x="7143752" y="0"/>
                </a:lnTo>
                <a:cubicBezTo>
                  <a:pt x="7227919" y="0"/>
                  <a:pt x="7296150" y="68231"/>
                  <a:pt x="7296150" y="152398"/>
                </a:cubicBezTo>
                <a:lnTo>
                  <a:pt x="7296150" y="1409702"/>
                </a:lnTo>
                <a:cubicBezTo>
                  <a:pt x="7296150" y="1493869"/>
                  <a:pt x="7227919" y="1562100"/>
                  <a:pt x="7143752" y="1562100"/>
                </a:cubicBezTo>
                <a:lnTo>
                  <a:pt x="152398" y="1562100"/>
                </a:lnTo>
                <a:cubicBezTo>
                  <a:pt x="68231" y="1562100"/>
                  <a:pt x="0" y="1493869"/>
                  <a:pt x="0" y="1409702"/>
                </a:cubicBezTo>
                <a:lnTo>
                  <a:pt x="0" y="152398"/>
                </a:lnTo>
                <a:cubicBezTo>
                  <a:pt x="0" y="68287"/>
                  <a:pt x="68287" y="0"/>
                  <a:pt x="152398" y="0"/>
                </a:cubicBezTo>
                <a:close/>
              </a:path>
            </a:pathLst>
          </a:custGeom>
          <a:solidFill>
            <a:srgbClr val="C97B63">
              <a:alpha val="20000"/>
            </a:srgbClr>
          </a:solidFill>
          <a:ln w="25400">
            <a:solidFill>
              <a:srgbClr val="C97B63">
                <a:alpha val="50196"/>
              </a:srgbClr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2705100" y="4867275"/>
            <a:ext cx="6781800" cy="7429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40000"/>
              </a:lnSpc>
            </a:pPr>
            <a:r>
              <a:rPr lang="en-US" sz="1800" dirty="0">
                <a:solidFill>
                  <a:srgbClr val="F5F0EB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"In 5 years, who will vouch for you, open doors for you, and build with you?"</a:t>
            </a:r>
            <a:endParaRPr lang="en-US" sz="1600" dirty="0"/>
          </a:p>
        </p:txBody>
      </p:sp>
      <p:sp>
        <p:nvSpPr>
          <p:cNvPr id="12" name="Shape 9"/>
          <p:cNvSpPr/>
          <p:nvPr/>
        </p:nvSpPr>
        <p:spPr>
          <a:xfrm>
            <a:off x="5638800" y="5762625"/>
            <a:ext cx="914400" cy="38100"/>
          </a:xfrm>
          <a:custGeom>
            <a:avLst/>
            <a:gdLst/>
            <a:ahLst/>
            <a:cxnLst/>
            <a:rect l="l" t="t" r="r" b="b"/>
            <a:pathLst>
              <a:path w="914400" h="38100">
                <a:moveTo>
                  <a:pt x="0" y="0"/>
                </a:moveTo>
                <a:lnTo>
                  <a:pt x="914400" y="0"/>
                </a:lnTo>
                <a:lnTo>
                  <a:pt x="914400" y="38100"/>
                </a:lnTo>
                <a:lnTo>
                  <a:pt x="0" y="38100"/>
                </a:lnTo>
                <a:lnTo>
                  <a:pt x="0" y="0"/>
                </a:lnTo>
                <a:close/>
              </a:path>
            </a:pathLst>
          </a:custGeom>
          <a:solidFill>
            <a:srgbClr val="C97B63"/>
          </a:solidFill>
          <a:ln/>
        </p:spPr>
      </p:sp>
      <p:sp>
        <p:nvSpPr>
          <p:cNvPr id="13" name="Shape 10"/>
          <p:cNvSpPr/>
          <p:nvPr/>
        </p:nvSpPr>
        <p:spPr>
          <a:xfrm>
            <a:off x="4580260" y="6543675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95250" y="4763"/>
                </a:moveTo>
                <a:cubicBezTo>
                  <a:pt x="112335" y="4763"/>
                  <a:pt x="126206" y="18634"/>
                  <a:pt x="126206" y="35719"/>
                </a:cubicBezTo>
                <a:cubicBezTo>
                  <a:pt x="126206" y="52804"/>
                  <a:pt x="112335" y="66675"/>
                  <a:pt x="95250" y="66675"/>
                </a:cubicBezTo>
                <a:cubicBezTo>
                  <a:pt x="78165" y="66675"/>
                  <a:pt x="64294" y="52804"/>
                  <a:pt x="64294" y="35719"/>
                </a:cubicBezTo>
                <a:cubicBezTo>
                  <a:pt x="64294" y="18634"/>
                  <a:pt x="78165" y="4763"/>
                  <a:pt x="95250" y="4763"/>
                </a:cubicBezTo>
                <a:close/>
                <a:moveTo>
                  <a:pt x="28575" y="26194"/>
                </a:moveTo>
                <a:cubicBezTo>
                  <a:pt x="40403" y="26194"/>
                  <a:pt x="50006" y="35797"/>
                  <a:pt x="50006" y="47625"/>
                </a:cubicBezTo>
                <a:cubicBezTo>
                  <a:pt x="50006" y="59453"/>
                  <a:pt x="40403" y="69056"/>
                  <a:pt x="28575" y="69056"/>
                </a:cubicBezTo>
                <a:cubicBezTo>
                  <a:pt x="16747" y="69056"/>
                  <a:pt x="7144" y="59453"/>
                  <a:pt x="7144" y="47625"/>
                </a:cubicBezTo>
                <a:cubicBezTo>
                  <a:pt x="7144" y="35797"/>
                  <a:pt x="16747" y="26194"/>
                  <a:pt x="28575" y="26194"/>
                </a:cubicBezTo>
                <a:close/>
                <a:moveTo>
                  <a:pt x="0" y="123825"/>
                </a:moveTo>
                <a:cubicBezTo>
                  <a:pt x="0" y="102781"/>
                  <a:pt x="17056" y="85725"/>
                  <a:pt x="38100" y="85725"/>
                </a:cubicBezTo>
                <a:cubicBezTo>
                  <a:pt x="41910" y="85725"/>
                  <a:pt x="45601" y="86291"/>
                  <a:pt x="49084" y="87332"/>
                </a:cubicBezTo>
                <a:cubicBezTo>
                  <a:pt x="39291" y="98286"/>
                  <a:pt x="33338" y="112752"/>
                  <a:pt x="33338" y="128588"/>
                </a:cubicBezTo>
                <a:lnTo>
                  <a:pt x="33338" y="133350"/>
                </a:lnTo>
                <a:cubicBezTo>
                  <a:pt x="33338" y="136743"/>
                  <a:pt x="34052" y="139958"/>
                  <a:pt x="35332" y="142875"/>
                </a:cubicBezTo>
                <a:lnTo>
                  <a:pt x="9525" y="142875"/>
                </a:lnTo>
                <a:cubicBezTo>
                  <a:pt x="4256" y="142875"/>
                  <a:pt x="0" y="138619"/>
                  <a:pt x="0" y="133350"/>
                </a:cubicBezTo>
                <a:lnTo>
                  <a:pt x="0" y="123825"/>
                </a:lnTo>
                <a:close/>
                <a:moveTo>
                  <a:pt x="155168" y="142875"/>
                </a:moveTo>
                <a:cubicBezTo>
                  <a:pt x="156448" y="139958"/>
                  <a:pt x="157163" y="136743"/>
                  <a:pt x="157163" y="133350"/>
                </a:cubicBezTo>
                <a:lnTo>
                  <a:pt x="157163" y="128588"/>
                </a:lnTo>
                <a:cubicBezTo>
                  <a:pt x="157163" y="112752"/>
                  <a:pt x="151209" y="98286"/>
                  <a:pt x="141416" y="87332"/>
                </a:cubicBezTo>
                <a:cubicBezTo>
                  <a:pt x="144899" y="86291"/>
                  <a:pt x="148590" y="85725"/>
                  <a:pt x="152400" y="85725"/>
                </a:cubicBezTo>
                <a:cubicBezTo>
                  <a:pt x="173444" y="85725"/>
                  <a:pt x="190500" y="102781"/>
                  <a:pt x="190500" y="123825"/>
                </a:cubicBezTo>
                <a:lnTo>
                  <a:pt x="190500" y="133350"/>
                </a:lnTo>
                <a:cubicBezTo>
                  <a:pt x="190500" y="138619"/>
                  <a:pt x="186244" y="142875"/>
                  <a:pt x="180975" y="142875"/>
                </a:cubicBezTo>
                <a:lnTo>
                  <a:pt x="155168" y="142875"/>
                </a:lnTo>
                <a:close/>
                <a:moveTo>
                  <a:pt x="140494" y="47625"/>
                </a:moveTo>
                <a:cubicBezTo>
                  <a:pt x="140494" y="35797"/>
                  <a:pt x="150097" y="26194"/>
                  <a:pt x="161925" y="26194"/>
                </a:cubicBezTo>
                <a:cubicBezTo>
                  <a:pt x="173753" y="26194"/>
                  <a:pt x="183356" y="35797"/>
                  <a:pt x="183356" y="47625"/>
                </a:cubicBezTo>
                <a:cubicBezTo>
                  <a:pt x="183356" y="59453"/>
                  <a:pt x="173753" y="69056"/>
                  <a:pt x="161925" y="69056"/>
                </a:cubicBezTo>
                <a:cubicBezTo>
                  <a:pt x="150097" y="69056"/>
                  <a:pt x="140494" y="59453"/>
                  <a:pt x="140494" y="47625"/>
                </a:cubicBezTo>
                <a:close/>
                <a:moveTo>
                  <a:pt x="47625" y="128588"/>
                </a:moveTo>
                <a:cubicBezTo>
                  <a:pt x="47625" y="102275"/>
                  <a:pt x="68937" y="80962"/>
                  <a:pt x="95250" y="80962"/>
                </a:cubicBezTo>
                <a:cubicBezTo>
                  <a:pt x="121563" y="80962"/>
                  <a:pt x="142875" y="102275"/>
                  <a:pt x="142875" y="128588"/>
                </a:cubicBezTo>
                <a:lnTo>
                  <a:pt x="142875" y="133350"/>
                </a:lnTo>
                <a:cubicBezTo>
                  <a:pt x="142875" y="138619"/>
                  <a:pt x="138619" y="142875"/>
                  <a:pt x="133350" y="142875"/>
                </a:cubicBezTo>
                <a:lnTo>
                  <a:pt x="57150" y="142875"/>
                </a:lnTo>
                <a:cubicBezTo>
                  <a:pt x="51881" y="142875"/>
                  <a:pt x="47625" y="138619"/>
                  <a:pt x="47625" y="133350"/>
                </a:cubicBezTo>
                <a:lnTo>
                  <a:pt x="47625" y="128588"/>
                </a:lnTo>
                <a:close/>
              </a:path>
            </a:pathLst>
          </a:custGeom>
          <a:solidFill>
            <a:srgbClr val="C97B63"/>
          </a:solidFill>
          <a:ln/>
        </p:spPr>
      </p:sp>
      <p:sp>
        <p:nvSpPr>
          <p:cNvPr id="14" name="Text 11"/>
          <p:cNvSpPr/>
          <p:nvPr/>
        </p:nvSpPr>
        <p:spPr>
          <a:xfrm>
            <a:off x="4808860" y="6505575"/>
            <a:ext cx="4286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200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Build</a:t>
            </a:r>
            <a:endParaRPr lang="en-US" sz="1600" dirty="0"/>
          </a:p>
        </p:txBody>
      </p:sp>
      <p:sp>
        <p:nvSpPr>
          <p:cNvPr id="15" name="Shape 12"/>
          <p:cNvSpPr/>
          <p:nvPr/>
        </p:nvSpPr>
        <p:spPr>
          <a:xfrm>
            <a:off x="5429324" y="6543675"/>
            <a:ext cx="9525" cy="152400"/>
          </a:xfrm>
          <a:custGeom>
            <a:avLst/>
            <a:gdLst/>
            <a:ahLst/>
            <a:cxnLst/>
            <a:rect l="l" t="t" r="r" b="b"/>
            <a:pathLst>
              <a:path w="9525" h="152400">
                <a:moveTo>
                  <a:pt x="0" y="0"/>
                </a:moveTo>
                <a:lnTo>
                  <a:pt x="9525" y="0"/>
                </a:lnTo>
                <a:lnTo>
                  <a:pt x="9525" y="152400"/>
                </a:lnTo>
                <a:lnTo>
                  <a:pt x="0" y="152400"/>
                </a:lnTo>
                <a:lnTo>
                  <a:pt x="0" y="0"/>
                </a:lnTo>
                <a:close/>
              </a:path>
            </a:pathLst>
          </a:custGeom>
          <a:solidFill>
            <a:srgbClr val="A89F91">
              <a:alpha val="30196"/>
            </a:srgbClr>
          </a:solidFill>
          <a:ln/>
        </p:spPr>
      </p:sp>
      <p:sp>
        <p:nvSpPr>
          <p:cNvPr id="16" name="Shape 13"/>
          <p:cNvSpPr/>
          <p:nvPr/>
        </p:nvSpPr>
        <p:spPr>
          <a:xfrm>
            <a:off x="5686499" y="6543675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38100" y="95250"/>
                </a:moveTo>
                <a:lnTo>
                  <a:pt x="7293" y="95250"/>
                </a:lnTo>
                <a:cubicBezTo>
                  <a:pt x="-119" y="95250"/>
                  <a:pt x="-4673" y="87184"/>
                  <a:pt x="-863" y="80814"/>
                </a:cubicBezTo>
                <a:lnTo>
                  <a:pt x="14883" y="54560"/>
                </a:lnTo>
                <a:cubicBezTo>
                  <a:pt x="17472" y="50244"/>
                  <a:pt x="22116" y="47625"/>
                  <a:pt x="27146" y="47625"/>
                </a:cubicBezTo>
                <a:lnTo>
                  <a:pt x="55424" y="47625"/>
                </a:lnTo>
                <a:cubicBezTo>
                  <a:pt x="78075" y="9257"/>
                  <a:pt x="111859" y="7322"/>
                  <a:pt x="134451" y="10626"/>
                </a:cubicBezTo>
                <a:cubicBezTo>
                  <a:pt x="138261" y="11192"/>
                  <a:pt x="141238" y="14168"/>
                  <a:pt x="141774" y="17949"/>
                </a:cubicBezTo>
                <a:cubicBezTo>
                  <a:pt x="145078" y="40541"/>
                  <a:pt x="143143" y="74325"/>
                  <a:pt x="104775" y="96976"/>
                </a:cubicBezTo>
                <a:lnTo>
                  <a:pt x="104775" y="125254"/>
                </a:lnTo>
                <a:cubicBezTo>
                  <a:pt x="104775" y="130284"/>
                  <a:pt x="102156" y="134928"/>
                  <a:pt x="97840" y="137517"/>
                </a:cubicBezTo>
                <a:lnTo>
                  <a:pt x="71586" y="153263"/>
                </a:lnTo>
                <a:cubicBezTo>
                  <a:pt x="65246" y="157073"/>
                  <a:pt x="57150" y="152489"/>
                  <a:pt x="57150" y="145107"/>
                </a:cubicBezTo>
                <a:lnTo>
                  <a:pt x="57150" y="114300"/>
                </a:lnTo>
                <a:cubicBezTo>
                  <a:pt x="57150" y="103793"/>
                  <a:pt x="48607" y="95250"/>
                  <a:pt x="38100" y="95250"/>
                </a:cubicBezTo>
                <a:lnTo>
                  <a:pt x="38070" y="95250"/>
                </a:lnTo>
                <a:close/>
                <a:moveTo>
                  <a:pt x="119062" y="47625"/>
                </a:moveTo>
                <a:cubicBezTo>
                  <a:pt x="119062" y="39740"/>
                  <a:pt x="112660" y="33338"/>
                  <a:pt x="104775" y="33338"/>
                </a:cubicBezTo>
                <a:cubicBezTo>
                  <a:pt x="96890" y="33338"/>
                  <a:pt x="90488" y="39740"/>
                  <a:pt x="90488" y="47625"/>
                </a:cubicBezTo>
                <a:cubicBezTo>
                  <a:pt x="90488" y="55510"/>
                  <a:pt x="96890" y="61912"/>
                  <a:pt x="104775" y="61912"/>
                </a:cubicBezTo>
                <a:cubicBezTo>
                  <a:pt x="112660" y="61912"/>
                  <a:pt x="119062" y="55510"/>
                  <a:pt x="119062" y="47625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17" name="Text 14"/>
          <p:cNvSpPr/>
          <p:nvPr/>
        </p:nvSpPr>
        <p:spPr>
          <a:xfrm>
            <a:off x="5896049" y="6505575"/>
            <a:ext cx="6477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200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Activate</a:t>
            </a:r>
            <a:endParaRPr lang="en-US" sz="1600" dirty="0"/>
          </a:p>
        </p:txBody>
      </p:sp>
      <p:sp>
        <p:nvSpPr>
          <p:cNvPr id="18" name="Shape 15"/>
          <p:cNvSpPr/>
          <p:nvPr/>
        </p:nvSpPr>
        <p:spPr>
          <a:xfrm>
            <a:off x="6730305" y="6543675"/>
            <a:ext cx="9525" cy="152400"/>
          </a:xfrm>
          <a:custGeom>
            <a:avLst/>
            <a:gdLst/>
            <a:ahLst/>
            <a:cxnLst/>
            <a:rect l="l" t="t" r="r" b="b"/>
            <a:pathLst>
              <a:path w="9525" h="152400">
                <a:moveTo>
                  <a:pt x="0" y="0"/>
                </a:moveTo>
                <a:lnTo>
                  <a:pt x="9525" y="0"/>
                </a:lnTo>
                <a:lnTo>
                  <a:pt x="9525" y="152400"/>
                </a:lnTo>
                <a:lnTo>
                  <a:pt x="0" y="152400"/>
                </a:lnTo>
                <a:lnTo>
                  <a:pt x="0" y="0"/>
                </a:lnTo>
                <a:close/>
              </a:path>
            </a:pathLst>
          </a:custGeom>
          <a:solidFill>
            <a:srgbClr val="A89F91">
              <a:alpha val="30196"/>
            </a:srgbClr>
          </a:solidFill>
          <a:ln/>
        </p:spPr>
      </p:sp>
      <p:sp>
        <p:nvSpPr>
          <p:cNvPr id="19" name="Shape 16"/>
          <p:cNvSpPr/>
          <p:nvPr/>
        </p:nvSpPr>
        <p:spPr>
          <a:xfrm>
            <a:off x="6987480" y="6543675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9050" y="19050"/>
                </a:moveTo>
                <a:cubicBezTo>
                  <a:pt x="19050" y="13781"/>
                  <a:pt x="14794" y="9525"/>
                  <a:pt x="9525" y="9525"/>
                </a:cubicBezTo>
                <a:cubicBezTo>
                  <a:pt x="4256" y="9525"/>
                  <a:pt x="0" y="13781"/>
                  <a:pt x="0" y="19050"/>
                </a:cubicBezTo>
                <a:lnTo>
                  <a:pt x="0" y="119062"/>
                </a:lnTo>
                <a:cubicBezTo>
                  <a:pt x="0" y="132219"/>
                  <a:pt x="10656" y="142875"/>
                  <a:pt x="23813" y="142875"/>
                </a:cubicBezTo>
                <a:lnTo>
                  <a:pt x="142875" y="142875"/>
                </a:lnTo>
                <a:cubicBezTo>
                  <a:pt x="148144" y="142875"/>
                  <a:pt x="152400" y="138619"/>
                  <a:pt x="152400" y="133350"/>
                </a:cubicBezTo>
                <a:cubicBezTo>
                  <a:pt x="152400" y="128081"/>
                  <a:pt x="148144" y="123825"/>
                  <a:pt x="142875" y="123825"/>
                </a:cubicBezTo>
                <a:lnTo>
                  <a:pt x="23813" y="123825"/>
                </a:lnTo>
                <a:cubicBezTo>
                  <a:pt x="21193" y="123825"/>
                  <a:pt x="19050" y="121682"/>
                  <a:pt x="19050" y="119062"/>
                </a:cubicBezTo>
                <a:lnTo>
                  <a:pt x="19050" y="19050"/>
                </a:lnTo>
                <a:close/>
                <a:moveTo>
                  <a:pt x="140077" y="44827"/>
                </a:moveTo>
                <a:cubicBezTo>
                  <a:pt x="143798" y="41106"/>
                  <a:pt x="143798" y="35064"/>
                  <a:pt x="140077" y="31343"/>
                </a:cubicBezTo>
                <a:cubicBezTo>
                  <a:pt x="136356" y="27622"/>
                  <a:pt x="130314" y="27622"/>
                  <a:pt x="126593" y="31343"/>
                </a:cubicBezTo>
                <a:lnTo>
                  <a:pt x="95250" y="62716"/>
                </a:lnTo>
                <a:lnTo>
                  <a:pt x="78165" y="45660"/>
                </a:lnTo>
                <a:cubicBezTo>
                  <a:pt x="74444" y="41940"/>
                  <a:pt x="68401" y="41940"/>
                  <a:pt x="64681" y="45660"/>
                </a:cubicBezTo>
                <a:lnTo>
                  <a:pt x="36106" y="74235"/>
                </a:lnTo>
                <a:cubicBezTo>
                  <a:pt x="32385" y="77956"/>
                  <a:pt x="32385" y="83999"/>
                  <a:pt x="36106" y="87719"/>
                </a:cubicBezTo>
                <a:cubicBezTo>
                  <a:pt x="39826" y="91440"/>
                  <a:pt x="45869" y="91440"/>
                  <a:pt x="49590" y="87719"/>
                </a:cubicBezTo>
                <a:lnTo>
                  <a:pt x="71438" y="65871"/>
                </a:lnTo>
                <a:lnTo>
                  <a:pt x="88523" y="82957"/>
                </a:lnTo>
                <a:cubicBezTo>
                  <a:pt x="92244" y="86678"/>
                  <a:pt x="98286" y="86678"/>
                  <a:pt x="102007" y="82957"/>
                </a:cubicBezTo>
                <a:lnTo>
                  <a:pt x="140107" y="44857"/>
                </a:lnTo>
                <a:close/>
              </a:path>
            </a:pathLst>
          </a:custGeom>
          <a:solidFill>
            <a:srgbClr val="C97B63"/>
          </a:solidFill>
          <a:ln/>
        </p:spPr>
      </p:sp>
      <p:sp>
        <p:nvSpPr>
          <p:cNvPr id="20" name="Text 17"/>
          <p:cNvSpPr/>
          <p:nvPr/>
        </p:nvSpPr>
        <p:spPr>
          <a:xfrm>
            <a:off x="7197030" y="6505575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200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Scale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2A27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55452" y="355452"/>
            <a:ext cx="11543300" cy="1777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80" spc="98" kern="0" dirty="0">
                <a:solidFill>
                  <a:srgbClr val="C97B6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The Reality Check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55452" y="639813"/>
            <a:ext cx="11694367" cy="10663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3359" b="1" dirty="0">
                <a:solidFill>
                  <a:srgbClr val="F5F0EB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The Loneliest People in the Room</a:t>
            </a:r>
            <a:endParaRPr lang="en-US" sz="1600" dirty="0"/>
          </a:p>
          <a:p>
            <a:pPr>
              <a:lnSpc>
                <a:spcPct val="100000"/>
              </a:lnSpc>
            </a:pPr>
            <a:r>
              <a:rPr lang="en-US" sz="3359" b="1" dirty="0">
                <a:solidFill>
                  <a:srgbClr val="F5F0EB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Are Usually the Least Powerful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373224" y="2756974"/>
            <a:ext cx="35545" cy="1412921"/>
          </a:xfrm>
          <a:custGeom>
            <a:avLst/>
            <a:gdLst/>
            <a:ahLst/>
            <a:cxnLst/>
            <a:rect l="l" t="t" r="r" b="b"/>
            <a:pathLst>
              <a:path w="35545" h="1412921">
                <a:moveTo>
                  <a:pt x="0" y="0"/>
                </a:moveTo>
                <a:lnTo>
                  <a:pt x="35545" y="0"/>
                </a:lnTo>
                <a:lnTo>
                  <a:pt x="35545" y="1412921"/>
                </a:lnTo>
                <a:lnTo>
                  <a:pt x="0" y="1412921"/>
                </a:lnTo>
                <a:lnTo>
                  <a:pt x="0" y="0"/>
                </a:lnTo>
                <a:close/>
              </a:path>
            </a:pathLst>
          </a:custGeom>
          <a:solidFill>
            <a:srgbClr val="C97B63"/>
          </a:solidFill>
          <a:ln/>
        </p:spPr>
      </p:sp>
      <p:sp>
        <p:nvSpPr>
          <p:cNvPr id="5" name="Text 3"/>
          <p:cNvSpPr/>
          <p:nvPr/>
        </p:nvSpPr>
        <p:spPr>
          <a:xfrm>
            <a:off x="604268" y="2756974"/>
            <a:ext cx="5420641" cy="6931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679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Di era remote work dan digital noise, siapa yang benar-benar punya akses ke orang yang tepat?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604268" y="3592286"/>
            <a:ext cx="5402869" cy="57760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399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Bukan soal </a:t>
            </a:r>
            <a:pPr>
              <a:lnSpc>
                <a:spcPct val="140000"/>
              </a:lnSpc>
            </a:pPr>
            <a:r>
              <a:rPr lang="en-US" sz="1399" b="1" dirty="0">
                <a:solidFill>
                  <a:srgbClr val="D4A574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berapa banyak kamu tahu</a:t>
            </a:r>
            <a:pPr>
              <a:lnSpc>
                <a:spcPct val="140000"/>
              </a:lnSpc>
            </a:pPr>
            <a:r>
              <a:rPr lang="en-US" sz="1399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— tapi </a:t>
            </a:r>
            <a:pPr>
              <a:lnSpc>
                <a:spcPct val="140000"/>
              </a:lnSpc>
            </a:pPr>
            <a:r>
              <a:rPr lang="en-US" sz="1399" b="1" dirty="0">
                <a:solidFill>
                  <a:srgbClr val="C97B6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siapa yang tahu kamu</a:t>
            </a:r>
            <a:pPr>
              <a:lnSpc>
                <a:spcPct val="140000"/>
              </a:lnSpc>
            </a:pPr>
            <a:r>
              <a:rPr lang="en-US" sz="1399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, percaya padamu, dan mau bergerak untukmu.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359895" y="4458700"/>
            <a:ext cx="5553936" cy="1279627"/>
          </a:xfrm>
          <a:custGeom>
            <a:avLst/>
            <a:gdLst/>
            <a:ahLst/>
            <a:cxnLst/>
            <a:rect l="l" t="t" r="r" b="b"/>
            <a:pathLst>
              <a:path w="5553936" h="1279627">
                <a:moveTo>
                  <a:pt x="106631" y="0"/>
                </a:moveTo>
                <a:lnTo>
                  <a:pt x="5447305" y="0"/>
                </a:lnTo>
                <a:cubicBezTo>
                  <a:pt x="5506195" y="0"/>
                  <a:pt x="5553936" y="47740"/>
                  <a:pt x="5553936" y="106631"/>
                </a:cubicBezTo>
                <a:lnTo>
                  <a:pt x="5553936" y="1172996"/>
                </a:lnTo>
                <a:cubicBezTo>
                  <a:pt x="5553936" y="1231886"/>
                  <a:pt x="5506195" y="1279627"/>
                  <a:pt x="5447305" y="1279627"/>
                </a:cubicBezTo>
                <a:lnTo>
                  <a:pt x="106631" y="1279627"/>
                </a:lnTo>
                <a:cubicBezTo>
                  <a:pt x="47740" y="1279627"/>
                  <a:pt x="0" y="1231886"/>
                  <a:pt x="0" y="1172996"/>
                </a:cubicBezTo>
                <a:lnTo>
                  <a:pt x="0" y="106631"/>
                </a:lnTo>
                <a:cubicBezTo>
                  <a:pt x="0" y="47780"/>
                  <a:pt x="47780" y="0"/>
                  <a:pt x="106631" y="0"/>
                </a:cubicBezTo>
                <a:close/>
              </a:path>
            </a:pathLst>
          </a:custGeom>
          <a:solidFill>
            <a:srgbClr val="C97B63">
              <a:alpha val="10196"/>
            </a:srgbClr>
          </a:solidFill>
          <a:ln w="12700">
            <a:solidFill>
              <a:srgbClr val="C97B63">
                <a:alpha val="30196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588717" y="4711959"/>
            <a:ext cx="199942" cy="266589"/>
          </a:xfrm>
          <a:custGeom>
            <a:avLst/>
            <a:gdLst/>
            <a:ahLst/>
            <a:cxnLst/>
            <a:rect l="l" t="t" r="r" b="b"/>
            <a:pathLst>
              <a:path w="199942" h="266589">
                <a:moveTo>
                  <a:pt x="152508" y="199942"/>
                </a:moveTo>
                <a:cubicBezTo>
                  <a:pt x="156309" y="188330"/>
                  <a:pt x="163911" y="177813"/>
                  <a:pt x="172502" y="168753"/>
                </a:cubicBezTo>
                <a:cubicBezTo>
                  <a:pt x="189528" y="150841"/>
                  <a:pt x="199942" y="126630"/>
                  <a:pt x="199942" y="99971"/>
                </a:cubicBezTo>
                <a:cubicBezTo>
                  <a:pt x="199942" y="44779"/>
                  <a:pt x="155163" y="0"/>
                  <a:pt x="99971" y="0"/>
                </a:cubicBezTo>
                <a:cubicBezTo>
                  <a:pt x="44779" y="0"/>
                  <a:pt x="0" y="44779"/>
                  <a:pt x="0" y="99971"/>
                </a:cubicBezTo>
                <a:cubicBezTo>
                  <a:pt x="0" y="126630"/>
                  <a:pt x="10414" y="150841"/>
                  <a:pt x="27440" y="168753"/>
                </a:cubicBezTo>
                <a:cubicBezTo>
                  <a:pt x="36031" y="177813"/>
                  <a:pt x="43685" y="188330"/>
                  <a:pt x="47434" y="199942"/>
                </a:cubicBezTo>
                <a:lnTo>
                  <a:pt x="152456" y="199942"/>
                </a:lnTo>
                <a:close/>
                <a:moveTo>
                  <a:pt x="149956" y="224934"/>
                </a:moveTo>
                <a:lnTo>
                  <a:pt x="49985" y="224934"/>
                </a:lnTo>
                <a:lnTo>
                  <a:pt x="49985" y="233265"/>
                </a:lnTo>
                <a:cubicBezTo>
                  <a:pt x="49985" y="256279"/>
                  <a:pt x="68626" y="274920"/>
                  <a:pt x="91640" y="274920"/>
                </a:cubicBezTo>
                <a:lnTo>
                  <a:pt x="108302" y="274920"/>
                </a:lnTo>
                <a:cubicBezTo>
                  <a:pt x="131316" y="274920"/>
                  <a:pt x="149956" y="256279"/>
                  <a:pt x="149956" y="233265"/>
                </a:cubicBezTo>
                <a:lnTo>
                  <a:pt x="149956" y="224934"/>
                </a:lnTo>
                <a:close/>
                <a:moveTo>
                  <a:pt x="95805" y="58316"/>
                </a:moveTo>
                <a:cubicBezTo>
                  <a:pt x="75082" y="58316"/>
                  <a:pt x="58316" y="75082"/>
                  <a:pt x="58316" y="95805"/>
                </a:cubicBezTo>
                <a:cubicBezTo>
                  <a:pt x="58316" y="102730"/>
                  <a:pt x="52745" y="108302"/>
                  <a:pt x="45820" y="108302"/>
                </a:cubicBezTo>
                <a:cubicBezTo>
                  <a:pt x="38895" y="108302"/>
                  <a:pt x="33324" y="102730"/>
                  <a:pt x="33324" y="95805"/>
                </a:cubicBezTo>
                <a:cubicBezTo>
                  <a:pt x="33324" y="61284"/>
                  <a:pt x="61284" y="33324"/>
                  <a:pt x="95805" y="33324"/>
                </a:cubicBezTo>
                <a:cubicBezTo>
                  <a:pt x="102730" y="33324"/>
                  <a:pt x="108302" y="38895"/>
                  <a:pt x="108302" y="45820"/>
                </a:cubicBezTo>
                <a:cubicBezTo>
                  <a:pt x="108302" y="52745"/>
                  <a:pt x="102730" y="58316"/>
                  <a:pt x="95805" y="58316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9" name="Text 7"/>
          <p:cNvSpPr/>
          <p:nvPr/>
        </p:nvSpPr>
        <p:spPr>
          <a:xfrm>
            <a:off x="940073" y="4676414"/>
            <a:ext cx="4843032" cy="2488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99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Key Insight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940073" y="4996321"/>
            <a:ext cx="4834146" cy="5242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59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Komunitas bukan soft skill. Ini </a:t>
            </a:r>
            <a:pPr>
              <a:lnSpc>
                <a:spcPct val="140000"/>
              </a:lnSpc>
            </a:pPr>
            <a:r>
              <a:rPr lang="en-US" sz="1399" b="1" dirty="0">
                <a:solidFill>
                  <a:srgbClr val="C97B6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hard asset</a:t>
            </a:r>
            <a:pPr>
              <a:lnSpc>
                <a:spcPct val="140000"/>
              </a:lnSpc>
            </a:pPr>
            <a:r>
              <a:rPr lang="en-US" sz="1259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yang paling underrated dalam karier dan bisnis modern.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10143153" y="4256536"/>
            <a:ext cx="1688397" cy="1688397"/>
          </a:xfrm>
          <a:custGeom>
            <a:avLst/>
            <a:gdLst/>
            <a:ahLst/>
            <a:cxnLst/>
            <a:rect l="l" t="t" r="r" b="b"/>
            <a:pathLst>
              <a:path w="1688397" h="1688397">
                <a:moveTo>
                  <a:pt x="844198" y="0"/>
                </a:moveTo>
                <a:lnTo>
                  <a:pt x="844198" y="0"/>
                </a:lnTo>
                <a:cubicBezTo>
                  <a:pt x="1310436" y="0"/>
                  <a:pt x="1688397" y="377960"/>
                  <a:pt x="1688397" y="844198"/>
                </a:cubicBezTo>
                <a:lnTo>
                  <a:pt x="1688397" y="844198"/>
                </a:lnTo>
                <a:cubicBezTo>
                  <a:pt x="1688397" y="1310436"/>
                  <a:pt x="1310436" y="1688397"/>
                  <a:pt x="844198" y="1688397"/>
                </a:cubicBezTo>
                <a:lnTo>
                  <a:pt x="844198" y="1688397"/>
                </a:lnTo>
                <a:cubicBezTo>
                  <a:pt x="377960" y="1688397"/>
                  <a:pt x="0" y="1310436"/>
                  <a:pt x="0" y="844198"/>
                </a:cubicBezTo>
                <a:lnTo>
                  <a:pt x="0" y="844198"/>
                </a:lnTo>
                <a:cubicBezTo>
                  <a:pt x="0" y="377960"/>
                  <a:pt x="377960" y="0"/>
                  <a:pt x="844198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25400">
            <a:solidFill>
              <a:srgbClr val="C97B63">
                <a:alpha val="30196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0560809" y="4674192"/>
            <a:ext cx="853085" cy="853085"/>
          </a:xfrm>
          <a:custGeom>
            <a:avLst/>
            <a:gdLst/>
            <a:ahLst/>
            <a:cxnLst/>
            <a:rect l="l" t="t" r="r" b="b"/>
            <a:pathLst>
              <a:path w="853085" h="853085">
                <a:moveTo>
                  <a:pt x="426542" y="0"/>
                </a:moveTo>
                <a:lnTo>
                  <a:pt x="426542" y="0"/>
                </a:lnTo>
                <a:cubicBezTo>
                  <a:pt x="661957" y="0"/>
                  <a:pt x="853085" y="191127"/>
                  <a:pt x="853085" y="426542"/>
                </a:cubicBezTo>
                <a:lnTo>
                  <a:pt x="853085" y="426542"/>
                </a:lnTo>
                <a:cubicBezTo>
                  <a:pt x="853085" y="661957"/>
                  <a:pt x="661957" y="853085"/>
                  <a:pt x="426542" y="853085"/>
                </a:cubicBezTo>
                <a:lnTo>
                  <a:pt x="426542" y="853085"/>
                </a:lnTo>
                <a:cubicBezTo>
                  <a:pt x="191127" y="853085"/>
                  <a:pt x="0" y="661957"/>
                  <a:pt x="0" y="426542"/>
                </a:cubicBezTo>
                <a:lnTo>
                  <a:pt x="0" y="426542"/>
                </a:lnTo>
                <a:cubicBezTo>
                  <a:pt x="0" y="191127"/>
                  <a:pt x="191127" y="0"/>
                  <a:pt x="426542" y="0"/>
                </a:cubicBezTo>
                <a:close/>
              </a:path>
            </a:pathLst>
          </a:custGeom>
          <a:solidFill>
            <a:srgbClr val="C97B63">
              <a:alpha val="20000"/>
            </a:srgbClr>
          </a:solidFill>
          <a:ln/>
        </p:spPr>
      </p:sp>
      <p:sp>
        <p:nvSpPr>
          <p:cNvPr id="13" name="Shape 11"/>
          <p:cNvSpPr/>
          <p:nvPr/>
        </p:nvSpPr>
        <p:spPr>
          <a:xfrm>
            <a:off x="10847392" y="4940781"/>
            <a:ext cx="279918" cy="319907"/>
          </a:xfrm>
          <a:custGeom>
            <a:avLst/>
            <a:gdLst/>
            <a:ahLst/>
            <a:cxnLst/>
            <a:rect l="l" t="t" r="r" b="b"/>
            <a:pathLst>
              <a:path w="279918" h="319907">
                <a:moveTo>
                  <a:pt x="139959" y="154955"/>
                </a:moveTo>
                <a:cubicBezTo>
                  <a:pt x="181341" y="154955"/>
                  <a:pt x="214937" y="121358"/>
                  <a:pt x="214937" y="79977"/>
                </a:cubicBezTo>
                <a:cubicBezTo>
                  <a:pt x="214937" y="38595"/>
                  <a:pt x="181341" y="4999"/>
                  <a:pt x="139959" y="4999"/>
                </a:cubicBezTo>
                <a:cubicBezTo>
                  <a:pt x="98578" y="4999"/>
                  <a:pt x="64981" y="38595"/>
                  <a:pt x="64981" y="79977"/>
                </a:cubicBezTo>
                <a:cubicBezTo>
                  <a:pt x="64981" y="121358"/>
                  <a:pt x="98578" y="154955"/>
                  <a:pt x="139959" y="154955"/>
                </a:cubicBezTo>
                <a:close/>
                <a:moveTo>
                  <a:pt x="121402" y="189945"/>
                </a:moveTo>
                <a:cubicBezTo>
                  <a:pt x="59858" y="189945"/>
                  <a:pt x="9997" y="239805"/>
                  <a:pt x="9997" y="301350"/>
                </a:cubicBezTo>
                <a:cubicBezTo>
                  <a:pt x="9997" y="311597"/>
                  <a:pt x="18307" y="319907"/>
                  <a:pt x="28554" y="319907"/>
                </a:cubicBezTo>
                <a:lnTo>
                  <a:pt x="251364" y="319907"/>
                </a:lnTo>
                <a:cubicBezTo>
                  <a:pt x="261611" y="319907"/>
                  <a:pt x="269921" y="311597"/>
                  <a:pt x="269921" y="301350"/>
                </a:cubicBezTo>
                <a:cubicBezTo>
                  <a:pt x="269921" y="239805"/>
                  <a:pt x="220061" y="189945"/>
                  <a:pt x="158516" y="189945"/>
                </a:cubicBezTo>
                <a:lnTo>
                  <a:pt x="121402" y="189945"/>
                </a:lnTo>
                <a:close/>
              </a:path>
            </a:pathLst>
          </a:custGeom>
          <a:solidFill>
            <a:srgbClr val="A89F91"/>
          </a:solidFill>
          <a:ln/>
        </p:spPr>
      </p:sp>
      <p:sp>
        <p:nvSpPr>
          <p:cNvPr id="14" name="Shape 12"/>
          <p:cNvSpPr/>
          <p:nvPr/>
        </p:nvSpPr>
        <p:spPr>
          <a:xfrm>
            <a:off x="6853279" y="4825259"/>
            <a:ext cx="2257120" cy="2257120"/>
          </a:xfrm>
          <a:custGeom>
            <a:avLst/>
            <a:gdLst/>
            <a:ahLst/>
            <a:cxnLst/>
            <a:rect l="l" t="t" r="r" b="b"/>
            <a:pathLst>
              <a:path w="2257120" h="2257120">
                <a:moveTo>
                  <a:pt x="1128560" y="0"/>
                </a:moveTo>
                <a:lnTo>
                  <a:pt x="1128560" y="0"/>
                </a:lnTo>
                <a:cubicBezTo>
                  <a:pt x="1751429" y="0"/>
                  <a:pt x="2257120" y="505691"/>
                  <a:pt x="2257120" y="1128560"/>
                </a:cubicBezTo>
                <a:lnTo>
                  <a:pt x="2257120" y="1128560"/>
                </a:lnTo>
                <a:cubicBezTo>
                  <a:pt x="2257120" y="1751429"/>
                  <a:pt x="1751429" y="2257120"/>
                  <a:pt x="1128560" y="2257120"/>
                </a:cubicBezTo>
                <a:lnTo>
                  <a:pt x="1128560" y="2257120"/>
                </a:lnTo>
                <a:cubicBezTo>
                  <a:pt x="505691" y="2257120"/>
                  <a:pt x="0" y="1751429"/>
                  <a:pt x="0" y="1128560"/>
                </a:cubicBezTo>
                <a:lnTo>
                  <a:pt x="0" y="1128560"/>
                </a:lnTo>
                <a:cubicBezTo>
                  <a:pt x="0" y="505691"/>
                  <a:pt x="505691" y="0"/>
                  <a:pt x="1128560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25400">
            <a:solidFill>
              <a:srgbClr val="D4A574">
                <a:alpha val="40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7235390" y="5278461"/>
            <a:ext cx="355452" cy="355452"/>
          </a:xfrm>
          <a:custGeom>
            <a:avLst/>
            <a:gdLst/>
            <a:ahLst/>
            <a:cxnLst/>
            <a:rect l="l" t="t" r="r" b="b"/>
            <a:pathLst>
              <a:path w="355452" h="355452">
                <a:moveTo>
                  <a:pt x="177726" y="0"/>
                </a:moveTo>
                <a:lnTo>
                  <a:pt x="177726" y="0"/>
                </a:lnTo>
                <a:cubicBezTo>
                  <a:pt x="275816" y="0"/>
                  <a:pt x="355452" y="79636"/>
                  <a:pt x="355452" y="177726"/>
                </a:cubicBezTo>
                <a:lnTo>
                  <a:pt x="355452" y="177726"/>
                </a:lnTo>
                <a:cubicBezTo>
                  <a:pt x="355452" y="275816"/>
                  <a:pt x="275816" y="355452"/>
                  <a:pt x="177726" y="355452"/>
                </a:cubicBezTo>
                <a:lnTo>
                  <a:pt x="177726" y="355452"/>
                </a:lnTo>
                <a:cubicBezTo>
                  <a:pt x="79636" y="355452"/>
                  <a:pt x="0" y="275816"/>
                  <a:pt x="0" y="177726"/>
                </a:cubicBezTo>
                <a:lnTo>
                  <a:pt x="0" y="177726"/>
                </a:lnTo>
                <a:cubicBezTo>
                  <a:pt x="0" y="79636"/>
                  <a:pt x="79636" y="0"/>
                  <a:pt x="177726" y="0"/>
                </a:cubicBezTo>
                <a:close/>
              </a:path>
            </a:pathLst>
          </a:custGeom>
          <a:solidFill>
            <a:srgbClr val="C97B63"/>
          </a:solidFill>
          <a:ln/>
        </p:spPr>
      </p:sp>
      <p:sp>
        <p:nvSpPr>
          <p:cNvPr id="16" name="Shape 14"/>
          <p:cNvSpPr/>
          <p:nvPr/>
        </p:nvSpPr>
        <p:spPr>
          <a:xfrm>
            <a:off x="7360909" y="5393983"/>
            <a:ext cx="108857" cy="124408"/>
          </a:xfrm>
          <a:custGeom>
            <a:avLst/>
            <a:gdLst/>
            <a:ahLst/>
            <a:cxnLst/>
            <a:rect l="l" t="t" r="r" b="b"/>
            <a:pathLst>
              <a:path w="108857" h="124408">
                <a:moveTo>
                  <a:pt x="54429" y="60260"/>
                </a:moveTo>
                <a:cubicBezTo>
                  <a:pt x="70521" y="60260"/>
                  <a:pt x="83587" y="47195"/>
                  <a:pt x="83587" y="31102"/>
                </a:cubicBezTo>
                <a:cubicBezTo>
                  <a:pt x="83587" y="15009"/>
                  <a:pt x="70521" y="1944"/>
                  <a:pt x="54429" y="1944"/>
                </a:cubicBezTo>
                <a:cubicBezTo>
                  <a:pt x="38336" y="1944"/>
                  <a:pt x="25270" y="15009"/>
                  <a:pt x="25270" y="31102"/>
                </a:cubicBezTo>
                <a:cubicBezTo>
                  <a:pt x="25270" y="47195"/>
                  <a:pt x="38336" y="60260"/>
                  <a:pt x="54429" y="60260"/>
                </a:cubicBezTo>
                <a:close/>
                <a:moveTo>
                  <a:pt x="47212" y="73867"/>
                </a:moveTo>
                <a:cubicBezTo>
                  <a:pt x="23278" y="73867"/>
                  <a:pt x="3888" y="93258"/>
                  <a:pt x="3888" y="117192"/>
                </a:cubicBezTo>
                <a:cubicBezTo>
                  <a:pt x="3888" y="121176"/>
                  <a:pt x="7119" y="124408"/>
                  <a:pt x="11104" y="124408"/>
                </a:cubicBezTo>
                <a:lnTo>
                  <a:pt x="97753" y="124408"/>
                </a:lnTo>
                <a:cubicBezTo>
                  <a:pt x="101738" y="124408"/>
                  <a:pt x="104969" y="121176"/>
                  <a:pt x="104969" y="117192"/>
                </a:cubicBezTo>
                <a:cubicBezTo>
                  <a:pt x="104969" y="93258"/>
                  <a:pt x="85579" y="73867"/>
                  <a:pt x="61645" y="73867"/>
                </a:cubicBezTo>
                <a:lnTo>
                  <a:pt x="47212" y="73867"/>
                </a:lnTo>
                <a:close/>
              </a:path>
            </a:pathLst>
          </a:custGeom>
          <a:solidFill>
            <a:srgbClr val="F5F0EB"/>
          </a:solidFill>
          <a:ln/>
        </p:spPr>
      </p:sp>
      <p:sp>
        <p:nvSpPr>
          <p:cNvPr id="17" name="Shape 15"/>
          <p:cNvSpPr/>
          <p:nvPr/>
        </p:nvSpPr>
        <p:spPr>
          <a:xfrm>
            <a:off x="7768568" y="5278461"/>
            <a:ext cx="355452" cy="355452"/>
          </a:xfrm>
          <a:custGeom>
            <a:avLst/>
            <a:gdLst/>
            <a:ahLst/>
            <a:cxnLst/>
            <a:rect l="l" t="t" r="r" b="b"/>
            <a:pathLst>
              <a:path w="355452" h="355452">
                <a:moveTo>
                  <a:pt x="177726" y="0"/>
                </a:moveTo>
                <a:lnTo>
                  <a:pt x="177726" y="0"/>
                </a:lnTo>
                <a:cubicBezTo>
                  <a:pt x="275816" y="0"/>
                  <a:pt x="355452" y="79636"/>
                  <a:pt x="355452" y="177726"/>
                </a:cubicBezTo>
                <a:lnTo>
                  <a:pt x="355452" y="177726"/>
                </a:lnTo>
                <a:cubicBezTo>
                  <a:pt x="355452" y="275816"/>
                  <a:pt x="275816" y="355452"/>
                  <a:pt x="177726" y="355452"/>
                </a:cubicBezTo>
                <a:lnTo>
                  <a:pt x="177726" y="355452"/>
                </a:lnTo>
                <a:cubicBezTo>
                  <a:pt x="79636" y="355452"/>
                  <a:pt x="0" y="275816"/>
                  <a:pt x="0" y="177726"/>
                </a:cubicBezTo>
                <a:lnTo>
                  <a:pt x="0" y="177726"/>
                </a:lnTo>
                <a:cubicBezTo>
                  <a:pt x="0" y="79636"/>
                  <a:pt x="79636" y="0"/>
                  <a:pt x="177726" y="0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18" name="Shape 16"/>
          <p:cNvSpPr/>
          <p:nvPr/>
        </p:nvSpPr>
        <p:spPr>
          <a:xfrm>
            <a:off x="7894087" y="5393983"/>
            <a:ext cx="108857" cy="124408"/>
          </a:xfrm>
          <a:custGeom>
            <a:avLst/>
            <a:gdLst/>
            <a:ahLst/>
            <a:cxnLst/>
            <a:rect l="l" t="t" r="r" b="b"/>
            <a:pathLst>
              <a:path w="108857" h="124408">
                <a:moveTo>
                  <a:pt x="54429" y="60260"/>
                </a:moveTo>
                <a:cubicBezTo>
                  <a:pt x="70521" y="60260"/>
                  <a:pt x="83587" y="47195"/>
                  <a:pt x="83587" y="31102"/>
                </a:cubicBezTo>
                <a:cubicBezTo>
                  <a:pt x="83587" y="15009"/>
                  <a:pt x="70521" y="1944"/>
                  <a:pt x="54429" y="1944"/>
                </a:cubicBezTo>
                <a:cubicBezTo>
                  <a:pt x="38336" y="1944"/>
                  <a:pt x="25270" y="15009"/>
                  <a:pt x="25270" y="31102"/>
                </a:cubicBezTo>
                <a:cubicBezTo>
                  <a:pt x="25270" y="47195"/>
                  <a:pt x="38336" y="60260"/>
                  <a:pt x="54429" y="60260"/>
                </a:cubicBezTo>
                <a:close/>
                <a:moveTo>
                  <a:pt x="47212" y="73867"/>
                </a:moveTo>
                <a:cubicBezTo>
                  <a:pt x="23278" y="73867"/>
                  <a:pt x="3888" y="93258"/>
                  <a:pt x="3888" y="117192"/>
                </a:cubicBezTo>
                <a:cubicBezTo>
                  <a:pt x="3888" y="121176"/>
                  <a:pt x="7119" y="124408"/>
                  <a:pt x="11104" y="124408"/>
                </a:cubicBezTo>
                <a:lnTo>
                  <a:pt x="97753" y="124408"/>
                </a:lnTo>
                <a:cubicBezTo>
                  <a:pt x="101738" y="124408"/>
                  <a:pt x="104969" y="121176"/>
                  <a:pt x="104969" y="117192"/>
                </a:cubicBezTo>
                <a:cubicBezTo>
                  <a:pt x="104969" y="93258"/>
                  <a:pt x="85579" y="73867"/>
                  <a:pt x="61645" y="73867"/>
                </a:cubicBezTo>
                <a:lnTo>
                  <a:pt x="47212" y="73867"/>
                </a:lnTo>
                <a:close/>
              </a:path>
            </a:pathLst>
          </a:custGeom>
          <a:solidFill>
            <a:srgbClr val="2A2726"/>
          </a:solidFill>
          <a:ln/>
        </p:spPr>
      </p:sp>
      <p:sp>
        <p:nvSpPr>
          <p:cNvPr id="19" name="Shape 17"/>
          <p:cNvSpPr/>
          <p:nvPr/>
        </p:nvSpPr>
        <p:spPr>
          <a:xfrm>
            <a:off x="8301746" y="5278461"/>
            <a:ext cx="355452" cy="355452"/>
          </a:xfrm>
          <a:custGeom>
            <a:avLst/>
            <a:gdLst/>
            <a:ahLst/>
            <a:cxnLst/>
            <a:rect l="l" t="t" r="r" b="b"/>
            <a:pathLst>
              <a:path w="355452" h="355452">
                <a:moveTo>
                  <a:pt x="177726" y="0"/>
                </a:moveTo>
                <a:lnTo>
                  <a:pt x="177726" y="0"/>
                </a:lnTo>
                <a:cubicBezTo>
                  <a:pt x="275816" y="0"/>
                  <a:pt x="355452" y="79636"/>
                  <a:pt x="355452" y="177726"/>
                </a:cubicBezTo>
                <a:lnTo>
                  <a:pt x="355452" y="177726"/>
                </a:lnTo>
                <a:cubicBezTo>
                  <a:pt x="355452" y="275816"/>
                  <a:pt x="275816" y="355452"/>
                  <a:pt x="177726" y="355452"/>
                </a:cubicBezTo>
                <a:lnTo>
                  <a:pt x="177726" y="355452"/>
                </a:lnTo>
                <a:cubicBezTo>
                  <a:pt x="79636" y="355452"/>
                  <a:pt x="0" y="275816"/>
                  <a:pt x="0" y="177726"/>
                </a:cubicBezTo>
                <a:lnTo>
                  <a:pt x="0" y="177726"/>
                </a:lnTo>
                <a:cubicBezTo>
                  <a:pt x="0" y="79636"/>
                  <a:pt x="79636" y="0"/>
                  <a:pt x="177726" y="0"/>
                </a:cubicBezTo>
                <a:close/>
              </a:path>
            </a:pathLst>
          </a:custGeom>
          <a:solidFill>
            <a:srgbClr val="C97B63"/>
          </a:solidFill>
          <a:ln/>
        </p:spPr>
      </p:sp>
      <p:sp>
        <p:nvSpPr>
          <p:cNvPr id="20" name="Shape 18"/>
          <p:cNvSpPr/>
          <p:nvPr/>
        </p:nvSpPr>
        <p:spPr>
          <a:xfrm>
            <a:off x="8427265" y="5393983"/>
            <a:ext cx="108857" cy="124408"/>
          </a:xfrm>
          <a:custGeom>
            <a:avLst/>
            <a:gdLst/>
            <a:ahLst/>
            <a:cxnLst/>
            <a:rect l="l" t="t" r="r" b="b"/>
            <a:pathLst>
              <a:path w="108857" h="124408">
                <a:moveTo>
                  <a:pt x="54429" y="60260"/>
                </a:moveTo>
                <a:cubicBezTo>
                  <a:pt x="70521" y="60260"/>
                  <a:pt x="83587" y="47195"/>
                  <a:pt x="83587" y="31102"/>
                </a:cubicBezTo>
                <a:cubicBezTo>
                  <a:pt x="83587" y="15009"/>
                  <a:pt x="70521" y="1944"/>
                  <a:pt x="54429" y="1944"/>
                </a:cubicBezTo>
                <a:cubicBezTo>
                  <a:pt x="38336" y="1944"/>
                  <a:pt x="25270" y="15009"/>
                  <a:pt x="25270" y="31102"/>
                </a:cubicBezTo>
                <a:cubicBezTo>
                  <a:pt x="25270" y="47195"/>
                  <a:pt x="38336" y="60260"/>
                  <a:pt x="54429" y="60260"/>
                </a:cubicBezTo>
                <a:close/>
                <a:moveTo>
                  <a:pt x="47212" y="73867"/>
                </a:moveTo>
                <a:cubicBezTo>
                  <a:pt x="23278" y="73867"/>
                  <a:pt x="3888" y="93258"/>
                  <a:pt x="3888" y="117192"/>
                </a:cubicBezTo>
                <a:cubicBezTo>
                  <a:pt x="3888" y="121176"/>
                  <a:pt x="7119" y="124408"/>
                  <a:pt x="11104" y="124408"/>
                </a:cubicBezTo>
                <a:lnTo>
                  <a:pt x="97753" y="124408"/>
                </a:lnTo>
                <a:cubicBezTo>
                  <a:pt x="101738" y="124408"/>
                  <a:pt x="104969" y="121176"/>
                  <a:pt x="104969" y="117192"/>
                </a:cubicBezTo>
                <a:cubicBezTo>
                  <a:pt x="104969" y="93258"/>
                  <a:pt x="85579" y="73867"/>
                  <a:pt x="61645" y="73867"/>
                </a:cubicBezTo>
                <a:lnTo>
                  <a:pt x="47212" y="73867"/>
                </a:lnTo>
                <a:close/>
              </a:path>
            </a:pathLst>
          </a:custGeom>
          <a:solidFill>
            <a:srgbClr val="F5F0EB"/>
          </a:solidFill>
          <a:ln/>
        </p:spPr>
      </p:sp>
      <p:sp>
        <p:nvSpPr>
          <p:cNvPr id="21" name="Shape 19"/>
          <p:cNvSpPr/>
          <p:nvPr/>
        </p:nvSpPr>
        <p:spPr>
          <a:xfrm>
            <a:off x="7235390" y="5740548"/>
            <a:ext cx="355452" cy="355452"/>
          </a:xfrm>
          <a:custGeom>
            <a:avLst/>
            <a:gdLst/>
            <a:ahLst/>
            <a:cxnLst/>
            <a:rect l="l" t="t" r="r" b="b"/>
            <a:pathLst>
              <a:path w="355452" h="355452">
                <a:moveTo>
                  <a:pt x="177726" y="0"/>
                </a:moveTo>
                <a:lnTo>
                  <a:pt x="177726" y="0"/>
                </a:lnTo>
                <a:cubicBezTo>
                  <a:pt x="275816" y="0"/>
                  <a:pt x="355452" y="79636"/>
                  <a:pt x="355452" y="177726"/>
                </a:cubicBezTo>
                <a:lnTo>
                  <a:pt x="355452" y="177726"/>
                </a:lnTo>
                <a:cubicBezTo>
                  <a:pt x="355452" y="275816"/>
                  <a:pt x="275816" y="355452"/>
                  <a:pt x="177726" y="355452"/>
                </a:cubicBezTo>
                <a:lnTo>
                  <a:pt x="177726" y="355452"/>
                </a:lnTo>
                <a:cubicBezTo>
                  <a:pt x="79636" y="355452"/>
                  <a:pt x="0" y="275816"/>
                  <a:pt x="0" y="177726"/>
                </a:cubicBezTo>
                <a:lnTo>
                  <a:pt x="0" y="177726"/>
                </a:lnTo>
                <a:cubicBezTo>
                  <a:pt x="0" y="79636"/>
                  <a:pt x="79636" y="0"/>
                  <a:pt x="177726" y="0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22" name="Shape 20"/>
          <p:cNvSpPr/>
          <p:nvPr/>
        </p:nvSpPr>
        <p:spPr>
          <a:xfrm>
            <a:off x="7360909" y="5856070"/>
            <a:ext cx="108857" cy="124408"/>
          </a:xfrm>
          <a:custGeom>
            <a:avLst/>
            <a:gdLst/>
            <a:ahLst/>
            <a:cxnLst/>
            <a:rect l="l" t="t" r="r" b="b"/>
            <a:pathLst>
              <a:path w="108857" h="124408">
                <a:moveTo>
                  <a:pt x="54429" y="60260"/>
                </a:moveTo>
                <a:cubicBezTo>
                  <a:pt x="70521" y="60260"/>
                  <a:pt x="83587" y="47195"/>
                  <a:pt x="83587" y="31102"/>
                </a:cubicBezTo>
                <a:cubicBezTo>
                  <a:pt x="83587" y="15009"/>
                  <a:pt x="70521" y="1944"/>
                  <a:pt x="54429" y="1944"/>
                </a:cubicBezTo>
                <a:cubicBezTo>
                  <a:pt x="38336" y="1944"/>
                  <a:pt x="25270" y="15009"/>
                  <a:pt x="25270" y="31102"/>
                </a:cubicBezTo>
                <a:cubicBezTo>
                  <a:pt x="25270" y="47195"/>
                  <a:pt x="38336" y="60260"/>
                  <a:pt x="54429" y="60260"/>
                </a:cubicBezTo>
                <a:close/>
                <a:moveTo>
                  <a:pt x="47212" y="73867"/>
                </a:moveTo>
                <a:cubicBezTo>
                  <a:pt x="23278" y="73867"/>
                  <a:pt x="3888" y="93258"/>
                  <a:pt x="3888" y="117192"/>
                </a:cubicBezTo>
                <a:cubicBezTo>
                  <a:pt x="3888" y="121176"/>
                  <a:pt x="7119" y="124408"/>
                  <a:pt x="11104" y="124408"/>
                </a:cubicBezTo>
                <a:lnTo>
                  <a:pt x="97753" y="124408"/>
                </a:lnTo>
                <a:cubicBezTo>
                  <a:pt x="101738" y="124408"/>
                  <a:pt x="104969" y="121176"/>
                  <a:pt x="104969" y="117192"/>
                </a:cubicBezTo>
                <a:cubicBezTo>
                  <a:pt x="104969" y="93258"/>
                  <a:pt x="85579" y="73867"/>
                  <a:pt x="61645" y="73867"/>
                </a:cubicBezTo>
                <a:lnTo>
                  <a:pt x="47212" y="73867"/>
                </a:lnTo>
                <a:close/>
              </a:path>
            </a:pathLst>
          </a:custGeom>
          <a:solidFill>
            <a:srgbClr val="2A2726"/>
          </a:solidFill>
          <a:ln/>
        </p:spPr>
      </p:sp>
      <p:sp>
        <p:nvSpPr>
          <p:cNvPr id="23" name="Shape 21"/>
          <p:cNvSpPr/>
          <p:nvPr/>
        </p:nvSpPr>
        <p:spPr>
          <a:xfrm>
            <a:off x="7777454" y="5749434"/>
            <a:ext cx="408770" cy="408770"/>
          </a:xfrm>
          <a:custGeom>
            <a:avLst/>
            <a:gdLst/>
            <a:ahLst/>
            <a:cxnLst/>
            <a:rect l="l" t="t" r="r" b="b"/>
            <a:pathLst>
              <a:path w="408770" h="408770">
                <a:moveTo>
                  <a:pt x="204385" y="0"/>
                </a:moveTo>
                <a:lnTo>
                  <a:pt x="204385" y="0"/>
                </a:lnTo>
                <a:cubicBezTo>
                  <a:pt x="317263" y="0"/>
                  <a:pt x="408770" y="91506"/>
                  <a:pt x="408770" y="204385"/>
                </a:cubicBezTo>
                <a:lnTo>
                  <a:pt x="408770" y="204385"/>
                </a:lnTo>
                <a:cubicBezTo>
                  <a:pt x="408770" y="317263"/>
                  <a:pt x="317263" y="408770"/>
                  <a:pt x="204385" y="408770"/>
                </a:cubicBezTo>
                <a:lnTo>
                  <a:pt x="204385" y="408770"/>
                </a:lnTo>
                <a:cubicBezTo>
                  <a:pt x="91506" y="408770"/>
                  <a:pt x="0" y="317263"/>
                  <a:pt x="0" y="204385"/>
                </a:cubicBezTo>
                <a:lnTo>
                  <a:pt x="0" y="204385"/>
                </a:lnTo>
                <a:cubicBezTo>
                  <a:pt x="0" y="91506"/>
                  <a:pt x="91506" y="0"/>
                  <a:pt x="204385" y="0"/>
                </a:cubicBezTo>
                <a:close/>
              </a:path>
            </a:pathLst>
          </a:custGeom>
          <a:solidFill>
            <a:srgbClr val="C97B63"/>
          </a:solidFill>
          <a:ln w="25400">
            <a:solidFill>
              <a:srgbClr val="F5F0EB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7901862" y="5882729"/>
            <a:ext cx="159953" cy="142181"/>
          </a:xfrm>
          <a:custGeom>
            <a:avLst/>
            <a:gdLst/>
            <a:ahLst/>
            <a:cxnLst/>
            <a:rect l="l" t="t" r="r" b="b"/>
            <a:pathLst>
              <a:path w="159953" h="142181">
                <a:moveTo>
                  <a:pt x="85947" y="-5248"/>
                </a:moveTo>
                <a:cubicBezTo>
                  <a:pt x="84809" y="-7470"/>
                  <a:pt x="82504" y="-8886"/>
                  <a:pt x="80004" y="-8886"/>
                </a:cubicBezTo>
                <a:cubicBezTo>
                  <a:pt x="77505" y="-8886"/>
                  <a:pt x="75200" y="-7470"/>
                  <a:pt x="74062" y="-5248"/>
                </a:cubicBezTo>
                <a:lnTo>
                  <a:pt x="53623" y="34795"/>
                </a:lnTo>
                <a:lnTo>
                  <a:pt x="9220" y="41849"/>
                </a:lnTo>
                <a:cubicBezTo>
                  <a:pt x="6748" y="42238"/>
                  <a:pt x="4693" y="43987"/>
                  <a:pt x="3916" y="46375"/>
                </a:cubicBezTo>
                <a:cubicBezTo>
                  <a:pt x="3138" y="48764"/>
                  <a:pt x="3777" y="51374"/>
                  <a:pt x="5526" y="53151"/>
                </a:cubicBezTo>
                <a:lnTo>
                  <a:pt x="37295" y="84947"/>
                </a:lnTo>
                <a:lnTo>
                  <a:pt x="30297" y="129351"/>
                </a:lnTo>
                <a:cubicBezTo>
                  <a:pt x="29908" y="131823"/>
                  <a:pt x="30935" y="134322"/>
                  <a:pt x="32963" y="135794"/>
                </a:cubicBezTo>
                <a:cubicBezTo>
                  <a:pt x="34990" y="137266"/>
                  <a:pt x="37656" y="137488"/>
                  <a:pt x="39905" y="136349"/>
                </a:cubicBezTo>
                <a:lnTo>
                  <a:pt x="80004" y="115966"/>
                </a:lnTo>
                <a:lnTo>
                  <a:pt x="120076" y="136349"/>
                </a:lnTo>
                <a:cubicBezTo>
                  <a:pt x="122298" y="137488"/>
                  <a:pt x="124991" y="137266"/>
                  <a:pt x="127019" y="135794"/>
                </a:cubicBezTo>
                <a:cubicBezTo>
                  <a:pt x="129046" y="134322"/>
                  <a:pt x="130073" y="131850"/>
                  <a:pt x="129684" y="129351"/>
                </a:cubicBezTo>
                <a:lnTo>
                  <a:pt x="122659" y="84947"/>
                </a:lnTo>
                <a:lnTo>
                  <a:pt x="154427" y="53151"/>
                </a:lnTo>
                <a:cubicBezTo>
                  <a:pt x="156204" y="51374"/>
                  <a:pt x="156815" y="48764"/>
                  <a:pt x="156038" y="46375"/>
                </a:cubicBezTo>
                <a:cubicBezTo>
                  <a:pt x="155260" y="43987"/>
                  <a:pt x="153233" y="42238"/>
                  <a:pt x="150734" y="41849"/>
                </a:cubicBezTo>
                <a:lnTo>
                  <a:pt x="106358" y="34795"/>
                </a:lnTo>
                <a:lnTo>
                  <a:pt x="85947" y="-5248"/>
                </a:lnTo>
                <a:close/>
              </a:path>
            </a:pathLst>
          </a:custGeom>
          <a:solidFill>
            <a:srgbClr val="F5F0EB"/>
          </a:solidFill>
          <a:ln/>
        </p:spPr>
      </p:sp>
      <p:sp>
        <p:nvSpPr>
          <p:cNvPr id="25" name="Shape 23"/>
          <p:cNvSpPr/>
          <p:nvPr/>
        </p:nvSpPr>
        <p:spPr>
          <a:xfrm>
            <a:off x="8301746" y="5740548"/>
            <a:ext cx="355452" cy="355452"/>
          </a:xfrm>
          <a:custGeom>
            <a:avLst/>
            <a:gdLst/>
            <a:ahLst/>
            <a:cxnLst/>
            <a:rect l="l" t="t" r="r" b="b"/>
            <a:pathLst>
              <a:path w="355452" h="355452">
                <a:moveTo>
                  <a:pt x="177726" y="0"/>
                </a:moveTo>
                <a:lnTo>
                  <a:pt x="177726" y="0"/>
                </a:lnTo>
                <a:cubicBezTo>
                  <a:pt x="275816" y="0"/>
                  <a:pt x="355452" y="79636"/>
                  <a:pt x="355452" y="177726"/>
                </a:cubicBezTo>
                <a:lnTo>
                  <a:pt x="355452" y="177726"/>
                </a:lnTo>
                <a:cubicBezTo>
                  <a:pt x="355452" y="275816"/>
                  <a:pt x="275816" y="355452"/>
                  <a:pt x="177726" y="355452"/>
                </a:cubicBezTo>
                <a:lnTo>
                  <a:pt x="177726" y="355452"/>
                </a:lnTo>
                <a:cubicBezTo>
                  <a:pt x="79636" y="355452"/>
                  <a:pt x="0" y="275816"/>
                  <a:pt x="0" y="177726"/>
                </a:cubicBezTo>
                <a:lnTo>
                  <a:pt x="0" y="177726"/>
                </a:lnTo>
                <a:cubicBezTo>
                  <a:pt x="0" y="79636"/>
                  <a:pt x="79636" y="0"/>
                  <a:pt x="177726" y="0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26" name="Shape 24"/>
          <p:cNvSpPr/>
          <p:nvPr/>
        </p:nvSpPr>
        <p:spPr>
          <a:xfrm>
            <a:off x="8427265" y="5856070"/>
            <a:ext cx="108857" cy="124408"/>
          </a:xfrm>
          <a:custGeom>
            <a:avLst/>
            <a:gdLst/>
            <a:ahLst/>
            <a:cxnLst/>
            <a:rect l="l" t="t" r="r" b="b"/>
            <a:pathLst>
              <a:path w="108857" h="124408">
                <a:moveTo>
                  <a:pt x="54429" y="60260"/>
                </a:moveTo>
                <a:cubicBezTo>
                  <a:pt x="70521" y="60260"/>
                  <a:pt x="83587" y="47195"/>
                  <a:pt x="83587" y="31102"/>
                </a:cubicBezTo>
                <a:cubicBezTo>
                  <a:pt x="83587" y="15009"/>
                  <a:pt x="70521" y="1944"/>
                  <a:pt x="54429" y="1944"/>
                </a:cubicBezTo>
                <a:cubicBezTo>
                  <a:pt x="38336" y="1944"/>
                  <a:pt x="25270" y="15009"/>
                  <a:pt x="25270" y="31102"/>
                </a:cubicBezTo>
                <a:cubicBezTo>
                  <a:pt x="25270" y="47195"/>
                  <a:pt x="38336" y="60260"/>
                  <a:pt x="54429" y="60260"/>
                </a:cubicBezTo>
                <a:close/>
                <a:moveTo>
                  <a:pt x="47212" y="73867"/>
                </a:moveTo>
                <a:cubicBezTo>
                  <a:pt x="23278" y="73867"/>
                  <a:pt x="3888" y="93258"/>
                  <a:pt x="3888" y="117192"/>
                </a:cubicBezTo>
                <a:cubicBezTo>
                  <a:pt x="3888" y="121176"/>
                  <a:pt x="7119" y="124408"/>
                  <a:pt x="11104" y="124408"/>
                </a:cubicBezTo>
                <a:lnTo>
                  <a:pt x="97753" y="124408"/>
                </a:lnTo>
                <a:cubicBezTo>
                  <a:pt x="101738" y="124408"/>
                  <a:pt x="104969" y="121176"/>
                  <a:pt x="104969" y="117192"/>
                </a:cubicBezTo>
                <a:cubicBezTo>
                  <a:pt x="104969" y="93258"/>
                  <a:pt x="85579" y="73867"/>
                  <a:pt x="61645" y="73867"/>
                </a:cubicBezTo>
                <a:lnTo>
                  <a:pt x="47212" y="73867"/>
                </a:lnTo>
                <a:close/>
              </a:path>
            </a:pathLst>
          </a:custGeom>
          <a:solidFill>
            <a:srgbClr val="2A2726"/>
          </a:solidFill>
          <a:ln/>
        </p:spPr>
      </p:sp>
      <p:sp>
        <p:nvSpPr>
          <p:cNvPr id="27" name="Shape 25"/>
          <p:cNvSpPr/>
          <p:nvPr/>
        </p:nvSpPr>
        <p:spPr>
          <a:xfrm>
            <a:off x="7235390" y="6273726"/>
            <a:ext cx="355452" cy="355452"/>
          </a:xfrm>
          <a:custGeom>
            <a:avLst/>
            <a:gdLst/>
            <a:ahLst/>
            <a:cxnLst/>
            <a:rect l="l" t="t" r="r" b="b"/>
            <a:pathLst>
              <a:path w="355452" h="355452">
                <a:moveTo>
                  <a:pt x="177726" y="0"/>
                </a:moveTo>
                <a:lnTo>
                  <a:pt x="177726" y="0"/>
                </a:lnTo>
                <a:cubicBezTo>
                  <a:pt x="275816" y="0"/>
                  <a:pt x="355452" y="79636"/>
                  <a:pt x="355452" y="177726"/>
                </a:cubicBezTo>
                <a:lnTo>
                  <a:pt x="355452" y="177726"/>
                </a:lnTo>
                <a:cubicBezTo>
                  <a:pt x="355452" y="275816"/>
                  <a:pt x="275816" y="355452"/>
                  <a:pt x="177726" y="355452"/>
                </a:cubicBezTo>
                <a:lnTo>
                  <a:pt x="177726" y="355452"/>
                </a:lnTo>
                <a:cubicBezTo>
                  <a:pt x="79636" y="355452"/>
                  <a:pt x="0" y="275816"/>
                  <a:pt x="0" y="177726"/>
                </a:cubicBezTo>
                <a:lnTo>
                  <a:pt x="0" y="177726"/>
                </a:lnTo>
                <a:cubicBezTo>
                  <a:pt x="0" y="79636"/>
                  <a:pt x="79636" y="0"/>
                  <a:pt x="177726" y="0"/>
                </a:cubicBezTo>
                <a:close/>
              </a:path>
            </a:pathLst>
          </a:custGeom>
          <a:solidFill>
            <a:srgbClr val="C97B63"/>
          </a:solidFill>
          <a:ln/>
        </p:spPr>
      </p:sp>
      <p:sp>
        <p:nvSpPr>
          <p:cNvPr id="28" name="Shape 26"/>
          <p:cNvSpPr/>
          <p:nvPr/>
        </p:nvSpPr>
        <p:spPr>
          <a:xfrm>
            <a:off x="7360909" y="6389248"/>
            <a:ext cx="108857" cy="124408"/>
          </a:xfrm>
          <a:custGeom>
            <a:avLst/>
            <a:gdLst/>
            <a:ahLst/>
            <a:cxnLst/>
            <a:rect l="l" t="t" r="r" b="b"/>
            <a:pathLst>
              <a:path w="108857" h="124408">
                <a:moveTo>
                  <a:pt x="54429" y="60260"/>
                </a:moveTo>
                <a:cubicBezTo>
                  <a:pt x="70521" y="60260"/>
                  <a:pt x="83587" y="47195"/>
                  <a:pt x="83587" y="31102"/>
                </a:cubicBezTo>
                <a:cubicBezTo>
                  <a:pt x="83587" y="15009"/>
                  <a:pt x="70521" y="1944"/>
                  <a:pt x="54429" y="1944"/>
                </a:cubicBezTo>
                <a:cubicBezTo>
                  <a:pt x="38336" y="1944"/>
                  <a:pt x="25270" y="15009"/>
                  <a:pt x="25270" y="31102"/>
                </a:cubicBezTo>
                <a:cubicBezTo>
                  <a:pt x="25270" y="47195"/>
                  <a:pt x="38336" y="60260"/>
                  <a:pt x="54429" y="60260"/>
                </a:cubicBezTo>
                <a:close/>
                <a:moveTo>
                  <a:pt x="47212" y="73867"/>
                </a:moveTo>
                <a:cubicBezTo>
                  <a:pt x="23278" y="73867"/>
                  <a:pt x="3888" y="93258"/>
                  <a:pt x="3888" y="117192"/>
                </a:cubicBezTo>
                <a:cubicBezTo>
                  <a:pt x="3888" y="121176"/>
                  <a:pt x="7119" y="124408"/>
                  <a:pt x="11104" y="124408"/>
                </a:cubicBezTo>
                <a:lnTo>
                  <a:pt x="97753" y="124408"/>
                </a:lnTo>
                <a:cubicBezTo>
                  <a:pt x="101738" y="124408"/>
                  <a:pt x="104969" y="121176"/>
                  <a:pt x="104969" y="117192"/>
                </a:cubicBezTo>
                <a:cubicBezTo>
                  <a:pt x="104969" y="93258"/>
                  <a:pt x="85579" y="73867"/>
                  <a:pt x="61645" y="73867"/>
                </a:cubicBezTo>
                <a:lnTo>
                  <a:pt x="47212" y="73867"/>
                </a:lnTo>
                <a:close/>
              </a:path>
            </a:pathLst>
          </a:custGeom>
          <a:solidFill>
            <a:srgbClr val="F5F0EB"/>
          </a:solidFill>
          <a:ln/>
        </p:spPr>
      </p:sp>
      <p:sp>
        <p:nvSpPr>
          <p:cNvPr id="29" name="Shape 27"/>
          <p:cNvSpPr/>
          <p:nvPr/>
        </p:nvSpPr>
        <p:spPr>
          <a:xfrm>
            <a:off x="7768568" y="6273726"/>
            <a:ext cx="355452" cy="355452"/>
          </a:xfrm>
          <a:custGeom>
            <a:avLst/>
            <a:gdLst/>
            <a:ahLst/>
            <a:cxnLst/>
            <a:rect l="l" t="t" r="r" b="b"/>
            <a:pathLst>
              <a:path w="355452" h="355452">
                <a:moveTo>
                  <a:pt x="177726" y="0"/>
                </a:moveTo>
                <a:lnTo>
                  <a:pt x="177726" y="0"/>
                </a:lnTo>
                <a:cubicBezTo>
                  <a:pt x="275816" y="0"/>
                  <a:pt x="355452" y="79636"/>
                  <a:pt x="355452" y="177726"/>
                </a:cubicBezTo>
                <a:lnTo>
                  <a:pt x="355452" y="177726"/>
                </a:lnTo>
                <a:cubicBezTo>
                  <a:pt x="355452" y="275816"/>
                  <a:pt x="275816" y="355452"/>
                  <a:pt x="177726" y="355452"/>
                </a:cubicBezTo>
                <a:lnTo>
                  <a:pt x="177726" y="355452"/>
                </a:lnTo>
                <a:cubicBezTo>
                  <a:pt x="79636" y="355452"/>
                  <a:pt x="0" y="275816"/>
                  <a:pt x="0" y="177726"/>
                </a:cubicBezTo>
                <a:lnTo>
                  <a:pt x="0" y="177726"/>
                </a:lnTo>
                <a:cubicBezTo>
                  <a:pt x="0" y="79636"/>
                  <a:pt x="79636" y="0"/>
                  <a:pt x="177726" y="0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30" name="Shape 28"/>
          <p:cNvSpPr/>
          <p:nvPr/>
        </p:nvSpPr>
        <p:spPr>
          <a:xfrm>
            <a:off x="7894087" y="6389248"/>
            <a:ext cx="108857" cy="124408"/>
          </a:xfrm>
          <a:custGeom>
            <a:avLst/>
            <a:gdLst/>
            <a:ahLst/>
            <a:cxnLst/>
            <a:rect l="l" t="t" r="r" b="b"/>
            <a:pathLst>
              <a:path w="108857" h="124408">
                <a:moveTo>
                  <a:pt x="54429" y="60260"/>
                </a:moveTo>
                <a:cubicBezTo>
                  <a:pt x="70521" y="60260"/>
                  <a:pt x="83587" y="47195"/>
                  <a:pt x="83587" y="31102"/>
                </a:cubicBezTo>
                <a:cubicBezTo>
                  <a:pt x="83587" y="15009"/>
                  <a:pt x="70521" y="1944"/>
                  <a:pt x="54429" y="1944"/>
                </a:cubicBezTo>
                <a:cubicBezTo>
                  <a:pt x="38336" y="1944"/>
                  <a:pt x="25270" y="15009"/>
                  <a:pt x="25270" y="31102"/>
                </a:cubicBezTo>
                <a:cubicBezTo>
                  <a:pt x="25270" y="47195"/>
                  <a:pt x="38336" y="60260"/>
                  <a:pt x="54429" y="60260"/>
                </a:cubicBezTo>
                <a:close/>
                <a:moveTo>
                  <a:pt x="47212" y="73867"/>
                </a:moveTo>
                <a:cubicBezTo>
                  <a:pt x="23278" y="73867"/>
                  <a:pt x="3888" y="93258"/>
                  <a:pt x="3888" y="117192"/>
                </a:cubicBezTo>
                <a:cubicBezTo>
                  <a:pt x="3888" y="121176"/>
                  <a:pt x="7119" y="124408"/>
                  <a:pt x="11104" y="124408"/>
                </a:cubicBezTo>
                <a:lnTo>
                  <a:pt x="97753" y="124408"/>
                </a:lnTo>
                <a:cubicBezTo>
                  <a:pt x="101738" y="124408"/>
                  <a:pt x="104969" y="121176"/>
                  <a:pt x="104969" y="117192"/>
                </a:cubicBezTo>
                <a:cubicBezTo>
                  <a:pt x="104969" y="93258"/>
                  <a:pt x="85579" y="73867"/>
                  <a:pt x="61645" y="73867"/>
                </a:cubicBezTo>
                <a:lnTo>
                  <a:pt x="47212" y="73867"/>
                </a:lnTo>
                <a:close/>
              </a:path>
            </a:pathLst>
          </a:custGeom>
          <a:solidFill>
            <a:srgbClr val="2A2726"/>
          </a:solidFill>
          <a:ln/>
        </p:spPr>
      </p:sp>
      <p:sp>
        <p:nvSpPr>
          <p:cNvPr id="31" name="Shape 29"/>
          <p:cNvSpPr/>
          <p:nvPr/>
        </p:nvSpPr>
        <p:spPr>
          <a:xfrm>
            <a:off x="8301746" y="6273726"/>
            <a:ext cx="355452" cy="355452"/>
          </a:xfrm>
          <a:custGeom>
            <a:avLst/>
            <a:gdLst/>
            <a:ahLst/>
            <a:cxnLst/>
            <a:rect l="l" t="t" r="r" b="b"/>
            <a:pathLst>
              <a:path w="355452" h="355452">
                <a:moveTo>
                  <a:pt x="177726" y="0"/>
                </a:moveTo>
                <a:lnTo>
                  <a:pt x="177726" y="0"/>
                </a:lnTo>
                <a:cubicBezTo>
                  <a:pt x="275816" y="0"/>
                  <a:pt x="355452" y="79636"/>
                  <a:pt x="355452" y="177726"/>
                </a:cubicBezTo>
                <a:lnTo>
                  <a:pt x="355452" y="177726"/>
                </a:lnTo>
                <a:cubicBezTo>
                  <a:pt x="355452" y="275816"/>
                  <a:pt x="275816" y="355452"/>
                  <a:pt x="177726" y="355452"/>
                </a:cubicBezTo>
                <a:lnTo>
                  <a:pt x="177726" y="355452"/>
                </a:lnTo>
                <a:cubicBezTo>
                  <a:pt x="79636" y="355452"/>
                  <a:pt x="0" y="275816"/>
                  <a:pt x="0" y="177726"/>
                </a:cubicBezTo>
                <a:lnTo>
                  <a:pt x="0" y="177726"/>
                </a:lnTo>
                <a:cubicBezTo>
                  <a:pt x="0" y="79636"/>
                  <a:pt x="79636" y="0"/>
                  <a:pt x="177726" y="0"/>
                </a:cubicBezTo>
                <a:close/>
              </a:path>
            </a:pathLst>
          </a:custGeom>
          <a:solidFill>
            <a:srgbClr val="C97B63"/>
          </a:solidFill>
          <a:ln/>
        </p:spPr>
      </p:sp>
      <p:sp>
        <p:nvSpPr>
          <p:cNvPr id="32" name="Shape 30"/>
          <p:cNvSpPr/>
          <p:nvPr/>
        </p:nvSpPr>
        <p:spPr>
          <a:xfrm>
            <a:off x="8427265" y="6389248"/>
            <a:ext cx="108857" cy="124408"/>
          </a:xfrm>
          <a:custGeom>
            <a:avLst/>
            <a:gdLst/>
            <a:ahLst/>
            <a:cxnLst/>
            <a:rect l="l" t="t" r="r" b="b"/>
            <a:pathLst>
              <a:path w="108857" h="124408">
                <a:moveTo>
                  <a:pt x="54429" y="60260"/>
                </a:moveTo>
                <a:cubicBezTo>
                  <a:pt x="70521" y="60260"/>
                  <a:pt x="83587" y="47195"/>
                  <a:pt x="83587" y="31102"/>
                </a:cubicBezTo>
                <a:cubicBezTo>
                  <a:pt x="83587" y="15009"/>
                  <a:pt x="70521" y="1944"/>
                  <a:pt x="54429" y="1944"/>
                </a:cubicBezTo>
                <a:cubicBezTo>
                  <a:pt x="38336" y="1944"/>
                  <a:pt x="25270" y="15009"/>
                  <a:pt x="25270" y="31102"/>
                </a:cubicBezTo>
                <a:cubicBezTo>
                  <a:pt x="25270" y="47195"/>
                  <a:pt x="38336" y="60260"/>
                  <a:pt x="54429" y="60260"/>
                </a:cubicBezTo>
                <a:close/>
                <a:moveTo>
                  <a:pt x="47212" y="73867"/>
                </a:moveTo>
                <a:cubicBezTo>
                  <a:pt x="23278" y="73867"/>
                  <a:pt x="3888" y="93258"/>
                  <a:pt x="3888" y="117192"/>
                </a:cubicBezTo>
                <a:cubicBezTo>
                  <a:pt x="3888" y="121176"/>
                  <a:pt x="7119" y="124408"/>
                  <a:pt x="11104" y="124408"/>
                </a:cubicBezTo>
                <a:lnTo>
                  <a:pt x="97753" y="124408"/>
                </a:lnTo>
                <a:cubicBezTo>
                  <a:pt x="101738" y="124408"/>
                  <a:pt x="104969" y="121176"/>
                  <a:pt x="104969" y="117192"/>
                </a:cubicBezTo>
                <a:cubicBezTo>
                  <a:pt x="104969" y="93258"/>
                  <a:pt x="85579" y="73867"/>
                  <a:pt x="61645" y="73867"/>
                </a:cubicBezTo>
                <a:lnTo>
                  <a:pt x="47212" y="73867"/>
                </a:lnTo>
                <a:close/>
              </a:path>
            </a:pathLst>
          </a:custGeom>
          <a:solidFill>
            <a:srgbClr val="F5F0EB"/>
          </a:solidFill>
          <a:ln/>
        </p:spPr>
      </p:sp>
      <p:sp>
        <p:nvSpPr>
          <p:cNvPr id="33" name="Shape 31"/>
          <p:cNvSpPr/>
          <p:nvPr/>
        </p:nvSpPr>
        <p:spPr>
          <a:xfrm>
            <a:off x="7923349" y="3772233"/>
            <a:ext cx="2266006" cy="470974"/>
          </a:xfrm>
          <a:custGeom>
            <a:avLst/>
            <a:gdLst/>
            <a:ahLst/>
            <a:cxnLst/>
            <a:rect l="l" t="t" r="r" b="b"/>
            <a:pathLst>
              <a:path w="2266006" h="470974">
                <a:moveTo>
                  <a:pt x="235487" y="0"/>
                </a:moveTo>
                <a:lnTo>
                  <a:pt x="2030519" y="0"/>
                </a:lnTo>
                <a:cubicBezTo>
                  <a:pt x="2160575" y="0"/>
                  <a:pt x="2266006" y="105431"/>
                  <a:pt x="2266006" y="235487"/>
                </a:cubicBezTo>
                <a:lnTo>
                  <a:pt x="2266006" y="235487"/>
                </a:lnTo>
                <a:cubicBezTo>
                  <a:pt x="2266006" y="365543"/>
                  <a:pt x="2160575" y="470974"/>
                  <a:pt x="2030519" y="470974"/>
                </a:cubicBezTo>
                <a:lnTo>
                  <a:pt x="235487" y="470974"/>
                </a:lnTo>
                <a:cubicBezTo>
                  <a:pt x="105518" y="470974"/>
                  <a:pt x="0" y="365456"/>
                  <a:pt x="0" y="235487"/>
                </a:cubicBezTo>
                <a:lnTo>
                  <a:pt x="0" y="235487"/>
                </a:lnTo>
                <a:cubicBezTo>
                  <a:pt x="0" y="105518"/>
                  <a:pt x="105518" y="0"/>
                  <a:pt x="235487" y="0"/>
                </a:cubicBezTo>
                <a:close/>
              </a:path>
            </a:pathLst>
          </a:custGeom>
          <a:solidFill>
            <a:srgbClr val="C97B63">
              <a:alpha val="20000"/>
            </a:srgbClr>
          </a:solidFill>
          <a:ln w="12700">
            <a:solidFill>
              <a:srgbClr val="C97B63">
                <a:alpha val="4000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8123291" y="3936630"/>
            <a:ext cx="142181" cy="142181"/>
          </a:xfrm>
          <a:custGeom>
            <a:avLst/>
            <a:gdLst/>
            <a:ahLst/>
            <a:cxnLst/>
            <a:rect l="l" t="t" r="r" b="b"/>
            <a:pathLst>
              <a:path w="142181" h="142181">
                <a:moveTo>
                  <a:pt x="139570" y="77366"/>
                </a:moveTo>
                <a:cubicBezTo>
                  <a:pt x="143042" y="73895"/>
                  <a:pt x="143042" y="68258"/>
                  <a:pt x="139570" y="64787"/>
                </a:cubicBezTo>
                <a:lnTo>
                  <a:pt x="95139" y="20355"/>
                </a:lnTo>
                <a:cubicBezTo>
                  <a:pt x="91668" y="16884"/>
                  <a:pt x="86030" y="16884"/>
                  <a:pt x="82559" y="20355"/>
                </a:cubicBezTo>
                <a:cubicBezTo>
                  <a:pt x="79088" y="23826"/>
                  <a:pt x="79088" y="29464"/>
                  <a:pt x="82559" y="32935"/>
                </a:cubicBezTo>
                <a:lnTo>
                  <a:pt x="111828" y="62204"/>
                </a:lnTo>
                <a:lnTo>
                  <a:pt x="8886" y="62204"/>
                </a:lnTo>
                <a:cubicBezTo>
                  <a:pt x="3971" y="62204"/>
                  <a:pt x="0" y="66175"/>
                  <a:pt x="0" y="71090"/>
                </a:cubicBezTo>
                <a:cubicBezTo>
                  <a:pt x="0" y="76006"/>
                  <a:pt x="3971" y="79977"/>
                  <a:pt x="8886" y="79977"/>
                </a:cubicBezTo>
                <a:lnTo>
                  <a:pt x="111828" y="79977"/>
                </a:lnTo>
                <a:lnTo>
                  <a:pt x="82559" y="109246"/>
                </a:lnTo>
                <a:cubicBezTo>
                  <a:pt x="79088" y="112717"/>
                  <a:pt x="79088" y="118354"/>
                  <a:pt x="82559" y="121826"/>
                </a:cubicBezTo>
                <a:cubicBezTo>
                  <a:pt x="86030" y="125297"/>
                  <a:pt x="91668" y="125297"/>
                  <a:pt x="95139" y="121826"/>
                </a:cubicBezTo>
                <a:lnTo>
                  <a:pt x="139570" y="77394"/>
                </a:lnTo>
                <a:close/>
              </a:path>
            </a:pathLst>
          </a:custGeom>
          <a:solidFill>
            <a:srgbClr val="C97B63"/>
          </a:solidFill>
          <a:ln/>
        </p:spPr>
      </p:sp>
      <p:sp>
        <p:nvSpPr>
          <p:cNvPr id="35" name="Text 33"/>
          <p:cNvSpPr/>
          <p:nvPr/>
        </p:nvSpPr>
        <p:spPr>
          <a:xfrm>
            <a:off x="8389880" y="3883312"/>
            <a:ext cx="1697283" cy="2488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59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Isolated vs Connected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2A27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1000" y="381000"/>
            <a:ext cx="114966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spc="105" kern="0" dirty="0">
                <a:solidFill>
                  <a:srgbClr val="C97B6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The Math of Leverage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81000" y="647700"/>
            <a:ext cx="11601450" cy="762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700" b="1" dirty="0">
                <a:solidFill>
                  <a:srgbClr val="F5F0EB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1 Community Builder = 100x the Output</a:t>
            </a:r>
            <a:endParaRPr lang="en-US" sz="1600" dirty="0"/>
          </a:p>
          <a:p>
            <a:pPr>
              <a:lnSpc>
                <a:spcPct val="90000"/>
              </a:lnSpc>
            </a:pPr>
            <a:r>
              <a:rPr lang="en-US" sz="2700" b="1" dirty="0">
                <a:solidFill>
                  <a:srgbClr val="F5F0EB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of 1 Lone Expert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400050" y="1638300"/>
            <a:ext cx="4419600" cy="1600200"/>
          </a:xfrm>
          <a:custGeom>
            <a:avLst/>
            <a:gdLst/>
            <a:ahLst/>
            <a:cxnLst/>
            <a:rect l="l" t="t" r="r" b="b"/>
            <a:pathLst>
              <a:path w="4419600" h="1600200">
                <a:moveTo>
                  <a:pt x="38100" y="0"/>
                </a:moveTo>
                <a:lnTo>
                  <a:pt x="4305298" y="0"/>
                </a:lnTo>
                <a:cubicBezTo>
                  <a:pt x="4368383" y="0"/>
                  <a:pt x="4419600" y="51217"/>
                  <a:pt x="4419600" y="114302"/>
                </a:cubicBezTo>
                <a:lnTo>
                  <a:pt x="4419600" y="1485898"/>
                </a:lnTo>
                <a:cubicBezTo>
                  <a:pt x="4419600" y="1548983"/>
                  <a:pt x="4368383" y="1600200"/>
                  <a:pt x="4305298" y="1600200"/>
                </a:cubicBezTo>
                <a:lnTo>
                  <a:pt x="38100" y="1600200"/>
                </a:lnTo>
                <a:cubicBezTo>
                  <a:pt x="17072" y="1600200"/>
                  <a:pt x="0" y="1583128"/>
                  <a:pt x="0" y="15621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3D3836">
              <a:alpha val="50196"/>
            </a:srgbClr>
          </a:solidFill>
          <a:ln/>
        </p:spPr>
      </p:sp>
      <p:sp>
        <p:nvSpPr>
          <p:cNvPr id="5" name="Shape 3"/>
          <p:cNvSpPr/>
          <p:nvPr/>
        </p:nvSpPr>
        <p:spPr>
          <a:xfrm>
            <a:off x="400050" y="1638300"/>
            <a:ext cx="38100" cy="1600200"/>
          </a:xfrm>
          <a:custGeom>
            <a:avLst/>
            <a:gdLst/>
            <a:ahLst/>
            <a:cxnLst/>
            <a:rect l="l" t="t" r="r" b="b"/>
            <a:pathLst>
              <a:path w="38100" h="1600200">
                <a:moveTo>
                  <a:pt x="38100" y="0"/>
                </a:moveTo>
                <a:lnTo>
                  <a:pt x="38100" y="0"/>
                </a:lnTo>
                <a:lnTo>
                  <a:pt x="38100" y="1600200"/>
                </a:lnTo>
                <a:lnTo>
                  <a:pt x="38100" y="1600200"/>
                </a:lnTo>
                <a:cubicBezTo>
                  <a:pt x="17072" y="1600200"/>
                  <a:pt x="0" y="1583128"/>
                  <a:pt x="0" y="15621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A89F91"/>
          </a:solidFill>
          <a:ln/>
        </p:spPr>
      </p:sp>
      <p:sp>
        <p:nvSpPr>
          <p:cNvPr id="6" name="Shape 4"/>
          <p:cNvSpPr/>
          <p:nvPr/>
        </p:nvSpPr>
        <p:spPr>
          <a:xfrm>
            <a:off x="652463" y="1847850"/>
            <a:ext cx="200025" cy="228600"/>
          </a:xfrm>
          <a:custGeom>
            <a:avLst/>
            <a:gdLst/>
            <a:ahLst/>
            <a:cxnLst/>
            <a:rect l="l" t="t" r="r" b="b"/>
            <a:pathLst>
              <a:path w="200025" h="228600">
                <a:moveTo>
                  <a:pt x="100013" y="110728"/>
                </a:moveTo>
                <a:cubicBezTo>
                  <a:pt x="129583" y="110728"/>
                  <a:pt x="153591" y="86721"/>
                  <a:pt x="153591" y="57150"/>
                </a:cubicBezTo>
                <a:cubicBezTo>
                  <a:pt x="153591" y="27579"/>
                  <a:pt x="129583" y="3572"/>
                  <a:pt x="100013" y="3572"/>
                </a:cubicBezTo>
                <a:cubicBezTo>
                  <a:pt x="70442" y="3572"/>
                  <a:pt x="46434" y="27579"/>
                  <a:pt x="46434" y="57150"/>
                </a:cubicBezTo>
                <a:cubicBezTo>
                  <a:pt x="46434" y="86721"/>
                  <a:pt x="70442" y="110728"/>
                  <a:pt x="100012" y="110728"/>
                </a:cubicBezTo>
                <a:close/>
                <a:moveTo>
                  <a:pt x="86752" y="135731"/>
                </a:moveTo>
                <a:cubicBezTo>
                  <a:pt x="42773" y="135731"/>
                  <a:pt x="7144" y="171361"/>
                  <a:pt x="7144" y="215339"/>
                </a:cubicBezTo>
                <a:cubicBezTo>
                  <a:pt x="7144" y="222662"/>
                  <a:pt x="13082" y="228600"/>
                  <a:pt x="20404" y="228600"/>
                </a:cubicBezTo>
                <a:lnTo>
                  <a:pt x="179621" y="228600"/>
                </a:lnTo>
                <a:cubicBezTo>
                  <a:pt x="186943" y="228600"/>
                  <a:pt x="192881" y="222662"/>
                  <a:pt x="192881" y="215339"/>
                </a:cubicBezTo>
                <a:cubicBezTo>
                  <a:pt x="192881" y="171361"/>
                  <a:pt x="157252" y="135731"/>
                  <a:pt x="113273" y="135731"/>
                </a:cubicBezTo>
                <a:lnTo>
                  <a:pt x="86752" y="135731"/>
                </a:lnTo>
                <a:close/>
              </a:path>
            </a:pathLst>
          </a:custGeom>
          <a:solidFill>
            <a:srgbClr val="A89F91"/>
          </a:solidFill>
          <a:ln/>
        </p:spPr>
      </p:sp>
      <p:sp>
        <p:nvSpPr>
          <p:cNvPr id="7" name="Text 5"/>
          <p:cNvSpPr/>
          <p:nvPr/>
        </p:nvSpPr>
        <p:spPr>
          <a:xfrm>
            <a:off x="1009650" y="1828800"/>
            <a:ext cx="109537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Solo Expert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647700" y="2247900"/>
            <a:ext cx="114300" cy="152400"/>
          </a:xfrm>
          <a:custGeom>
            <a:avLst/>
            <a:gdLst/>
            <a:ahLst/>
            <a:cxnLst/>
            <a:rect l="l" t="t" r="r" b="b"/>
            <a:pathLst>
              <a:path w="114300" h="152400">
                <a:moveTo>
                  <a:pt x="16401" y="21848"/>
                </a:moveTo>
                <a:cubicBezTo>
                  <a:pt x="12680" y="18127"/>
                  <a:pt x="6638" y="18127"/>
                  <a:pt x="2917" y="21848"/>
                </a:cubicBezTo>
                <a:cubicBezTo>
                  <a:pt x="-804" y="25569"/>
                  <a:pt x="-804" y="31611"/>
                  <a:pt x="2917" y="35332"/>
                </a:cubicBezTo>
                <a:lnTo>
                  <a:pt x="43815" y="76200"/>
                </a:lnTo>
                <a:lnTo>
                  <a:pt x="2947" y="117098"/>
                </a:lnTo>
                <a:cubicBezTo>
                  <a:pt x="-774" y="120819"/>
                  <a:pt x="-774" y="126861"/>
                  <a:pt x="2947" y="130582"/>
                </a:cubicBezTo>
                <a:cubicBezTo>
                  <a:pt x="6668" y="134303"/>
                  <a:pt x="12710" y="134303"/>
                  <a:pt x="16431" y="130582"/>
                </a:cubicBezTo>
                <a:lnTo>
                  <a:pt x="57299" y="89684"/>
                </a:lnTo>
                <a:lnTo>
                  <a:pt x="98197" y="130552"/>
                </a:lnTo>
                <a:cubicBezTo>
                  <a:pt x="101918" y="134273"/>
                  <a:pt x="107960" y="134273"/>
                  <a:pt x="111681" y="130552"/>
                </a:cubicBezTo>
                <a:cubicBezTo>
                  <a:pt x="115401" y="126831"/>
                  <a:pt x="115401" y="120789"/>
                  <a:pt x="111681" y="117068"/>
                </a:cubicBezTo>
                <a:lnTo>
                  <a:pt x="70783" y="76200"/>
                </a:lnTo>
                <a:lnTo>
                  <a:pt x="111651" y="35302"/>
                </a:lnTo>
                <a:cubicBezTo>
                  <a:pt x="115372" y="31581"/>
                  <a:pt x="115372" y="25539"/>
                  <a:pt x="111651" y="21818"/>
                </a:cubicBezTo>
                <a:cubicBezTo>
                  <a:pt x="107930" y="18098"/>
                  <a:pt x="101888" y="18098"/>
                  <a:pt x="98167" y="21818"/>
                </a:cubicBezTo>
                <a:lnTo>
                  <a:pt x="57299" y="62716"/>
                </a:lnTo>
                <a:lnTo>
                  <a:pt x="16401" y="21848"/>
                </a:lnTo>
                <a:close/>
              </a:path>
            </a:pathLst>
          </a:custGeom>
          <a:solidFill>
            <a:srgbClr val="FF6467"/>
          </a:solidFill>
          <a:ln/>
        </p:spPr>
      </p:sp>
      <p:sp>
        <p:nvSpPr>
          <p:cNvPr id="9" name="Text 7"/>
          <p:cNvSpPr/>
          <p:nvPr/>
        </p:nvSpPr>
        <p:spPr>
          <a:xfrm>
            <a:off x="876300" y="2209800"/>
            <a:ext cx="26289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Output terbatas oleh waktu &amp; energi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647700" y="2552700"/>
            <a:ext cx="114300" cy="152400"/>
          </a:xfrm>
          <a:custGeom>
            <a:avLst/>
            <a:gdLst/>
            <a:ahLst/>
            <a:cxnLst/>
            <a:rect l="l" t="t" r="r" b="b"/>
            <a:pathLst>
              <a:path w="114300" h="152400">
                <a:moveTo>
                  <a:pt x="16401" y="21848"/>
                </a:moveTo>
                <a:cubicBezTo>
                  <a:pt x="12680" y="18127"/>
                  <a:pt x="6638" y="18127"/>
                  <a:pt x="2917" y="21848"/>
                </a:cubicBezTo>
                <a:cubicBezTo>
                  <a:pt x="-804" y="25569"/>
                  <a:pt x="-804" y="31611"/>
                  <a:pt x="2917" y="35332"/>
                </a:cubicBezTo>
                <a:lnTo>
                  <a:pt x="43815" y="76200"/>
                </a:lnTo>
                <a:lnTo>
                  <a:pt x="2947" y="117098"/>
                </a:lnTo>
                <a:cubicBezTo>
                  <a:pt x="-774" y="120819"/>
                  <a:pt x="-774" y="126861"/>
                  <a:pt x="2947" y="130582"/>
                </a:cubicBezTo>
                <a:cubicBezTo>
                  <a:pt x="6668" y="134303"/>
                  <a:pt x="12710" y="134303"/>
                  <a:pt x="16431" y="130582"/>
                </a:cubicBezTo>
                <a:lnTo>
                  <a:pt x="57299" y="89684"/>
                </a:lnTo>
                <a:lnTo>
                  <a:pt x="98197" y="130552"/>
                </a:lnTo>
                <a:cubicBezTo>
                  <a:pt x="101918" y="134273"/>
                  <a:pt x="107960" y="134273"/>
                  <a:pt x="111681" y="130552"/>
                </a:cubicBezTo>
                <a:cubicBezTo>
                  <a:pt x="115401" y="126831"/>
                  <a:pt x="115401" y="120789"/>
                  <a:pt x="111681" y="117068"/>
                </a:cubicBezTo>
                <a:lnTo>
                  <a:pt x="70783" y="76200"/>
                </a:lnTo>
                <a:lnTo>
                  <a:pt x="111651" y="35302"/>
                </a:lnTo>
                <a:cubicBezTo>
                  <a:pt x="115372" y="31581"/>
                  <a:pt x="115372" y="25539"/>
                  <a:pt x="111651" y="21818"/>
                </a:cubicBezTo>
                <a:cubicBezTo>
                  <a:pt x="107930" y="18098"/>
                  <a:pt x="101888" y="18098"/>
                  <a:pt x="98167" y="21818"/>
                </a:cubicBezTo>
                <a:lnTo>
                  <a:pt x="57299" y="62716"/>
                </a:lnTo>
                <a:lnTo>
                  <a:pt x="16401" y="21848"/>
                </a:lnTo>
                <a:close/>
              </a:path>
            </a:pathLst>
          </a:custGeom>
          <a:solidFill>
            <a:srgbClr val="FF6467"/>
          </a:solidFill>
          <a:ln/>
        </p:spPr>
      </p:sp>
      <p:sp>
        <p:nvSpPr>
          <p:cNvPr id="11" name="Text 9"/>
          <p:cNvSpPr/>
          <p:nvPr/>
        </p:nvSpPr>
        <p:spPr>
          <a:xfrm>
            <a:off x="876300" y="2514600"/>
            <a:ext cx="30670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Linear growth — 1 jam kerja = 1 jam output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647700" y="2857500"/>
            <a:ext cx="114300" cy="152400"/>
          </a:xfrm>
          <a:custGeom>
            <a:avLst/>
            <a:gdLst/>
            <a:ahLst/>
            <a:cxnLst/>
            <a:rect l="l" t="t" r="r" b="b"/>
            <a:pathLst>
              <a:path w="114300" h="152400">
                <a:moveTo>
                  <a:pt x="16401" y="21848"/>
                </a:moveTo>
                <a:cubicBezTo>
                  <a:pt x="12680" y="18127"/>
                  <a:pt x="6638" y="18127"/>
                  <a:pt x="2917" y="21848"/>
                </a:cubicBezTo>
                <a:cubicBezTo>
                  <a:pt x="-804" y="25569"/>
                  <a:pt x="-804" y="31611"/>
                  <a:pt x="2917" y="35332"/>
                </a:cubicBezTo>
                <a:lnTo>
                  <a:pt x="43815" y="76200"/>
                </a:lnTo>
                <a:lnTo>
                  <a:pt x="2947" y="117098"/>
                </a:lnTo>
                <a:cubicBezTo>
                  <a:pt x="-774" y="120819"/>
                  <a:pt x="-774" y="126861"/>
                  <a:pt x="2947" y="130582"/>
                </a:cubicBezTo>
                <a:cubicBezTo>
                  <a:pt x="6668" y="134303"/>
                  <a:pt x="12710" y="134303"/>
                  <a:pt x="16431" y="130582"/>
                </a:cubicBezTo>
                <a:lnTo>
                  <a:pt x="57299" y="89684"/>
                </a:lnTo>
                <a:lnTo>
                  <a:pt x="98197" y="130552"/>
                </a:lnTo>
                <a:cubicBezTo>
                  <a:pt x="101918" y="134273"/>
                  <a:pt x="107960" y="134273"/>
                  <a:pt x="111681" y="130552"/>
                </a:cubicBezTo>
                <a:cubicBezTo>
                  <a:pt x="115401" y="126831"/>
                  <a:pt x="115401" y="120789"/>
                  <a:pt x="111681" y="117068"/>
                </a:cubicBezTo>
                <a:lnTo>
                  <a:pt x="70783" y="76200"/>
                </a:lnTo>
                <a:lnTo>
                  <a:pt x="111651" y="35302"/>
                </a:lnTo>
                <a:cubicBezTo>
                  <a:pt x="115372" y="31581"/>
                  <a:pt x="115372" y="25539"/>
                  <a:pt x="111651" y="21818"/>
                </a:cubicBezTo>
                <a:cubicBezTo>
                  <a:pt x="107930" y="18098"/>
                  <a:pt x="101888" y="18098"/>
                  <a:pt x="98167" y="21818"/>
                </a:cubicBezTo>
                <a:lnTo>
                  <a:pt x="57299" y="62716"/>
                </a:lnTo>
                <a:lnTo>
                  <a:pt x="16401" y="21848"/>
                </a:lnTo>
                <a:close/>
              </a:path>
            </a:pathLst>
          </a:custGeom>
          <a:solidFill>
            <a:srgbClr val="FF6467"/>
          </a:solidFill>
          <a:ln/>
        </p:spPr>
      </p:sp>
      <p:sp>
        <p:nvSpPr>
          <p:cNvPr id="13" name="Text 11"/>
          <p:cNvSpPr/>
          <p:nvPr/>
        </p:nvSpPr>
        <p:spPr>
          <a:xfrm>
            <a:off x="876300" y="2819400"/>
            <a:ext cx="2514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Deal &amp; peluang harus dicari sendiri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400050" y="3390900"/>
            <a:ext cx="4419600" cy="1600200"/>
          </a:xfrm>
          <a:custGeom>
            <a:avLst/>
            <a:gdLst/>
            <a:ahLst/>
            <a:cxnLst/>
            <a:rect l="l" t="t" r="r" b="b"/>
            <a:pathLst>
              <a:path w="4419600" h="1600200">
                <a:moveTo>
                  <a:pt x="38100" y="0"/>
                </a:moveTo>
                <a:lnTo>
                  <a:pt x="4305298" y="0"/>
                </a:lnTo>
                <a:cubicBezTo>
                  <a:pt x="4368383" y="0"/>
                  <a:pt x="4419600" y="51217"/>
                  <a:pt x="4419600" y="114302"/>
                </a:cubicBezTo>
                <a:lnTo>
                  <a:pt x="4419600" y="1485898"/>
                </a:lnTo>
                <a:cubicBezTo>
                  <a:pt x="4419600" y="1548983"/>
                  <a:pt x="4368383" y="1600200"/>
                  <a:pt x="4305298" y="1600200"/>
                </a:cubicBezTo>
                <a:lnTo>
                  <a:pt x="38100" y="1600200"/>
                </a:lnTo>
                <a:cubicBezTo>
                  <a:pt x="17072" y="1600200"/>
                  <a:pt x="0" y="1583128"/>
                  <a:pt x="0" y="15621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C97B63">
              <a:alpha val="20000"/>
            </a:srgbClr>
          </a:solidFill>
          <a:ln/>
        </p:spPr>
      </p:sp>
      <p:sp>
        <p:nvSpPr>
          <p:cNvPr id="15" name="Shape 13"/>
          <p:cNvSpPr/>
          <p:nvPr/>
        </p:nvSpPr>
        <p:spPr>
          <a:xfrm>
            <a:off x="400050" y="3390900"/>
            <a:ext cx="38100" cy="1600200"/>
          </a:xfrm>
          <a:custGeom>
            <a:avLst/>
            <a:gdLst/>
            <a:ahLst/>
            <a:cxnLst/>
            <a:rect l="l" t="t" r="r" b="b"/>
            <a:pathLst>
              <a:path w="38100" h="1600200">
                <a:moveTo>
                  <a:pt x="38100" y="0"/>
                </a:moveTo>
                <a:lnTo>
                  <a:pt x="38100" y="0"/>
                </a:lnTo>
                <a:lnTo>
                  <a:pt x="38100" y="1600200"/>
                </a:lnTo>
                <a:lnTo>
                  <a:pt x="38100" y="1600200"/>
                </a:lnTo>
                <a:cubicBezTo>
                  <a:pt x="17072" y="1600200"/>
                  <a:pt x="0" y="1583128"/>
                  <a:pt x="0" y="15621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C97B63"/>
          </a:solidFill>
          <a:ln/>
        </p:spPr>
      </p:sp>
      <p:sp>
        <p:nvSpPr>
          <p:cNvPr id="16" name="Shape 14"/>
          <p:cNvSpPr/>
          <p:nvPr/>
        </p:nvSpPr>
        <p:spPr>
          <a:xfrm>
            <a:off x="609600" y="3600450"/>
            <a:ext cx="285750" cy="228600"/>
          </a:xfrm>
          <a:custGeom>
            <a:avLst/>
            <a:gdLst/>
            <a:ahLst/>
            <a:cxnLst/>
            <a:rect l="l" t="t" r="r" b="b"/>
            <a:pathLst>
              <a:path w="285750" h="228600">
                <a:moveTo>
                  <a:pt x="142875" y="7144"/>
                </a:moveTo>
                <a:cubicBezTo>
                  <a:pt x="168503" y="7144"/>
                  <a:pt x="189309" y="27950"/>
                  <a:pt x="189309" y="53578"/>
                </a:cubicBezTo>
                <a:cubicBezTo>
                  <a:pt x="189309" y="79206"/>
                  <a:pt x="168503" y="100013"/>
                  <a:pt x="142875" y="100013"/>
                </a:cubicBezTo>
                <a:cubicBezTo>
                  <a:pt x="117247" y="100013"/>
                  <a:pt x="96441" y="79206"/>
                  <a:pt x="96441" y="53578"/>
                </a:cubicBezTo>
                <a:cubicBezTo>
                  <a:pt x="96441" y="27950"/>
                  <a:pt x="117247" y="7144"/>
                  <a:pt x="142875" y="7144"/>
                </a:cubicBezTo>
                <a:close/>
                <a:moveTo>
                  <a:pt x="42863" y="39291"/>
                </a:moveTo>
                <a:cubicBezTo>
                  <a:pt x="60605" y="39291"/>
                  <a:pt x="75009" y="53695"/>
                  <a:pt x="75009" y="71438"/>
                </a:cubicBezTo>
                <a:cubicBezTo>
                  <a:pt x="75009" y="89180"/>
                  <a:pt x="60605" y="103584"/>
                  <a:pt x="42863" y="103584"/>
                </a:cubicBezTo>
                <a:cubicBezTo>
                  <a:pt x="25120" y="103584"/>
                  <a:pt x="10716" y="89180"/>
                  <a:pt x="10716" y="71438"/>
                </a:cubicBezTo>
                <a:cubicBezTo>
                  <a:pt x="10716" y="53695"/>
                  <a:pt x="25120" y="39291"/>
                  <a:pt x="42862" y="39291"/>
                </a:cubicBezTo>
                <a:close/>
                <a:moveTo>
                  <a:pt x="0" y="185738"/>
                </a:moveTo>
                <a:cubicBezTo>
                  <a:pt x="0" y="154171"/>
                  <a:pt x="25584" y="128588"/>
                  <a:pt x="57150" y="128588"/>
                </a:cubicBezTo>
                <a:cubicBezTo>
                  <a:pt x="62865" y="128588"/>
                  <a:pt x="68401" y="129436"/>
                  <a:pt x="73625" y="130999"/>
                </a:cubicBezTo>
                <a:cubicBezTo>
                  <a:pt x="58936" y="147429"/>
                  <a:pt x="50006" y="169128"/>
                  <a:pt x="50006" y="192881"/>
                </a:cubicBezTo>
                <a:lnTo>
                  <a:pt x="50006" y="200025"/>
                </a:lnTo>
                <a:cubicBezTo>
                  <a:pt x="50006" y="205115"/>
                  <a:pt x="51078" y="209937"/>
                  <a:pt x="52998" y="214313"/>
                </a:cubicBezTo>
                <a:lnTo>
                  <a:pt x="14288" y="214313"/>
                </a:lnTo>
                <a:cubicBezTo>
                  <a:pt x="6385" y="214313"/>
                  <a:pt x="0" y="207928"/>
                  <a:pt x="0" y="200025"/>
                </a:cubicBezTo>
                <a:lnTo>
                  <a:pt x="0" y="185738"/>
                </a:lnTo>
                <a:close/>
                <a:moveTo>
                  <a:pt x="232752" y="214313"/>
                </a:moveTo>
                <a:cubicBezTo>
                  <a:pt x="234672" y="209937"/>
                  <a:pt x="235744" y="205115"/>
                  <a:pt x="235744" y="200025"/>
                </a:cubicBezTo>
                <a:lnTo>
                  <a:pt x="235744" y="192881"/>
                </a:lnTo>
                <a:cubicBezTo>
                  <a:pt x="235744" y="169128"/>
                  <a:pt x="226814" y="147429"/>
                  <a:pt x="212125" y="130999"/>
                </a:cubicBezTo>
                <a:cubicBezTo>
                  <a:pt x="217349" y="129436"/>
                  <a:pt x="222885" y="128588"/>
                  <a:pt x="228600" y="128588"/>
                </a:cubicBezTo>
                <a:cubicBezTo>
                  <a:pt x="260166" y="128588"/>
                  <a:pt x="285750" y="154171"/>
                  <a:pt x="285750" y="185738"/>
                </a:cubicBezTo>
                <a:lnTo>
                  <a:pt x="285750" y="200025"/>
                </a:lnTo>
                <a:cubicBezTo>
                  <a:pt x="285750" y="207928"/>
                  <a:pt x="279365" y="214313"/>
                  <a:pt x="271463" y="214313"/>
                </a:cubicBezTo>
                <a:lnTo>
                  <a:pt x="232752" y="214313"/>
                </a:lnTo>
                <a:close/>
                <a:moveTo>
                  <a:pt x="210741" y="71438"/>
                </a:moveTo>
                <a:cubicBezTo>
                  <a:pt x="210741" y="53695"/>
                  <a:pt x="225145" y="39291"/>
                  <a:pt x="242888" y="39291"/>
                </a:cubicBezTo>
                <a:cubicBezTo>
                  <a:pt x="260630" y="39291"/>
                  <a:pt x="275034" y="53695"/>
                  <a:pt x="275034" y="71437"/>
                </a:cubicBezTo>
                <a:cubicBezTo>
                  <a:pt x="275034" y="89180"/>
                  <a:pt x="260630" y="103584"/>
                  <a:pt x="242888" y="103584"/>
                </a:cubicBezTo>
                <a:cubicBezTo>
                  <a:pt x="225145" y="103584"/>
                  <a:pt x="210741" y="89180"/>
                  <a:pt x="210741" y="71438"/>
                </a:cubicBezTo>
                <a:close/>
                <a:moveTo>
                  <a:pt x="71438" y="192881"/>
                </a:moveTo>
                <a:cubicBezTo>
                  <a:pt x="71438" y="153412"/>
                  <a:pt x="103406" y="121444"/>
                  <a:pt x="142875" y="121444"/>
                </a:cubicBezTo>
                <a:cubicBezTo>
                  <a:pt x="182344" y="121444"/>
                  <a:pt x="214313" y="153412"/>
                  <a:pt x="214313" y="192881"/>
                </a:cubicBezTo>
                <a:lnTo>
                  <a:pt x="214313" y="200025"/>
                </a:lnTo>
                <a:cubicBezTo>
                  <a:pt x="214313" y="207928"/>
                  <a:pt x="207928" y="214313"/>
                  <a:pt x="200025" y="214313"/>
                </a:cubicBezTo>
                <a:lnTo>
                  <a:pt x="85725" y="214313"/>
                </a:lnTo>
                <a:cubicBezTo>
                  <a:pt x="77822" y="214313"/>
                  <a:pt x="71438" y="207928"/>
                  <a:pt x="71438" y="200025"/>
                </a:cubicBezTo>
                <a:lnTo>
                  <a:pt x="71438" y="192881"/>
                </a:lnTo>
                <a:close/>
              </a:path>
            </a:pathLst>
          </a:custGeom>
          <a:solidFill>
            <a:srgbClr val="C97B63"/>
          </a:solidFill>
          <a:ln/>
        </p:spPr>
      </p:sp>
      <p:sp>
        <p:nvSpPr>
          <p:cNvPr id="17" name="Text 15"/>
          <p:cNvSpPr/>
          <p:nvPr/>
        </p:nvSpPr>
        <p:spPr>
          <a:xfrm>
            <a:off x="1009650" y="3581400"/>
            <a:ext cx="19526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Community Architect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638175" y="4000500"/>
            <a:ext cx="133350" cy="152400"/>
          </a:xfrm>
          <a:custGeom>
            <a:avLst/>
            <a:gdLst/>
            <a:ahLst/>
            <a:cxnLst/>
            <a:rect l="l" t="t" r="r" b="b"/>
            <a:pathLst>
              <a:path w="133350" h="152400">
                <a:moveTo>
                  <a:pt x="129421" y="20866"/>
                </a:moveTo>
                <a:cubicBezTo>
                  <a:pt x="133677" y="23961"/>
                  <a:pt x="134630" y="29914"/>
                  <a:pt x="131534" y="34171"/>
                </a:cubicBezTo>
                <a:lnTo>
                  <a:pt x="55334" y="138946"/>
                </a:lnTo>
                <a:cubicBezTo>
                  <a:pt x="53697" y="141208"/>
                  <a:pt x="51167" y="142607"/>
                  <a:pt x="48369" y="142845"/>
                </a:cubicBezTo>
                <a:cubicBezTo>
                  <a:pt x="45571" y="143083"/>
                  <a:pt x="42863" y="142042"/>
                  <a:pt x="40898" y="140077"/>
                </a:cubicBezTo>
                <a:lnTo>
                  <a:pt x="2798" y="101977"/>
                </a:lnTo>
                <a:cubicBezTo>
                  <a:pt x="-923" y="98256"/>
                  <a:pt x="-923" y="92214"/>
                  <a:pt x="2798" y="88493"/>
                </a:cubicBezTo>
                <a:cubicBezTo>
                  <a:pt x="6519" y="84773"/>
                  <a:pt x="12561" y="84773"/>
                  <a:pt x="16282" y="88493"/>
                </a:cubicBezTo>
                <a:lnTo>
                  <a:pt x="46494" y="118705"/>
                </a:lnTo>
                <a:lnTo>
                  <a:pt x="116145" y="22949"/>
                </a:lnTo>
                <a:cubicBezTo>
                  <a:pt x="119241" y="18693"/>
                  <a:pt x="125194" y="17740"/>
                  <a:pt x="129451" y="20836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19" name="Text 17"/>
          <p:cNvSpPr/>
          <p:nvPr/>
        </p:nvSpPr>
        <p:spPr>
          <a:xfrm>
            <a:off x="876300" y="3962400"/>
            <a:ext cx="32861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Output dimultiplikasi oleh setiap anggota aktif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638175" y="4305300"/>
            <a:ext cx="133350" cy="152400"/>
          </a:xfrm>
          <a:custGeom>
            <a:avLst/>
            <a:gdLst/>
            <a:ahLst/>
            <a:cxnLst/>
            <a:rect l="l" t="t" r="r" b="b"/>
            <a:pathLst>
              <a:path w="133350" h="152400">
                <a:moveTo>
                  <a:pt x="129421" y="20866"/>
                </a:moveTo>
                <a:cubicBezTo>
                  <a:pt x="133677" y="23961"/>
                  <a:pt x="134630" y="29914"/>
                  <a:pt x="131534" y="34171"/>
                </a:cubicBezTo>
                <a:lnTo>
                  <a:pt x="55334" y="138946"/>
                </a:lnTo>
                <a:cubicBezTo>
                  <a:pt x="53697" y="141208"/>
                  <a:pt x="51167" y="142607"/>
                  <a:pt x="48369" y="142845"/>
                </a:cubicBezTo>
                <a:cubicBezTo>
                  <a:pt x="45571" y="143083"/>
                  <a:pt x="42863" y="142042"/>
                  <a:pt x="40898" y="140077"/>
                </a:cubicBezTo>
                <a:lnTo>
                  <a:pt x="2798" y="101977"/>
                </a:lnTo>
                <a:cubicBezTo>
                  <a:pt x="-923" y="98256"/>
                  <a:pt x="-923" y="92214"/>
                  <a:pt x="2798" y="88493"/>
                </a:cubicBezTo>
                <a:cubicBezTo>
                  <a:pt x="6519" y="84773"/>
                  <a:pt x="12561" y="84773"/>
                  <a:pt x="16282" y="88493"/>
                </a:cubicBezTo>
                <a:lnTo>
                  <a:pt x="46494" y="118705"/>
                </a:lnTo>
                <a:lnTo>
                  <a:pt x="116145" y="22949"/>
                </a:lnTo>
                <a:cubicBezTo>
                  <a:pt x="119241" y="18693"/>
                  <a:pt x="125194" y="17740"/>
                  <a:pt x="129451" y="20836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21" name="Text 19"/>
          <p:cNvSpPr/>
          <p:nvPr/>
        </p:nvSpPr>
        <p:spPr>
          <a:xfrm>
            <a:off x="876300" y="4267200"/>
            <a:ext cx="26860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Exponential growth — network effect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638175" y="4610100"/>
            <a:ext cx="133350" cy="152400"/>
          </a:xfrm>
          <a:custGeom>
            <a:avLst/>
            <a:gdLst/>
            <a:ahLst/>
            <a:cxnLst/>
            <a:rect l="l" t="t" r="r" b="b"/>
            <a:pathLst>
              <a:path w="133350" h="152400">
                <a:moveTo>
                  <a:pt x="129421" y="20866"/>
                </a:moveTo>
                <a:cubicBezTo>
                  <a:pt x="133677" y="23961"/>
                  <a:pt x="134630" y="29914"/>
                  <a:pt x="131534" y="34171"/>
                </a:cubicBezTo>
                <a:lnTo>
                  <a:pt x="55334" y="138946"/>
                </a:lnTo>
                <a:cubicBezTo>
                  <a:pt x="53697" y="141208"/>
                  <a:pt x="51167" y="142607"/>
                  <a:pt x="48369" y="142845"/>
                </a:cubicBezTo>
                <a:cubicBezTo>
                  <a:pt x="45571" y="143083"/>
                  <a:pt x="42863" y="142042"/>
                  <a:pt x="40898" y="140077"/>
                </a:cubicBezTo>
                <a:lnTo>
                  <a:pt x="2798" y="101977"/>
                </a:lnTo>
                <a:cubicBezTo>
                  <a:pt x="-923" y="98256"/>
                  <a:pt x="-923" y="92214"/>
                  <a:pt x="2798" y="88493"/>
                </a:cubicBezTo>
                <a:cubicBezTo>
                  <a:pt x="6519" y="84773"/>
                  <a:pt x="12561" y="84773"/>
                  <a:pt x="16282" y="88493"/>
                </a:cubicBezTo>
                <a:lnTo>
                  <a:pt x="46494" y="118705"/>
                </a:lnTo>
                <a:lnTo>
                  <a:pt x="116145" y="22949"/>
                </a:lnTo>
                <a:cubicBezTo>
                  <a:pt x="119241" y="18693"/>
                  <a:pt x="125194" y="17740"/>
                  <a:pt x="129451" y="20836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23" name="Text 21"/>
          <p:cNvSpPr/>
          <p:nvPr/>
        </p:nvSpPr>
        <p:spPr>
          <a:xfrm>
            <a:off x="876300" y="4572000"/>
            <a:ext cx="28860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Deal &amp; kolaborasi datang secara organik</a:t>
            </a:r>
            <a:endParaRPr lang="en-US" sz="1600" dirty="0"/>
          </a:p>
        </p:txBody>
      </p:sp>
      <p:pic>
        <p:nvPicPr>
          <p:cNvPr id="24" name="Image 0" descr="https://kimi-img.moonshot.cn/pub/slides/26-03-01-23:27:35-d6i5lpsomnm0aj9h29u0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044380" y="1638300"/>
            <a:ext cx="6762750" cy="3600450"/>
          </a:xfrm>
          <a:prstGeom prst="roundRect">
            <a:avLst>
              <a:gd name="adj" fmla="val 0"/>
            </a:avLst>
          </a:prstGeom>
        </p:spPr>
      </p:pic>
      <p:sp>
        <p:nvSpPr>
          <p:cNvPr id="25" name="Shape 22"/>
          <p:cNvSpPr/>
          <p:nvPr/>
        </p:nvSpPr>
        <p:spPr>
          <a:xfrm>
            <a:off x="385763" y="5395913"/>
            <a:ext cx="3695700" cy="1076325"/>
          </a:xfrm>
          <a:custGeom>
            <a:avLst/>
            <a:gdLst/>
            <a:ahLst/>
            <a:cxnLst/>
            <a:rect l="l" t="t" r="r" b="b"/>
            <a:pathLst>
              <a:path w="3695700" h="1076325">
                <a:moveTo>
                  <a:pt x="76204" y="0"/>
                </a:moveTo>
                <a:lnTo>
                  <a:pt x="3619496" y="0"/>
                </a:lnTo>
                <a:cubicBezTo>
                  <a:pt x="3661582" y="0"/>
                  <a:pt x="3695700" y="34118"/>
                  <a:pt x="3695700" y="76204"/>
                </a:cubicBezTo>
                <a:lnTo>
                  <a:pt x="3695700" y="1000121"/>
                </a:lnTo>
                <a:cubicBezTo>
                  <a:pt x="3695700" y="1042207"/>
                  <a:pt x="3661582" y="1076325"/>
                  <a:pt x="3619496" y="1076325"/>
                </a:cubicBezTo>
                <a:lnTo>
                  <a:pt x="76204" y="1076325"/>
                </a:lnTo>
                <a:cubicBezTo>
                  <a:pt x="34118" y="1076325"/>
                  <a:pt x="0" y="1042207"/>
                  <a:pt x="0" y="1000121"/>
                </a:cubicBezTo>
                <a:lnTo>
                  <a:pt x="0" y="76204"/>
                </a:lnTo>
                <a:cubicBezTo>
                  <a:pt x="0" y="34146"/>
                  <a:pt x="34146" y="0"/>
                  <a:pt x="76204" y="0"/>
                </a:cubicBezTo>
                <a:close/>
              </a:path>
            </a:pathLst>
          </a:custGeom>
          <a:solidFill>
            <a:srgbClr val="C97B63">
              <a:alpha val="10196"/>
            </a:srgbClr>
          </a:solidFill>
          <a:ln w="12700">
            <a:solidFill>
              <a:srgbClr val="C97B63">
                <a:alpha val="30196"/>
              </a:srgbClr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471488" y="5553075"/>
            <a:ext cx="352425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2250" b="1" dirty="0">
                <a:solidFill>
                  <a:srgbClr val="C97B63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75%</a:t>
            </a:r>
            <a:endParaRPr lang="en-US" sz="1600" dirty="0"/>
          </a:p>
        </p:txBody>
      </p:sp>
      <p:sp>
        <p:nvSpPr>
          <p:cNvPr id="27" name="Text 24"/>
          <p:cNvSpPr/>
          <p:nvPr/>
        </p:nvSpPr>
        <p:spPr>
          <a:xfrm>
            <a:off x="509587" y="5934075"/>
            <a:ext cx="344805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50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Konten user-generated di brand dengan community flywheel (McKinsey)</a:t>
            </a:r>
            <a:endParaRPr lang="en-US" sz="1600" dirty="0"/>
          </a:p>
        </p:txBody>
      </p:sp>
      <p:sp>
        <p:nvSpPr>
          <p:cNvPr id="28" name="Shape 25"/>
          <p:cNvSpPr/>
          <p:nvPr/>
        </p:nvSpPr>
        <p:spPr>
          <a:xfrm>
            <a:off x="4246513" y="5395913"/>
            <a:ext cx="3695700" cy="1076325"/>
          </a:xfrm>
          <a:custGeom>
            <a:avLst/>
            <a:gdLst/>
            <a:ahLst/>
            <a:cxnLst/>
            <a:rect l="l" t="t" r="r" b="b"/>
            <a:pathLst>
              <a:path w="3695700" h="1076325">
                <a:moveTo>
                  <a:pt x="76204" y="0"/>
                </a:moveTo>
                <a:lnTo>
                  <a:pt x="3619496" y="0"/>
                </a:lnTo>
                <a:cubicBezTo>
                  <a:pt x="3661582" y="0"/>
                  <a:pt x="3695700" y="34118"/>
                  <a:pt x="3695700" y="76204"/>
                </a:cubicBezTo>
                <a:lnTo>
                  <a:pt x="3695700" y="1000121"/>
                </a:lnTo>
                <a:cubicBezTo>
                  <a:pt x="3695700" y="1042207"/>
                  <a:pt x="3661582" y="1076325"/>
                  <a:pt x="3619496" y="1076325"/>
                </a:cubicBezTo>
                <a:lnTo>
                  <a:pt x="76204" y="1076325"/>
                </a:lnTo>
                <a:cubicBezTo>
                  <a:pt x="34118" y="1076325"/>
                  <a:pt x="0" y="1042207"/>
                  <a:pt x="0" y="1000121"/>
                </a:cubicBezTo>
                <a:lnTo>
                  <a:pt x="0" y="76204"/>
                </a:lnTo>
                <a:cubicBezTo>
                  <a:pt x="0" y="34146"/>
                  <a:pt x="34146" y="0"/>
                  <a:pt x="76204" y="0"/>
                </a:cubicBezTo>
                <a:close/>
              </a:path>
            </a:pathLst>
          </a:custGeom>
          <a:solidFill>
            <a:srgbClr val="D4A574">
              <a:alpha val="10196"/>
            </a:srgbClr>
          </a:solidFill>
          <a:ln w="12700">
            <a:solidFill>
              <a:srgbClr val="D4A574">
                <a:alpha val="30196"/>
              </a:srgbClr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4332238" y="5553075"/>
            <a:ext cx="352425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2250" b="1" dirty="0">
                <a:solidFill>
                  <a:srgbClr val="D4A574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4%+</a:t>
            </a:r>
            <a:endParaRPr lang="en-US" sz="1600" dirty="0"/>
          </a:p>
        </p:txBody>
      </p:sp>
      <p:sp>
        <p:nvSpPr>
          <p:cNvPr id="30" name="Text 27"/>
          <p:cNvSpPr/>
          <p:nvPr/>
        </p:nvSpPr>
        <p:spPr>
          <a:xfrm>
            <a:off x="4370338" y="5934075"/>
            <a:ext cx="34480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50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Konversi traffic ke penjualan vs &lt;2% rata-rata industri</a:t>
            </a:r>
            <a:endParaRPr lang="en-US" sz="1600" dirty="0"/>
          </a:p>
        </p:txBody>
      </p:sp>
      <p:sp>
        <p:nvSpPr>
          <p:cNvPr id="31" name="Shape 28"/>
          <p:cNvSpPr/>
          <p:nvPr/>
        </p:nvSpPr>
        <p:spPr>
          <a:xfrm>
            <a:off x="8107338" y="5395913"/>
            <a:ext cx="3695700" cy="1076325"/>
          </a:xfrm>
          <a:custGeom>
            <a:avLst/>
            <a:gdLst/>
            <a:ahLst/>
            <a:cxnLst/>
            <a:rect l="l" t="t" r="r" b="b"/>
            <a:pathLst>
              <a:path w="3695700" h="1076325">
                <a:moveTo>
                  <a:pt x="76204" y="0"/>
                </a:moveTo>
                <a:lnTo>
                  <a:pt x="3619496" y="0"/>
                </a:lnTo>
                <a:cubicBezTo>
                  <a:pt x="3661582" y="0"/>
                  <a:pt x="3695700" y="34118"/>
                  <a:pt x="3695700" y="76204"/>
                </a:cubicBezTo>
                <a:lnTo>
                  <a:pt x="3695700" y="1000121"/>
                </a:lnTo>
                <a:cubicBezTo>
                  <a:pt x="3695700" y="1042207"/>
                  <a:pt x="3661582" y="1076325"/>
                  <a:pt x="3619496" y="1076325"/>
                </a:cubicBezTo>
                <a:lnTo>
                  <a:pt x="76204" y="1076325"/>
                </a:lnTo>
                <a:cubicBezTo>
                  <a:pt x="34118" y="1076325"/>
                  <a:pt x="0" y="1042207"/>
                  <a:pt x="0" y="1000121"/>
                </a:cubicBezTo>
                <a:lnTo>
                  <a:pt x="0" y="76204"/>
                </a:lnTo>
                <a:cubicBezTo>
                  <a:pt x="0" y="34146"/>
                  <a:pt x="34146" y="0"/>
                  <a:pt x="76204" y="0"/>
                </a:cubicBezTo>
                <a:close/>
              </a:path>
            </a:pathLst>
          </a:custGeom>
          <a:solidFill>
            <a:srgbClr val="C97B63">
              <a:alpha val="10196"/>
            </a:srgbClr>
          </a:solidFill>
          <a:ln w="12700">
            <a:solidFill>
              <a:srgbClr val="C97B63">
                <a:alpha val="30196"/>
              </a:srgbClr>
            </a:solidFill>
            <a:prstDash val="solid"/>
          </a:ln>
        </p:spPr>
      </p:sp>
      <p:sp>
        <p:nvSpPr>
          <p:cNvPr id="32" name="Text 29"/>
          <p:cNvSpPr/>
          <p:nvPr/>
        </p:nvSpPr>
        <p:spPr>
          <a:xfrm>
            <a:off x="8193063" y="5553075"/>
            <a:ext cx="352425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2250" b="1" dirty="0">
                <a:solidFill>
                  <a:srgbClr val="C97B63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2x</a:t>
            </a:r>
            <a:endParaRPr lang="en-US" sz="1600" dirty="0"/>
          </a:p>
        </p:txBody>
      </p:sp>
      <p:sp>
        <p:nvSpPr>
          <p:cNvPr id="33" name="Text 30"/>
          <p:cNvSpPr/>
          <p:nvPr/>
        </p:nvSpPr>
        <p:spPr>
          <a:xfrm>
            <a:off x="8231163" y="5934075"/>
            <a:ext cx="34480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50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Lebih banyak referral dari komunitas yang engaged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2A27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1000" y="381000"/>
            <a:ext cx="114966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spc="105" kern="0" dirty="0">
                <a:solidFill>
                  <a:srgbClr val="C97B6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Strategic Classification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81000" y="647700"/>
            <a:ext cx="1160145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700" b="1" dirty="0">
                <a:solidFill>
                  <a:srgbClr val="F5F0EB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Know Which Game You're Playing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81000" y="1104900"/>
            <a:ext cx="115157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Tidak semua komunitas diciptakan sama — pilih tipe yang selaras dengan tujuan strategismu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381000" y="1619250"/>
            <a:ext cx="2162175" cy="3924300"/>
          </a:xfrm>
          <a:custGeom>
            <a:avLst/>
            <a:gdLst/>
            <a:ahLst/>
            <a:cxnLst/>
            <a:rect l="l" t="t" r="r" b="b"/>
            <a:pathLst>
              <a:path w="2162175" h="3924300">
                <a:moveTo>
                  <a:pt x="38100" y="0"/>
                </a:moveTo>
                <a:lnTo>
                  <a:pt x="2124075" y="0"/>
                </a:lnTo>
                <a:cubicBezTo>
                  <a:pt x="2145103" y="0"/>
                  <a:pt x="2162175" y="17072"/>
                  <a:pt x="2162175" y="38100"/>
                </a:cubicBezTo>
                <a:lnTo>
                  <a:pt x="2162175" y="3810007"/>
                </a:lnTo>
                <a:cubicBezTo>
                  <a:pt x="2162175" y="3873129"/>
                  <a:pt x="2111004" y="3924300"/>
                  <a:pt x="2047882" y="3924300"/>
                </a:cubicBezTo>
                <a:lnTo>
                  <a:pt x="114293" y="3924300"/>
                </a:lnTo>
                <a:cubicBezTo>
                  <a:pt x="51213" y="3924300"/>
                  <a:pt x="0" y="3873087"/>
                  <a:pt x="0" y="3810007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3D3836">
              <a:alpha val="40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381000" y="1619250"/>
            <a:ext cx="2162175" cy="38100"/>
          </a:xfrm>
          <a:custGeom>
            <a:avLst/>
            <a:gdLst/>
            <a:ahLst/>
            <a:cxnLst/>
            <a:rect l="l" t="t" r="r" b="b"/>
            <a:pathLst>
              <a:path w="2162175" h="38100">
                <a:moveTo>
                  <a:pt x="38100" y="0"/>
                </a:moveTo>
                <a:lnTo>
                  <a:pt x="2124075" y="0"/>
                </a:lnTo>
                <a:cubicBezTo>
                  <a:pt x="2145103" y="0"/>
                  <a:pt x="2162175" y="17072"/>
                  <a:pt x="2162175" y="38100"/>
                </a:cubicBezTo>
                <a:lnTo>
                  <a:pt x="2162175" y="38100"/>
                </a:lnTo>
                <a:lnTo>
                  <a:pt x="0" y="38100"/>
                </a:ln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C97B63"/>
          </a:solidFill>
          <a:ln/>
        </p:spPr>
      </p:sp>
      <p:sp>
        <p:nvSpPr>
          <p:cNvPr id="7" name="Shape 5"/>
          <p:cNvSpPr/>
          <p:nvPr/>
        </p:nvSpPr>
        <p:spPr>
          <a:xfrm>
            <a:off x="571500" y="18288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76202" y="0"/>
                </a:moveTo>
                <a:lnTo>
                  <a:pt x="380998" y="0"/>
                </a:lnTo>
                <a:cubicBezTo>
                  <a:pt x="423055" y="0"/>
                  <a:pt x="457200" y="34145"/>
                  <a:pt x="457200" y="76202"/>
                </a:cubicBezTo>
                <a:lnTo>
                  <a:pt x="457200" y="380998"/>
                </a:lnTo>
                <a:cubicBezTo>
                  <a:pt x="457200" y="423055"/>
                  <a:pt x="423055" y="457200"/>
                  <a:pt x="380998" y="457200"/>
                </a:cubicBezTo>
                <a:lnTo>
                  <a:pt x="76202" y="457200"/>
                </a:lnTo>
                <a:cubicBezTo>
                  <a:pt x="34145" y="457200"/>
                  <a:pt x="0" y="423055"/>
                  <a:pt x="0" y="380998"/>
                </a:cubicBezTo>
                <a:lnTo>
                  <a:pt x="0" y="76202"/>
                </a:lnTo>
                <a:cubicBezTo>
                  <a:pt x="0" y="34145"/>
                  <a:pt x="34145" y="0"/>
                  <a:pt x="76202" y="0"/>
                </a:cubicBezTo>
                <a:close/>
              </a:path>
            </a:pathLst>
          </a:custGeom>
          <a:solidFill>
            <a:srgbClr val="C97B63">
              <a:alpha val="20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692944" y="1962150"/>
            <a:ext cx="214313" cy="190500"/>
          </a:xfrm>
          <a:custGeom>
            <a:avLst/>
            <a:gdLst/>
            <a:ahLst/>
            <a:cxnLst/>
            <a:rect l="l" t="t" r="r" b="b"/>
            <a:pathLst>
              <a:path w="214313" h="190500">
                <a:moveTo>
                  <a:pt x="17859" y="72851"/>
                </a:moveTo>
                <a:lnTo>
                  <a:pt x="95696" y="104887"/>
                </a:lnTo>
                <a:cubicBezTo>
                  <a:pt x="99343" y="106375"/>
                  <a:pt x="103212" y="107156"/>
                  <a:pt x="107156" y="107156"/>
                </a:cubicBezTo>
                <a:cubicBezTo>
                  <a:pt x="111100" y="107156"/>
                  <a:pt x="114970" y="106375"/>
                  <a:pt x="118616" y="104887"/>
                </a:cubicBezTo>
                <a:lnTo>
                  <a:pt x="208806" y="67754"/>
                </a:lnTo>
                <a:cubicBezTo>
                  <a:pt x="212154" y="66377"/>
                  <a:pt x="214313" y="63140"/>
                  <a:pt x="214313" y="59531"/>
                </a:cubicBezTo>
                <a:cubicBezTo>
                  <a:pt x="214313" y="55922"/>
                  <a:pt x="212154" y="52685"/>
                  <a:pt x="208806" y="51308"/>
                </a:cubicBezTo>
                <a:lnTo>
                  <a:pt x="118616" y="14176"/>
                </a:lnTo>
                <a:cubicBezTo>
                  <a:pt x="114970" y="12688"/>
                  <a:pt x="111100" y="11906"/>
                  <a:pt x="107156" y="11906"/>
                </a:cubicBezTo>
                <a:cubicBezTo>
                  <a:pt x="103212" y="11906"/>
                  <a:pt x="99343" y="12688"/>
                  <a:pt x="95696" y="14176"/>
                </a:cubicBezTo>
                <a:lnTo>
                  <a:pt x="5507" y="51308"/>
                </a:lnTo>
                <a:cubicBezTo>
                  <a:pt x="2158" y="52685"/>
                  <a:pt x="0" y="55922"/>
                  <a:pt x="0" y="59531"/>
                </a:cubicBezTo>
                <a:lnTo>
                  <a:pt x="0" y="169664"/>
                </a:lnTo>
                <a:cubicBezTo>
                  <a:pt x="0" y="174613"/>
                  <a:pt x="3981" y="178594"/>
                  <a:pt x="8930" y="178594"/>
                </a:cubicBezTo>
                <a:cubicBezTo>
                  <a:pt x="13878" y="178594"/>
                  <a:pt x="17859" y="174613"/>
                  <a:pt x="17859" y="169664"/>
                </a:cubicBezTo>
                <a:lnTo>
                  <a:pt x="17859" y="72851"/>
                </a:lnTo>
                <a:close/>
                <a:moveTo>
                  <a:pt x="35719" y="99529"/>
                </a:moveTo>
                <a:lnTo>
                  <a:pt x="35719" y="142875"/>
                </a:lnTo>
                <a:cubicBezTo>
                  <a:pt x="35719" y="162595"/>
                  <a:pt x="67717" y="178594"/>
                  <a:pt x="107156" y="178594"/>
                </a:cubicBezTo>
                <a:cubicBezTo>
                  <a:pt x="146596" y="178594"/>
                  <a:pt x="178594" y="162595"/>
                  <a:pt x="178594" y="142875"/>
                </a:cubicBezTo>
                <a:lnTo>
                  <a:pt x="178594" y="99492"/>
                </a:lnTo>
                <a:lnTo>
                  <a:pt x="125425" y="121407"/>
                </a:lnTo>
                <a:cubicBezTo>
                  <a:pt x="119621" y="123788"/>
                  <a:pt x="113444" y="125016"/>
                  <a:pt x="107156" y="125016"/>
                </a:cubicBezTo>
                <a:cubicBezTo>
                  <a:pt x="100868" y="125016"/>
                  <a:pt x="94692" y="123788"/>
                  <a:pt x="88888" y="121407"/>
                </a:cubicBezTo>
                <a:lnTo>
                  <a:pt x="35719" y="99492"/>
                </a:lnTo>
                <a:close/>
              </a:path>
            </a:pathLst>
          </a:custGeom>
          <a:solidFill>
            <a:srgbClr val="C97B63"/>
          </a:solidFill>
          <a:ln/>
        </p:spPr>
      </p:sp>
      <p:sp>
        <p:nvSpPr>
          <p:cNvPr id="9" name="Text 7"/>
          <p:cNvSpPr/>
          <p:nvPr/>
        </p:nvSpPr>
        <p:spPr>
          <a:xfrm>
            <a:off x="1143000" y="1924050"/>
            <a:ext cx="7715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Learning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571500" y="2400300"/>
            <a:ext cx="1847850" cy="13144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Berbagi knowledge, peer growth, mastermind groups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571500" y="3829050"/>
            <a:ext cx="1781175" cy="457200"/>
          </a:xfrm>
          <a:custGeom>
            <a:avLst/>
            <a:gdLst/>
            <a:ahLst/>
            <a:cxnLst/>
            <a:rect l="l" t="t" r="r" b="b"/>
            <a:pathLst>
              <a:path w="1781175" h="457200">
                <a:moveTo>
                  <a:pt x="38098" y="0"/>
                </a:moveTo>
                <a:lnTo>
                  <a:pt x="1743077" y="0"/>
                </a:lnTo>
                <a:cubicBezTo>
                  <a:pt x="1764118" y="0"/>
                  <a:pt x="1781175" y="17057"/>
                  <a:pt x="1781175" y="38098"/>
                </a:cubicBezTo>
                <a:lnTo>
                  <a:pt x="1781175" y="419102"/>
                </a:lnTo>
                <a:cubicBezTo>
                  <a:pt x="1781175" y="440143"/>
                  <a:pt x="1764118" y="457200"/>
                  <a:pt x="1743077" y="457200"/>
                </a:cubicBezTo>
                <a:lnTo>
                  <a:pt x="38098" y="457200"/>
                </a:lnTo>
                <a:cubicBezTo>
                  <a:pt x="17057" y="457200"/>
                  <a:pt x="0" y="440143"/>
                  <a:pt x="0" y="419102"/>
                </a:cubicBezTo>
                <a:lnTo>
                  <a:pt x="0" y="38098"/>
                </a:lnTo>
                <a:cubicBezTo>
                  <a:pt x="0" y="17071"/>
                  <a:pt x="17071" y="0"/>
                  <a:pt x="38098" y="0"/>
                </a:cubicBezTo>
                <a:close/>
              </a:path>
            </a:pathLst>
          </a:custGeom>
          <a:solidFill>
            <a:srgbClr val="2A2726">
              <a:alpha val="60000"/>
            </a:srgbClr>
          </a:solidFill>
          <a:ln/>
        </p:spPr>
      </p:sp>
      <p:sp>
        <p:nvSpPr>
          <p:cNvPr id="12" name="Text 10"/>
          <p:cNvSpPr/>
          <p:nvPr/>
        </p:nvSpPr>
        <p:spPr>
          <a:xfrm>
            <a:off x="685800" y="3905250"/>
            <a:ext cx="741164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D4A574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Cocok untuk: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685800" y="3905250"/>
            <a:ext cx="1494532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Professionals, lifelong learners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571500" y="4362450"/>
            <a:ext cx="1781175" cy="457200"/>
          </a:xfrm>
          <a:custGeom>
            <a:avLst/>
            <a:gdLst/>
            <a:ahLst/>
            <a:cxnLst/>
            <a:rect l="l" t="t" r="r" b="b"/>
            <a:pathLst>
              <a:path w="1781175" h="457200">
                <a:moveTo>
                  <a:pt x="38098" y="0"/>
                </a:moveTo>
                <a:lnTo>
                  <a:pt x="1743077" y="0"/>
                </a:lnTo>
                <a:cubicBezTo>
                  <a:pt x="1764118" y="0"/>
                  <a:pt x="1781175" y="17057"/>
                  <a:pt x="1781175" y="38098"/>
                </a:cubicBezTo>
                <a:lnTo>
                  <a:pt x="1781175" y="419102"/>
                </a:lnTo>
                <a:cubicBezTo>
                  <a:pt x="1781175" y="440143"/>
                  <a:pt x="1764118" y="457200"/>
                  <a:pt x="1743077" y="457200"/>
                </a:cubicBezTo>
                <a:lnTo>
                  <a:pt x="38098" y="457200"/>
                </a:lnTo>
                <a:cubicBezTo>
                  <a:pt x="17057" y="457200"/>
                  <a:pt x="0" y="440143"/>
                  <a:pt x="0" y="419102"/>
                </a:cubicBezTo>
                <a:lnTo>
                  <a:pt x="0" y="38098"/>
                </a:lnTo>
                <a:cubicBezTo>
                  <a:pt x="0" y="17071"/>
                  <a:pt x="17071" y="0"/>
                  <a:pt x="38098" y="0"/>
                </a:cubicBezTo>
                <a:close/>
              </a:path>
            </a:pathLst>
          </a:custGeom>
          <a:solidFill>
            <a:srgbClr val="2A2726">
              <a:alpha val="60000"/>
            </a:srgbClr>
          </a:solidFill>
          <a:ln/>
        </p:spPr>
      </p:sp>
      <p:sp>
        <p:nvSpPr>
          <p:cNvPr id="15" name="Text 13"/>
          <p:cNvSpPr/>
          <p:nvPr/>
        </p:nvSpPr>
        <p:spPr>
          <a:xfrm>
            <a:off x="685800" y="4438650"/>
            <a:ext cx="418802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D4A574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Payoff: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685800" y="4438650"/>
            <a:ext cx="1364084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Skill acceleration, intel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571500" y="4895850"/>
            <a:ext cx="1781175" cy="457200"/>
          </a:xfrm>
          <a:custGeom>
            <a:avLst/>
            <a:gdLst/>
            <a:ahLst/>
            <a:cxnLst/>
            <a:rect l="l" t="t" r="r" b="b"/>
            <a:pathLst>
              <a:path w="1781175" h="457200">
                <a:moveTo>
                  <a:pt x="38098" y="0"/>
                </a:moveTo>
                <a:lnTo>
                  <a:pt x="1743077" y="0"/>
                </a:lnTo>
                <a:cubicBezTo>
                  <a:pt x="1764118" y="0"/>
                  <a:pt x="1781175" y="17057"/>
                  <a:pt x="1781175" y="38098"/>
                </a:cubicBezTo>
                <a:lnTo>
                  <a:pt x="1781175" y="419102"/>
                </a:lnTo>
                <a:cubicBezTo>
                  <a:pt x="1781175" y="440143"/>
                  <a:pt x="1764118" y="457200"/>
                  <a:pt x="1743077" y="457200"/>
                </a:cubicBezTo>
                <a:lnTo>
                  <a:pt x="38098" y="457200"/>
                </a:lnTo>
                <a:cubicBezTo>
                  <a:pt x="17057" y="457200"/>
                  <a:pt x="0" y="440143"/>
                  <a:pt x="0" y="419102"/>
                </a:cubicBezTo>
                <a:lnTo>
                  <a:pt x="0" y="38098"/>
                </a:lnTo>
                <a:cubicBezTo>
                  <a:pt x="0" y="17071"/>
                  <a:pt x="17071" y="0"/>
                  <a:pt x="38098" y="0"/>
                </a:cubicBezTo>
                <a:close/>
              </a:path>
            </a:pathLst>
          </a:custGeom>
          <a:solidFill>
            <a:srgbClr val="2A2726">
              <a:alpha val="60000"/>
            </a:srgbClr>
          </a:solidFill>
          <a:ln/>
        </p:spPr>
      </p:sp>
      <p:sp>
        <p:nvSpPr>
          <p:cNvPr id="18" name="Text 16"/>
          <p:cNvSpPr/>
          <p:nvPr/>
        </p:nvSpPr>
        <p:spPr>
          <a:xfrm>
            <a:off x="685800" y="4972050"/>
            <a:ext cx="53533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D4A574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Investasi: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685800" y="4972050"/>
            <a:ext cx="1369442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Time, expertise sharing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2697435" y="1619250"/>
            <a:ext cx="2162175" cy="3924300"/>
          </a:xfrm>
          <a:custGeom>
            <a:avLst/>
            <a:gdLst/>
            <a:ahLst/>
            <a:cxnLst/>
            <a:rect l="l" t="t" r="r" b="b"/>
            <a:pathLst>
              <a:path w="2162175" h="3924300">
                <a:moveTo>
                  <a:pt x="38100" y="0"/>
                </a:moveTo>
                <a:lnTo>
                  <a:pt x="2124075" y="0"/>
                </a:lnTo>
                <a:cubicBezTo>
                  <a:pt x="2145103" y="0"/>
                  <a:pt x="2162175" y="17072"/>
                  <a:pt x="2162175" y="38100"/>
                </a:cubicBezTo>
                <a:lnTo>
                  <a:pt x="2162175" y="3810007"/>
                </a:lnTo>
                <a:cubicBezTo>
                  <a:pt x="2162175" y="3873129"/>
                  <a:pt x="2111004" y="3924300"/>
                  <a:pt x="2047882" y="3924300"/>
                </a:cubicBezTo>
                <a:lnTo>
                  <a:pt x="114293" y="3924300"/>
                </a:lnTo>
                <a:cubicBezTo>
                  <a:pt x="51213" y="3924300"/>
                  <a:pt x="0" y="3873087"/>
                  <a:pt x="0" y="3810007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3D3836">
              <a:alpha val="40000"/>
            </a:srgbClr>
          </a:solidFill>
          <a:ln/>
        </p:spPr>
      </p:sp>
      <p:sp>
        <p:nvSpPr>
          <p:cNvPr id="21" name="Shape 19"/>
          <p:cNvSpPr/>
          <p:nvPr/>
        </p:nvSpPr>
        <p:spPr>
          <a:xfrm>
            <a:off x="2697435" y="1619250"/>
            <a:ext cx="2162175" cy="38100"/>
          </a:xfrm>
          <a:custGeom>
            <a:avLst/>
            <a:gdLst/>
            <a:ahLst/>
            <a:cxnLst/>
            <a:rect l="l" t="t" r="r" b="b"/>
            <a:pathLst>
              <a:path w="2162175" h="38100">
                <a:moveTo>
                  <a:pt x="38100" y="0"/>
                </a:moveTo>
                <a:lnTo>
                  <a:pt x="2124075" y="0"/>
                </a:lnTo>
                <a:cubicBezTo>
                  <a:pt x="2145103" y="0"/>
                  <a:pt x="2162175" y="17072"/>
                  <a:pt x="2162175" y="38100"/>
                </a:cubicBezTo>
                <a:lnTo>
                  <a:pt x="2162175" y="38100"/>
                </a:lnTo>
                <a:lnTo>
                  <a:pt x="0" y="38100"/>
                </a:ln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22" name="Shape 20"/>
          <p:cNvSpPr/>
          <p:nvPr/>
        </p:nvSpPr>
        <p:spPr>
          <a:xfrm>
            <a:off x="2887935" y="18288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76202" y="0"/>
                </a:moveTo>
                <a:lnTo>
                  <a:pt x="380998" y="0"/>
                </a:lnTo>
                <a:cubicBezTo>
                  <a:pt x="423055" y="0"/>
                  <a:pt x="457200" y="34145"/>
                  <a:pt x="457200" y="76202"/>
                </a:cubicBezTo>
                <a:lnTo>
                  <a:pt x="457200" y="380998"/>
                </a:lnTo>
                <a:cubicBezTo>
                  <a:pt x="457200" y="423055"/>
                  <a:pt x="423055" y="457200"/>
                  <a:pt x="380998" y="457200"/>
                </a:cubicBezTo>
                <a:lnTo>
                  <a:pt x="76202" y="457200"/>
                </a:lnTo>
                <a:cubicBezTo>
                  <a:pt x="34145" y="457200"/>
                  <a:pt x="0" y="423055"/>
                  <a:pt x="0" y="380998"/>
                </a:cubicBezTo>
                <a:lnTo>
                  <a:pt x="0" y="76202"/>
                </a:lnTo>
                <a:cubicBezTo>
                  <a:pt x="0" y="34145"/>
                  <a:pt x="34145" y="0"/>
                  <a:pt x="76202" y="0"/>
                </a:cubicBezTo>
                <a:close/>
              </a:path>
            </a:pathLst>
          </a:custGeom>
          <a:solidFill>
            <a:srgbClr val="D4A574">
              <a:alpha val="20000"/>
            </a:srgbClr>
          </a:solidFill>
          <a:ln/>
        </p:spPr>
      </p:sp>
      <p:sp>
        <p:nvSpPr>
          <p:cNvPr id="23" name="Shape 21"/>
          <p:cNvSpPr/>
          <p:nvPr/>
        </p:nvSpPr>
        <p:spPr>
          <a:xfrm>
            <a:off x="3021285" y="1962150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74414" y="17859"/>
                </a:moveTo>
                <a:lnTo>
                  <a:pt x="116086" y="17859"/>
                </a:lnTo>
                <a:cubicBezTo>
                  <a:pt x="117723" y="17859"/>
                  <a:pt x="119063" y="19199"/>
                  <a:pt x="119063" y="20836"/>
                </a:cubicBezTo>
                <a:lnTo>
                  <a:pt x="119063" y="35719"/>
                </a:lnTo>
                <a:lnTo>
                  <a:pt x="71438" y="35719"/>
                </a:lnTo>
                <a:lnTo>
                  <a:pt x="71438" y="20836"/>
                </a:lnTo>
                <a:cubicBezTo>
                  <a:pt x="71438" y="19199"/>
                  <a:pt x="72777" y="17859"/>
                  <a:pt x="74414" y="17859"/>
                </a:cubicBezTo>
                <a:close/>
                <a:moveTo>
                  <a:pt x="53578" y="20836"/>
                </a:moveTo>
                <a:lnTo>
                  <a:pt x="53578" y="35719"/>
                </a:lnTo>
                <a:lnTo>
                  <a:pt x="23812" y="35719"/>
                </a:lnTo>
                <a:cubicBezTo>
                  <a:pt x="10678" y="35719"/>
                  <a:pt x="0" y="46397"/>
                  <a:pt x="0" y="59531"/>
                </a:cubicBezTo>
                <a:lnTo>
                  <a:pt x="0" y="95250"/>
                </a:lnTo>
                <a:lnTo>
                  <a:pt x="190500" y="95250"/>
                </a:lnTo>
                <a:lnTo>
                  <a:pt x="190500" y="59531"/>
                </a:lnTo>
                <a:cubicBezTo>
                  <a:pt x="190500" y="46397"/>
                  <a:pt x="179822" y="35719"/>
                  <a:pt x="166688" y="35719"/>
                </a:cubicBezTo>
                <a:lnTo>
                  <a:pt x="136922" y="35719"/>
                </a:lnTo>
                <a:lnTo>
                  <a:pt x="136922" y="20836"/>
                </a:lnTo>
                <a:cubicBezTo>
                  <a:pt x="136922" y="9339"/>
                  <a:pt x="127583" y="0"/>
                  <a:pt x="116086" y="0"/>
                </a:cubicBezTo>
                <a:lnTo>
                  <a:pt x="74414" y="0"/>
                </a:lnTo>
                <a:cubicBezTo>
                  <a:pt x="62917" y="0"/>
                  <a:pt x="53578" y="9339"/>
                  <a:pt x="53578" y="20836"/>
                </a:cubicBezTo>
                <a:close/>
                <a:moveTo>
                  <a:pt x="190500" y="113109"/>
                </a:moveTo>
                <a:lnTo>
                  <a:pt x="119063" y="113109"/>
                </a:lnTo>
                <a:lnTo>
                  <a:pt x="119063" y="119063"/>
                </a:lnTo>
                <a:cubicBezTo>
                  <a:pt x="119063" y="125648"/>
                  <a:pt x="113742" y="130969"/>
                  <a:pt x="107156" y="130969"/>
                </a:cubicBezTo>
                <a:lnTo>
                  <a:pt x="83344" y="130969"/>
                </a:lnTo>
                <a:cubicBezTo>
                  <a:pt x="76758" y="130969"/>
                  <a:pt x="71438" y="125648"/>
                  <a:pt x="71438" y="119063"/>
                </a:cubicBezTo>
                <a:lnTo>
                  <a:pt x="71438" y="113109"/>
                </a:lnTo>
                <a:lnTo>
                  <a:pt x="0" y="113109"/>
                </a:lnTo>
                <a:lnTo>
                  <a:pt x="0" y="154781"/>
                </a:lnTo>
                <a:cubicBezTo>
                  <a:pt x="0" y="167915"/>
                  <a:pt x="10678" y="178594"/>
                  <a:pt x="23812" y="178594"/>
                </a:cubicBezTo>
                <a:lnTo>
                  <a:pt x="166688" y="178594"/>
                </a:lnTo>
                <a:cubicBezTo>
                  <a:pt x="179822" y="178594"/>
                  <a:pt x="190500" y="167915"/>
                  <a:pt x="190500" y="154781"/>
                </a:cubicBezTo>
                <a:lnTo>
                  <a:pt x="190500" y="113109"/>
                </a:ln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24" name="Text 22"/>
          <p:cNvSpPr/>
          <p:nvPr/>
        </p:nvSpPr>
        <p:spPr>
          <a:xfrm>
            <a:off x="3459435" y="1924050"/>
            <a:ext cx="10382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Professional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2887935" y="2400300"/>
            <a:ext cx="1847850" cy="13144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Career capital, deal flow, referrals, network</a:t>
            </a:r>
            <a:endParaRPr lang="en-US" sz="1600" dirty="0"/>
          </a:p>
        </p:txBody>
      </p:sp>
      <p:sp>
        <p:nvSpPr>
          <p:cNvPr id="26" name="Shape 24"/>
          <p:cNvSpPr/>
          <p:nvPr/>
        </p:nvSpPr>
        <p:spPr>
          <a:xfrm>
            <a:off x="2887935" y="3829050"/>
            <a:ext cx="1781175" cy="457200"/>
          </a:xfrm>
          <a:custGeom>
            <a:avLst/>
            <a:gdLst/>
            <a:ahLst/>
            <a:cxnLst/>
            <a:rect l="l" t="t" r="r" b="b"/>
            <a:pathLst>
              <a:path w="1781175" h="457200">
                <a:moveTo>
                  <a:pt x="38098" y="0"/>
                </a:moveTo>
                <a:lnTo>
                  <a:pt x="1743077" y="0"/>
                </a:lnTo>
                <a:cubicBezTo>
                  <a:pt x="1764118" y="0"/>
                  <a:pt x="1781175" y="17057"/>
                  <a:pt x="1781175" y="38098"/>
                </a:cubicBezTo>
                <a:lnTo>
                  <a:pt x="1781175" y="419102"/>
                </a:lnTo>
                <a:cubicBezTo>
                  <a:pt x="1781175" y="440143"/>
                  <a:pt x="1764118" y="457200"/>
                  <a:pt x="1743077" y="457200"/>
                </a:cubicBezTo>
                <a:lnTo>
                  <a:pt x="38098" y="457200"/>
                </a:lnTo>
                <a:cubicBezTo>
                  <a:pt x="17057" y="457200"/>
                  <a:pt x="0" y="440143"/>
                  <a:pt x="0" y="419102"/>
                </a:cubicBezTo>
                <a:lnTo>
                  <a:pt x="0" y="38098"/>
                </a:lnTo>
                <a:cubicBezTo>
                  <a:pt x="0" y="17071"/>
                  <a:pt x="17071" y="0"/>
                  <a:pt x="38098" y="0"/>
                </a:cubicBezTo>
                <a:close/>
              </a:path>
            </a:pathLst>
          </a:custGeom>
          <a:solidFill>
            <a:srgbClr val="2A2726">
              <a:alpha val="60000"/>
            </a:srgbClr>
          </a:solidFill>
          <a:ln/>
        </p:spPr>
      </p:sp>
      <p:sp>
        <p:nvSpPr>
          <p:cNvPr id="27" name="Text 25"/>
          <p:cNvSpPr/>
          <p:nvPr/>
        </p:nvSpPr>
        <p:spPr>
          <a:xfrm>
            <a:off x="3002235" y="3905250"/>
            <a:ext cx="741164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D4A574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Cocok untuk: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3002235" y="3905250"/>
            <a:ext cx="1549673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Entrepreneurs, executives</a:t>
            </a:r>
            <a:endParaRPr lang="en-US" sz="1600" dirty="0"/>
          </a:p>
        </p:txBody>
      </p:sp>
      <p:sp>
        <p:nvSpPr>
          <p:cNvPr id="29" name="Shape 27"/>
          <p:cNvSpPr/>
          <p:nvPr/>
        </p:nvSpPr>
        <p:spPr>
          <a:xfrm>
            <a:off x="2887935" y="4362450"/>
            <a:ext cx="1781175" cy="457200"/>
          </a:xfrm>
          <a:custGeom>
            <a:avLst/>
            <a:gdLst/>
            <a:ahLst/>
            <a:cxnLst/>
            <a:rect l="l" t="t" r="r" b="b"/>
            <a:pathLst>
              <a:path w="1781175" h="457200">
                <a:moveTo>
                  <a:pt x="38098" y="0"/>
                </a:moveTo>
                <a:lnTo>
                  <a:pt x="1743077" y="0"/>
                </a:lnTo>
                <a:cubicBezTo>
                  <a:pt x="1764118" y="0"/>
                  <a:pt x="1781175" y="17057"/>
                  <a:pt x="1781175" y="38098"/>
                </a:cubicBezTo>
                <a:lnTo>
                  <a:pt x="1781175" y="419102"/>
                </a:lnTo>
                <a:cubicBezTo>
                  <a:pt x="1781175" y="440143"/>
                  <a:pt x="1764118" y="457200"/>
                  <a:pt x="1743077" y="457200"/>
                </a:cubicBezTo>
                <a:lnTo>
                  <a:pt x="38098" y="457200"/>
                </a:lnTo>
                <a:cubicBezTo>
                  <a:pt x="17057" y="457200"/>
                  <a:pt x="0" y="440143"/>
                  <a:pt x="0" y="419102"/>
                </a:cubicBezTo>
                <a:lnTo>
                  <a:pt x="0" y="38098"/>
                </a:lnTo>
                <a:cubicBezTo>
                  <a:pt x="0" y="17071"/>
                  <a:pt x="17071" y="0"/>
                  <a:pt x="38098" y="0"/>
                </a:cubicBezTo>
                <a:close/>
              </a:path>
            </a:pathLst>
          </a:custGeom>
          <a:solidFill>
            <a:srgbClr val="2A2726">
              <a:alpha val="60000"/>
            </a:srgbClr>
          </a:solidFill>
          <a:ln/>
        </p:spPr>
      </p:sp>
      <p:sp>
        <p:nvSpPr>
          <p:cNvPr id="30" name="Text 28"/>
          <p:cNvSpPr/>
          <p:nvPr/>
        </p:nvSpPr>
        <p:spPr>
          <a:xfrm>
            <a:off x="3002235" y="4438650"/>
            <a:ext cx="418802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D4A574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Payoff: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3002235" y="4438650"/>
            <a:ext cx="1198959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Opportunities, partnerships</a:t>
            </a:r>
            <a:endParaRPr lang="en-US" sz="1600" dirty="0"/>
          </a:p>
        </p:txBody>
      </p:sp>
      <p:sp>
        <p:nvSpPr>
          <p:cNvPr id="32" name="Shape 30"/>
          <p:cNvSpPr/>
          <p:nvPr/>
        </p:nvSpPr>
        <p:spPr>
          <a:xfrm>
            <a:off x="2887935" y="4895850"/>
            <a:ext cx="1781175" cy="457200"/>
          </a:xfrm>
          <a:custGeom>
            <a:avLst/>
            <a:gdLst/>
            <a:ahLst/>
            <a:cxnLst/>
            <a:rect l="l" t="t" r="r" b="b"/>
            <a:pathLst>
              <a:path w="1781175" h="457200">
                <a:moveTo>
                  <a:pt x="38098" y="0"/>
                </a:moveTo>
                <a:lnTo>
                  <a:pt x="1743077" y="0"/>
                </a:lnTo>
                <a:cubicBezTo>
                  <a:pt x="1764118" y="0"/>
                  <a:pt x="1781175" y="17057"/>
                  <a:pt x="1781175" y="38098"/>
                </a:cubicBezTo>
                <a:lnTo>
                  <a:pt x="1781175" y="419102"/>
                </a:lnTo>
                <a:cubicBezTo>
                  <a:pt x="1781175" y="440143"/>
                  <a:pt x="1764118" y="457200"/>
                  <a:pt x="1743077" y="457200"/>
                </a:cubicBezTo>
                <a:lnTo>
                  <a:pt x="38098" y="457200"/>
                </a:lnTo>
                <a:cubicBezTo>
                  <a:pt x="17057" y="457200"/>
                  <a:pt x="0" y="440143"/>
                  <a:pt x="0" y="419102"/>
                </a:cubicBezTo>
                <a:lnTo>
                  <a:pt x="0" y="38098"/>
                </a:lnTo>
                <a:cubicBezTo>
                  <a:pt x="0" y="17071"/>
                  <a:pt x="17071" y="0"/>
                  <a:pt x="38098" y="0"/>
                </a:cubicBezTo>
                <a:close/>
              </a:path>
            </a:pathLst>
          </a:custGeom>
          <a:solidFill>
            <a:srgbClr val="2A2726">
              <a:alpha val="60000"/>
            </a:srgbClr>
          </a:solidFill>
          <a:ln/>
        </p:spPr>
      </p:sp>
      <p:sp>
        <p:nvSpPr>
          <p:cNvPr id="33" name="Text 31"/>
          <p:cNvSpPr/>
          <p:nvPr/>
        </p:nvSpPr>
        <p:spPr>
          <a:xfrm>
            <a:off x="3002235" y="4972050"/>
            <a:ext cx="53533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D4A574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Investasi:</a:t>
            </a:r>
            <a:endParaRPr lang="en-US" sz="1600" dirty="0"/>
          </a:p>
        </p:txBody>
      </p:sp>
      <p:sp>
        <p:nvSpPr>
          <p:cNvPr id="34" name="Text 32"/>
          <p:cNvSpPr/>
          <p:nvPr/>
        </p:nvSpPr>
        <p:spPr>
          <a:xfrm>
            <a:off x="3002235" y="4972050"/>
            <a:ext cx="1207815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Relationship building</a:t>
            </a:r>
            <a:endParaRPr lang="en-US" sz="1600" dirty="0"/>
          </a:p>
        </p:txBody>
      </p:sp>
      <p:sp>
        <p:nvSpPr>
          <p:cNvPr id="35" name="Shape 33"/>
          <p:cNvSpPr/>
          <p:nvPr/>
        </p:nvSpPr>
        <p:spPr>
          <a:xfrm>
            <a:off x="5013945" y="1619250"/>
            <a:ext cx="2162175" cy="3924300"/>
          </a:xfrm>
          <a:custGeom>
            <a:avLst/>
            <a:gdLst/>
            <a:ahLst/>
            <a:cxnLst/>
            <a:rect l="l" t="t" r="r" b="b"/>
            <a:pathLst>
              <a:path w="2162175" h="3924300">
                <a:moveTo>
                  <a:pt x="38100" y="0"/>
                </a:moveTo>
                <a:lnTo>
                  <a:pt x="2124075" y="0"/>
                </a:lnTo>
                <a:cubicBezTo>
                  <a:pt x="2145103" y="0"/>
                  <a:pt x="2162175" y="17072"/>
                  <a:pt x="2162175" y="38100"/>
                </a:cubicBezTo>
                <a:lnTo>
                  <a:pt x="2162175" y="3810007"/>
                </a:lnTo>
                <a:cubicBezTo>
                  <a:pt x="2162175" y="3873129"/>
                  <a:pt x="2111004" y="3924300"/>
                  <a:pt x="2047882" y="3924300"/>
                </a:cubicBezTo>
                <a:lnTo>
                  <a:pt x="114293" y="3924300"/>
                </a:lnTo>
                <a:cubicBezTo>
                  <a:pt x="51213" y="3924300"/>
                  <a:pt x="0" y="3873087"/>
                  <a:pt x="0" y="3810007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3D3836">
              <a:alpha val="40000"/>
            </a:srgbClr>
          </a:solidFill>
          <a:ln/>
        </p:spPr>
      </p:sp>
      <p:sp>
        <p:nvSpPr>
          <p:cNvPr id="36" name="Shape 34"/>
          <p:cNvSpPr/>
          <p:nvPr/>
        </p:nvSpPr>
        <p:spPr>
          <a:xfrm>
            <a:off x="5013945" y="1619250"/>
            <a:ext cx="2162175" cy="38100"/>
          </a:xfrm>
          <a:custGeom>
            <a:avLst/>
            <a:gdLst/>
            <a:ahLst/>
            <a:cxnLst/>
            <a:rect l="l" t="t" r="r" b="b"/>
            <a:pathLst>
              <a:path w="2162175" h="38100">
                <a:moveTo>
                  <a:pt x="38100" y="0"/>
                </a:moveTo>
                <a:lnTo>
                  <a:pt x="2124075" y="0"/>
                </a:lnTo>
                <a:cubicBezTo>
                  <a:pt x="2145103" y="0"/>
                  <a:pt x="2162175" y="17072"/>
                  <a:pt x="2162175" y="38100"/>
                </a:cubicBezTo>
                <a:lnTo>
                  <a:pt x="2162175" y="38100"/>
                </a:lnTo>
                <a:lnTo>
                  <a:pt x="0" y="38100"/>
                </a:ln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C97B63"/>
          </a:solidFill>
          <a:ln/>
        </p:spPr>
      </p:sp>
      <p:sp>
        <p:nvSpPr>
          <p:cNvPr id="37" name="Shape 35"/>
          <p:cNvSpPr/>
          <p:nvPr/>
        </p:nvSpPr>
        <p:spPr>
          <a:xfrm>
            <a:off x="5204445" y="18288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76202" y="0"/>
                </a:moveTo>
                <a:lnTo>
                  <a:pt x="380998" y="0"/>
                </a:lnTo>
                <a:cubicBezTo>
                  <a:pt x="423055" y="0"/>
                  <a:pt x="457200" y="34145"/>
                  <a:pt x="457200" y="76202"/>
                </a:cubicBezTo>
                <a:lnTo>
                  <a:pt x="457200" y="380998"/>
                </a:lnTo>
                <a:cubicBezTo>
                  <a:pt x="457200" y="423055"/>
                  <a:pt x="423055" y="457200"/>
                  <a:pt x="380998" y="457200"/>
                </a:cubicBezTo>
                <a:lnTo>
                  <a:pt x="76202" y="457200"/>
                </a:lnTo>
                <a:cubicBezTo>
                  <a:pt x="34145" y="457200"/>
                  <a:pt x="0" y="423055"/>
                  <a:pt x="0" y="380998"/>
                </a:cubicBezTo>
                <a:lnTo>
                  <a:pt x="0" y="76202"/>
                </a:lnTo>
                <a:cubicBezTo>
                  <a:pt x="0" y="34145"/>
                  <a:pt x="34145" y="0"/>
                  <a:pt x="76202" y="0"/>
                </a:cubicBezTo>
                <a:close/>
              </a:path>
            </a:pathLst>
          </a:custGeom>
          <a:solidFill>
            <a:srgbClr val="C97B63">
              <a:alpha val="20000"/>
            </a:srgbClr>
          </a:solidFill>
          <a:ln/>
        </p:spPr>
      </p:sp>
      <p:sp>
        <p:nvSpPr>
          <p:cNvPr id="38" name="Shape 36"/>
          <p:cNvSpPr/>
          <p:nvPr/>
        </p:nvSpPr>
        <p:spPr>
          <a:xfrm>
            <a:off x="5337795" y="1962150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89669" y="32407"/>
                </a:moveTo>
                <a:lnTo>
                  <a:pt x="95250" y="40109"/>
                </a:lnTo>
                <a:lnTo>
                  <a:pt x="100831" y="32407"/>
                </a:lnTo>
                <a:cubicBezTo>
                  <a:pt x="110133" y="19534"/>
                  <a:pt x="125090" y="11906"/>
                  <a:pt x="140977" y="11906"/>
                </a:cubicBezTo>
                <a:cubicBezTo>
                  <a:pt x="168325" y="11906"/>
                  <a:pt x="190500" y="34082"/>
                  <a:pt x="190500" y="61429"/>
                </a:cubicBezTo>
                <a:lnTo>
                  <a:pt x="190500" y="62396"/>
                </a:lnTo>
                <a:cubicBezTo>
                  <a:pt x="190500" y="104142"/>
                  <a:pt x="138447" y="152623"/>
                  <a:pt x="111286" y="173348"/>
                </a:cubicBezTo>
                <a:cubicBezTo>
                  <a:pt x="106673" y="176845"/>
                  <a:pt x="101017" y="178594"/>
                  <a:pt x="95250" y="178594"/>
                </a:cubicBezTo>
                <a:cubicBezTo>
                  <a:pt x="89483" y="178594"/>
                  <a:pt x="83790" y="176882"/>
                  <a:pt x="79214" y="173348"/>
                </a:cubicBezTo>
                <a:cubicBezTo>
                  <a:pt x="52053" y="152623"/>
                  <a:pt x="0" y="104142"/>
                  <a:pt x="0" y="62396"/>
                </a:cubicBezTo>
                <a:lnTo>
                  <a:pt x="0" y="61429"/>
                </a:lnTo>
                <a:cubicBezTo>
                  <a:pt x="0" y="34082"/>
                  <a:pt x="22175" y="11906"/>
                  <a:pt x="49523" y="11906"/>
                </a:cubicBezTo>
                <a:cubicBezTo>
                  <a:pt x="65410" y="11906"/>
                  <a:pt x="80367" y="19534"/>
                  <a:pt x="89669" y="32407"/>
                </a:cubicBezTo>
                <a:close/>
              </a:path>
            </a:pathLst>
          </a:custGeom>
          <a:solidFill>
            <a:srgbClr val="C97B63"/>
          </a:solidFill>
          <a:ln/>
        </p:spPr>
      </p:sp>
      <p:sp>
        <p:nvSpPr>
          <p:cNvPr id="39" name="Text 37"/>
          <p:cNvSpPr/>
          <p:nvPr/>
        </p:nvSpPr>
        <p:spPr>
          <a:xfrm>
            <a:off x="5775945" y="1924050"/>
            <a:ext cx="67627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Identity</a:t>
            </a:r>
            <a:endParaRPr lang="en-US" sz="1600" dirty="0"/>
          </a:p>
        </p:txBody>
      </p:sp>
      <p:sp>
        <p:nvSpPr>
          <p:cNvPr id="40" name="Text 38"/>
          <p:cNvSpPr/>
          <p:nvPr/>
        </p:nvSpPr>
        <p:spPr>
          <a:xfrm>
            <a:off x="5204445" y="2400300"/>
            <a:ext cx="1847850" cy="13144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Shared mission, values, advocacy movements</a:t>
            </a:r>
            <a:endParaRPr lang="en-US" sz="1600" dirty="0"/>
          </a:p>
        </p:txBody>
      </p:sp>
      <p:sp>
        <p:nvSpPr>
          <p:cNvPr id="41" name="Shape 39"/>
          <p:cNvSpPr/>
          <p:nvPr/>
        </p:nvSpPr>
        <p:spPr>
          <a:xfrm>
            <a:off x="5204445" y="3829050"/>
            <a:ext cx="1781175" cy="457200"/>
          </a:xfrm>
          <a:custGeom>
            <a:avLst/>
            <a:gdLst/>
            <a:ahLst/>
            <a:cxnLst/>
            <a:rect l="l" t="t" r="r" b="b"/>
            <a:pathLst>
              <a:path w="1781175" h="457200">
                <a:moveTo>
                  <a:pt x="38098" y="0"/>
                </a:moveTo>
                <a:lnTo>
                  <a:pt x="1743077" y="0"/>
                </a:lnTo>
                <a:cubicBezTo>
                  <a:pt x="1764118" y="0"/>
                  <a:pt x="1781175" y="17057"/>
                  <a:pt x="1781175" y="38098"/>
                </a:cubicBezTo>
                <a:lnTo>
                  <a:pt x="1781175" y="419102"/>
                </a:lnTo>
                <a:cubicBezTo>
                  <a:pt x="1781175" y="440143"/>
                  <a:pt x="1764118" y="457200"/>
                  <a:pt x="1743077" y="457200"/>
                </a:cubicBezTo>
                <a:lnTo>
                  <a:pt x="38098" y="457200"/>
                </a:lnTo>
                <a:cubicBezTo>
                  <a:pt x="17057" y="457200"/>
                  <a:pt x="0" y="440143"/>
                  <a:pt x="0" y="419102"/>
                </a:cubicBezTo>
                <a:lnTo>
                  <a:pt x="0" y="38098"/>
                </a:lnTo>
                <a:cubicBezTo>
                  <a:pt x="0" y="17071"/>
                  <a:pt x="17071" y="0"/>
                  <a:pt x="38098" y="0"/>
                </a:cubicBezTo>
                <a:close/>
              </a:path>
            </a:pathLst>
          </a:custGeom>
          <a:solidFill>
            <a:srgbClr val="2A2726">
              <a:alpha val="60000"/>
            </a:srgbClr>
          </a:solidFill>
          <a:ln/>
        </p:spPr>
      </p:sp>
      <p:sp>
        <p:nvSpPr>
          <p:cNvPr id="42" name="Text 40"/>
          <p:cNvSpPr/>
          <p:nvPr/>
        </p:nvSpPr>
        <p:spPr>
          <a:xfrm>
            <a:off x="5318745" y="3905250"/>
            <a:ext cx="741164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D4A574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Cocok untuk:</a:t>
            </a:r>
            <a:endParaRPr lang="en-US" sz="1600" dirty="0"/>
          </a:p>
        </p:txBody>
      </p:sp>
      <p:sp>
        <p:nvSpPr>
          <p:cNvPr id="43" name="Text 41"/>
          <p:cNvSpPr/>
          <p:nvPr/>
        </p:nvSpPr>
        <p:spPr>
          <a:xfrm>
            <a:off x="5318745" y="3905250"/>
            <a:ext cx="1238845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Activists, mission-driven</a:t>
            </a:r>
            <a:endParaRPr lang="en-US" sz="1600" dirty="0"/>
          </a:p>
        </p:txBody>
      </p:sp>
      <p:sp>
        <p:nvSpPr>
          <p:cNvPr id="44" name="Shape 42"/>
          <p:cNvSpPr/>
          <p:nvPr/>
        </p:nvSpPr>
        <p:spPr>
          <a:xfrm>
            <a:off x="5204445" y="4362450"/>
            <a:ext cx="1781175" cy="457200"/>
          </a:xfrm>
          <a:custGeom>
            <a:avLst/>
            <a:gdLst/>
            <a:ahLst/>
            <a:cxnLst/>
            <a:rect l="l" t="t" r="r" b="b"/>
            <a:pathLst>
              <a:path w="1781175" h="457200">
                <a:moveTo>
                  <a:pt x="38098" y="0"/>
                </a:moveTo>
                <a:lnTo>
                  <a:pt x="1743077" y="0"/>
                </a:lnTo>
                <a:cubicBezTo>
                  <a:pt x="1764118" y="0"/>
                  <a:pt x="1781175" y="17057"/>
                  <a:pt x="1781175" y="38098"/>
                </a:cubicBezTo>
                <a:lnTo>
                  <a:pt x="1781175" y="419102"/>
                </a:lnTo>
                <a:cubicBezTo>
                  <a:pt x="1781175" y="440143"/>
                  <a:pt x="1764118" y="457200"/>
                  <a:pt x="1743077" y="457200"/>
                </a:cubicBezTo>
                <a:lnTo>
                  <a:pt x="38098" y="457200"/>
                </a:lnTo>
                <a:cubicBezTo>
                  <a:pt x="17057" y="457200"/>
                  <a:pt x="0" y="440143"/>
                  <a:pt x="0" y="419102"/>
                </a:cubicBezTo>
                <a:lnTo>
                  <a:pt x="0" y="38098"/>
                </a:lnTo>
                <a:cubicBezTo>
                  <a:pt x="0" y="17071"/>
                  <a:pt x="17071" y="0"/>
                  <a:pt x="38098" y="0"/>
                </a:cubicBezTo>
                <a:close/>
              </a:path>
            </a:pathLst>
          </a:custGeom>
          <a:solidFill>
            <a:srgbClr val="2A2726">
              <a:alpha val="60000"/>
            </a:srgbClr>
          </a:solidFill>
          <a:ln/>
        </p:spPr>
      </p:sp>
      <p:sp>
        <p:nvSpPr>
          <p:cNvPr id="45" name="Text 43"/>
          <p:cNvSpPr/>
          <p:nvPr/>
        </p:nvSpPr>
        <p:spPr>
          <a:xfrm>
            <a:off x="5318745" y="4438650"/>
            <a:ext cx="418802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D4A574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Payoff:</a:t>
            </a:r>
            <a:endParaRPr lang="en-US" sz="1600" dirty="0"/>
          </a:p>
        </p:txBody>
      </p:sp>
      <p:sp>
        <p:nvSpPr>
          <p:cNvPr id="46" name="Text 44"/>
          <p:cNvSpPr/>
          <p:nvPr/>
        </p:nvSpPr>
        <p:spPr>
          <a:xfrm>
            <a:off x="5318745" y="4438650"/>
            <a:ext cx="1421829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Impact, belonging, influence</a:t>
            </a:r>
            <a:endParaRPr lang="en-US" sz="1600" dirty="0"/>
          </a:p>
        </p:txBody>
      </p:sp>
      <p:sp>
        <p:nvSpPr>
          <p:cNvPr id="47" name="Shape 45"/>
          <p:cNvSpPr/>
          <p:nvPr/>
        </p:nvSpPr>
        <p:spPr>
          <a:xfrm>
            <a:off x="5204445" y="4895850"/>
            <a:ext cx="1781175" cy="457200"/>
          </a:xfrm>
          <a:custGeom>
            <a:avLst/>
            <a:gdLst/>
            <a:ahLst/>
            <a:cxnLst/>
            <a:rect l="l" t="t" r="r" b="b"/>
            <a:pathLst>
              <a:path w="1781175" h="457200">
                <a:moveTo>
                  <a:pt x="38098" y="0"/>
                </a:moveTo>
                <a:lnTo>
                  <a:pt x="1743077" y="0"/>
                </a:lnTo>
                <a:cubicBezTo>
                  <a:pt x="1764118" y="0"/>
                  <a:pt x="1781175" y="17057"/>
                  <a:pt x="1781175" y="38098"/>
                </a:cubicBezTo>
                <a:lnTo>
                  <a:pt x="1781175" y="419102"/>
                </a:lnTo>
                <a:cubicBezTo>
                  <a:pt x="1781175" y="440143"/>
                  <a:pt x="1764118" y="457200"/>
                  <a:pt x="1743077" y="457200"/>
                </a:cubicBezTo>
                <a:lnTo>
                  <a:pt x="38098" y="457200"/>
                </a:lnTo>
                <a:cubicBezTo>
                  <a:pt x="17057" y="457200"/>
                  <a:pt x="0" y="440143"/>
                  <a:pt x="0" y="419102"/>
                </a:cubicBezTo>
                <a:lnTo>
                  <a:pt x="0" y="38098"/>
                </a:lnTo>
                <a:cubicBezTo>
                  <a:pt x="0" y="17071"/>
                  <a:pt x="17071" y="0"/>
                  <a:pt x="38098" y="0"/>
                </a:cubicBezTo>
                <a:close/>
              </a:path>
            </a:pathLst>
          </a:custGeom>
          <a:solidFill>
            <a:srgbClr val="2A2726">
              <a:alpha val="60000"/>
            </a:srgbClr>
          </a:solidFill>
          <a:ln/>
        </p:spPr>
      </p:sp>
      <p:sp>
        <p:nvSpPr>
          <p:cNvPr id="48" name="Text 46"/>
          <p:cNvSpPr/>
          <p:nvPr/>
        </p:nvSpPr>
        <p:spPr>
          <a:xfrm>
            <a:off x="5318745" y="4972050"/>
            <a:ext cx="53533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D4A574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Investasi:</a:t>
            </a:r>
            <a:endParaRPr lang="en-US" sz="1600" dirty="0"/>
          </a:p>
        </p:txBody>
      </p:sp>
      <p:sp>
        <p:nvSpPr>
          <p:cNvPr id="49" name="Text 47"/>
          <p:cNvSpPr/>
          <p:nvPr/>
        </p:nvSpPr>
        <p:spPr>
          <a:xfrm>
            <a:off x="5318745" y="4972050"/>
            <a:ext cx="1073274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Authentic commitment</a:t>
            </a:r>
            <a:endParaRPr lang="en-US" sz="1600" dirty="0"/>
          </a:p>
        </p:txBody>
      </p:sp>
      <p:sp>
        <p:nvSpPr>
          <p:cNvPr id="50" name="Shape 48"/>
          <p:cNvSpPr/>
          <p:nvPr/>
        </p:nvSpPr>
        <p:spPr>
          <a:xfrm>
            <a:off x="7330380" y="1619250"/>
            <a:ext cx="2162175" cy="3924300"/>
          </a:xfrm>
          <a:custGeom>
            <a:avLst/>
            <a:gdLst/>
            <a:ahLst/>
            <a:cxnLst/>
            <a:rect l="l" t="t" r="r" b="b"/>
            <a:pathLst>
              <a:path w="2162175" h="3924300">
                <a:moveTo>
                  <a:pt x="38100" y="0"/>
                </a:moveTo>
                <a:lnTo>
                  <a:pt x="2124075" y="0"/>
                </a:lnTo>
                <a:cubicBezTo>
                  <a:pt x="2145103" y="0"/>
                  <a:pt x="2162175" y="17072"/>
                  <a:pt x="2162175" y="38100"/>
                </a:cubicBezTo>
                <a:lnTo>
                  <a:pt x="2162175" y="3810007"/>
                </a:lnTo>
                <a:cubicBezTo>
                  <a:pt x="2162175" y="3873129"/>
                  <a:pt x="2111004" y="3924300"/>
                  <a:pt x="2047882" y="3924300"/>
                </a:cubicBezTo>
                <a:lnTo>
                  <a:pt x="114293" y="3924300"/>
                </a:lnTo>
                <a:cubicBezTo>
                  <a:pt x="51213" y="3924300"/>
                  <a:pt x="0" y="3873087"/>
                  <a:pt x="0" y="3810007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3D3836">
              <a:alpha val="40000"/>
            </a:srgbClr>
          </a:solidFill>
          <a:ln/>
        </p:spPr>
      </p:sp>
      <p:sp>
        <p:nvSpPr>
          <p:cNvPr id="51" name="Shape 49"/>
          <p:cNvSpPr/>
          <p:nvPr/>
        </p:nvSpPr>
        <p:spPr>
          <a:xfrm>
            <a:off x="7330380" y="1619250"/>
            <a:ext cx="2162175" cy="38100"/>
          </a:xfrm>
          <a:custGeom>
            <a:avLst/>
            <a:gdLst/>
            <a:ahLst/>
            <a:cxnLst/>
            <a:rect l="l" t="t" r="r" b="b"/>
            <a:pathLst>
              <a:path w="2162175" h="38100">
                <a:moveTo>
                  <a:pt x="38100" y="0"/>
                </a:moveTo>
                <a:lnTo>
                  <a:pt x="2124075" y="0"/>
                </a:lnTo>
                <a:cubicBezTo>
                  <a:pt x="2145103" y="0"/>
                  <a:pt x="2162175" y="17072"/>
                  <a:pt x="2162175" y="38100"/>
                </a:cubicBezTo>
                <a:lnTo>
                  <a:pt x="2162175" y="38100"/>
                </a:lnTo>
                <a:lnTo>
                  <a:pt x="0" y="38100"/>
                </a:ln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52" name="Shape 50"/>
          <p:cNvSpPr/>
          <p:nvPr/>
        </p:nvSpPr>
        <p:spPr>
          <a:xfrm>
            <a:off x="7520880" y="18288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76202" y="0"/>
                </a:moveTo>
                <a:lnTo>
                  <a:pt x="380998" y="0"/>
                </a:lnTo>
                <a:cubicBezTo>
                  <a:pt x="423055" y="0"/>
                  <a:pt x="457200" y="34145"/>
                  <a:pt x="457200" y="76202"/>
                </a:cubicBezTo>
                <a:lnTo>
                  <a:pt x="457200" y="380998"/>
                </a:lnTo>
                <a:cubicBezTo>
                  <a:pt x="457200" y="423055"/>
                  <a:pt x="423055" y="457200"/>
                  <a:pt x="380998" y="457200"/>
                </a:cubicBezTo>
                <a:lnTo>
                  <a:pt x="76202" y="457200"/>
                </a:lnTo>
                <a:cubicBezTo>
                  <a:pt x="34145" y="457200"/>
                  <a:pt x="0" y="423055"/>
                  <a:pt x="0" y="380998"/>
                </a:cubicBezTo>
                <a:lnTo>
                  <a:pt x="0" y="76202"/>
                </a:lnTo>
                <a:cubicBezTo>
                  <a:pt x="0" y="34145"/>
                  <a:pt x="34145" y="0"/>
                  <a:pt x="76202" y="0"/>
                </a:cubicBezTo>
                <a:close/>
              </a:path>
            </a:pathLst>
          </a:custGeom>
          <a:solidFill>
            <a:srgbClr val="D4A574">
              <a:alpha val="20000"/>
            </a:srgbClr>
          </a:solidFill>
          <a:ln/>
        </p:spPr>
      </p:sp>
      <p:sp>
        <p:nvSpPr>
          <p:cNvPr id="53" name="Shape 51"/>
          <p:cNvSpPr/>
          <p:nvPr/>
        </p:nvSpPr>
        <p:spPr>
          <a:xfrm>
            <a:off x="7666137" y="1962150"/>
            <a:ext cx="166688" cy="190500"/>
          </a:xfrm>
          <a:custGeom>
            <a:avLst/>
            <a:gdLst/>
            <a:ahLst/>
            <a:cxnLst/>
            <a:rect l="l" t="t" r="r" b="b"/>
            <a:pathLst>
              <a:path w="166688" h="190500">
                <a:moveTo>
                  <a:pt x="59531" y="29766"/>
                </a:moveTo>
                <a:cubicBezTo>
                  <a:pt x="59531" y="16632"/>
                  <a:pt x="70210" y="5953"/>
                  <a:pt x="83344" y="5953"/>
                </a:cubicBezTo>
                <a:cubicBezTo>
                  <a:pt x="96478" y="5953"/>
                  <a:pt x="107156" y="16632"/>
                  <a:pt x="107156" y="29766"/>
                </a:cubicBezTo>
                <a:lnTo>
                  <a:pt x="107156" y="47625"/>
                </a:lnTo>
                <a:lnTo>
                  <a:pt x="59531" y="47625"/>
                </a:lnTo>
                <a:lnTo>
                  <a:pt x="59531" y="29766"/>
                </a:lnTo>
                <a:close/>
                <a:moveTo>
                  <a:pt x="41672" y="47625"/>
                </a:moveTo>
                <a:lnTo>
                  <a:pt x="17859" y="47625"/>
                </a:lnTo>
                <a:cubicBezTo>
                  <a:pt x="8000" y="47625"/>
                  <a:pt x="0" y="55625"/>
                  <a:pt x="0" y="65484"/>
                </a:cubicBezTo>
                <a:lnTo>
                  <a:pt x="0" y="142875"/>
                </a:lnTo>
                <a:cubicBezTo>
                  <a:pt x="0" y="162595"/>
                  <a:pt x="15999" y="178594"/>
                  <a:pt x="35719" y="178594"/>
                </a:cubicBezTo>
                <a:lnTo>
                  <a:pt x="130969" y="178594"/>
                </a:lnTo>
                <a:cubicBezTo>
                  <a:pt x="150688" y="178594"/>
                  <a:pt x="166688" y="162595"/>
                  <a:pt x="166688" y="142875"/>
                </a:cubicBezTo>
                <a:lnTo>
                  <a:pt x="166688" y="65484"/>
                </a:lnTo>
                <a:cubicBezTo>
                  <a:pt x="166688" y="55625"/>
                  <a:pt x="158688" y="47625"/>
                  <a:pt x="148828" y="47625"/>
                </a:cubicBezTo>
                <a:lnTo>
                  <a:pt x="125016" y="47625"/>
                </a:lnTo>
                <a:lnTo>
                  <a:pt x="125016" y="29766"/>
                </a:lnTo>
                <a:cubicBezTo>
                  <a:pt x="125016" y="6734"/>
                  <a:pt x="106375" y="-11906"/>
                  <a:pt x="83344" y="-11906"/>
                </a:cubicBezTo>
                <a:cubicBezTo>
                  <a:pt x="60313" y="-11906"/>
                  <a:pt x="41672" y="6734"/>
                  <a:pt x="41672" y="29766"/>
                </a:cubicBezTo>
                <a:lnTo>
                  <a:pt x="41672" y="47625"/>
                </a:lnTo>
                <a:close/>
                <a:moveTo>
                  <a:pt x="50602" y="65484"/>
                </a:moveTo>
                <a:cubicBezTo>
                  <a:pt x="55530" y="65484"/>
                  <a:pt x="59531" y="69486"/>
                  <a:pt x="59531" y="74414"/>
                </a:cubicBezTo>
                <a:cubicBezTo>
                  <a:pt x="59531" y="79342"/>
                  <a:pt x="55530" y="83344"/>
                  <a:pt x="50602" y="83344"/>
                </a:cubicBezTo>
                <a:cubicBezTo>
                  <a:pt x="45673" y="83344"/>
                  <a:pt x="41672" y="79342"/>
                  <a:pt x="41672" y="74414"/>
                </a:cubicBezTo>
                <a:cubicBezTo>
                  <a:pt x="41672" y="69486"/>
                  <a:pt x="45673" y="65484"/>
                  <a:pt x="50602" y="65484"/>
                </a:cubicBezTo>
                <a:close/>
                <a:moveTo>
                  <a:pt x="107156" y="74414"/>
                </a:moveTo>
                <a:cubicBezTo>
                  <a:pt x="107156" y="69486"/>
                  <a:pt x="111158" y="65484"/>
                  <a:pt x="116086" y="65484"/>
                </a:cubicBezTo>
                <a:cubicBezTo>
                  <a:pt x="121014" y="65484"/>
                  <a:pt x="125016" y="69486"/>
                  <a:pt x="125016" y="74414"/>
                </a:cubicBezTo>
                <a:cubicBezTo>
                  <a:pt x="125016" y="79342"/>
                  <a:pt x="121014" y="83344"/>
                  <a:pt x="116086" y="83344"/>
                </a:cubicBezTo>
                <a:cubicBezTo>
                  <a:pt x="111158" y="83344"/>
                  <a:pt x="107156" y="79342"/>
                  <a:pt x="107156" y="74414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54" name="Text 52"/>
          <p:cNvSpPr/>
          <p:nvPr/>
        </p:nvSpPr>
        <p:spPr>
          <a:xfrm>
            <a:off x="8092380" y="1924050"/>
            <a:ext cx="10287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Commercial</a:t>
            </a:r>
            <a:endParaRPr lang="en-US" sz="1600" dirty="0"/>
          </a:p>
        </p:txBody>
      </p:sp>
      <p:sp>
        <p:nvSpPr>
          <p:cNvPr id="55" name="Text 53"/>
          <p:cNvSpPr/>
          <p:nvPr/>
        </p:nvSpPr>
        <p:spPr>
          <a:xfrm>
            <a:off x="7520880" y="2400300"/>
            <a:ext cx="1847850" cy="13144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Komunitas di sekitar produk/brand</a:t>
            </a:r>
            <a:endParaRPr lang="en-US" sz="1600" dirty="0"/>
          </a:p>
        </p:txBody>
      </p:sp>
      <p:sp>
        <p:nvSpPr>
          <p:cNvPr id="56" name="Shape 54"/>
          <p:cNvSpPr/>
          <p:nvPr/>
        </p:nvSpPr>
        <p:spPr>
          <a:xfrm>
            <a:off x="7520880" y="3829050"/>
            <a:ext cx="1781175" cy="457200"/>
          </a:xfrm>
          <a:custGeom>
            <a:avLst/>
            <a:gdLst/>
            <a:ahLst/>
            <a:cxnLst/>
            <a:rect l="l" t="t" r="r" b="b"/>
            <a:pathLst>
              <a:path w="1781175" h="457200">
                <a:moveTo>
                  <a:pt x="38098" y="0"/>
                </a:moveTo>
                <a:lnTo>
                  <a:pt x="1743077" y="0"/>
                </a:lnTo>
                <a:cubicBezTo>
                  <a:pt x="1764118" y="0"/>
                  <a:pt x="1781175" y="17057"/>
                  <a:pt x="1781175" y="38098"/>
                </a:cubicBezTo>
                <a:lnTo>
                  <a:pt x="1781175" y="419102"/>
                </a:lnTo>
                <a:cubicBezTo>
                  <a:pt x="1781175" y="440143"/>
                  <a:pt x="1764118" y="457200"/>
                  <a:pt x="1743077" y="457200"/>
                </a:cubicBezTo>
                <a:lnTo>
                  <a:pt x="38098" y="457200"/>
                </a:lnTo>
                <a:cubicBezTo>
                  <a:pt x="17057" y="457200"/>
                  <a:pt x="0" y="440143"/>
                  <a:pt x="0" y="419102"/>
                </a:cubicBezTo>
                <a:lnTo>
                  <a:pt x="0" y="38098"/>
                </a:lnTo>
                <a:cubicBezTo>
                  <a:pt x="0" y="17071"/>
                  <a:pt x="17071" y="0"/>
                  <a:pt x="38098" y="0"/>
                </a:cubicBezTo>
                <a:close/>
              </a:path>
            </a:pathLst>
          </a:custGeom>
          <a:solidFill>
            <a:srgbClr val="2A2726">
              <a:alpha val="60000"/>
            </a:srgbClr>
          </a:solidFill>
          <a:ln/>
        </p:spPr>
      </p:sp>
      <p:sp>
        <p:nvSpPr>
          <p:cNvPr id="57" name="Text 55"/>
          <p:cNvSpPr/>
          <p:nvPr/>
        </p:nvSpPr>
        <p:spPr>
          <a:xfrm>
            <a:off x="7635180" y="3905250"/>
            <a:ext cx="741164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D4A574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Cocok untuk:</a:t>
            </a:r>
            <a:endParaRPr lang="en-US" sz="1600" dirty="0"/>
          </a:p>
        </p:txBody>
      </p:sp>
      <p:sp>
        <p:nvSpPr>
          <p:cNvPr id="58" name="Text 56"/>
          <p:cNvSpPr/>
          <p:nvPr/>
        </p:nvSpPr>
        <p:spPr>
          <a:xfrm>
            <a:off x="7635180" y="3905250"/>
            <a:ext cx="1531218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Brand owners, product-led</a:t>
            </a:r>
            <a:endParaRPr lang="en-US" sz="1600" dirty="0"/>
          </a:p>
        </p:txBody>
      </p:sp>
      <p:sp>
        <p:nvSpPr>
          <p:cNvPr id="59" name="Shape 57"/>
          <p:cNvSpPr/>
          <p:nvPr/>
        </p:nvSpPr>
        <p:spPr>
          <a:xfrm>
            <a:off x="7520880" y="4362450"/>
            <a:ext cx="1781175" cy="457200"/>
          </a:xfrm>
          <a:custGeom>
            <a:avLst/>
            <a:gdLst/>
            <a:ahLst/>
            <a:cxnLst/>
            <a:rect l="l" t="t" r="r" b="b"/>
            <a:pathLst>
              <a:path w="1781175" h="457200">
                <a:moveTo>
                  <a:pt x="38098" y="0"/>
                </a:moveTo>
                <a:lnTo>
                  <a:pt x="1743077" y="0"/>
                </a:lnTo>
                <a:cubicBezTo>
                  <a:pt x="1764118" y="0"/>
                  <a:pt x="1781175" y="17057"/>
                  <a:pt x="1781175" y="38098"/>
                </a:cubicBezTo>
                <a:lnTo>
                  <a:pt x="1781175" y="419102"/>
                </a:lnTo>
                <a:cubicBezTo>
                  <a:pt x="1781175" y="440143"/>
                  <a:pt x="1764118" y="457200"/>
                  <a:pt x="1743077" y="457200"/>
                </a:cubicBezTo>
                <a:lnTo>
                  <a:pt x="38098" y="457200"/>
                </a:lnTo>
                <a:cubicBezTo>
                  <a:pt x="17057" y="457200"/>
                  <a:pt x="0" y="440143"/>
                  <a:pt x="0" y="419102"/>
                </a:cubicBezTo>
                <a:lnTo>
                  <a:pt x="0" y="38098"/>
                </a:lnTo>
                <a:cubicBezTo>
                  <a:pt x="0" y="17071"/>
                  <a:pt x="17071" y="0"/>
                  <a:pt x="38098" y="0"/>
                </a:cubicBezTo>
                <a:close/>
              </a:path>
            </a:pathLst>
          </a:custGeom>
          <a:solidFill>
            <a:srgbClr val="2A2726">
              <a:alpha val="60000"/>
            </a:srgbClr>
          </a:solidFill>
          <a:ln/>
        </p:spPr>
      </p:sp>
      <p:sp>
        <p:nvSpPr>
          <p:cNvPr id="60" name="Text 58"/>
          <p:cNvSpPr/>
          <p:nvPr/>
        </p:nvSpPr>
        <p:spPr>
          <a:xfrm>
            <a:off x="7635180" y="4438650"/>
            <a:ext cx="418802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D4A574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Payoff:</a:t>
            </a:r>
            <a:endParaRPr lang="en-US" sz="1600" dirty="0"/>
          </a:p>
        </p:txBody>
      </p:sp>
      <p:sp>
        <p:nvSpPr>
          <p:cNvPr id="61" name="Text 59"/>
          <p:cNvSpPr/>
          <p:nvPr/>
        </p:nvSpPr>
        <p:spPr>
          <a:xfrm>
            <a:off x="7635180" y="4438650"/>
            <a:ext cx="1254844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Retention, LTV, advocacy</a:t>
            </a:r>
            <a:endParaRPr lang="en-US" sz="1600" dirty="0"/>
          </a:p>
        </p:txBody>
      </p:sp>
      <p:sp>
        <p:nvSpPr>
          <p:cNvPr id="62" name="Shape 60"/>
          <p:cNvSpPr/>
          <p:nvPr/>
        </p:nvSpPr>
        <p:spPr>
          <a:xfrm>
            <a:off x="7520880" y="4895850"/>
            <a:ext cx="1781175" cy="457200"/>
          </a:xfrm>
          <a:custGeom>
            <a:avLst/>
            <a:gdLst/>
            <a:ahLst/>
            <a:cxnLst/>
            <a:rect l="l" t="t" r="r" b="b"/>
            <a:pathLst>
              <a:path w="1781175" h="457200">
                <a:moveTo>
                  <a:pt x="38098" y="0"/>
                </a:moveTo>
                <a:lnTo>
                  <a:pt x="1743077" y="0"/>
                </a:lnTo>
                <a:cubicBezTo>
                  <a:pt x="1764118" y="0"/>
                  <a:pt x="1781175" y="17057"/>
                  <a:pt x="1781175" y="38098"/>
                </a:cubicBezTo>
                <a:lnTo>
                  <a:pt x="1781175" y="419102"/>
                </a:lnTo>
                <a:cubicBezTo>
                  <a:pt x="1781175" y="440143"/>
                  <a:pt x="1764118" y="457200"/>
                  <a:pt x="1743077" y="457200"/>
                </a:cubicBezTo>
                <a:lnTo>
                  <a:pt x="38098" y="457200"/>
                </a:lnTo>
                <a:cubicBezTo>
                  <a:pt x="17057" y="457200"/>
                  <a:pt x="0" y="440143"/>
                  <a:pt x="0" y="419102"/>
                </a:cubicBezTo>
                <a:lnTo>
                  <a:pt x="0" y="38098"/>
                </a:lnTo>
                <a:cubicBezTo>
                  <a:pt x="0" y="17071"/>
                  <a:pt x="17071" y="0"/>
                  <a:pt x="38098" y="0"/>
                </a:cubicBezTo>
                <a:close/>
              </a:path>
            </a:pathLst>
          </a:custGeom>
          <a:solidFill>
            <a:srgbClr val="2A2726">
              <a:alpha val="60000"/>
            </a:srgbClr>
          </a:solidFill>
          <a:ln/>
        </p:spPr>
      </p:sp>
      <p:sp>
        <p:nvSpPr>
          <p:cNvPr id="63" name="Text 61"/>
          <p:cNvSpPr/>
          <p:nvPr/>
        </p:nvSpPr>
        <p:spPr>
          <a:xfrm>
            <a:off x="7635180" y="4972050"/>
            <a:ext cx="53533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D4A574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Investasi:</a:t>
            </a:r>
            <a:endParaRPr lang="en-US" sz="1600" dirty="0"/>
          </a:p>
        </p:txBody>
      </p:sp>
      <p:sp>
        <p:nvSpPr>
          <p:cNvPr id="64" name="Text 62"/>
          <p:cNvSpPr/>
          <p:nvPr/>
        </p:nvSpPr>
        <p:spPr>
          <a:xfrm>
            <a:off x="7635180" y="4972050"/>
            <a:ext cx="1597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Product excellence, support</a:t>
            </a:r>
            <a:endParaRPr lang="en-US" sz="1600" dirty="0"/>
          </a:p>
        </p:txBody>
      </p:sp>
      <p:sp>
        <p:nvSpPr>
          <p:cNvPr id="65" name="Shape 63"/>
          <p:cNvSpPr/>
          <p:nvPr/>
        </p:nvSpPr>
        <p:spPr>
          <a:xfrm>
            <a:off x="9646890" y="1619250"/>
            <a:ext cx="2162175" cy="3924300"/>
          </a:xfrm>
          <a:custGeom>
            <a:avLst/>
            <a:gdLst/>
            <a:ahLst/>
            <a:cxnLst/>
            <a:rect l="l" t="t" r="r" b="b"/>
            <a:pathLst>
              <a:path w="2162175" h="3924300">
                <a:moveTo>
                  <a:pt x="38100" y="0"/>
                </a:moveTo>
                <a:lnTo>
                  <a:pt x="2124075" y="0"/>
                </a:lnTo>
                <a:cubicBezTo>
                  <a:pt x="2145103" y="0"/>
                  <a:pt x="2162175" y="17072"/>
                  <a:pt x="2162175" y="38100"/>
                </a:cubicBezTo>
                <a:lnTo>
                  <a:pt x="2162175" y="3810007"/>
                </a:lnTo>
                <a:cubicBezTo>
                  <a:pt x="2162175" y="3873129"/>
                  <a:pt x="2111004" y="3924300"/>
                  <a:pt x="2047882" y="3924300"/>
                </a:cubicBezTo>
                <a:lnTo>
                  <a:pt x="114293" y="3924300"/>
                </a:lnTo>
                <a:cubicBezTo>
                  <a:pt x="51213" y="3924300"/>
                  <a:pt x="0" y="3873087"/>
                  <a:pt x="0" y="3810007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3D3836">
              <a:alpha val="40000"/>
            </a:srgbClr>
          </a:solidFill>
          <a:ln/>
        </p:spPr>
      </p:sp>
      <p:sp>
        <p:nvSpPr>
          <p:cNvPr id="66" name="Shape 64"/>
          <p:cNvSpPr/>
          <p:nvPr/>
        </p:nvSpPr>
        <p:spPr>
          <a:xfrm>
            <a:off x="9646890" y="1619250"/>
            <a:ext cx="2162175" cy="38100"/>
          </a:xfrm>
          <a:custGeom>
            <a:avLst/>
            <a:gdLst/>
            <a:ahLst/>
            <a:cxnLst/>
            <a:rect l="l" t="t" r="r" b="b"/>
            <a:pathLst>
              <a:path w="2162175" h="38100">
                <a:moveTo>
                  <a:pt x="38100" y="0"/>
                </a:moveTo>
                <a:lnTo>
                  <a:pt x="2124075" y="0"/>
                </a:lnTo>
                <a:cubicBezTo>
                  <a:pt x="2145103" y="0"/>
                  <a:pt x="2162175" y="17072"/>
                  <a:pt x="2162175" y="38100"/>
                </a:cubicBezTo>
                <a:lnTo>
                  <a:pt x="2162175" y="38100"/>
                </a:lnTo>
                <a:lnTo>
                  <a:pt x="0" y="38100"/>
                </a:ln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C97B63"/>
          </a:solidFill>
          <a:ln/>
        </p:spPr>
      </p:sp>
      <p:sp>
        <p:nvSpPr>
          <p:cNvPr id="67" name="Shape 65"/>
          <p:cNvSpPr/>
          <p:nvPr/>
        </p:nvSpPr>
        <p:spPr>
          <a:xfrm>
            <a:off x="9837390" y="18288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76202" y="0"/>
                </a:moveTo>
                <a:lnTo>
                  <a:pt x="380998" y="0"/>
                </a:lnTo>
                <a:cubicBezTo>
                  <a:pt x="423055" y="0"/>
                  <a:pt x="457200" y="34145"/>
                  <a:pt x="457200" y="76202"/>
                </a:cubicBezTo>
                <a:lnTo>
                  <a:pt x="457200" y="380998"/>
                </a:lnTo>
                <a:cubicBezTo>
                  <a:pt x="457200" y="423055"/>
                  <a:pt x="423055" y="457200"/>
                  <a:pt x="380998" y="457200"/>
                </a:cubicBezTo>
                <a:lnTo>
                  <a:pt x="76202" y="457200"/>
                </a:lnTo>
                <a:cubicBezTo>
                  <a:pt x="34145" y="457200"/>
                  <a:pt x="0" y="423055"/>
                  <a:pt x="0" y="380998"/>
                </a:cubicBezTo>
                <a:lnTo>
                  <a:pt x="0" y="76202"/>
                </a:lnTo>
                <a:cubicBezTo>
                  <a:pt x="0" y="34145"/>
                  <a:pt x="34145" y="0"/>
                  <a:pt x="76202" y="0"/>
                </a:cubicBezTo>
                <a:close/>
              </a:path>
            </a:pathLst>
          </a:custGeom>
          <a:solidFill>
            <a:srgbClr val="C97B63">
              <a:alpha val="20000"/>
            </a:srgbClr>
          </a:solidFill>
          <a:ln/>
        </p:spPr>
      </p:sp>
      <p:sp>
        <p:nvSpPr>
          <p:cNvPr id="68" name="Shape 66"/>
          <p:cNvSpPr/>
          <p:nvPr/>
        </p:nvSpPr>
        <p:spPr>
          <a:xfrm>
            <a:off x="9970740" y="1962150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171599" y="7032"/>
                </a:moveTo>
                <a:cubicBezTo>
                  <a:pt x="175878" y="8930"/>
                  <a:pt x="178594" y="13171"/>
                  <a:pt x="178594" y="17859"/>
                </a:cubicBezTo>
                <a:lnTo>
                  <a:pt x="178594" y="172641"/>
                </a:lnTo>
                <a:cubicBezTo>
                  <a:pt x="178594" y="177329"/>
                  <a:pt x="175878" y="181570"/>
                  <a:pt x="171599" y="183468"/>
                </a:cubicBezTo>
                <a:cubicBezTo>
                  <a:pt x="167320" y="185365"/>
                  <a:pt x="162371" y="184658"/>
                  <a:pt x="158837" y="181570"/>
                </a:cubicBezTo>
                <a:lnTo>
                  <a:pt x="141498" y="166427"/>
                </a:lnTo>
                <a:cubicBezTo>
                  <a:pt x="125276" y="152251"/>
                  <a:pt x="104775" y="143991"/>
                  <a:pt x="83307" y="142987"/>
                </a:cubicBezTo>
                <a:lnTo>
                  <a:pt x="83307" y="178594"/>
                </a:lnTo>
                <a:cubicBezTo>
                  <a:pt x="83307" y="185179"/>
                  <a:pt x="77986" y="190500"/>
                  <a:pt x="71400" y="190500"/>
                </a:cubicBezTo>
                <a:lnTo>
                  <a:pt x="59494" y="190500"/>
                </a:lnTo>
                <a:cubicBezTo>
                  <a:pt x="52908" y="190500"/>
                  <a:pt x="47588" y="185179"/>
                  <a:pt x="47588" y="178594"/>
                </a:cubicBezTo>
                <a:lnTo>
                  <a:pt x="47588" y="142875"/>
                </a:lnTo>
                <a:cubicBezTo>
                  <a:pt x="21320" y="142875"/>
                  <a:pt x="0" y="121555"/>
                  <a:pt x="0" y="95250"/>
                </a:cubicBezTo>
                <a:cubicBezTo>
                  <a:pt x="0" y="68945"/>
                  <a:pt x="21320" y="47625"/>
                  <a:pt x="47625" y="47625"/>
                </a:cubicBezTo>
                <a:lnTo>
                  <a:pt x="79065" y="47625"/>
                </a:lnTo>
                <a:cubicBezTo>
                  <a:pt x="102059" y="47551"/>
                  <a:pt x="124234" y="39179"/>
                  <a:pt x="141536" y="24073"/>
                </a:cubicBezTo>
                <a:lnTo>
                  <a:pt x="158874" y="8930"/>
                </a:lnTo>
                <a:cubicBezTo>
                  <a:pt x="162371" y="5842"/>
                  <a:pt x="167394" y="5135"/>
                  <a:pt x="171636" y="7032"/>
                </a:cubicBezTo>
                <a:close/>
                <a:moveTo>
                  <a:pt x="83344" y="119063"/>
                </a:moveTo>
                <a:lnTo>
                  <a:pt x="83344" y="119137"/>
                </a:lnTo>
                <a:cubicBezTo>
                  <a:pt x="109500" y="120142"/>
                  <a:pt x="134615" y="129741"/>
                  <a:pt x="154781" y="146447"/>
                </a:cubicBezTo>
                <a:lnTo>
                  <a:pt x="154781" y="44016"/>
                </a:lnTo>
                <a:cubicBezTo>
                  <a:pt x="134615" y="60722"/>
                  <a:pt x="109500" y="70321"/>
                  <a:pt x="83344" y="71326"/>
                </a:cubicBezTo>
                <a:lnTo>
                  <a:pt x="83344" y="119063"/>
                </a:lnTo>
                <a:close/>
              </a:path>
            </a:pathLst>
          </a:custGeom>
          <a:solidFill>
            <a:srgbClr val="C97B63"/>
          </a:solidFill>
          <a:ln/>
        </p:spPr>
      </p:sp>
      <p:sp>
        <p:nvSpPr>
          <p:cNvPr id="69" name="Text 67"/>
          <p:cNvSpPr/>
          <p:nvPr/>
        </p:nvSpPr>
        <p:spPr>
          <a:xfrm>
            <a:off x="10408890" y="1924050"/>
            <a:ext cx="8096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Influence</a:t>
            </a:r>
            <a:endParaRPr lang="en-US" sz="1600" dirty="0"/>
          </a:p>
        </p:txBody>
      </p:sp>
      <p:sp>
        <p:nvSpPr>
          <p:cNvPr id="70" name="Text 68"/>
          <p:cNvSpPr/>
          <p:nvPr/>
        </p:nvSpPr>
        <p:spPr>
          <a:xfrm>
            <a:off x="9837390" y="2400300"/>
            <a:ext cx="1847850" cy="13144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Thought leadership, media, audience building</a:t>
            </a:r>
            <a:endParaRPr lang="en-US" sz="1600" dirty="0"/>
          </a:p>
        </p:txBody>
      </p:sp>
      <p:sp>
        <p:nvSpPr>
          <p:cNvPr id="71" name="Shape 69"/>
          <p:cNvSpPr/>
          <p:nvPr/>
        </p:nvSpPr>
        <p:spPr>
          <a:xfrm>
            <a:off x="9837390" y="3829050"/>
            <a:ext cx="1781175" cy="457200"/>
          </a:xfrm>
          <a:custGeom>
            <a:avLst/>
            <a:gdLst/>
            <a:ahLst/>
            <a:cxnLst/>
            <a:rect l="l" t="t" r="r" b="b"/>
            <a:pathLst>
              <a:path w="1781175" h="457200">
                <a:moveTo>
                  <a:pt x="38098" y="0"/>
                </a:moveTo>
                <a:lnTo>
                  <a:pt x="1743077" y="0"/>
                </a:lnTo>
                <a:cubicBezTo>
                  <a:pt x="1764118" y="0"/>
                  <a:pt x="1781175" y="17057"/>
                  <a:pt x="1781175" y="38098"/>
                </a:cubicBezTo>
                <a:lnTo>
                  <a:pt x="1781175" y="419102"/>
                </a:lnTo>
                <a:cubicBezTo>
                  <a:pt x="1781175" y="440143"/>
                  <a:pt x="1764118" y="457200"/>
                  <a:pt x="1743077" y="457200"/>
                </a:cubicBezTo>
                <a:lnTo>
                  <a:pt x="38098" y="457200"/>
                </a:lnTo>
                <a:cubicBezTo>
                  <a:pt x="17057" y="457200"/>
                  <a:pt x="0" y="440143"/>
                  <a:pt x="0" y="419102"/>
                </a:cubicBezTo>
                <a:lnTo>
                  <a:pt x="0" y="38098"/>
                </a:lnTo>
                <a:cubicBezTo>
                  <a:pt x="0" y="17071"/>
                  <a:pt x="17071" y="0"/>
                  <a:pt x="38098" y="0"/>
                </a:cubicBezTo>
                <a:close/>
              </a:path>
            </a:pathLst>
          </a:custGeom>
          <a:solidFill>
            <a:srgbClr val="2A2726">
              <a:alpha val="60000"/>
            </a:srgbClr>
          </a:solidFill>
          <a:ln/>
        </p:spPr>
      </p:sp>
      <p:sp>
        <p:nvSpPr>
          <p:cNvPr id="72" name="Text 70"/>
          <p:cNvSpPr/>
          <p:nvPr/>
        </p:nvSpPr>
        <p:spPr>
          <a:xfrm>
            <a:off x="9951690" y="3905250"/>
            <a:ext cx="741164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D4A574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Cocok untuk:</a:t>
            </a:r>
            <a:endParaRPr lang="en-US" sz="1600" dirty="0"/>
          </a:p>
        </p:txBody>
      </p:sp>
      <p:sp>
        <p:nvSpPr>
          <p:cNvPr id="73" name="Text 71"/>
          <p:cNvSpPr/>
          <p:nvPr/>
        </p:nvSpPr>
        <p:spPr>
          <a:xfrm>
            <a:off x="9951690" y="3905250"/>
            <a:ext cx="1252389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Creators, experts, speakers</a:t>
            </a:r>
            <a:endParaRPr lang="en-US" sz="1600" dirty="0"/>
          </a:p>
        </p:txBody>
      </p:sp>
      <p:sp>
        <p:nvSpPr>
          <p:cNvPr id="74" name="Shape 72"/>
          <p:cNvSpPr/>
          <p:nvPr/>
        </p:nvSpPr>
        <p:spPr>
          <a:xfrm>
            <a:off x="9837390" y="4362450"/>
            <a:ext cx="1781175" cy="457200"/>
          </a:xfrm>
          <a:custGeom>
            <a:avLst/>
            <a:gdLst/>
            <a:ahLst/>
            <a:cxnLst/>
            <a:rect l="l" t="t" r="r" b="b"/>
            <a:pathLst>
              <a:path w="1781175" h="457200">
                <a:moveTo>
                  <a:pt x="38098" y="0"/>
                </a:moveTo>
                <a:lnTo>
                  <a:pt x="1743077" y="0"/>
                </a:lnTo>
                <a:cubicBezTo>
                  <a:pt x="1764118" y="0"/>
                  <a:pt x="1781175" y="17057"/>
                  <a:pt x="1781175" y="38098"/>
                </a:cubicBezTo>
                <a:lnTo>
                  <a:pt x="1781175" y="419102"/>
                </a:lnTo>
                <a:cubicBezTo>
                  <a:pt x="1781175" y="440143"/>
                  <a:pt x="1764118" y="457200"/>
                  <a:pt x="1743077" y="457200"/>
                </a:cubicBezTo>
                <a:lnTo>
                  <a:pt x="38098" y="457200"/>
                </a:lnTo>
                <a:cubicBezTo>
                  <a:pt x="17057" y="457200"/>
                  <a:pt x="0" y="440143"/>
                  <a:pt x="0" y="419102"/>
                </a:cubicBezTo>
                <a:lnTo>
                  <a:pt x="0" y="38098"/>
                </a:lnTo>
                <a:cubicBezTo>
                  <a:pt x="0" y="17071"/>
                  <a:pt x="17071" y="0"/>
                  <a:pt x="38098" y="0"/>
                </a:cubicBezTo>
                <a:close/>
              </a:path>
            </a:pathLst>
          </a:custGeom>
          <a:solidFill>
            <a:srgbClr val="2A2726">
              <a:alpha val="60000"/>
            </a:srgbClr>
          </a:solidFill>
          <a:ln/>
        </p:spPr>
      </p:sp>
      <p:sp>
        <p:nvSpPr>
          <p:cNvPr id="75" name="Text 73"/>
          <p:cNvSpPr/>
          <p:nvPr/>
        </p:nvSpPr>
        <p:spPr>
          <a:xfrm>
            <a:off x="9951690" y="4438650"/>
            <a:ext cx="418802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D4A574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Payoff:</a:t>
            </a:r>
            <a:endParaRPr lang="en-US" sz="1600" dirty="0"/>
          </a:p>
        </p:txBody>
      </p:sp>
      <p:sp>
        <p:nvSpPr>
          <p:cNvPr id="76" name="Text 74"/>
          <p:cNvSpPr/>
          <p:nvPr/>
        </p:nvSpPr>
        <p:spPr>
          <a:xfrm>
            <a:off x="9951690" y="4438650"/>
            <a:ext cx="1333128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Reach, authority, monetization</a:t>
            </a:r>
            <a:endParaRPr lang="en-US" sz="1600" dirty="0"/>
          </a:p>
        </p:txBody>
      </p:sp>
      <p:sp>
        <p:nvSpPr>
          <p:cNvPr id="77" name="Shape 75"/>
          <p:cNvSpPr/>
          <p:nvPr/>
        </p:nvSpPr>
        <p:spPr>
          <a:xfrm>
            <a:off x="9837390" y="4895850"/>
            <a:ext cx="1781175" cy="457200"/>
          </a:xfrm>
          <a:custGeom>
            <a:avLst/>
            <a:gdLst/>
            <a:ahLst/>
            <a:cxnLst/>
            <a:rect l="l" t="t" r="r" b="b"/>
            <a:pathLst>
              <a:path w="1781175" h="457200">
                <a:moveTo>
                  <a:pt x="38098" y="0"/>
                </a:moveTo>
                <a:lnTo>
                  <a:pt x="1743077" y="0"/>
                </a:lnTo>
                <a:cubicBezTo>
                  <a:pt x="1764118" y="0"/>
                  <a:pt x="1781175" y="17057"/>
                  <a:pt x="1781175" y="38098"/>
                </a:cubicBezTo>
                <a:lnTo>
                  <a:pt x="1781175" y="419102"/>
                </a:lnTo>
                <a:cubicBezTo>
                  <a:pt x="1781175" y="440143"/>
                  <a:pt x="1764118" y="457200"/>
                  <a:pt x="1743077" y="457200"/>
                </a:cubicBezTo>
                <a:lnTo>
                  <a:pt x="38098" y="457200"/>
                </a:lnTo>
                <a:cubicBezTo>
                  <a:pt x="17057" y="457200"/>
                  <a:pt x="0" y="440143"/>
                  <a:pt x="0" y="419102"/>
                </a:cubicBezTo>
                <a:lnTo>
                  <a:pt x="0" y="38098"/>
                </a:lnTo>
                <a:cubicBezTo>
                  <a:pt x="0" y="17071"/>
                  <a:pt x="17071" y="0"/>
                  <a:pt x="38098" y="0"/>
                </a:cubicBezTo>
                <a:close/>
              </a:path>
            </a:pathLst>
          </a:custGeom>
          <a:solidFill>
            <a:srgbClr val="2A2726">
              <a:alpha val="60000"/>
            </a:srgbClr>
          </a:solidFill>
          <a:ln/>
        </p:spPr>
      </p:sp>
      <p:sp>
        <p:nvSpPr>
          <p:cNvPr id="78" name="Text 76"/>
          <p:cNvSpPr/>
          <p:nvPr/>
        </p:nvSpPr>
        <p:spPr>
          <a:xfrm>
            <a:off x="9951690" y="4972050"/>
            <a:ext cx="53533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D4A574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Investasi:</a:t>
            </a:r>
            <a:endParaRPr lang="en-US" sz="1600" dirty="0"/>
          </a:p>
        </p:txBody>
      </p:sp>
      <p:sp>
        <p:nvSpPr>
          <p:cNvPr id="79" name="Text 77"/>
          <p:cNvSpPr/>
          <p:nvPr/>
        </p:nvSpPr>
        <p:spPr>
          <a:xfrm>
            <a:off x="9951690" y="4972050"/>
            <a:ext cx="1587847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Consistent content, voice</a:t>
            </a:r>
            <a:endParaRPr lang="en-US" sz="1600" dirty="0"/>
          </a:p>
        </p:txBody>
      </p:sp>
      <p:sp>
        <p:nvSpPr>
          <p:cNvPr id="80" name="Shape 78"/>
          <p:cNvSpPr/>
          <p:nvPr/>
        </p:nvSpPr>
        <p:spPr>
          <a:xfrm>
            <a:off x="385763" y="5700713"/>
            <a:ext cx="11420475" cy="771525"/>
          </a:xfrm>
          <a:custGeom>
            <a:avLst/>
            <a:gdLst/>
            <a:ahLst/>
            <a:cxnLst/>
            <a:rect l="l" t="t" r="r" b="b"/>
            <a:pathLst>
              <a:path w="11420475" h="771525">
                <a:moveTo>
                  <a:pt x="76204" y="0"/>
                </a:moveTo>
                <a:lnTo>
                  <a:pt x="11344271" y="0"/>
                </a:lnTo>
                <a:cubicBezTo>
                  <a:pt x="11386358" y="0"/>
                  <a:pt x="11420475" y="34117"/>
                  <a:pt x="11420475" y="76204"/>
                </a:cubicBezTo>
                <a:lnTo>
                  <a:pt x="11420475" y="695321"/>
                </a:lnTo>
                <a:cubicBezTo>
                  <a:pt x="11420475" y="737408"/>
                  <a:pt x="11386358" y="771525"/>
                  <a:pt x="11344271" y="771525"/>
                </a:cubicBezTo>
                <a:lnTo>
                  <a:pt x="76204" y="771525"/>
                </a:lnTo>
                <a:cubicBezTo>
                  <a:pt x="34117" y="771525"/>
                  <a:pt x="0" y="737408"/>
                  <a:pt x="0" y="695321"/>
                </a:cubicBezTo>
                <a:lnTo>
                  <a:pt x="0" y="76204"/>
                </a:lnTo>
                <a:cubicBezTo>
                  <a:pt x="0" y="34146"/>
                  <a:pt x="34146" y="0"/>
                  <a:pt x="76204" y="0"/>
                </a:cubicBezTo>
                <a:close/>
              </a:path>
            </a:pathLst>
          </a:custGeom>
          <a:solidFill>
            <a:srgbClr val="C97B63">
              <a:alpha val="10196"/>
            </a:srgbClr>
          </a:solidFill>
          <a:ln w="12700">
            <a:solidFill>
              <a:srgbClr val="C97B63">
                <a:alpha val="30196"/>
              </a:srgbClr>
            </a:solidFill>
            <a:prstDash val="solid"/>
          </a:ln>
        </p:spPr>
      </p:sp>
      <p:sp>
        <p:nvSpPr>
          <p:cNvPr id="81" name="Shape 79"/>
          <p:cNvSpPr/>
          <p:nvPr/>
        </p:nvSpPr>
        <p:spPr>
          <a:xfrm>
            <a:off x="581025" y="5905500"/>
            <a:ext cx="114300" cy="152400"/>
          </a:xfrm>
          <a:custGeom>
            <a:avLst/>
            <a:gdLst/>
            <a:ahLst/>
            <a:cxnLst/>
            <a:rect l="l" t="t" r="r" b="b"/>
            <a:pathLst>
              <a:path w="114300" h="152400">
                <a:moveTo>
                  <a:pt x="87184" y="114300"/>
                </a:moveTo>
                <a:cubicBezTo>
                  <a:pt x="89356" y="107662"/>
                  <a:pt x="93702" y="101650"/>
                  <a:pt x="98614" y="96470"/>
                </a:cubicBezTo>
                <a:cubicBezTo>
                  <a:pt x="108347" y="86231"/>
                  <a:pt x="114300" y="72390"/>
                  <a:pt x="114300" y="57150"/>
                </a:cubicBezTo>
                <a:cubicBezTo>
                  <a:pt x="114300" y="25598"/>
                  <a:pt x="88702" y="0"/>
                  <a:pt x="57150" y="0"/>
                </a:cubicBezTo>
                <a:cubicBezTo>
                  <a:pt x="25598" y="0"/>
                  <a:pt x="0" y="25598"/>
                  <a:pt x="0" y="57150"/>
                </a:cubicBezTo>
                <a:cubicBezTo>
                  <a:pt x="0" y="72390"/>
                  <a:pt x="5953" y="86231"/>
                  <a:pt x="15686" y="96470"/>
                </a:cubicBezTo>
                <a:cubicBezTo>
                  <a:pt x="20598" y="101650"/>
                  <a:pt x="24973" y="107662"/>
                  <a:pt x="27116" y="114300"/>
                </a:cubicBezTo>
                <a:lnTo>
                  <a:pt x="87154" y="114300"/>
                </a:lnTo>
                <a:close/>
                <a:moveTo>
                  <a:pt x="85725" y="128588"/>
                </a:moveTo>
                <a:lnTo>
                  <a:pt x="28575" y="128588"/>
                </a:lnTo>
                <a:lnTo>
                  <a:pt x="28575" y="133350"/>
                </a:lnTo>
                <a:cubicBezTo>
                  <a:pt x="28575" y="146506"/>
                  <a:pt x="39231" y="157163"/>
                  <a:pt x="52388" y="157163"/>
                </a:cubicBezTo>
                <a:lnTo>
                  <a:pt x="61912" y="157163"/>
                </a:lnTo>
                <a:cubicBezTo>
                  <a:pt x="75069" y="157163"/>
                  <a:pt x="85725" y="146506"/>
                  <a:pt x="85725" y="133350"/>
                </a:cubicBezTo>
                <a:lnTo>
                  <a:pt x="85725" y="128588"/>
                </a:lnTo>
                <a:close/>
                <a:moveTo>
                  <a:pt x="54769" y="33338"/>
                </a:moveTo>
                <a:cubicBezTo>
                  <a:pt x="42922" y="33338"/>
                  <a:pt x="33338" y="42922"/>
                  <a:pt x="33338" y="54769"/>
                </a:cubicBezTo>
                <a:cubicBezTo>
                  <a:pt x="33338" y="58728"/>
                  <a:pt x="30153" y="61912"/>
                  <a:pt x="26194" y="61912"/>
                </a:cubicBezTo>
                <a:cubicBezTo>
                  <a:pt x="22235" y="61912"/>
                  <a:pt x="19050" y="58728"/>
                  <a:pt x="19050" y="54769"/>
                </a:cubicBezTo>
                <a:cubicBezTo>
                  <a:pt x="19050" y="35034"/>
                  <a:pt x="35034" y="19050"/>
                  <a:pt x="54769" y="19050"/>
                </a:cubicBezTo>
                <a:cubicBezTo>
                  <a:pt x="58728" y="19050"/>
                  <a:pt x="61912" y="22235"/>
                  <a:pt x="61912" y="26194"/>
                </a:cubicBezTo>
                <a:cubicBezTo>
                  <a:pt x="61912" y="30153"/>
                  <a:pt x="58728" y="33338"/>
                  <a:pt x="54769" y="33338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82" name="Text 80"/>
          <p:cNvSpPr/>
          <p:nvPr/>
        </p:nvSpPr>
        <p:spPr>
          <a:xfrm>
            <a:off x="790575" y="5857875"/>
            <a:ext cx="109347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Strategic Note:</a:t>
            </a:r>
            <a:pPr>
              <a:lnSpc>
                <a:spcPct val="130000"/>
              </a:lnSpc>
            </a:pPr>
            <a:r>
              <a:rPr lang="en-US" sz="1200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Komunitas terbaik seringkali </a:t>
            </a:r>
            <a:pPr>
              <a:lnSpc>
                <a:spcPct val="130000"/>
              </a:lnSpc>
            </a:pPr>
            <a:r>
              <a:rPr lang="en-US" sz="1200" b="1" dirty="0">
                <a:solidFill>
                  <a:srgbClr val="C97B6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hybrid</a:t>
            </a:r>
            <a:pPr>
              <a:lnSpc>
                <a:spcPct val="130000"/>
              </a:lnSpc>
            </a:pPr>
            <a:r>
              <a:rPr lang="en-US" sz="1200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— menggabungkan elemen dari beberapa tipe. Identifikasi tipe dominan, tapi jangan takut untuk menciptakan kombinasi unikmu sendiri.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2A27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1000" y="381000"/>
            <a:ext cx="114966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spc="105" kern="0" dirty="0">
                <a:solidFill>
                  <a:srgbClr val="C97B6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Position of Power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81000" y="647700"/>
            <a:ext cx="1160145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700" b="1" dirty="0">
                <a:solidFill>
                  <a:srgbClr val="F5F0EB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The Person Who Calls the Meeting Runs the Room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381000" y="12954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90500" y="0"/>
                </a:lnTo>
                <a:cubicBezTo>
                  <a:pt x="295640" y="0"/>
                  <a:pt x="381000" y="85360"/>
                  <a:pt x="381000" y="190500"/>
                </a:cubicBezTo>
                <a:lnTo>
                  <a:pt x="381000" y="190500"/>
                </a:lnTo>
                <a:cubicBezTo>
                  <a:pt x="381000" y="295640"/>
                  <a:pt x="295640" y="381000"/>
                  <a:pt x="190500" y="381000"/>
                </a:cubicBezTo>
                <a:lnTo>
                  <a:pt x="190500" y="381000"/>
                </a:lnTo>
                <a:cubicBezTo>
                  <a:pt x="85360" y="381000"/>
                  <a:pt x="0" y="295640"/>
                  <a:pt x="0" y="190500"/>
                </a:cubicBezTo>
                <a:lnTo>
                  <a:pt x="0" y="190500"/>
                </a:lnTo>
                <a:cubicBezTo>
                  <a:pt x="0" y="85360"/>
                  <a:pt x="85360" y="0"/>
                  <a:pt x="190500" y="0"/>
                </a:cubicBezTo>
                <a:close/>
              </a:path>
            </a:pathLst>
          </a:custGeom>
          <a:solidFill>
            <a:srgbClr val="C97B63"/>
          </a:solidFill>
          <a:ln/>
        </p:spPr>
      </p:sp>
      <p:sp>
        <p:nvSpPr>
          <p:cNvPr id="5" name="Text 3"/>
          <p:cNvSpPr/>
          <p:nvPr/>
        </p:nvSpPr>
        <p:spPr>
          <a:xfrm>
            <a:off x="541511" y="1371600"/>
            <a:ext cx="1333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1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914400" y="1257300"/>
            <a:ext cx="51149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Information First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914400" y="1562100"/>
            <a:ext cx="5105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Convener selalu mendapat informasi pertama — siapa butuh apa, siapa punya apa, siapa mencari siapa.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381000" y="22098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90500" y="0"/>
                </a:lnTo>
                <a:cubicBezTo>
                  <a:pt x="295640" y="0"/>
                  <a:pt x="381000" y="85360"/>
                  <a:pt x="381000" y="190500"/>
                </a:cubicBezTo>
                <a:lnTo>
                  <a:pt x="381000" y="190500"/>
                </a:lnTo>
                <a:cubicBezTo>
                  <a:pt x="381000" y="295640"/>
                  <a:pt x="295640" y="381000"/>
                  <a:pt x="190500" y="381000"/>
                </a:cubicBezTo>
                <a:lnTo>
                  <a:pt x="190500" y="381000"/>
                </a:lnTo>
                <a:cubicBezTo>
                  <a:pt x="85360" y="381000"/>
                  <a:pt x="0" y="295640"/>
                  <a:pt x="0" y="190500"/>
                </a:cubicBezTo>
                <a:lnTo>
                  <a:pt x="0" y="190500"/>
                </a:lnTo>
                <a:cubicBezTo>
                  <a:pt x="0" y="85360"/>
                  <a:pt x="85360" y="0"/>
                  <a:pt x="190500" y="0"/>
                </a:cubicBezTo>
                <a:close/>
              </a:path>
            </a:pathLst>
          </a:custGeom>
          <a:solidFill>
            <a:srgbClr val="C97B63"/>
          </a:solidFill>
          <a:ln/>
        </p:spPr>
      </p:sp>
      <p:sp>
        <p:nvSpPr>
          <p:cNvPr id="9" name="Text 7"/>
          <p:cNvSpPr/>
          <p:nvPr/>
        </p:nvSpPr>
        <p:spPr>
          <a:xfrm>
            <a:off x="528638" y="2286000"/>
            <a:ext cx="1619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2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914400" y="2171700"/>
            <a:ext cx="51149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Perceived Authority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914400" y="2476500"/>
            <a:ext cx="5105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Convener dipersepsikan sebagai authority bahkan sebelum membuktikan expertise — posisi mengumpulkan = posisi memimpin.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381000" y="31242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90500" y="0"/>
                </a:lnTo>
                <a:cubicBezTo>
                  <a:pt x="295640" y="0"/>
                  <a:pt x="381000" y="85360"/>
                  <a:pt x="381000" y="190500"/>
                </a:cubicBezTo>
                <a:lnTo>
                  <a:pt x="381000" y="190500"/>
                </a:lnTo>
                <a:cubicBezTo>
                  <a:pt x="381000" y="295640"/>
                  <a:pt x="295640" y="381000"/>
                  <a:pt x="190500" y="381000"/>
                </a:cubicBezTo>
                <a:lnTo>
                  <a:pt x="190500" y="381000"/>
                </a:lnTo>
                <a:cubicBezTo>
                  <a:pt x="85360" y="381000"/>
                  <a:pt x="0" y="295640"/>
                  <a:pt x="0" y="190500"/>
                </a:cubicBezTo>
                <a:lnTo>
                  <a:pt x="0" y="190500"/>
                </a:lnTo>
                <a:cubicBezTo>
                  <a:pt x="0" y="85360"/>
                  <a:pt x="85360" y="0"/>
                  <a:pt x="190500" y="0"/>
                </a:cubicBezTo>
                <a:close/>
              </a:path>
            </a:pathLst>
          </a:custGeom>
          <a:solidFill>
            <a:srgbClr val="C97B63"/>
          </a:solidFill>
          <a:ln/>
        </p:spPr>
      </p:sp>
      <p:sp>
        <p:nvSpPr>
          <p:cNvPr id="13" name="Text 11"/>
          <p:cNvSpPr/>
          <p:nvPr/>
        </p:nvSpPr>
        <p:spPr>
          <a:xfrm>
            <a:off x="526628" y="3200400"/>
            <a:ext cx="1619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3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914400" y="3086100"/>
            <a:ext cx="51149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Access to All Nodes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914400" y="3390900"/>
            <a:ext cx="51054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Convener memiliki akses ke semua node dalam jaringan — menjadi jembatan yang menghubungkan orang-orang yang tidak akan bertemu tanpa dia.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400050" y="4267200"/>
            <a:ext cx="5543550" cy="1466850"/>
          </a:xfrm>
          <a:custGeom>
            <a:avLst/>
            <a:gdLst/>
            <a:ahLst/>
            <a:cxnLst/>
            <a:rect l="l" t="t" r="r" b="b"/>
            <a:pathLst>
              <a:path w="5543550" h="1466850">
                <a:moveTo>
                  <a:pt x="0" y="0"/>
                </a:moveTo>
                <a:lnTo>
                  <a:pt x="5429253" y="0"/>
                </a:lnTo>
                <a:cubicBezTo>
                  <a:pt x="5492378" y="0"/>
                  <a:pt x="5543550" y="51172"/>
                  <a:pt x="5543550" y="114297"/>
                </a:cubicBezTo>
                <a:lnTo>
                  <a:pt x="5543550" y="1352553"/>
                </a:lnTo>
                <a:cubicBezTo>
                  <a:pt x="5543550" y="1415678"/>
                  <a:pt x="5492378" y="1466850"/>
                  <a:pt x="5429253" y="1466850"/>
                </a:cubicBezTo>
                <a:lnTo>
                  <a:pt x="0" y="1466850"/>
                </a:lnTo>
                <a:lnTo>
                  <a:pt x="0" y="0"/>
                </a:lnTo>
                <a:close/>
              </a:path>
            </a:pathLst>
          </a:custGeom>
          <a:solidFill>
            <a:srgbClr val="D4A574">
              <a:alpha val="20000"/>
            </a:srgbClr>
          </a:solidFill>
          <a:ln/>
        </p:spPr>
      </p:sp>
      <p:sp>
        <p:nvSpPr>
          <p:cNvPr id="17" name="Shape 15"/>
          <p:cNvSpPr/>
          <p:nvPr/>
        </p:nvSpPr>
        <p:spPr>
          <a:xfrm>
            <a:off x="400050" y="4267200"/>
            <a:ext cx="38100" cy="1466850"/>
          </a:xfrm>
          <a:custGeom>
            <a:avLst/>
            <a:gdLst/>
            <a:ahLst/>
            <a:cxnLst/>
            <a:rect l="l" t="t" r="r" b="b"/>
            <a:pathLst>
              <a:path w="38100" h="1466850">
                <a:moveTo>
                  <a:pt x="0" y="0"/>
                </a:moveTo>
                <a:lnTo>
                  <a:pt x="38100" y="0"/>
                </a:lnTo>
                <a:lnTo>
                  <a:pt x="38100" y="1466850"/>
                </a:lnTo>
                <a:lnTo>
                  <a:pt x="0" y="1466850"/>
                </a:lnTo>
                <a:lnTo>
                  <a:pt x="0" y="0"/>
                </a:ln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18" name="Shape 16"/>
          <p:cNvSpPr/>
          <p:nvPr/>
        </p:nvSpPr>
        <p:spPr>
          <a:xfrm>
            <a:off x="652463" y="4476750"/>
            <a:ext cx="200025" cy="228600"/>
          </a:xfrm>
          <a:custGeom>
            <a:avLst/>
            <a:gdLst/>
            <a:ahLst/>
            <a:cxnLst/>
            <a:rect l="l" t="t" r="r" b="b"/>
            <a:pathLst>
              <a:path w="200025" h="228600">
                <a:moveTo>
                  <a:pt x="0" y="96441"/>
                </a:moveTo>
                <a:cubicBezTo>
                  <a:pt x="0" y="66839"/>
                  <a:pt x="23976" y="42863"/>
                  <a:pt x="53578" y="42863"/>
                </a:cubicBezTo>
                <a:lnTo>
                  <a:pt x="57150" y="42863"/>
                </a:lnTo>
                <a:cubicBezTo>
                  <a:pt x="65053" y="42863"/>
                  <a:pt x="71438" y="49247"/>
                  <a:pt x="71438" y="57150"/>
                </a:cubicBezTo>
                <a:cubicBezTo>
                  <a:pt x="71438" y="65053"/>
                  <a:pt x="65053" y="71438"/>
                  <a:pt x="57150" y="71438"/>
                </a:cubicBezTo>
                <a:lnTo>
                  <a:pt x="53578" y="71438"/>
                </a:lnTo>
                <a:cubicBezTo>
                  <a:pt x="39782" y="71438"/>
                  <a:pt x="28575" y="82644"/>
                  <a:pt x="28575" y="96441"/>
                </a:cubicBezTo>
                <a:lnTo>
                  <a:pt x="28575" y="100013"/>
                </a:lnTo>
                <a:lnTo>
                  <a:pt x="57150" y="100013"/>
                </a:lnTo>
                <a:cubicBezTo>
                  <a:pt x="72911" y="100013"/>
                  <a:pt x="85725" y="112827"/>
                  <a:pt x="85725" y="128588"/>
                </a:cubicBezTo>
                <a:lnTo>
                  <a:pt x="85725" y="157163"/>
                </a:lnTo>
                <a:cubicBezTo>
                  <a:pt x="85725" y="172923"/>
                  <a:pt x="72911" y="185738"/>
                  <a:pt x="57150" y="185738"/>
                </a:cubicBezTo>
                <a:lnTo>
                  <a:pt x="28575" y="185738"/>
                </a:lnTo>
                <a:cubicBezTo>
                  <a:pt x="12814" y="185738"/>
                  <a:pt x="0" y="172923"/>
                  <a:pt x="0" y="157163"/>
                </a:cubicBezTo>
                <a:lnTo>
                  <a:pt x="0" y="96441"/>
                </a:lnTo>
                <a:close/>
                <a:moveTo>
                  <a:pt x="114300" y="96441"/>
                </a:moveTo>
                <a:cubicBezTo>
                  <a:pt x="114300" y="66839"/>
                  <a:pt x="138276" y="42863"/>
                  <a:pt x="167878" y="42863"/>
                </a:cubicBezTo>
                <a:lnTo>
                  <a:pt x="171450" y="42863"/>
                </a:lnTo>
                <a:cubicBezTo>
                  <a:pt x="179353" y="42863"/>
                  <a:pt x="185738" y="49247"/>
                  <a:pt x="185738" y="57150"/>
                </a:cubicBezTo>
                <a:cubicBezTo>
                  <a:pt x="185738" y="65053"/>
                  <a:pt x="179353" y="71438"/>
                  <a:pt x="171450" y="71438"/>
                </a:cubicBezTo>
                <a:lnTo>
                  <a:pt x="167878" y="71438"/>
                </a:lnTo>
                <a:cubicBezTo>
                  <a:pt x="154082" y="71438"/>
                  <a:pt x="142875" y="82644"/>
                  <a:pt x="142875" y="96441"/>
                </a:cubicBezTo>
                <a:lnTo>
                  <a:pt x="142875" y="100013"/>
                </a:lnTo>
                <a:lnTo>
                  <a:pt x="171450" y="100013"/>
                </a:lnTo>
                <a:cubicBezTo>
                  <a:pt x="187211" y="100013"/>
                  <a:pt x="200025" y="112827"/>
                  <a:pt x="200025" y="128588"/>
                </a:cubicBezTo>
                <a:lnTo>
                  <a:pt x="200025" y="157163"/>
                </a:lnTo>
                <a:cubicBezTo>
                  <a:pt x="200025" y="172923"/>
                  <a:pt x="187211" y="185738"/>
                  <a:pt x="171450" y="185738"/>
                </a:cubicBezTo>
                <a:lnTo>
                  <a:pt x="142875" y="185738"/>
                </a:lnTo>
                <a:cubicBezTo>
                  <a:pt x="127114" y="185738"/>
                  <a:pt x="114300" y="172923"/>
                  <a:pt x="114300" y="157163"/>
                </a:cubicBezTo>
                <a:lnTo>
                  <a:pt x="114300" y="96441"/>
                </a:ln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19" name="Text 17"/>
          <p:cNvSpPr/>
          <p:nvPr/>
        </p:nvSpPr>
        <p:spPr>
          <a:xfrm>
            <a:off x="1009650" y="4457700"/>
            <a:ext cx="25241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F5F0EB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"The host never pays for dinner"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609600" y="4800600"/>
            <a:ext cx="5219700" cy="7429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Analogi tentang bagaimana convener selalu dalam posisi leverage — orang lain datang, berkontribusi, dan membawa value, sementara convener mendapatkan akses, informasi, dan pengaruh.</a:t>
            </a:r>
            <a:endParaRPr lang="en-US" sz="1600" dirty="0"/>
          </a:p>
        </p:txBody>
      </p:sp>
      <p:pic>
        <p:nvPicPr>
          <p:cNvPr id="21" name="Image 0" descr="https://kimi-img.moonshot.cn/pub/slides/26-03-01-23:27:36-d6i5lq76rtp3obvq0b5g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6248400" y="1257300"/>
            <a:ext cx="5562600" cy="4476750"/>
          </a:xfrm>
          <a:prstGeom prst="roundRect">
            <a:avLst>
              <a:gd name="adj" fmla="val 0"/>
            </a:avLst>
          </a:prstGeom>
        </p:spPr>
      </p:pic>
      <p:sp>
        <p:nvSpPr>
          <p:cNvPr id="22" name="Shape 19"/>
          <p:cNvSpPr/>
          <p:nvPr/>
        </p:nvSpPr>
        <p:spPr>
          <a:xfrm>
            <a:off x="385763" y="5891213"/>
            <a:ext cx="11420475" cy="771525"/>
          </a:xfrm>
          <a:custGeom>
            <a:avLst/>
            <a:gdLst/>
            <a:ahLst/>
            <a:cxnLst/>
            <a:rect l="l" t="t" r="r" b="b"/>
            <a:pathLst>
              <a:path w="11420475" h="771525">
                <a:moveTo>
                  <a:pt x="76204" y="0"/>
                </a:moveTo>
                <a:lnTo>
                  <a:pt x="11344271" y="0"/>
                </a:lnTo>
                <a:cubicBezTo>
                  <a:pt x="11386358" y="0"/>
                  <a:pt x="11420475" y="34117"/>
                  <a:pt x="11420475" y="76204"/>
                </a:cubicBezTo>
                <a:lnTo>
                  <a:pt x="11420475" y="695321"/>
                </a:lnTo>
                <a:cubicBezTo>
                  <a:pt x="11420475" y="737408"/>
                  <a:pt x="11386358" y="771525"/>
                  <a:pt x="11344271" y="771525"/>
                </a:cubicBezTo>
                <a:lnTo>
                  <a:pt x="76204" y="771525"/>
                </a:lnTo>
                <a:cubicBezTo>
                  <a:pt x="34117" y="771525"/>
                  <a:pt x="0" y="737408"/>
                  <a:pt x="0" y="695321"/>
                </a:cubicBezTo>
                <a:lnTo>
                  <a:pt x="0" y="76204"/>
                </a:lnTo>
                <a:cubicBezTo>
                  <a:pt x="0" y="34146"/>
                  <a:pt x="34146" y="0"/>
                  <a:pt x="76204" y="0"/>
                </a:cubicBezTo>
                <a:close/>
              </a:path>
            </a:pathLst>
          </a:custGeom>
          <a:solidFill>
            <a:srgbClr val="C97B63">
              <a:alpha val="10196"/>
            </a:srgbClr>
          </a:solidFill>
          <a:ln w="12700">
            <a:solidFill>
              <a:srgbClr val="C97B63">
                <a:alpha val="30196"/>
              </a:srgbClr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552450" y="6096000"/>
            <a:ext cx="171450" cy="152400"/>
          </a:xfrm>
          <a:custGeom>
            <a:avLst/>
            <a:gdLst/>
            <a:ahLst/>
            <a:cxnLst/>
            <a:rect l="l" t="t" r="r" b="b"/>
            <a:pathLst>
              <a:path w="171450" h="152400">
                <a:moveTo>
                  <a:pt x="92125" y="-5626"/>
                </a:moveTo>
                <a:cubicBezTo>
                  <a:pt x="90904" y="-8007"/>
                  <a:pt x="88434" y="-9525"/>
                  <a:pt x="85755" y="-9525"/>
                </a:cubicBezTo>
                <a:cubicBezTo>
                  <a:pt x="83076" y="-9525"/>
                  <a:pt x="80605" y="-8007"/>
                  <a:pt x="79385" y="-5626"/>
                </a:cubicBezTo>
                <a:lnTo>
                  <a:pt x="57477" y="37296"/>
                </a:lnTo>
                <a:lnTo>
                  <a:pt x="9882" y="44857"/>
                </a:lnTo>
                <a:cubicBezTo>
                  <a:pt x="7233" y="45274"/>
                  <a:pt x="5030" y="47149"/>
                  <a:pt x="4197" y="49709"/>
                </a:cubicBezTo>
                <a:cubicBezTo>
                  <a:pt x="3364" y="52268"/>
                  <a:pt x="4048" y="55066"/>
                  <a:pt x="5923" y="56971"/>
                </a:cubicBezTo>
                <a:lnTo>
                  <a:pt x="39975" y="91053"/>
                </a:lnTo>
                <a:lnTo>
                  <a:pt x="32474" y="138648"/>
                </a:lnTo>
                <a:cubicBezTo>
                  <a:pt x="32058" y="141297"/>
                  <a:pt x="33159" y="143976"/>
                  <a:pt x="35332" y="145554"/>
                </a:cubicBezTo>
                <a:cubicBezTo>
                  <a:pt x="37505" y="147131"/>
                  <a:pt x="40362" y="147370"/>
                  <a:pt x="42773" y="146149"/>
                </a:cubicBezTo>
                <a:lnTo>
                  <a:pt x="85755" y="124301"/>
                </a:lnTo>
                <a:lnTo>
                  <a:pt x="128707" y="146149"/>
                </a:lnTo>
                <a:cubicBezTo>
                  <a:pt x="131088" y="147370"/>
                  <a:pt x="133975" y="147131"/>
                  <a:pt x="136148" y="145554"/>
                </a:cubicBezTo>
                <a:cubicBezTo>
                  <a:pt x="138321" y="143976"/>
                  <a:pt x="139422" y="141327"/>
                  <a:pt x="139005" y="138648"/>
                </a:cubicBezTo>
                <a:lnTo>
                  <a:pt x="131475" y="91053"/>
                </a:lnTo>
                <a:lnTo>
                  <a:pt x="165527" y="56971"/>
                </a:lnTo>
                <a:cubicBezTo>
                  <a:pt x="167432" y="55066"/>
                  <a:pt x="168086" y="52268"/>
                  <a:pt x="167253" y="49709"/>
                </a:cubicBezTo>
                <a:cubicBezTo>
                  <a:pt x="166420" y="47149"/>
                  <a:pt x="164247" y="45274"/>
                  <a:pt x="161568" y="44857"/>
                </a:cubicBezTo>
                <a:lnTo>
                  <a:pt x="114002" y="37296"/>
                </a:lnTo>
                <a:lnTo>
                  <a:pt x="92125" y="-5626"/>
                </a:ln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24" name="Text 21"/>
          <p:cNvSpPr/>
          <p:nvPr/>
        </p:nvSpPr>
        <p:spPr>
          <a:xfrm>
            <a:off x="790575" y="6048375"/>
            <a:ext cx="109347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Actionable Insight:</a:t>
            </a:r>
            <a:pPr>
              <a:lnSpc>
                <a:spcPct val="130000"/>
              </a:lnSpc>
            </a:pPr>
            <a:r>
              <a:rPr lang="en-US" sz="1200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Kamu tidak perlu jadi expert paling senior untuk punya leverage — cukup jadi </a:t>
            </a:r>
            <a:pPr>
              <a:lnSpc>
                <a:spcPct val="130000"/>
              </a:lnSpc>
            </a:pPr>
            <a:r>
              <a:rPr lang="en-US" sz="1200" b="1" dirty="0">
                <a:solidFill>
                  <a:srgbClr val="C97B6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orang yang mengumpulkan expert</a:t>
            </a:r>
            <a:pPr>
              <a:lnSpc>
                <a:spcPct val="130000"/>
              </a:lnSpc>
            </a:pPr>
            <a:r>
              <a:rPr lang="en-US" sz="1200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. Posisi convener bisa dibangun dengan inisiatif, bukan senioritas.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2A27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1000" y="381000"/>
            <a:ext cx="114966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spc="105" kern="0" dirty="0">
                <a:solidFill>
                  <a:srgbClr val="C97B6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From Zero to One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81000" y="647700"/>
            <a:ext cx="1160145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700" b="1" dirty="0">
                <a:solidFill>
                  <a:srgbClr val="F5F0EB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Start Small, Go Deep, Then Wide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400050" y="1257300"/>
            <a:ext cx="5543550" cy="2619375"/>
          </a:xfrm>
          <a:custGeom>
            <a:avLst/>
            <a:gdLst/>
            <a:ahLst/>
            <a:cxnLst/>
            <a:rect l="l" t="t" r="r" b="b"/>
            <a:pathLst>
              <a:path w="5543550" h="2619375">
                <a:moveTo>
                  <a:pt x="38100" y="0"/>
                </a:moveTo>
                <a:lnTo>
                  <a:pt x="5429240" y="0"/>
                </a:lnTo>
                <a:cubicBezTo>
                  <a:pt x="5492372" y="0"/>
                  <a:pt x="5543550" y="51178"/>
                  <a:pt x="5543550" y="114310"/>
                </a:cubicBezTo>
                <a:lnTo>
                  <a:pt x="5543550" y="2505065"/>
                </a:lnTo>
                <a:cubicBezTo>
                  <a:pt x="5543550" y="2568197"/>
                  <a:pt x="5492372" y="2619375"/>
                  <a:pt x="5429240" y="2619375"/>
                </a:cubicBezTo>
                <a:lnTo>
                  <a:pt x="38100" y="2619375"/>
                </a:lnTo>
                <a:cubicBezTo>
                  <a:pt x="17072" y="2619375"/>
                  <a:pt x="0" y="2602303"/>
                  <a:pt x="0" y="2581275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C97B63">
              <a:alpha val="20000"/>
            </a:srgbClr>
          </a:solidFill>
          <a:ln/>
        </p:spPr>
      </p:sp>
      <p:sp>
        <p:nvSpPr>
          <p:cNvPr id="5" name="Shape 3"/>
          <p:cNvSpPr/>
          <p:nvPr/>
        </p:nvSpPr>
        <p:spPr>
          <a:xfrm>
            <a:off x="400050" y="1257300"/>
            <a:ext cx="38100" cy="2619375"/>
          </a:xfrm>
          <a:custGeom>
            <a:avLst/>
            <a:gdLst/>
            <a:ahLst/>
            <a:cxnLst/>
            <a:rect l="l" t="t" r="r" b="b"/>
            <a:pathLst>
              <a:path w="38100" h="2619375">
                <a:moveTo>
                  <a:pt x="38100" y="0"/>
                </a:moveTo>
                <a:lnTo>
                  <a:pt x="38100" y="0"/>
                </a:lnTo>
                <a:lnTo>
                  <a:pt x="38100" y="2619375"/>
                </a:lnTo>
                <a:lnTo>
                  <a:pt x="38100" y="2619375"/>
                </a:lnTo>
                <a:cubicBezTo>
                  <a:pt x="17072" y="2619375"/>
                  <a:pt x="0" y="2602303"/>
                  <a:pt x="0" y="2581275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C97B63"/>
          </a:solidFill>
          <a:ln/>
        </p:spPr>
      </p:sp>
      <p:sp>
        <p:nvSpPr>
          <p:cNvPr id="6" name="Shape 4"/>
          <p:cNvSpPr/>
          <p:nvPr/>
        </p:nvSpPr>
        <p:spPr>
          <a:xfrm>
            <a:off x="633413" y="1485900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190500" y="11906"/>
                </a:moveTo>
                <a:cubicBezTo>
                  <a:pt x="190500" y="52127"/>
                  <a:pt x="161999" y="85688"/>
                  <a:pt x="124123" y="93538"/>
                </a:cubicBezTo>
                <a:cubicBezTo>
                  <a:pt x="121183" y="71921"/>
                  <a:pt x="111472" y="52462"/>
                  <a:pt x="97148" y="37393"/>
                </a:cubicBezTo>
                <a:cubicBezTo>
                  <a:pt x="112068" y="14883"/>
                  <a:pt x="137629" y="0"/>
                  <a:pt x="166688" y="0"/>
                </a:cubicBezTo>
                <a:lnTo>
                  <a:pt x="178594" y="0"/>
                </a:lnTo>
                <a:cubicBezTo>
                  <a:pt x="185179" y="0"/>
                  <a:pt x="190500" y="5321"/>
                  <a:pt x="190500" y="11906"/>
                </a:cubicBezTo>
                <a:close/>
                <a:moveTo>
                  <a:pt x="0" y="35719"/>
                </a:moveTo>
                <a:cubicBezTo>
                  <a:pt x="0" y="29133"/>
                  <a:pt x="5321" y="23812"/>
                  <a:pt x="11906" y="23812"/>
                </a:cubicBezTo>
                <a:lnTo>
                  <a:pt x="23812" y="23812"/>
                </a:lnTo>
                <a:cubicBezTo>
                  <a:pt x="69838" y="23812"/>
                  <a:pt x="107156" y="61131"/>
                  <a:pt x="107156" y="107156"/>
                </a:cubicBezTo>
                <a:lnTo>
                  <a:pt x="107156" y="178594"/>
                </a:lnTo>
                <a:cubicBezTo>
                  <a:pt x="107156" y="185179"/>
                  <a:pt x="101836" y="190500"/>
                  <a:pt x="95250" y="190500"/>
                </a:cubicBezTo>
                <a:cubicBezTo>
                  <a:pt x="88664" y="190500"/>
                  <a:pt x="83344" y="185179"/>
                  <a:pt x="83344" y="178594"/>
                </a:cubicBezTo>
                <a:lnTo>
                  <a:pt x="83344" y="119063"/>
                </a:lnTo>
                <a:cubicBezTo>
                  <a:pt x="37319" y="119063"/>
                  <a:pt x="0" y="81744"/>
                  <a:pt x="0" y="35719"/>
                </a:cubicBezTo>
                <a:close/>
              </a:path>
            </a:pathLst>
          </a:custGeom>
          <a:solidFill>
            <a:srgbClr val="C97B63"/>
          </a:solidFill>
          <a:ln/>
        </p:spPr>
      </p:sp>
      <p:sp>
        <p:nvSpPr>
          <p:cNvPr id="7" name="Text 5"/>
          <p:cNvSpPr/>
          <p:nvPr/>
        </p:nvSpPr>
        <p:spPr>
          <a:xfrm>
            <a:off x="847725" y="1447800"/>
            <a:ext cx="50006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Minimum Viable Community (MVC)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609600" y="1828800"/>
            <a:ext cx="5219700" cy="5238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500" b="1" dirty="0">
                <a:solidFill>
                  <a:srgbClr val="D4A574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10-15 orang yang tepat</a:t>
            </a:r>
            <a:pPr>
              <a:lnSpc>
                <a:spcPct val="140000"/>
              </a:lnSpc>
            </a:pPr>
            <a:r>
              <a:rPr lang="en-US" sz="1200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lebih berharga daripada 1000 orang random. Kualitas koneksi &gt; kuantitas anggota.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609600" y="2462213"/>
            <a:ext cx="5143500" cy="1219200"/>
          </a:xfrm>
          <a:custGeom>
            <a:avLst/>
            <a:gdLst/>
            <a:ahLst/>
            <a:cxnLst/>
            <a:rect l="l" t="t" r="r" b="b"/>
            <a:pathLst>
              <a:path w="5143500" h="1219200">
                <a:moveTo>
                  <a:pt x="76200" y="0"/>
                </a:moveTo>
                <a:lnTo>
                  <a:pt x="5067300" y="0"/>
                </a:lnTo>
                <a:cubicBezTo>
                  <a:pt x="5109356" y="0"/>
                  <a:pt x="5143500" y="34144"/>
                  <a:pt x="5143500" y="76200"/>
                </a:cubicBezTo>
                <a:lnTo>
                  <a:pt x="5143500" y="1143000"/>
                </a:lnTo>
                <a:cubicBezTo>
                  <a:pt x="5143500" y="1185056"/>
                  <a:pt x="5109356" y="1219200"/>
                  <a:pt x="5067300" y="1219200"/>
                </a:cubicBezTo>
                <a:lnTo>
                  <a:pt x="76200" y="1219200"/>
                </a:lnTo>
                <a:cubicBezTo>
                  <a:pt x="34144" y="1219200"/>
                  <a:pt x="0" y="1185056"/>
                  <a:pt x="0" y="11430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2A2726">
              <a:alpha val="60000"/>
            </a:srgbClr>
          </a:solidFill>
          <a:ln/>
        </p:spPr>
      </p:sp>
      <p:sp>
        <p:nvSpPr>
          <p:cNvPr id="10" name="Text 8"/>
          <p:cNvSpPr/>
          <p:nvPr/>
        </p:nvSpPr>
        <p:spPr>
          <a:xfrm>
            <a:off x="762000" y="2614613"/>
            <a:ext cx="49053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D4A574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Kriteria Kurasi Anggota Awal: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789384" y="2909888"/>
            <a:ext cx="116681" cy="133350"/>
          </a:xfrm>
          <a:custGeom>
            <a:avLst/>
            <a:gdLst/>
            <a:ahLst/>
            <a:cxnLst/>
            <a:rect l="l" t="t" r="r" b="b"/>
            <a:pathLst>
              <a:path w="116681" h="133350">
                <a:moveTo>
                  <a:pt x="113243" y="18257"/>
                </a:moveTo>
                <a:cubicBezTo>
                  <a:pt x="116968" y="20966"/>
                  <a:pt x="117801" y="26175"/>
                  <a:pt x="115093" y="29900"/>
                </a:cubicBezTo>
                <a:lnTo>
                  <a:pt x="48418" y="121578"/>
                </a:lnTo>
                <a:cubicBezTo>
                  <a:pt x="46985" y="123557"/>
                  <a:pt x="44771" y="124781"/>
                  <a:pt x="42323" y="124990"/>
                </a:cubicBezTo>
                <a:cubicBezTo>
                  <a:pt x="39875" y="125198"/>
                  <a:pt x="37505" y="124286"/>
                  <a:pt x="35786" y="122567"/>
                </a:cubicBezTo>
                <a:lnTo>
                  <a:pt x="2448" y="89230"/>
                </a:lnTo>
                <a:cubicBezTo>
                  <a:pt x="-807" y="85974"/>
                  <a:pt x="-807" y="80687"/>
                  <a:pt x="2448" y="77432"/>
                </a:cubicBezTo>
                <a:cubicBezTo>
                  <a:pt x="5704" y="74176"/>
                  <a:pt x="10991" y="74176"/>
                  <a:pt x="14247" y="77432"/>
                </a:cubicBezTo>
                <a:lnTo>
                  <a:pt x="40682" y="103867"/>
                </a:lnTo>
                <a:lnTo>
                  <a:pt x="101627" y="20081"/>
                </a:lnTo>
                <a:cubicBezTo>
                  <a:pt x="104336" y="16356"/>
                  <a:pt x="109545" y="15523"/>
                  <a:pt x="113269" y="18231"/>
                </a:cubicBezTo>
                <a:close/>
              </a:path>
            </a:pathLst>
          </a:custGeom>
          <a:solidFill>
            <a:srgbClr val="C97B63"/>
          </a:solidFill>
          <a:ln/>
        </p:spPr>
      </p:sp>
      <p:sp>
        <p:nvSpPr>
          <p:cNvPr id="12" name="Text 10"/>
          <p:cNvSpPr/>
          <p:nvPr/>
        </p:nvSpPr>
        <p:spPr>
          <a:xfrm>
            <a:off x="1004887" y="2881313"/>
            <a:ext cx="27336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Energy:</a:t>
            </a:r>
            <a:pPr>
              <a:lnSpc>
                <a:spcPct val="120000"/>
              </a:lnSpc>
            </a:pPr>
            <a:r>
              <a:rPr lang="en-US" sz="1050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Orang yang aktif, engaged, positive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789384" y="3138488"/>
            <a:ext cx="116681" cy="133350"/>
          </a:xfrm>
          <a:custGeom>
            <a:avLst/>
            <a:gdLst/>
            <a:ahLst/>
            <a:cxnLst/>
            <a:rect l="l" t="t" r="r" b="b"/>
            <a:pathLst>
              <a:path w="116681" h="133350">
                <a:moveTo>
                  <a:pt x="113243" y="18257"/>
                </a:moveTo>
                <a:cubicBezTo>
                  <a:pt x="116968" y="20966"/>
                  <a:pt x="117801" y="26175"/>
                  <a:pt x="115093" y="29900"/>
                </a:cubicBezTo>
                <a:lnTo>
                  <a:pt x="48418" y="121578"/>
                </a:lnTo>
                <a:cubicBezTo>
                  <a:pt x="46985" y="123557"/>
                  <a:pt x="44771" y="124781"/>
                  <a:pt x="42323" y="124990"/>
                </a:cubicBezTo>
                <a:cubicBezTo>
                  <a:pt x="39875" y="125198"/>
                  <a:pt x="37505" y="124286"/>
                  <a:pt x="35786" y="122567"/>
                </a:cubicBezTo>
                <a:lnTo>
                  <a:pt x="2448" y="89230"/>
                </a:lnTo>
                <a:cubicBezTo>
                  <a:pt x="-807" y="85974"/>
                  <a:pt x="-807" y="80687"/>
                  <a:pt x="2448" y="77432"/>
                </a:cubicBezTo>
                <a:cubicBezTo>
                  <a:pt x="5704" y="74176"/>
                  <a:pt x="10991" y="74176"/>
                  <a:pt x="14247" y="77432"/>
                </a:cubicBezTo>
                <a:lnTo>
                  <a:pt x="40682" y="103867"/>
                </a:lnTo>
                <a:lnTo>
                  <a:pt x="101627" y="20081"/>
                </a:lnTo>
                <a:cubicBezTo>
                  <a:pt x="104336" y="16356"/>
                  <a:pt x="109545" y="15523"/>
                  <a:pt x="113269" y="18231"/>
                </a:cubicBezTo>
                <a:close/>
              </a:path>
            </a:pathLst>
          </a:custGeom>
          <a:solidFill>
            <a:srgbClr val="C97B63"/>
          </a:solidFill>
          <a:ln/>
        </p:spPr>
      </p:sp>
      <p:sp>
        <p:nvSpPr>
          <p:cNvPr id="14" name="Text 12"/>
          <p:cNvSpPr/>
          <p:nvPr/>
        </p:nvSpPr>
        <p:spPr>
          <a:xfrm>
            <a:off x="1004887" y="3109913"/>
            <a:ext cx="34575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Complementarity:</a:t>
            </a:r>
            <a:pPr>
              <a:lnSpc>
                <a:spcPct val="120000"/>
              </a:lnSpc>
            </a:pPr>
            <a:r>
              <a:rPr lang="en-US" sz="1050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Skill/network yang saling melengkapi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789384" y="3367088"/>
            <a:ext cx="116681" cy="133350"/>
          </a:xfrm>
          <a:custGeom>
            <a:avLst/>
            <a:gdLst/>
            <a:ahLst/>
            <a:cxnLst/>
            <a:rect l="l" t="t" r="r" b="b"/>
            <a:pathLst>
              <a:path w="116681" h="133350">
                <a:moveTo>
                  <a:pt x="113243" y="18257"/>
                </a:moveTo>
                <a:cubicBezTo>
                  <a:pt x="116968" y="20966"/>
                  <a:pt x="117801" y="26175"/>
                  <a:pt x="115093" y="29900"/>
                </a:cubicBezTo>
                <a:lnTo>
                  <a:pt x="48418" y="121578"/>
                </a:lnTo>
                <a:cubicBezTo>
                  <a:pt x="46985" y="123557"/>
                  <a:pt x="44771" y="124781"/>
                  <a:pt x="42323" y="124990"/>
                </a:cubicBezTo>
                <a:cubicBezTo>
                  <a:pt x="39875" y="125198"/>
                  <a:pt x="37505" y="124286"/>
                  <a:pt x="35786" y="122567"/>
                </a:cubicBezTo>
                <a:lnTo>
                  <a:pt x="2448" y="89230"/>
                </a:lnTo>
                <a:cubicBezTo>
                  <a:pt x="-807" y="85974"/>
                  <a:pt x="-807" y="80687"/>
                  <a:pt x="2448" y="77432"/>
                </a:cubicBezTo>
                <a:cubicBezTo>
                  <a:pt x="5704" y="74176"/>
                  <a:pt x="10991" y="74176"/>
                  <a:pt x="14247" y="77432"/>
                </a:cubicBezTo>
                <a:lnTo>
                  <a:pt x="40682" y="103867"/>
                </a:lnTo>
                <a:lnTo>
                  <a:pt x="101627" y="20081"/>
                </a:lnTo>
                <a:cubicBezTo>
                  <a:pt x="104336" y="16356"/>
                  <a:pt x="109545" y="15523"/>
                  <a:pt x="113269" y="18231"/>
                </a:cubicBezTo>
                <a:close/>
              </a:path>
            </a:pathLst>
          </a:custGeom>
          <a:solidFill>
            <a:srgbClr val="C97B63"/>
          </a:solidFill>
          <a:ln/>
        </p:spPr>
      </p:sp>
      <p:sp>
        <p:nvSpPr>
          <p:cNvPr id="16" name="Text 14"/>
          <p:cNvSpPr/>
          <p:nvPr/>
        </p:nvSpPr>
        <p:spPr>
          <a:xfrm>
            <a:off x="1004887" y="3338513"/>
            <a:ext cx="31813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Commitment:</a:t>
            </a:r>
            <a:pPr>
              <a:lnSpc>
                <a:spcPct val="120000"/>
              </a:lnSpc>
            </a:pPr>
            <a:r>
              <a:rPr lang="en-US" sz="1050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Bersedia invest waktu dan kontribusi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381000" y="4062412"/>
            <a:ext cx="5562600" cy="1619250"/>
          </a:xfrm>
          <a:custGeom>
            <a:avLst/>
            <a:gdLst/>
            <a:ahLst/>
            <a:cxnLst/>
            <a:rect l="l" t="t" r="r" b="b"/>
            <a:pathLst>
              <a:path w="5562600" h="1619250">
                <a:moveTo>
                  <a:pt x="114303" y="0"/>
                </a:moveTo>
                <a:lnTo>
                  <a:pt x="5448297" y="0"/>
                </a:lnTo>
                <a:cubicBezTo>
                  <a:pt x="5511383" y="0"/>
                  <a:pt x="5562600" y="51217"/>
                  <a:pt x="5562600" y="114303"/>
                </a:cubicBezTo>
                <a:lnTo>
                  <a:pt x="5562600" y="1504947"/>
                </a:lnTo>
                <a:cubicBezTo>
                  <a:pt x="5562600" y="1568033"/>
                  <a:pt x="5511383" y="1619250"/>
                  <a:pt x="5448297" y="1619250"/>
                </a:cubicBezTo>
                <a:lnTo>
                  <a:pt x="114303" y="1619250"/>
                </a:lnTo>
                <a:cubicBezTo>
                  <a:pt x="51217" y="1619250"/>
                  <a:pt x="0" y="1568033"/>
                  <a:pt x="0" y="1504947"/>
                </a:cubicBezTo>
                <a:lnTo>
                  <a:pt x="0" y="114303"/>
                </a:lnTo>
                <a:cubicBezTo>
                  <a:pt x="0" y="51217"/>
                  <a:pt x="51217" y="0"/>
                  <a:pt x="114303" y="0"/>
                </a:cubicBezTo>
                <a:close/>
              </a:path>
            </a:pathLst>
          </a:custGeom>
          <a:solidFill>
            <a:srgbClr val="3D3836">
              <a:alpha val="50196"/>
            </a:srgbClr>
          </a:solidFill>
          <a:ln/>
        </p:spPr>
      </p:sp>
      <p:sp>
        <p:nvSpPr>
          <p:cNvPr id="18" name="Shape 16"/>
          <p:cNvSpPr/>
          <p:nvPr/>
        </p:nvSpPr>
        <p:spPr>
          <a:xfrm>
            <a:off x="606028" y="4300538"/>
            <a:ext cx="150019" cy="171450"/>
          </a:xfrm>
          <a:custGeom>
            <a:avLst/>
            <a:gdLst/>
            <a:ahLst/>
            <a:cxnLst/>
            <a:rect l="l" t="t" r="r" b="b"/>
            <a:pathLst>
              <a:path w="150019" h="171450">
                <a:moveTo>
                  <a:pt x="42863" y="0"/>
                </a:moveTo>
                <a:cubicBezTo>
                  <a:pt x="48790" y="0"/>
                  <a:pt x="53578" y="4789"/>
                  <a:pt x="53578" y="10716"/>
                </a:cubicBezTo>
                <a:lnTo>
                  <a:pt x="53578" y="21431"/>
                </a:lnTo>
                <a:lnTo>
                  <a:pt x="96441" y="21431"/>
                </a:lnTo>
                <a:lnTo>
                  <a:pt x="96441" y="10716"/>
                </a:lnTo>
                <a:cubicBezTo>
                  <a:pt x="96441" y="4789"/>
                  <a:pt x="101229" y="0"/>
                  <a:pt x="107156" y="0"/>
                </a:cubicBezTo>
                <a:cubicBezTo>
                  <a:pt x="113083" y="0"/>
                  <a:pt x="117872" y="4789"/>
                  <a:pt x="117872" y="10716"/>
                </a:cubicBezTo>
                <a:lnTo>
                  <a:pt x="117872" y="21431"/>
                </a:lnTo>
                <a:lnTo>
                  <a:pt x="128588" y="21431"/>
                </a:lnTo>
                <a:cubicBezTo>
                  <a:pt x="140408" y="21431"/>
                  <a:pt x="150019" y="31042"/>
                  <a:pt x="150019" y="42863"/>
                </a:cubicBezTo>
                <a:lnTo>
                  <a:pt x="150019" y="139303"/>
                </a:lnTo>
                <a:cubicBezTo>
                  <a:pt x="150019" y="151124"/>
                  <a:pt x="140408" y="160734"/>
                  <a:pt x="128588" y="160734"/>
                </a:cubicBezTo>
                <a:lnTo>
                  <a:pt x="21431" y="160734"/>
                </a:lnTo>
                <a:cubicBezTo>
                  <a:pt x="9611" y="160734"/>
                  <a:pt x="0" y="151124"/>
                  <a:pt x="0" y="139303"/>
                </a:cubicBezTo>
                <a:lnTo>
                  <a:pt x="0" y="42863"/>
                </a:lnTo>
                <a:cubicBezTo>
                  <a:pt x="0" y="31042"/>
                  <a:pt x="9611" y="21431"/>
                  <a:pt x="21431" y="21431"/>
                </a:cubicBezTo>
                <a:lnTo>
                  <a:pt x="32147" y="21431"/>
                </a:lnTo>
                <a:lnTo>
                  <a:pt x="32147" y="10716"/>
                </a:lnTo>
                <a:cubicBezTo>
                  <a:pt x="32147" y="4789"/>
                  <a:pt x="36935" y="0"/>
                  <a:pt x="42863" y="0"/>
                </a:cubicBezTo>
                <a:close/>
                <a:moveTo>
                  <a:pt x="21431" y="80367"/>
                </a:moveTo>
                <a:lnTo>
                  <a:pt x="21431" y="91083"/>
                </a:lnTo>
                <a:cubicBezTo>
                  <a:pt x="21431" y="94030"/>
                  <a:pt x="23842" y="96441"/>
                  <a:pt x="26789" y="96441"/>
                </a:cubicBezTo>
                <a:lnTo>
                  <a:pt x="37505" y="96441"/>
                </a:lnTo>
                <a:cubicBezTo>
                  <a:pt x="40451" y="96441"/>
                  <a:pt x="42863" y="94030"/>
                  <a:pt x="42863" y="91083"/>
                </a:cubicBezTo>
                <a:lnTo>
                  <a:pt x="42863" y="80367"/>
                </a:lnTo>
                <a:cubicBezTo>
                  <a:pt x="42863" y="77420"/>
                  <a:pt x="40451" y="75009"/>
                  <a:pt x="37505" y="75009"/>
                </a:cubicBezTo>
                <a:lnTo>
                  <a:pt x="26789" y="75009"/>
                </a:lnTo>
                <a:cubicBezTo>
                  <a:pt x="23842" y="75009"/>
                  <a:pt x="21431" y="77420"/>
                  <a:pt x="21431" y="80367"/>
                </a:cubicBezTo>
                <a:close/>
                <a:moveTo>
                  <a:pt x="64294" y="80367"/>
                </a:moveTo>
                <a:lnTo>
                  <a:pt x="64294" y="91083"/>
                </a:lnTo>
                <a:cubicBezTo>
                  <a:pt x="64294" y="94030"/>
                  <a:pt x="66705" y="96441"/>
                  <a:pt x="69652" y="96441"/>
                </a:cubicBezTo>
                <a:lnTo>
                  <a:pt x="80367" y="96441"/>
                </a:lnTo>
                <a:cubicBezTo>
                  <a:pt x="83314" y="96441"/>
                  <a:pt x="85725" y="94030"/>
                  <a:pt x="85725" y="91083"/>
                </a:cubicBezTo>
                <a:lnTo>
                  <a:pt x="85725" y="80367"/>
                </a:lnTo>
                <a:cubicBezTo>
                  <a:pt x="85725" y="77420"/>
                  <a:pt x="83314" y="75009"/>
                  <a:pt x="80367" y="75009"/>
                </a:cubicBezTo>
                <a:lnTo>
                  <a:pt x="69652" y="75009"/>
                </a:lnTo>
                <a:cubicBezTo>
                  <a:pt x="66705" y="75009"/>
                  <a:pt x="64294" y="77420"/>
                  <a:pt x="64294" y="80367"/>
                </a:cubicBezTo>
                <a:close/>
                <a:moveTo>
                  <a:pt x="112514" y="75009"/>
                </a:moveTo>
                <a:cubicBezTo>
                  <a:pt x="109567" y="75009"/>
                  <a:pt x="107156" y="77420"/>
                  <a:pt x="107156" y="80367"/>
                </a:cubicBezTo>
                <a:lnTo>
                  <a:pt x="107156" y="91083"/>
                </a:lnTo>
                <a:cubicBezTo>
                  <a:pt x="107156" y="94030"/>
                  <a:pt x="109567" y="96441"/>
                  <a:pt x="112514" y="96441"/>
                </a:cubicBezTo>
                <a:lnTo>
                  <a:pt x="123230" y="96441"/>
                </a:lnTo>
                <a:cubicBezTo>
                  <a:pt x="126176" y="96441"/>
                  <a:pt x="128588" y="94030"/>
                  <a:pt x="128588" y="91083"/>
                </a:cubicBezTo>
                <a:lnTo>
                  <a:pt x="128588" y="80367"/>
                </a:lnTo>
                <a:cubicBezTo>
                  <a:pt x="128588" y="77420"/>
                  <a:pt x="126176" y="75009"/>
                  <a:pt x="123230" y="75009"/>
                </a:cubicBezTo>
                <a:lnTo>
                  <a:pt x="112514" y="75009"/>
                </a:lnTo>
                <a:close/>
                <a:moveTo>
                  <a:pt x="21431" y="123230"/>
                </a:moveTo>
                <a:lnTo>
                  <a:pt x="21431" y="133945"/>
                </a:lnTo>
                <a:cubicBezTo>
                  <a:pt x="21431" y="136892"/>
                  <a:pt x="23842" y="139303"/>
                  <a:pt x="26789" y="139303"/>
                </a:cubicBezTo>
                <a:lnTo>
                  <a:pt x="37505" y="139303"/>
                </a:lnTo>
                <a:cubicBezTo>
                  <a:pt x="40451" y="139303"/>
                  <a:pt x="42863" y="136892"/>
                  <a:pt x="42863" y="133945"/>
                </a:cubicBezTo>
                <a:lnTo>
                  <a:pt x="42863" y="123230"/>
                </a:lnTo>
                <a:cubicBezTo>
                  <a:pt x="42863" y="120283"/>
                  <a:pt x="40451" y="117872"/>
                  <a:pt x="37505" y="117872"/>
                </a:cubicBezTo>
                <a:lnTo>
                  <a:pt x="26789" y="117872"/>
                </a:lnTo>
                <a:cubicBezTo>
                  <a:pt x="23842" y="117872"/>
                  <a:pt x="21431" y="120283"/>
                  <a:pt x="21431" y="123230"/>
                </a:cubicBezTo>
                <a:close/>
                <a:moveTo>
                  <a:pt x="69652" y="117872"/>
                </a:moveTo>
                <a:cubicBezTo>
                  <a:pt x="66705" y="117872"/>
                  <a:pt x="64294" y="120283"/>
                  <a:pt x="64294" y="123230"/>
                </a:cubicBezTo>
                <a:lnTo>
                  <a:pt x="64294" y="133945"/>
                </a:lnTo>
                <a:cubicBezTo>
                  <a:pt x="64294" y="136892"/>
                  <a:pt x="66705" y="139303"/>
                  <a:pt x="69652" y="139303"/>
                </a:cubicBezTo>
                <a:lnTo>
                  <a:pt x="80367" y="139303"/>
                </a:lnTo>
                <a:cubicBezTo>
                  <a:pt x="83314" y="139303"/>
                  <a:pt x="85725" y="136892"/>
                  <a:pt x="85725" y="133945"/>
                </a:cubicBezTo>
                <a:lnTo>
                  <a:pt x="85725" y="123230"/>
                </a:lnTo>
                <a:cubicBezTo>
                  <a:pt x="85725" y="120283"/>
                  <a:pt x="83314" y="117872"/>
                  <a:pt x="80367" y="117872"/>
                </a:cubicBezTo>
                <a:lnTo>
                  <a:pt x="69652" y="117872"/>
                </a:lnTo>
                <a:close/>
                <a:moveTo>
                  <a:pt x="107156" y="123230"/>
                </a:moveTo>
                <a:lnTo>
                  <a:pt x="107156" y="133945"/>
                </a:lnTo>
                <a:cubicBezTo>
                  <a:pt x="107156" y="136892"/>
                  <a:pt x="109567" y="139303"/>
                  <a:pt x="112514" y="139303"/>
                </a:cubicBezTo>
                <a:lnTo>
                  <a:pt x="123230" y="139303"/>
                </a:lnTo>
                <a:cubicBezTo>
                  <a:pt x="126176" y="139303"/>
                  <a:pt x="128588" y="136892"/>
                  <a:pt x="128588" y="133945"/>
                </a:cubicBezTo>
                <a:lnTo>
                  <a:pt x="128588" y="123230"/>
                </a:lnTo>
                <a:cubicBezTo>
                  <a:pt x="128588" y="120283"/>
                  <a:pt x="126176" y="117872"/>
                  <a:pt x="123230" y="117872"/>
                </a:cubicBezTo>
                <a:lnTo>
                  <a:pt x="112514" y="117872"/>
                </a:lnTo>
                <a:cubicBezTo>
                  <a:pt x="109567" y="117872"/>
                  <a:pt x="107156" y="120283"/>
                  <a:pt x="107156" y="123230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19" name="Text 17"/>
          <p:cNvSpPr/>
          <p:nvPr/>
        </p:nvSpPr>
        <p:spPr>
          <a:xfrm>
            <a:off x="790575" y="4252913"/>
            <a:ext cx="504825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Format yang Bekerja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571500" y="4633913"/>
            <a:ext cx="1647825" cy="857250"/>
          </a:xfrm>
          <a:custGeom>
            <a:avLst/>
            <a:gdLst/>
            <a:ahLst/>
            <a:cxnLst/>
            <a:rect l="l" t="t" r="r" b="b"/>
            <a:pathLst>
              <a:path w="1647825" h="857250">
                <a:moveTo>
                  <a:pt x="76201" y="0"/>
                </a:moveTo>
                <a:lnTo>
                  <a:pt x="1571624" y="0"/>
                </a:lnTo>
                <a:cubicBezTo>
                  <a:pt x="1613709" y="0"/>
                  <a:pt x="1647825" y="34116"/>
                  <a:pt x="1647825" y="76201"/>
                </a:cubicBezTo>
                <a:lnTo>
                  <a:pt x="1647825" y="781049"/>
                </a:lnTo>
                <a:cubicBezTo>
                  <a:pt x="1647825" y="823134"/>
                  <a:pt x="1613709" y="857250"/>
                  <a:pt x="1571624" y="857250"/>
                </a:cubicBezTo>
                <a:lnTo>
                  <a:pt x="76201" y="857250"/>
                </a:lnTo>
                <a:cubicBezTo>
                  <a:pt x="34116" y="857250"/>
                  <a:pt x="0" y="823134"/>
                  <a:pt x="0" y="781049"/>
                </a:cubicBezTo>
                <a:lnTo>
                  <a:pt x="0" y="76201"/>
                </a:lnTo>
                <a:cubicBezTo>
                  <a:pt x="0" y="34145"/>
                  <a:pt x="34145" y="0"/>
                  <a:pt x="76201" y="0"/>
                </a:cubicBezTo>
                <a:close/>
              </a:path>
            </a:pathLst>
          </a:custGeom>
          <a:solidFill>
            <a:srgbClr val="2A2726">
              <a:alpha val="60000"/>
            </a:srgbClr>
          </a:solidFill>
          <a:ln/>
        </p:spPr>
      </p:sp>
      <p:sp>
        <p:nvSpPr>
          <p:cNvPr id="21" name="Shape 19"/>
          <p:cNvSpPr/>
          <p:nvPr/>
        </p:nvSpPr>
        <p:spPr>
          <a:xfrm>
            <a:off x="1277913" y="4762500"/>
            <a:ext cx="238125" cy="190500"/>
          </a:xfrm>
          <a:custGeom>
            <a:avLst/>
            <a:gdLst/>
            <a:ahLst/>
            <a:cxnLst/>
            <a:rect l="l" t="t" r="r" b="b"/>
            <a:pathLst>
              <a:path w="238125" h="190500">
                <a:moveTo>
                  <a:pt x="119063" y="5953"/>
                </a:moveTo>
                <a:cubicBezTo>
                  <a:pt x="140419" y="5953"/>
                  <a:pt x="157758" y="23292"/>
                  <a:pt x="157758" y="44648"/>
                </a:cubicBezTo>
                <a:cubicBezTo>
                  <a:pt x="157758" y="66005"/>
                  <a:pt x="140419" y="83344"/>
                  <a:pt x="119063" y="83344"/>
                </a:cubicBezTo>
                <a:cubicBezTo>
                  <a:pt x="97706" y="83344"/>
                  <a:pt x="80367" y="66005"/>
                  <a:pt x="80367" y="44648"/>
                </a:cubicBezTo>
                <a:cubicBezTo>
                  <a:pt x="80367" y="23292"/>
                  <a:pt x="97706" y="5953"/>
                  <a:pt x="119063" y="5953"/>
                </a:cubicBezTo>
                <a:close/>
                <a:moveTo>
                  <a:pt x="35719" y="32742"/>
                </a:moveTo>
                <a:cubicBezTo>
                  <a:pt x="50504" y="32742"/>
                  <a:pt x="62508" y="44746"/>
                  <a:pt x="62508" y="59531"/>
                </a:cubicBezTo>
                <a:cubicBezTo>
                  <a:pt x="62508" y="74317"/>
                  <a:pt x="50504" y="86320"/>
                  <a:pt x="35719" y="86320"/>
                </a:cubicBezTo>
                <a:cubicBezTo>
                  <a:pt x="20933" y="86320"/>
                  <a:pt x="8930" y="74317"/>
                  <a:pt x="8930" y="59531"/>
                </a:cubicBezTo>
                <a:cubicBezTo>
                  <a:pt x="8930" y="44746"/>
                  <a:pt x="20933" y="32742"/>
                  <a:pt x="35719" y="32742"/>
                </a:cubicBezTo>
                <a:close/>
                <a:moveTo>
                  <a:pt x="0" y="154781"/>
                </a:moveTo>
                <a:cubicBezTo>
                  <a:pt x="0" y="128476"/>
                  <a:pt x="21320" y="107156"/>
                  <a:pt x="47625" y="107156"/>
                </a:cubicBezTo>
                <a:cubicBezTo>
                  <a:pt x="52388" y="107156"/>
                  <a:pt x="57001" y="107863"/>
                  <a:pt x="61354" y="109165"/>
                </a:cubicBezTo>
                <a:cubicBezTo>
                  <a:pt x="49113" y="122858"/>
                  <a:pt x="41672" y="140940"/>
                  <a:pt x="41672" y="160734"/>
                </a:cubicBezTo>
                <a:lnTo>
                  <a:pt x="41672" y="166688"/>
                </a:lnTo>
                <a:cubicBezTo>
                  <a:pt x="41672" y="170929"/>
                  <a:pt x="42565" y="174947"/>
                  <a:pt x="44165" y="178594"/>
                </a:cubicBezTo>
                <a:lnTo>
                  <a:pt x="11906" y="178594"/>
                </a:lnTo>
                <a:cubicBezTo>
                  <a:pt x="5321" y="178594"/>
                  <a:pt x="0" y="173273"/>
                  <a:pt x="0" y="166688"/>
                </a:cubicBezTo>
                <a:lnTo>
                  <a:pt x="0" y="154781"/>
                </a:lnTo>
                <a:close/>
                <a:moveTo>
                  <a:pt x="193960" y="178594"/>
                </a:moveTo>
                <a:cubicBezTo>
                  <a:pt x="195560" y="174947"/>
                  <a:pt x="196453" y="170929"/>
                  <a:pt x="196453" y="166688"/>
                </a:cubicBezTo>
                <a:lnTo>
                  <a:pt x="196453" y="160734"/>
                </a:lnTo>
                <a:cubicBezTo>
                  <a:pt x="196453" y="140940"/>
                  <a:pt x="189012" y="122858"/>
                  <a:pt x="176771" y="109165"/>
                </a:cubicBezTo>
                <a:cubicBezTo>
                  <a:pt x="181124" y="107863"/>
                  <a:pt x="185738" y="107156"/>
                  <a:pt x="190500" y="107156"/>
                </a:cubicBezTo>
                <a:cubicBezTo>
                  <a:pt x="216805" y="107156"/>
                  <a:pt x="238125" y="128476"/>
                  <a:pt x="238125" y="154781"/>
                </a:cubicBezTo>
                <a:lnTo>
                  <a:pt x="238125" y="166688"/>
                </a:lnTo>
                <a:cubicBezTo>
                  <a:pt x="238125" y="173273"/>
                  <a:pt x="232804" y="178594"/>
                  <a:pt x="226219" y="178594"/>
                </a:cubicBezTo>
                <a:lnTo>
                  <a:pt x="193960" y="178594"/>
                </a:lnTo>
                <a:close/>
                <a:moveTo>
                  <a:pt x="175617" y="59531"/>
                </a:moveTo>
                <a:cubicBezTo>
                  <a:pt x="175617" y="44746"/>
                  <a:pt x="187621" y="32742"/>
                  <a:pt x="202406" y="32742"/>
                </a:cubicBezTo>
                <a:cubicBezTo>
                  <a:pt x="217192" y="32742"/>
                  <a:pt x="229195" y="44746"/>
                  <a:pt x="229195" y="59531"/>
                </a:cubicBezTo>
                <a:cubicBezTo>
                  <a:pt x="229195" y="74317"/>
                  <a:pt x="217192" y="86320"/>
                  <a:pt x="202406" y="86320"/>
                </a:cubicBezTo>
                <a:cubicBezTo>
                  <a:pt x="187621" y="86320"/>
                  <a:pt x="175617" y="74317"/>
                  <a:pt x="175617" y="59531"/>
                </a:cubicBezTo>
                <a:close/>
                <a:moveTo>
                  <a:pt x="59531" y="160734"/>
                </a:moveTo>
                <a:cubicBezTo>
                  <a:pt x="59531" y="127843"/>
                  <a:pt x="86171" y="101203"/>
                  <a:pt x="119063" y="101203"/>
                </a:cubicBezTo>
                <a:cubicBezTo>
                  <a:pt x="151954" y="101203"/>
                  <a:pt x="178594" y="127843"/>
                  <a:pt x="178594" y="160734"/>
                </a:cubicBezTo>
                <a:lnTo>
                  <a:pt x="178594" y="166688"/>
                </a:lnTo>
                <a:cubicBezTo>
                  <a:pt x="178594" y="173273"/>
                  <a:pt x="173273" y="178594"/>
                  <a:pt x="166688" y="178594"/>
                </a:cubicBezTo>
                <a:lnTo>
                  <a:pt x="71438" y="178594"/>
                </a:lnTo>
                <a:cubicBezTo>
                  <a:pt x="64852" y="178594"/>
                  <a:pt x="59531" y="173273"/>
                  <a:pt x="59531" y="166688"/>
                </a:cubicBezTo>
                <a:lnTo>
                  <a:pt x="59531" y="160734"/>
                </a:lnTo>
                <a:close/>
              </a:path>
            </a:pathLst>
          </a:custGeom>
          <a:solidFill>
            <a:srgbClr val="C97B63"/>
          </a:solidFill>
          <a:ln/>
        </p:spPr>
      </p:sp>
      <p:sp>
        <p:nvSpPr>
          <p:cNvPr id="22" name="Text 20"/>
          <p:cNvSpPr/>
          <p:nvPr/>
        </p:nvSpPr>
        <p:spPr>
          <a:xfrm>
            <a:off x="652463" y="5029200"/>
            <a:ext cx="14859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50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Cohort-Based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657225" y="5219700"/>
            <a:ext cx="147637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900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Bersama-sama dari awal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2336750" y="4633913"/>
            <a:ext cx="1647825" cy="857250"/>
          </a:xfrm>
          <a:custGeom>
            <a:avLst/>
            <a:gdLst/>
            <a:ahLst/>
            <a:cxnLst/>
            <a:rect l="l" t="t" r="r" b="b"/>
            <a:pathLst>
              <a:path w="1647825" h="857250">
                <a:moveTo>
                  <a:pt x="76201" y="0"/>
                </a:moveTo>
                <a:lnTo>
                  <a:pt x="1571624" y="0"/>
                </a:lnTo>
                <a:cubicBezTo>
                  <a:pt x="1613709" y="0"/>
                  <a:pt x="1647825" y="34116"/>
                  <a:pt x="1647825" y="76201"/>
                </a:cubicBezTo>
                <a:lnTo>
                  <a:pt x="1647825" y="781049"/>
                </a:lnTo>
                <a:cubicBezTo>
                  <a:pt x="1647825" y="823134"/>
                  <a:pt x="1613709" y="857250"/>
                  <a:pt x="1571624" y="857250"/>
                </a:cubicBezTo>
                <a:lnTo>
                  <a:pt x="76201" y="857250"/>
                </a:lnTo>
                <a:cubicBezTo>
                  <a:pt x="34116" y="857250"/>
                  <a:pt x="0" y="823134"/>
                  <a:pt x="0" y="781049"/>
                </a:cubicBezTo>
                <a:lnTo>
                  <a:pt x="0" y="76201"/>
                </a:lnTo>
                <a:cubicBezTo>
                  <a:pt x="0" y="34145"/>
                  <a:pt x="34145" y="0"/>
                  <a:pt x="76201" y="0"/>
                </a:cubicBezTo>
                <a:close/>
              </a:path>
            </a:pathLst>
          </a:custGeom>
          <a:solidFill>
            <a:srgbClr val="2A2726">
              <a:alpha val="60000"/>
            </a:srgbClr>
          </a:solidFill>
          <a:ln/>
        </p:spPr>
      </p:sp>
      <p:sp>
        <p:nvSpPr>
          <p:cNvPr id="25" name="Shape 23"/>
          <p:cNvSpPr/>
          <p:nvPr/>
        </p:nvSpPr>
        <p:spPr>
          <a:xfrm>
            <a:off x="3066976" y="4762500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162483" y="27794"/>
                </a:moveTo>
                <a:lnTo>
                  <a:pt x="166688" y="31775"/>
                </a:lnTo>
                <a:lnTo>
                  <a:pt x="166688" y="11906"/>
                </a:lnTo>
                <a:cubicBezTo>
                  <a:pt x="166688" y="5321"/>
                  <a:pt x="172008" y="0"/>
                  <a:pt x="178594" y="0"/>
                </a:cubicBezTo>
                <a:cubicBezTo>
                  <a:pt x="185179" y="0"/>
                  <a:pt x="190500" y="5321"/>
                  <a:pt x="190500" y="11906"/>
                </a:cubicBezTo>
                <a:lnTo>
                  <a:pt x="190500" y="59531"/>
                </a:lnTo>
                <a:cubicBezTo>
                  <a:pt x="190500" y="66117"/>
                  <a:pt x="185179" y="71438"/>
                  <a:pt x="178594" y="71438"/>
                </a:cubicBezTo>
                <a:lnTo>
                  <a:pt x="130969" y="71438"/>
                </a:lnTo>
                <a:cubicBezTo>
                  <a:pt x="124383" y="71438"/>
                  <a:pt x="119063" y="66117"/>
                  <a:pt x="119063" y="59531"/>
                </a:cubicBezTo>
                <a:cubicBezTo>
                  <a:pt x="119063" y="52946"/>
                  <a:pt x="124383" y="47625"/>
                  <a:pt x="130969" y="47625"/>
                </a:cubicBezTo>
                <a:lnTo>
                  <a:pt x="148791" y="47625"/>
                </a:lnTo>
                <a:lnTo>
                  <a:pt x="145963" y="44946"/>
                </a:lnTo>
                <a:cubicBezTo>
                  <a:pt x="145889" y="44872"/>
                  <a:pt x="145814" y="44797"/>
                  <a:pt x="145740" y="44723"/>
                </a:cubicBezTo>
                <a:cubicBezTo>
                  <a:pt x="117835" y="16818"/>
                  <a:pt x="72628" y="16818"/>
                  <a:pt x="44723" y="44723"/>
                </a:cubicBezTo>
                <a:cubicBezTo>
                  <a:pt x="16818" y="72628"/>
                  <a:pt x="16818" y="117835"/>
                  <a:pt x="44723" y="145740"/>
                </a:cubicBezTo>
                <a:cubicBezTo>
                  <a:pt x="72628" y="173645"/>
                  <a:pt x="117835" y="173645"/>
                  <a:pt x="145740" y="145740"/>
                </a:cubicBezTo>
                <a:cubicBezTo>
                  <a:pt x="148791" y="142689"/>
                  <a:pt x="151507" y="139452"/>
                  <a:pt x="153888" y="136029"/>
                </a:cubicBezTo>
                <a:cubicBezTo>
                  <a:pt x="157646" y="130634"/>
                  <a:pt x="165088" y="129332"/>
                  <a:pt x="170483" y="133090"/>
                </a:cubicBezTo>
                <a:cubicBezTo>
                  <a:pt x="175878" y="136847"/>
                  <a:pt x="177180" y="144289"/>
                  <a:pt x="173422" y="149684"/>
                </a:cubicBezTo>
                <a:cubicBezTo>
                  <a:pt x="170259" y="154223"/>
                  <a:pt x="166650" y="158539"/>
                  <a:pt x="162595" y="162595"/>
                </a:cubicBezTo>
                <a:cubicBezTo>
                  <a:pt x="125388" y="199802"/>
                  <a:pt x="65075" y="199802"/>
                  <a:pt x="27905" y="162595"/>
                </a:cubicBezTo>
                <a:cubicBezTo>
                  <a:pt x="-9265" y="125388"/>
                  <a:pt x="-9302" y="65112"/>
                  <a:pt x="27905" y="27905"/>
                </a:cubicBezTo>
                <a:cubicBezTo>
                  <a:pt x="65075" y="-9265"/>
                  <a:pt x="125276" y="-9302"/>
                  <a:pt x="162483" y="27794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26" name="Text 24"/>
          <p:cNvSpPr/>
          <p:nvPr/>
        </p:nvSpPr>
        <p:spPr>
          <a:xfrm>
            <a:off x="2417713" y="5029200"/>
            <a:ext cx="14859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50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Recurring Rituals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2422475" y="5219700"/>
            <a:ext cx="147637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900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Rutinitas yang konsisten</a:t>
            </a:r>
            <a:endParaRPr lang="en-US" sz="1600" dirty="0"/>
          </a:p>
        </p:txBody>
      </p:sp>
      <p:sp>
        <p:nvSpPr>
          <p:cNvPr id="28" name="Shape 26"/>
          <p:cNvSpPr/>
          <p:nvPr/>
        </p:nvSpPr>
        <p:spPr>
          <a:xfrm>
            <a:off x="4102075" y="4633913"/>
            <a:ext cx="1647825" cy="857250"/>
          </a:xfrm>
          <a:custGeom>
            <a:avLst/>
            <a:gdLst/>
            <a:ahLst/>
            <a:cxnLst/>
            <a:rect l="l" t="t" r="r" b="b"/>
            <a:pathLst>
              <a:path w="1647825" h="857250">
                <a:moveTo>
                  <a:pt x="76201" y="0"/>
                </a:moveTo>
                <a:lnTo>
                  <a:pt x="1571624" y="0"/>
                </a:lnTo>
                <a:cubicBezTo>
                  <a:pt x="1613709" y="0"/>
                  <a:pt x="1647825" y="34116"/>
                  <a:pt x="1647825" y="76201"/>
                </a:cubicBezTo>
                <a:lnTo>
                  <a:pt x="1647825" y="781049"/>
                </a:lnTo>
                <a:cubicBezTo>
                  <a:pt x="1647825" y="823134"/>
                  <a:pt x="1613709" y="857250"/>
                  <a:pt x="1571624" y="857250"/>
                </a:cubicBezTo>
                <a:lnTo>
                  <a:pt x="76201" y="857250"/>
                </a:lnTo>
                <a:cubicBezTo>
                  <a:pt x="34116" y="857250"/>
                  <a:pt x="0" y="823134"/>
                  <a:pt x="0" y="781049"/>
                </a:cubicBezTo>
                <a:lnTo>
                  <a:pt x="0" y="76201"/>
                </a:lnTo>
                <a:cubicBezTo>
                  <a:pt x="0" y="34145"/>
                  <a:pt x="34145" y="0"/>
                  <a:pt x="76201" y="0"/>
                </a:cubicBezTo>
                <a:close/>
              </a:path>
            </a:pathLst>
          </a:custGeom>
          <a:solidFill>
            <a:srgbClr val="2A2726">
              <a:alpha val="60000"/>
            </a:srgbClr>
          </a:solidFill>
          <a:ln/>
        </p:spPr>
      </p:sp>
      <p:sp>
        <p:nvSpPr>
          <p:cNvPr id="29" name="Shape 27"/>
          <p:cNvSpPr/>
          <p:nvPr/>
        </p:nvSpPr>
        <p:spPr>
          <a:xfrm>
            <a:off x="4832300" y="4762500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95436" y="0"/>
                </a:moveTo>
                <a:cubicBezTo>
                  <a:pt x="100905" y="0"/>
                  <a:pt x="105928" y="3014"/>
                  <a:pt x="108533" y="7813"/>
                </a:cubicBezTo>
                <a:lnTo>
                  <a:pt x="188900" y="156642"/>
                </a:lnTo>
                <a:cubicBezTo>
                  <a:pt x="191393" y="161255"/>
                  <a:pt x="191281" y="166836"/>
                  <a:pt x="188602" y="171338"/>
                </a:cubicBezTo>
                <a:cubicBezTo>
                  <a:pt x="185924" y="175840"/>
                  <a:pt x="181049" y="178594"/>
                  <a:pt x="175840" y="178594"/>
                </a:cubicBezTo>
                <a:lnTo>
                  <a:pt x="15106" y="178594"/>
                </a:lnTo>
                <a:cubicBezTo>
                  <a:pt x="9860" y="178594"/>
                  <a:pt x="5023" y="175840"/>
                  <a:pt x="2344" y="171338"/>
                </a:cubicBezTo>
                <a:cubicBezTo>
                  <a:pt x="-335" y="166836"/>
                  <a:pt x="-446" y="161255"/>
                  <a:pt x="2046" y="156642"/>
                </a:cubicBezTo>
                <a:lnTo>
                  <a:pt x="82414" y="7813"/>
                </a:lnTo>
                <a:lnTo>
                  <a:pt x="83493" y="6102"/>
                </a:lnTo>
                <a:cubicBezTo>
                  <a:pt x="86209" y="2307"/>
                  <a:pt x="90636" y="0"/>
                  <a:pt x="95436" y="0"/>
                </a:cubicBezTo>
                <a:close/>
                <a:moveTo>
                  <a:pt x="63401" y="92980"/>
                </a:moveTo>
                <a:lnTo>
                  <a:pt x="73372" y="102952"/>
                </a:lnTo>
                <a:cubicBezTo>
                  <a:pt x="75679" y="105259"/>
                  <a:pt x="79474" y="105259"/>
                  <a:pt x="81781" y="102952"/>
                </a:cubicBezTo>
                <a:lnTo>
                  <a:pt x="97892" y="86841"/>
                </a:lnTo>
                <a:cubicBezTo>
                  <a:pt x="100124" y="84609"/>
                  <a:pt x="103138" y="83344"/>
                  <a:pt x="106300" y="83344"/>
                </a:cubicBezTo>
                <a:lnTo>
                  <a:pt x="122225" y="83344"/>
                </a:lnTo>
                <a:lnTo>
                  <a:pt x="95399" y="33672"/>
                </a:lnTo>
                <a:lnTo>
                  <a:pt x="63364" y="92980"/>
                </a:lnTo>
                <a:close/>
              </a:path>
            </a:pathLst>
          </a:custGeom>
          <a:solidFill>
            <a:srgbClr val="C97B63"/>
          </a:solidFill>
          <a:ln/>
        </p:spPr>
      </p:sp>
      <p:sp>
        <p:nvSpPr>
          <p:cNvPr id="30" name="Text 28"/>
          <p:cNvSpPr/>
          <p:nvPr/>
        </p:nvSpPr>
        <p:spPr>
          <a:xfrm>
            <a:off x="4183038" y="5029200"/>
            <a:ext cx="14859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50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Shared Challenges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4187800" y="5219700"/>
            <a:ext cx="147637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900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Tantangan bersama</a:t>
            </a:r>
            <a:endParaRPr lang="en-US" sz="1600" dirty="0"/>
          </a:p>
        </p:txBody>
      </p:sp>
      <p:sp>
        <p:nvSpPr>
          <p:cNvPr id="32" name="Shape 30"/>
          <p:cNvSpPr/>
          <p:nvPr/>
        </p:nvSpPr>
        <p:spPr>
          <a:xfrm>
            <a:off x="6272213" y="1295400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83307" y="11906"/>
                </a:moveTo>
                <a:lnTo>
                  <a:pt x="54955" y="11906"/>
                </a:lnTo>
                <a:cubicBezTo>
                  <a:pt x="44016" y="11906"/>
                  <a:pt x="34454" y="19385"/>
                  <a:pt x="31849" y="29989"/>
                </a:cubicBezTo>
                <a:lnTo>
                  <a:pt x="521" y="156456"/>
                </a:lnTo>
                <a:cubicBezTo>
                  <a:pt x="-2270" y="167692"/>
                  <a:pt x="6251" y="178594"/>
                  <a:pt x="17859" y="178594"/>
                </a:cubicBezTo>
                <a:lnTo>
                  <a:pt x="83307" y="178594"/>
                </a:lnTo>
                <a:lnTo>
                  <a:pt x="83307" y="154781"/>
                </a:lnTo>
                <a:cubicBezTo>
                  <a:pt x="83307" y="148196"/>
                  <a:pt x="88627" y="142875"/>
                  <a:pt x="95213" y="142875"/>
                </a:cubicBezTo>
                <a:cubicBezTo>
                  <a:pt x="101798" y="142875"/>
                  <a:pt x="107119" y="148196"/>
                  <a:pt x="107119" y="154781"/>
                </a:cubicBezTo>
                <a:lnTo>
                  <a:pt x="107119" y="178594"/>
                </a:lnTo>
                <a:lnTo>
                  <a:pt x="172641" y="178594"/>
                </a:lnTo>
                <a:cubicBezTo>
                  <a:pt x="184249" y="178594"/>
                  <a:pt x="192770" y="167692"/>
                  <a:pt x="189979" y="156456"/>
                </a:cubicBezTo>
                <a:lnTo>
                  <a:pt x="158688" y="29989"/>
                </a:lnTo>
                <a:cubicBezTo>
                  <a:pt x="156046" y="19385"/>
                  <a:pt x="146521" y="11906"/>
                  <a:pt x="135545" y="11906"/>
                </a:cubicBezTo>
                <a:lnTo>
                  <a:pt x="107119" y="11906"/>
                </a:lnTo>
                <a:lnTo>
                  <a:pt x="107119" y="35719"/>
                </a:lnTo>
                <a:cubicBezTo>
                  <a:pt x="107119" y="42304"/>
                  <a:pt x="101798" y="47625"/>
                  <a:pt x="95213" y="47625"/>
                </a:cubicBezTo>
                <a:cubicBezTo>
                  <a:pt x="88627" y="47625"/>
                  <a:pt x="83307" y="42304"/>
                  <a:pt x="83307" y="35719"/>
                </a:cubicBezTo>
                <a:lnTo>
                  <a:pt x="83307" y="11906"/>
                </a:lnTo>
                <a:close/>
                <a:moveTo>
                  <a:pt x="107119" y="83344"/>
                </a:moveTo>
                <a:lnTo>
                  <a:pt x="107119" y="107156"/>
                </a:lnTo>
                <a:cubicBezTo>
                  <a:pt x="107119" y="113742"/>
                  <a:pt x="101798" y="119063"/>
                  <a:pt x="95213" y="119063"/>
                </a:cubicBezTo>
                <a:cubicBezTo>
                  <a:pt x="88627" y="119063"/>
                  <a:pt x="83307" y="113742"/>
                  <a:pt x="83307" y="107156"/>
                </a:cubicBezTo>
                <a:lnTo>
                  <a:pt x="83307" y="83344"/>
                </a:lnTo>
                <a:cubicBezTo>
                  <a:pt x="83307" y="76758"/>
                  <a:pt x="88627" y="71438"/>
                  <a:pt x="95213" y="71438"/>
                </a:cubicBezTo>
                <a:cubicBezTo>
                  <a:pt x="101798" y="71438"/>
                  <a:pt x="107119" y="76758"/>
                  <a:pt x="107119" y="83344"/>
                </a:cubicBezTo>
                <a:close/>
              </a:path>
            </a:pathLst>
          </a:custGeom>
          <a:solidFill>
            <a:srgbClr val="C97B63"/>
          </a:solidFill>
          <a:ln/>
        </p:spPr>
      </p:sp>
      <p:sp>
        <p:nvSpPr>
          <p:cNvPr id="33" name="Text 31"/>
          <p:cNvSpPr/>
          <p:nvPr/>
        </p:nvSpPr>
        <p:spPr>
          <a:xfrm>
            <a:off x="6486525" y="1257300"/>
            <a:ext cx="54197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First 90 Days Playbook</a:t>
            </a:r>
            <a:endParaRPr lang="en-US" sz="1600" dirty="0"/>
          </a:p>
        </p:txBody>
      </p:sp>
      <p:sp>
        <p:nvSpPr>
          <p:cNvPr id="34" name="Shape 32"/>
          <p:cNvSpPr/>
          <p:nvPr/>
        </p:nvSpPr>
        <p:spPr>
          <a:xfrm>
            <a:off x="6477000" y="1676400"/>
            <a:ext cx="19050" cy="4191000"/>
          </a:xfrm>
          <a:custGeom>
            <a:avLst/>
            <a:gdLst/>
            <a:ahLst/>
            <a:cxnLst/>
            <a:rect l="l" t="t" r="r" b="b"/>
            <a:pathLst>
              <a:path w="19050" h="4191000">
                <a:moveTo>
                  <a:pt x="0" y="0"/>
                </a:moveTo>
                <a:lnTo>
                  <a:pt x="19050" y="0"/>
                </a:lnTo>
                <a:lnTo>
                  <a:pt x="19050" y="4191000"/>
                </a:lnTo>
                <a:lnTo>
                  <a:pt x="0" y="4191000"/>
                </a:lnTo>
                <a:lnTo>
                  <a:pt x="0" y="0"/>
                </a:lnTo>
                <a:close/>
              </a:path>
            </a:pathLst>
          </a:custGeom>
          <a:gradFill rotWithShape="1" flip="none">
            <a:gsLst>
              <a:gs pos="0">
                <a:srgbClr val="C97B63"/>
              </a:gs>
              <a:gs pos="0">
                <a:srgbClr val="FFFFFF"/>
              </a:gs>
              <a:gs pos="50000">
                <a:srgbClr val="D4A574"/>
              </a:gs>
              <a:gs pos="100000">
                <a:srgbClr val="A89F91"/>
              </a:gs>
            </a:gsLst>
            <a:lin ang="5400000" scaled="1"/>
          </a:gradFill>
          <a:ln/>
        </p:spPr>
      </p:sp>
      <p:sp>
        <p:nvSpPr>
          <p:cNvPr id="35" name="Shape 33"/>
          <p:cNvSpPr/>
          <p:nvPr/>
        </p:nvSpPr>
        <p:spPr>
          <a:xfrm>
            <a:off x="6248400" y="16764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228600" y="0"/>
                </a:lnTo>
                <a:cubicBezTo>
                  <a:pt x="354768" y="0"/>
                  <a:pt x="457200" y="102432"/>
                  <a:pt x="457200" y="228600"/>
                </a:cubicBezTo>
                <a:lnTo>
                  <a:pt x="457200" y="228600"/>
                </a:lnTo>
                <a:cubicBezTo>
                  <a:pt x="457200" y="354768"/>
                  <a:pt x="354768" y="457200"/>
                  <a:pt x="228600" y="457200"/>
                </a:cubicBezTo>
                <a:lnTo>
                  <a:pt x="228600" y="457200"/>
                </a:lnTo>
                <a:cubicBezTo>
                  <a:pt x="102432" y="457200"/>
                  <a:pt x="0" y="354768"/>
                  <a:pt x="0" y="228600"/>
                </a:cubicBezTo>
                <a:lnTo>
                  <a:pt x="0" y="228600"/>
                </a:lnTo>
                <a:cubicBezTo>
                  <a:pt x="0" y="102432"/>
                  <a:pt x="102432" y="0"/>
                  <a:pt x="228600" y="0"/>
                </a:cubicBezTo>
                <a:close/>
              </a:path>
            </a:pathLst>
          </a:custGeom>
          <a:solidFill>
            <a:srgbClr val="C97B63"/>
          </a:solidFill>
          <a:ln/>
        </p:spPr>
      </p:sp>
      <p:sp>
        <p:nvSpPr>
          <p:cNvPr id="36" name="Text 34"/>
          <p:cNvSpPr/>
          <p:nvPr/>
        </p:nvSpPr>
        <p:spPr>
          <a:xfrm>
            <a:off x="6263729" y="1790700"/>
            <a:ext cx="5048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D1-30</a:t>
            </a:r>
            <a:endParaRPr lang="en-US" sz="1600" dirty="0"/>
          </a:p>
        </p:txBody>
      </p:sp>
      <p:sp>
        <p:nvSpPr>
          <p:cNvPr id="37" name="Shape 35"/>
          <p:cNvSpPr/>
          <p:nvPr/>
        </p:nvSpPr>
        <p:spPr>
          <a:xfrm>
            <a:off x="6877050" y="1676400"/>
            <a:ext cx="4933950" cy="1295400"/>
          </a:xfrm>
          <a:custGeom>
            <a:avLst/>
            <a:gdLst/>
            <a:ahLst/>
            <a:cxnLst/>
            <a:rect l="l" t="t" r="r" b="b"/>
            <a:pathLst>
              <a:path w="4933950" h="1295400">
                <a:moveTo>
                  <a:pt x="38100" y="0"/>
                </a:moveTo>
                <a:lnTo>
                  <a:pt x="4819644" y="0"/>
                </a:lnTo>
                <a:cubicBezTo>
                  <a:pt x="4882773" y="0"/>
                  <a:pt x="4933950" y="51177"/>
                  <a:pt x="4933950" y="114306"/>
                </a:cubicBezTo>
                <a:lnTo>
                  <a:pt x="4933950" y="1181094"/>
                </a:lnTo>
                <a:cubicBezTo>
                  <a:pt x="4933950" y="1244223"/>
                  <a:pt x="4882773" y="1295400"/>
                  <a:pt x="4819644" y="1295400"/>
                </a:cubicBezTo>
                <a:lnTo>
                  <a:pt x="38100" y="1295400"/>
                </a:lnTo>
                <a:cubicBezTo>
                  <a:pt x="17072" y="1295400"/>
                  <a:pt x="0" y="1278328"/>
                  <a:pt x="0" y="12573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3D3836">
              <a:alpha val="50196"/>
            </a:srgbClr>
          </a:solidFill>
          <a:ln/>
        </p:spPr>
      </p:sp>
      <p:sp>
        <p:nvSpPr>
          <p:cNvPr id="38" name="Shape 36"/>
          <p:cNvSpPr/>
          <p:nvPr/>
        </p:nvSpPr>
        <p:spPr>
          <a:xfrm>
            <a:off x="6877050" y="1676400"/>
            <a:ext cx="38100" cy="1295400"/>
          </a:xfrm>
          <a:custGeom>
            <a:avLst/>
            <a:gdLst/>
            <a:ahLst/>
            <a:cxnLst/>
            <a:rect l="l" t="t" r="r" b="b"/>
            <a:pathLst>
              <a:path w="38100" h="1295400">
                <a:moveTo>
                  <a:pt x="38100" y="0"/>
                </a:moveTo>
                <a:lnTo>
                  <a:pt x="38100" y="0"/>
                </a:lnTo>
                <a:lnTo>
                  <a:pt x="38100" y="1295400"/>
                </a:lnTo>
                <a:lnTo>
                  <a:pt x="38100" y="1295400"/>
                </a:lnTo>
                <a:cubicBezTo>
                  <a:pt x="17072" y="1295400"/>
                  <a:pt x="0" y="1278328"/>
                  <a:pt x="0" y="12573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C97B63"/>
          </a:solidFill>
          <a:ln/>
        </p:spPr>
      </p:sp>
      <p:sp>
        <p:nvSpPr>
          <p:cNvPr id="39" name="Text 37"/>
          <p:cNvSpPr/>
          <p:nvPr/>
        </p:nvSpPr>
        <p:spPr>
          <a:xfrm>
            <a:off x="7048500" y="1828800"/>
            <a:ext cx="46958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Foundation Phase</a:t>
            </a:r>
            <a:endParaRPr lang="en-US" sz="1600" dirty="0"/>
          </a:p>
        </p:txBody>
      </p:sp>
      <p:sp>
        <p:nvSpPr>
          <p:cNvPr id="40" name="Text 38"/>
          <p:cNvSpPr/>
          <p:nvPr/>
        </p:nvSpPr>
        <p:spPr>
          <a:xfrm>
            <a:off x="7048500" y="2171700"/>
            <a:ext cx="46767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Kurasi 10-15 founding members dengan kriteria ketat</a:t>
            </a:r>
            <a:endParaRPr lang="en-US" sz="1600" dirty="0"/>
          </a:p>
        </p:txBody>
      </p:sp>
      <p:sp>
        <p:nvSpPr>
          <p:cNvPr id="41" name="Text 39"/>
          <p:cNvSpPr/>
          <p:nvPr/>
        </p:nvSpPr>
        <p:spPr>
          <a:xfrm>
            <a:off x="7048500" y="2400300"/>
            <a:ext cx="46767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First gathering: establish norms, expectations, shared purpose</a:t>
            </a:r>
            <a:endParaRPr lang="en-US" sz="1600" dirty="0"/>
          </a:p>
        </p:txBody>
      </p:sp>
      <p:sp>
        <p:nvSpPr>
          <p:cNvPr id="42" name="Text 40"/>
          <p:cNvSpPr/>
          <p:nvPr/>
        </p:nvSpPr>
        <p:spPr>
          <a:xfrm>
            <a:off x="7048500" y="2628900"/>
            <a:ext cx="46767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Create first "quick win" — value yang langsung terasa</a:t>
            </a:r>
            <a:endParaRPr lang="en-US" sz="1600" dirty="0"/>
          </a:p>
        </p:txBody>
      </p:sp>
      <p:sp>
        <p:nvSpPr>
          <p:cNvPr id="43" name="Shape 41"/>
          <p:cNvSpPr/>
          <p:nvPr/>
        </p:nvSpPr>
        <p:spPr>
          <a:xfrm>
            <a:off x="6248400" y="31242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228600" y="0"/>
                </a:lnTo>
                <a:cubicBezTo>
                  <a:pt x="354768" y="0"/>
                  <a:pt x="457200" y="102432"/>
                  <a:pt x="457200" y="228600"/>
                </a:cubicBezTo>
                <a:lnTo>
                  <a:pt x="457200" y="228600"/>
                </a:lnTo>
                <a:cubicBezTo>
                  <a:pt x="457200" y="354768"/>
                  <a:pt x="354768" y="457200"/>
                  <a:pt x="228600" y="457200"/>
                </a:cubicBezTo>
                <a:lnTo>
                  <a:pt x="228600" y="457200"/>
                </a:lnTo>
                <a:cubicBezTo>
                  <a:pt x="102432" y="457200"/>
                  <a:pt x="0" y="354768"/>
                  <a:pt x="0" y="228600"/>
                </a:cubicBezTo>
                <a:lnTo>
                  <a:pt x="0" y="228600"/>
                </a:lnTo>
                <a:cubicBezTo>
                  <a:pt x="0" y="102432"/>
                  <a:pt x="102432" y="0"/>
                  <a:pt x="228600" y="0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44" name="Text 42"/>
          <p:cNvSpPr/>
          <p:nvPr/>
        </p:nvSpPr>
        <p:spPr>
          <a:xfrm>
            <a:off x="6248400" y="3124200"/>
            <a:ext cx="533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2A2726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D31-60</a:t>
            </a:r>
            <a:endParaRPr lang="en-US" sz="1600" dirty="0"/>
          </a:p>
        </p:txBody>
      </p:sp>
      <p:sp>
        <p:nvSpPr>
          <p:cNvPr id="45" name="Shape 43"/>
          <p:cNvSpPr/>
          <p:nvPr/>
        </p:nvSpPr>
        <p:spPr>
          <a:xfrm>
            <a:off x="6877050" y="3124200"/>
            <a:ext cx="4933950" cy="1295400"/>
          </a:xfrm>
          <a:custGeom>
            <a:avLst/>
            <a:gdLst/>
            <a:ahLst/>
            <a:cxnLst/>
            <a:rect l="l" t="t" r="r" b="b"/>
            <a:pathLst>
              <a:path w="4933950" h="1295400">
                <a:moveTo>
                  <a:pt x="38100" y="0"/>
                </a:moveTo>
                <a:lnTo>
                  <a:pt x="4819644" y="0"/>
                </a:lnTo>
                <a:cubicBezTo>
                  <a:pt x="4882773" y="0"/>
                  <a:pt x="4933950" y="51177"/>
                  <a:pt x="4933950" y="114306"/>
                </a:cubicBezTo>
                <a:lnTo>
                  <a:pt x="4933950" y="1181094"/>
                </a:lnTo>
                <a:cubicBezTo>
                  <a:pt x="4933950" y="1244223"/>
                  <a:pt x="4882773" y="1295400"/>
                  <a:pt x="4819644" y="1295400"/>
                </a:cubicBezTo>
                <a:lnTo>
                  <a:pt x="38100" y="1295400"/>
                </a:lnTo>
                <a:cubicBezTo>
                  <a:pt x="17072" y="1295400"/>
                  <a:pt x="0" y="1278328"/>
                  <a:pt x="0" y="12573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3D3836">
              <a:alpha val="50196"/>
            </a:srgbClr>
          </a:solidFill>
          <a:ln/>
        </p:spPr>
      </p:sp>
      <p:sp>
        <p:nvSpPr>
          <p:cNvPr id="46" name="Shape 44"/>
          <p:cNvSpPr/>
          <p:nvPr/>
        </p:nvSpPr>
        <p:spPr>
          <a:xfrm>
            <a:off x="6877050" y="3124200"/>
            <a:ext cx="38100" cy="1295400"/>
          </a:xfrm>
          <a:custGeom>
            <a:avLst/>
            <a:gdLst/>
            <a:ahLst/>
            <a:cxnLst/>
            <a:rect l="l" t="t" r="r" b="b"/>
            <a:pathLst>
              <a:path w="38100" h="1295400">
                <a:moveTo>
                  <a:pt x="38100" y="0"/>
                </a:moveTo>
                <a:lnTo>
                  <a:pt x="38100" y="0"/>
                </a:lnTo>
                <a:lnTo>
                  <a:pt x="38100" y="1295400"/>
                </a:lnTo>
                <a:lnTo>
                  <a:pt x="38100" y="1295400"/>
                </a:lnTo>
                <a:cubicBezTo>
                  <a:pt x="17072" y="1295400"/>
                  <a:pt x="0" y="1278328"/>
                  <a:pt x="0" y="12573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47" name="Text 45"/>
          <p:cNvSpPr/>
          <p:nvPr/>
        </p:nvSpPr>
        <p:spPr>
          <a:xfrm>
            <a:off x="7048500" y="3276600"/>
            <a:ext cx="46958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Ritual Establishment</a:t>
            </a:r>
            <a:endParaRPr lang="en-US" sz="1600" dirty="0"/>
          </a:p>
        </p:txBody>
      </p:sp>
      <p:sp>
        <p:nvSpPr>
          <p:cNvPr id="48" name="Text 46"/>
          <p:cNvSpPr/>
          <p:nvPr/>
        </p:nvSpPr>
        <p:spPr>
          <a:xfrm>
            <a:off x="7048500" y="3619500"/>
            <a:ext cx="46767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Set recurring cadence: weekly/bi-weekly touchpoints</a:t>
            </a:r>
            <a:endParaRPr lang="en-US" sz="1600" dirty="0"/>
          </a:p>
        </p:txBody>
      </p:sp>
      <p:sp>
        <p:nvSpPr>
          <p:cNvPr id="49" name="Text 47"/>
          <p:cNvSpPr/>
          <p:nvPr/>
        </p:nvSpPr>
        <p:spPr>
          <a:xfrm>
            <a:off x="7048500" y="3848100"/>
            <a:ext cx="46767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Document early wins dan stories</a:t>
            </a:r>
            <a:endParaRPr lang="en-US" sz="1600" dirty="0"/>
          </a:p>
        </p:txBody>
      </p:sp>
      <p:sp>
        <p:nvSpPr>
          <p:cNvPr id="50" name="Text 48"/>
          <p:cNvSpPr/>
          <p:nvPr/>
        </p:nvSpPr>
        <p:spPr>
          <a:xfrm>
            <a:off x="7048500" y="4076700"/>
            <a:ext cx="46767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Identify and empower first champions</a:t>
            </a:r>
            <a:endParaRPr lang="en-US" sz="1600" dirty="0"/>
          </a:p>
        </p:txBody>
      </p:sp>
      <p:sp>
        <p:nvSpPr>
          <p:cNvPr id="51" name="Shape 49"/>
          <p:cNvSpPr/>
          <p:nvPr/>
        </p:nvSpPr>
        <p:spPr>
          <a:xfrm>
            <a:off x="6248400" y="45720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228600" y="0"/>
                </a:lnTo>
                <a:cubicBezTo>
                  <a:pt x="354768" y="0"/>
                  <a:pt x="457200" y="102432"/>
                  <a:pt x="457200" y="228600"/>
                </a:cubicBezTo>
                <a:lnTo>
                  <a:pt x="457200" y="228600"/>
                </a:lnTo>
                <a:cubicBezTo>
                  <a:pt x="457200" y="354768"/>
                  <a:pt x="354768" y="457200"/>
                  <a:pt x="228600" y="457200"/>
                </a:cubicBezTo>
                <a:lnTo>
                  <a:pt x="228600" y="457200"/>
                </a:lnTo>
                <a:cubicBezTo>
                  <a:pt x="102432" y="457200"/>
                  <a:pt x="0" y="354768"/>
                  <a:pt x="0" y="228600"/>
                </a:cubicBezTo>
                <a:lnTo>
                  <a:pt x="0" y="228600"/>
                </a:lnTo>
                <a:cubicBezTo>
                  <a:pt x="0" y="102432"/>
                  <a:pt x="102432" y="0"/>
                  <a:pt x="228600" y="0"/>
                </a:cubicBezTo>
                <a:close/>
              </a:path>
            </a:pathLst>
          </a:custGeom>
          <a:solidFill>
            <a:srgbClr val="A89F91"/>
          </a:solidFill>
          <a:ln/>
        </p:spPr>
      </p:sp>
      <p:sp>
        <p:nvSpPr>
          <p:cNvPr id="52" name="Text 50"/>
          <p:cNvSpPr/>
          <p:nvPr/>
        </p:nvSpPr>
        <p:spPr>
          <a:xfrm>
            <a:off x="6248400" y="4572000"/>
            <a:ext cx="533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2A2726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D61-90</a:t>
            </a:r>
            <a:endParaRPr lang="en-US" sz="1600" dirty="0"/>
          </a:p>
        </p:txBody>
      </p:sp>
      <p:sp>
        <p:nvSpPr>
          <p:cNvPr id="53" name="Shape 51"/>
          <p:cNvSpPr/>
          <p:nvPr/>
        </p:nvSpPr>
        <p:spPr>
          <a:xfrm>
            <a:off x="6877050" y="4572000"/>
            <a:ext cx="4933950" cy="1295400"/>
          </a:xfrm>
          <a:custGeom>
            <a:avLst/>
            <a:gdLst/>
            <a:ahLst/>
            <a:cxnLst/>
            <a:rect l="l" t="t" r="r" b="b"/>
            <a:pathLst>
              <a:path w="4933950" h="1295400">
                <a:moveTo>
                  <a:pt x="38100" y="0"/>
                </a:moveTo>
                <a:lnTo>
                  <a:pt x="4819644" y="0"/>
                </a:lnTo>
                <a:cubicBezTo>
                  <a:pt x="4882773" y="0"/>
                  <a:pt x="4933950" y="51177"/>
                  <a:pt x="4933950" y="114306"/>
                </a:cubicBezTo>
                <a:lnTo>
                  <a:pt x="4933950" y="1181094"/>
                </a:lnTo>
                <a:cubicBezTo>
                  <a:pt x="4933950" y="1244223"/>
                  <a:pt x="4882773" y="1295400"/>
                  <a:pt x="4819644" y="1295400"/>
                </a:cubicBezTo>
                <a:lnTo>
                  <a:pt x="38100" y="1295400"/>
                </a:lnTo>
                <a:cubicBezTo>
                  <a:pt x="17072" y="1295400"/>
                  <a:pt x="0" y="1278328"/>
                  <a:pt x="0" y="12573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3D3836">
              <a:alpha val="50196"/>
            </a:srgbClr>
          </a:solidFill>
          <a:ln/>
        </p:spPr>
      </p:sp>
      <p:sp>
        <p:nvSpPr>
          <p:cNvPr id="54" name="Shape 52"/>
          <p:cNvSpPr/>
          <p:nvPr/>
        </p:nvSpPr>
        <p:spPr>
          <a:xfrm>
            <a:off x="6877050" y="4572000"/>
            <a:ext cx="38100" cy="1295400"/>
          </a:xfrm>
          <a:custGeom>
            <a:avLst/>
            <a:gdLst/>
            <a:ahLst/>
            <a:cxnLst/>
            <a:rect l="l" t="t" r="r" b="b"/>
            <a:pathLst>
              <a:path w="38100" h="1295400">
                <a:moveTo>
                  <a:pt x="38100" y="0"/>
                </a:moveTo>
                <a:lnTo>
                  <a:pt x="38100" y="0"/>
                </a:lnTo>
                <a:lnTo>
                  <a:pt x="38100" y="1295400"/>
                </a:lnTo>
                <a:lnTo>
                  <a:pt x="38100" y="1295400"/>
                </a:lnTo>
                <a:cubicBezTo>
                  <a:pt x="17072" y="1295400"/>
                  <a:pt x="0" y="1278328"/>
                  <a:pt x="0" y="12573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A89F91"/>
          </a:solidFill>
          <a:ln/>
        </p:spPr>
      </p:sp>
      <p:sp>
        <p:nvSpPr>
          <p:cNvPr id="55" name="Text 53"/>
          <p:cNvSpPr/>
          <p:nvPr/>
        </p:nvSpPr>
        <p:spPr>
          <a:xfrm>
            <a:off x="7048500" y="4724400"/>
            <a:ext cx="46958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Momentum Building</a:t>
            </a:r>
            <a:endParaRPr lang="en-US" sz="1600" dirty="0"/>
          </a:p>
        </p:txBody>
      </p:sp>
      <p:sp>
        <p:nvSpPr>
          <p:cNvPr id="56" name="Text 54"/>
          <p:cNvSpPr/>
          <p:nvPr/>
        </p:nvSpPr>
        <p:spPr>
          <a:xfrm>
            <a:off x="7048500" y="5067300"/>
            <a:ext cx="46767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Members mulai mengajak orang lain (organic growth)</a:t>
            </a:r>
            <a:endParaRPr lang="en-US" sz="1600" dirty="0"/>
          </a:p>
        </p:txBody>
      </p:sp>
      <p:sp>
        <p:nvSpPr>
          <p:cNvPr id="57" name="Text 55"/>
          <p:cNvSpPr/>
          <p:nvPr/>
        </p:nvSpPr>
        <p:spPr>
          <a:xfrm>
            <a:off x="7048500" y="5295900"/>
            <a:ext cx="46767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First member-led initiatives emerge</a:t>
            </a:r>
            <a:endParaRPr lang="en-US" sz="1600" dirty="0"/>
          </a:p>
        </p:txBody>
      </p:sp>
      <p:sp>
        <p:nvSpPr>
          <p:cNvPr id="58" name="Text 56"/>
          <p:cNvSpPr/>
          <p:nvPr/>
        </p:nvSpPr>
        <p:spPr>
          <a:xfrm>
            <a:off x="7048500" y="5524500"/>
            <a:ext cx="46767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Community mulai punya "personality" sendiri</a:t>
            </a:r>
            <a:endParaRPr lang="en-US" sz="1600" dirty="0"/>
          </a:p>
        </p:txBody>
      </p:sp>
      <p:sp>
        <p:nvSpPr>
          <p:cNvPr id="59" name="Shape 57"/>
          <p:cNvSpPr/>
          <p:nvPr/>
        </p:nvSpPr>
        <p:spPr>
          <a:xfrm>
            <a:off x="6253163" y="6024563"/>
            <a:ext cx="5553075" cy="619125"/>
          </a:xfrm>
          <a:custGeom>
            <a:avLst/>
            <a:gdLst/>
            <a:ahLst/>
            <a:cxnLst/>
            <a:rect l="l" t="t" r="r" b="b"/>
            <a:pathLst>
              <a:path w="5553075" h="619125">
                <a:moveTo>
                  <a:pt x="76202" y="0"/>
                </a:moveTo>
                <a:lnTo>
                  <a:pt x="5476873" y="0"/>
                </a:lnTo>
                <a:cubicBezTo>
                  <a:pt x="5518958" y="0"/>
                  <a:pt x="5553075" y="34117"/>
                  <a:pt x="5553075" y="76202"/>
                </a:cubicBezTo>
                <a:lnTo>
                  <a:pt x="5553075" y="542923"/>
                </a:lnTo>
                <a:cubicBezTo>
                  <a:pt x="5553075" y="585008"/>
                  <a:pt x="5518958" y="619125"/>
                  <a:pt x="5476873" y="619125"/>
                </a:cubicBezTo>
                <a:lnTo>
                  <a:pt x="76202" y="619125"/>
                </a:lnTo>
                <a:cubicBezTo>
                  <a:pt x="34117" y="619125"/>
                  <a:pt x="0" y="585008"/>
                  <a:pt x="0" y="542923"/>
                </a:cubicBezTo>
                <a:lnTo>
                  <a:pt x="0" y="76202"/>
                </a:lnTo>
                <a:cubicBezTo>
                  <a:pt x="0" y="34117"/>
                  <a:pt x="34117" y="0"/>
                  <a:pt x="76202" y="0"/>
                </a:cubicBezTo>
                <a:close/>
              </a:path>
            </a:pathLst>
          </a:custGeom>
          <a:solidFill>
            <a:srgbClr val="C97B63">
              <a:alpha val="10196"/>
            </a:srgbClr>
          </a:solidFill>
          <a:ln w="12700">
            <a:solidFill>
              <a:srgbClr val="C97B63">
                <a:alpha val="30196"/>
              </a:srgbClr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6391275" y="6176963"/>
            <a:ext cx="133350" cy="133350"/>
          </a:xfrm>
          <a:custGeom>
            <a:avLst/>
            <a:gdLst/>
            <a:ahLst/>
            <a:cxnLst/>
            <a:rect l="l" t="t" r="r" b="b"/>
            <a:pathLst>
              <a:path w="133350" h="133350">
                <a:moveTo>
                  <a:pt x="66675" y="0"/>
                </a:moveTo>
                <a:cubicBezTo>
                  <a:pt x="70504" y="0"/>
                  <a:pt x="74020" y="2110"/>
                  <a:pt x="75843" y="5469"/>
                </a:cubicBezTo>
                <a:lnTo>
                  <a:pt x="132100" y="109649"/>
                </a:lnTo>
                <a:cubicBezTo>
                  <a:pt x="133845" y="112879"/>
                  <a:pt x="133767" y="116785"/>
                  <a:pt x="131891" y="119937"/>
                </a:cubicBezTo>
                <a:cubicBezTo>
                  <a:pt x="130016" y="123088"/>
                  <a:pt x="126604" y="125016"/>
                  <a:pt x="122932" y="125016"/>
                </a:cubicBezTo>
                <a:lnTo>
                  <a:pt x="10418" y="125016"/>
                </a:lnTo>
                <a:cubicBezTo>
                  <a:pt x="6746" y="125016"/>
                  <a:pt x="3360" y="123088"/>
                  <a:pt x="1459" y="119937"/>
                </a:cubicBezTo>
                <a:cubicBezTo>
                  <a:pt x="-443" y="116785"/>
                  <a:pt x="-495" y="112879"/>
                  <a:pt x="1250" y="109649"/>
                </a:cubicBezTo>
                <a:lnTo>
                  <a:pt x="57507" y="5469"/>
                </a:lnTo>
                <a:cubicBezTo>
                  <a:pt x="59330" y="2110"/>
                  <a:pt x="62846" y="0"/>
                  <a:pt x="66675" y="0"/>
                </a:cubicBezTo>
                <a:close/>
                <a:moveTo>
                  <a:pt x="66675" y="43755"/>
                </a:moveTo>
                <a:cubicBezTo>
                  <a:pt x="63211" y="43755"/>
                  <a:pt x="60424" y="46542"/>
                  <a:pt x="60424" y="50006"/>
                </a:cubicBezTo>
                <a:lnTo>
                  <a:pt x="60424" y="79177"/>
                </a:lnTo>
                <a:cubicBezTo>
                  <a:pt x="60424" y="82641"/>
                  <a:pt x="63211" y="85427"/>
                  <a:pt x="66675" y="85427"/>
                </a:cubicBezTo>
                <a:cubicBezTo>
                  <a:pt x="70139" y="85427"/>
                  <a:pt x="72926" y="82641"/>
                  <a:pt x="72926" y="79177"/>
                </a:cubicBezTo>
                <a:lnTo>
                  <a:pt x="72926" y="50006"/>
                </a:lnTo>
                <a:cubicBezTo>
                  <a:pt x="72926" y="46542"/>
                  <a:pt x="70139" y="43755"/>
                  <a:pt x="66675" y="43755"/>
                </a:cubicBezTo>
                <a:close/>
                <a:moveTo>
                  <a:pt x="73629" y="100013"/>
                </a:moveTo>
                <a:cubicBezTo>
                  <a:pt x="73787" y="97431"/>
                  <a:pt x="72500" y="94975"/>
                  <a:pt x="70287" y="93637"/>
                </a:cubicBezTo>
                <a:cubicBezTo>
                  <a:pt x="68074" y="92299"/>
                  <a:pt x="65302" y="92299"/>
                  <a:pt x="63089" y="93637"/>
                </a:cubicBezTo>
                <a:cubicBezTo>
                  <a:pt x="60876" y="94975"/>
                  <a:pt x="59589" y="97431"/>
                  <a:pt x="59747" y="100012"/>
                </a:cubicBezTo>
                <a:cubicBezTo>
                  <a:pt x="59589" y="102594"/>
                  <a:pt x="60876" y="105050"/>
                  <a:pt x="63089" y="106388"/>
                </a:cubicBezTo>
                <a:cubicBezTo>
                  <a:pt x="65302" y="107726"/>
                  <a:pt x="68074" y="107726"/>
                  <a:pt x="70287" y="106388"/>
                </a:cubicBezTo>
                <a:cubicBezTo>
                  <a:pt x="72500" y="105050"/>
                  <a:pt x="73787" y="102594"/>
                  <a:pt x="73629" y="100013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61" name="Text 59"/>
          <p:cNvSpPr/>
          <p:nvPr/>
        </p:nvSpPr>
        <p:spPr>
          <a:xfrm>
            <a:off x="6600825" y="6143625"/>
            <a:ext cx="5153025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Critical Warning:</a:t>
            </a:r>
            <a:pPr>
              <a:lnSpc>
                <a:spcPct val="120000"/>
              </a:lnSpc>
            </a:pPr>
            <a:r>
              <a:rPr lang="en-US" sz="1050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70% komunitas mati dalam 90 hari pertama karena tidak ada </a:t>
            </a:r>
            <a:pPr>
              <a:lnSpc>
                <a:spcPct val="120000"/>
              </a:lnSpc>
            </a:pPr>
            <a:r>
              <a:rPr lang="en-US" sz="1050" dirty="0">
                <a:solidFill>
                  <a:srgbClr val="C97B6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ritual konsisten</a:t>
            </a:r>
            <a:pPr>
              <a:lnSpc>
                <a:spcPct val="120000"/>
              </a:lnSpc>
            </a:pPr>
            <a:r>
              <a:rPr lang="en-US" sz="1050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dan </a:t>
            </a:r>
            <a:pPr>
              <a:lnSpc>
                <a:spcPct val="120000"/>
              </a:lnSpc>
            </a:pPr>
            <a:r>
              <a:rPr lang="en-US" sz="1050" dirty="0">
                <a:solidFill>
                  <a:srgbClr val="C97B6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value yang jelas</a:t>
            </a:r>
            <a:pPr>
              <a:lnSpc>
                <a:spcPct val="120000"/>
              </a:lnSpc>
            </a:pPr>
            <a:r>
              <a:rPr lang="en-US" sz="1050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2A27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42954" y="342954"/>
            <a:ext cx="11566110" cy="1714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45" spc="95" kern="0" dirty="0">
                <a:solidFill>
                  <a:srgbClr val="C97B6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Self-Sustaining Dynamics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42954" y="583021"/>
            <a:ext cx="11660422" cy="3429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430" b="1" dirty="0">
                <a:solidFill>
                  <a:srgbClr val="F5F0EB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Once It Spins, It Feeds Itself</a:t>
            </a:r>
            <a:endParaRPr lang="en-US" sz="16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2564" r="2564" t="0" b="0"/>
          <a:stretch/>
        </p:blipFill>
        <p:spPr>
          <a:xfrm>
            <a:off x="342954" y="1131747"/>
            <a:ext cx="4441249" cy="4681316"/>
          </a:xfrm>
          <a:prstGeom prst="roundRect">
            <a:avLst>
              <a:gd name="adj" fmla="val 0"/>
            </a:avLst>
          </a:prstGeom>
        </p:spPr>
      </p:pic>
      <p:sp>
        <p:nvSpPr>
          <p:cNvPr id="5" name="Shape 2"/>
          <p:cNvSpPr/>
          <p:nvPr/>
        </p:nvSpPr>
        <p:spPr>
          <a:xfrm>
            <a:off x="5055886" y="1131747"/>
            <a:ext cx="6799055" cy="3635308"/>
          </a:xfrm>
          <a:custGeom>
            <a:avLst/>
            <a:gdLst/>
            <a:ahLst/>
            <a:cxnLst/>
            <a:rect l="l" t="t" r="r" b="b"/>
            <a:pathLst>
              <a:path w="6799055" h="3635308">
                <a:moveTo>
                  <a:pt x="102879" y="0"/>
                </a:moveTo>
                <a:lnTo>
                  <a:pt x="6696176" y="0"/>
                </a:lnTo>
                <a:cubicBezTo>
                  <a:pt x="6752994" y="0"/>
                  <a:pt x="6799055" y="46061"/>
                  <a:pt x="6799055" y="102879"/>
                </a:cubicBezTo>
                <a:lnTo>
                  <a:pt x="6799055" y="3532429"/>
                </a:lnTo>
                <a:cubicBezTo>
                  <a:pt x="6799055" y="3589247"/>
                  <a:pt x="6752994" y="3635308"/>
                  <a:pt x="6696176" y="3635308"/>
                </a:cubicBezTo>
                <a:lnTo>
                  <a:pt x="102879" y="3635308"/>
                </a:lnTo>
                <a:cubicBezTo>
                  <a:pt x="46061" y="3635308"/>
                  <a:pt x="0" y="3589247"/>
                  <a:pt x="0" y="3532429"/>
                </a:cubicBezTo>
                <a:lnTo>
                  <a:pt x="0" y="102879"/>
                </a:lnTo>
                <a:cubicBezTo>
                  <a:pt x="0" y="46099"/>
                  <a:pt x="46099" y="0"/>
                  <a:pt x="102879" y="0"/>
                </a:cubicBezTo>
                <a:close/>
              </a:path>
            </a:pathLst>
          </a:custGeom>
          <a:solidFill>
            <a:srgbClr val="3D3836">
              <a:alpha val="50196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5227363" y="1303224"/>
            <a:ext cx="6541840" cy="2400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50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The Flywheel Cycle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5227363" y="1680473"/>
            <a:ext cx="342954" cy="342954"/>
          </a:xfrm>
          <a:custGeom>
            <a:avLst/>
            <a:gdLst/>
            <a:ahLst/>
            <a:cxnLst/>
            <a:rect l="l" t="t" r="r" b="b"/>
            <a:pathLst>
              <a:path w="342954" h="342954">
                <a:moveTo>
                  <a:pt x="171477" y="0"/>
                </a:moveTo>
                <a:lnTo>
                  <a:pt x="171477" y="0"/>
                </a:lnTo>
                <a:cubicBezTo>
                  <a:pt x="266181" y="0"/>
                  <a:pt x="342954" y="76773"/>
                  <a:pt x="342954" y="171477"/>
                </a:cubicBezTo>
                <a:lnTo>
                  <a:pt x="342954" y="171477"/>
                </a:lnTo>
                <a:cubicBezTo>
                  <a:pt x="342954" y="266181"/>
                  <a:pt x="266181" y="342954"/>
                  <a:pt x="171477" y="342954"/>
                </a:cubicBezTo>
                <a:lnTo>
                  <a:pt x="171477" y="342954"/>
                </a:lnTo>
                <a:cubicBezTo>
                  <a:pt x="76773" y="342954"/>
                  <a:pt x="0" y="266181"/>
                  <a:pt x="0" y="171477"/>
                </a:cubicBezTo>
                <a:lnTo>
                  <a:pt x="0" y="171477"/>
                </a:lnTo>
                <a:cubicBezTo>
                  <a:pt x="0" y="76773"/>
                  <a:pt x="76773" y="0"/>
                  <a:pt x="171477" y="0"/>
                </a:cubicBezTo>
                <a:close/>
              </a:path>
            </a:pathLst>
          </a:custGeom>
          <a:solidFill>
            <a:srgbClr val="C97B63"/>
          </a:solidFill>
          <a:ln/>
        </p:spPr>
      </p:sp>
      <p:sp>
        <p:nvSpPr>
          <p:cNvPr id="8" name="Text 5"/>
          <p:cNvSpPr/>
          <p:nvPr/>
        </p:nvSpPr>
        <p:spPr>
          <a:xfrm>
            <a:off x="5371845" y="1749063"/>
            <a:ext cx="120034" cy="2057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80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1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5707498" y="1680473"/>
            <a:ext cx="3558143" cy="2400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15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Value Creation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5707498" y="1920540"/>
            <a:ext cx="3549570" cy="2057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80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Konten, insight, akses, atau pengalaman yang berharga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8389100" y="2229198"/>
            <a:ext cx="128608" cy="171477"/>
          </a:xfrm>
          <a:custGeom>
            <a:avLst/>
            <a:gdLst/>
            <a:ahLst/>
            <a:cxnLst/>
            <a:rect l="l" t="t" r="r" b="b"/>
            <a:pathLst>
              <a:path w="128608" h="171477">
                <a:moveTo>
                  <a:pt x="56735" y="168329"/>
                </a:moveTo>
                <a:cubicBezTo>
                  <a:pt x="60921" y="172515"/>
                  <a:pt x="67720" y="172515"/>
                  <a:pt x="71906" y="168329"/>
                </a:cubicBezTo>
                <a:lnTo>
                  <a:pt x="125493" y="114742"/>
                </a:lnTo>
                <a:cubicBezTo>
                  <a:pt x="129679" y="110556"/>
                  <a:pt x="129679" y="103757"/>
                  <a:pt x="125493" y="99570"/>
                </a:cubicBezTo>
                <a:cubicBezTo>
                  <a:pt x="121306" y="95384"/>
                  <a:pt x="114508" y="95384"/>
                  <a:pt x="110321" y="99570"/>
                </a:cubicBezTo>
                <a:lnTo>
                  <a:pt x="75021" y="134871"/>
                </a:lnTo>
                <a:lnTo>
                  <a:pt x="75021" y="10717"/>
                </a:lnTo>
                <a:cubicBezTo>
                  <a:pt x="75021" y="4789"/>
                  <a:pt x="70232" y="0"/>
                  <a:pt x="64304" y="0"/>
                </a:cubicBezTo>
                <a:cubicBezTo>
                  <a:pt x="58376" y="0"/>
                  <a:pt x="53586" y="4789"/>
                  <a:pt x="53586" y="10717"/>
                </a:cubicBezTo>
                <a:lnTo>
                  <a:pt x="53586" y="134871"/>
                </a:lnTo>
                <a:lnTo>
                  <a:pt x="18286" y="99570"/>
                </a:lnTo>
                <a:cubicBezTo>
                  <a:pt x="14100" y="95384"/>
                  <a:pt x="7301" y="95384"/>
                  <a:pt x="3115" y="99570"/>
                </a:cubicBezTo>
                <a:cubicBezTo>
                  <a:pt x="-1072" y="103757"/>
                  <a:pt x="-1072" y="110556"/>
                  <a:pt x="3115" y="114742"/>
                </a:cubicBezTo>
                <a:lnTo>
                  <a:pt x="56701" y="168329"/>
                </a:lnTo>
                <a:close/>
              </a:path>
            </a:pathLst>
          </a:custGeom>
          <a:solidFill>
            <a:srgbClr val="C97B63"/>
          </a:solidFill>
          <a:ln/>
        </p:spPr>
      </p:sp>
      <p:sp>
        <p:nvSpPr>
          <p:cNvPr id="12" name="Shape 9"/>
          <p:cNvSpPr/>
          <p:nvPr/>
        </p:nvSpPr>
        <p:spPr>
          <a:xfrm>
            <a:off x="5227363" y="2503561"/>
            <a:ext cx="342954" cy="342954"/>
          </a:xfrm>
          <a:custGeom>
            <a:avLst/>
            <a:gdLst/>
            <a:ahLst/>
            <a:cxnLst/>
            <a:rect l="l" t="t" r="r" b="b"/>
            <a:pathLst>
              <a:path w="342954" h="342954">
                <a:moveTo>
                  <a:pt x="171477" y="0"/>
                </a:moveTo>
                <a:lnTo>
                  <a:pt x="171477" y="0"/>
                </a:lnTo>
                <a:cubicBezTo>
                  <a:pt x="266181" y="0"/>
                  <a:pt x="342954" y="76773"/>
                  <a:pt x="342954" y="171477"/>
                </a:cubicBezTo>
                <a:lnTo>
                  <a:pt x="342954" y="171477"/>
                </a:lnTo>
                <a:cubicBezTo>
                  <a:pt x="342954" y="266181"/>
                  <a:pt x="266181" y="342954"/>
                  <a:pt x="171477" y="342954"/>
                </a:cubicBezTo>
                <a:lnTo>
                  <a:pt x="171477" y="342954"/>
                </a:lnTo>
                <a:cubicBezTo>
                  <a:pt x="76773" y="342954"/>
                  <a:pt x="0" y="266181"/>
                  <a:pt x="0" y="171477"/>
                </a:cubicBezTo>
                <a:lnTo>
                  <a:pt x="0" y="171477"/>
                </a:lnTo>
                <a:cubicBezTo>
                  <a:pt x="0" y="76773"/>
                  <a:pt x="76773" y="0"/>
                  <a:pt x="171477" y="0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13" name="Text 10"/>
          <p:cNvSpPr/>
          <p:nvPr/>
        </p:nvSpPr>
        <p:spPr>
          <a:xfrm>
            <a:off x="5360257" y="2572152"/>
            <a:ext cx="145755" cy="2057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80" b="1" dirty="0">
                <a:solidFill>
                  <a:srgbClr val="2A2726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2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5707498" y="2503561"/>
            <a:ext cx="3369519" cy="2400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15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Member Attraction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5707498" y="2743629"/>
            <a:ext cx="3360945" cy="2057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80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Orang-orang yang tertarik oleh value yang diberikan</a:t>
            </a:r>
            <a:endParaRPr lang="en-US" sz="1600" dirty="0"/>
          </a:p>
        </p:txBody>
      </p:sp>
      <p:sp>
        <p:nvSpPr>
          <p:cNvPr id="16" name="Shape 13"/>
          <p:cNvSpPr/>
          <p:nvPr/>
        </p:nvSpPr>
        <p:spPr>
          <a:xfrm>
            <a:off x="8389100" y="3052287"/>
            <a:ext cx="128608" cy="171477"/>
          </a:xfrm>
          <a:custGeom>
            <a:avLst/>
            <a:gdLst/>
            <a:ahLst/>
            <a:cxnLst/>
            <a:rect l="l" t="t" r="r" b="b"/>
            <a:pathLst>
              <a:path w="128608" h="171477">
                <a:moveTo>
                  <a:pt x="56735" y="168329"/>
                </a:moveTo>
                <a:cubicBezTo>
                  <a:pt x="60921" y="172515"/>
                  <a:pt x="67720" y="172515"/>
                  <a:pt x="71906" y="168329"/>
                </a:cubicBezTo>
                <a:lnTo>
                  <a:pt x="125493" y="114742"/>
                </a:lnTo>
                <a:cubicBezTo>
                  <a:pt x="129679" y="110556"/>
                  <a:pt x="129679" y="103757"/>
                  <a:pt x="125493" y="99570"/>
                </a:cubicBezTo>
                <a:cubicBezTo>
                  <a:pt x="121306" y="95384"/>
                  <a:pt x="114508" y="95384"/>
                  <a:pt x="110321" y="99570"/>
                </a:cubicBezTo>
                <a:lnTo>
                  <a:pt x="75021" y="134871"/>
                </a:lnTo>
                <a:lnTo>
                  <a:pt x="75021" y="10717"/>
                </a:lnTo>
                <a:cubicBezTo>
                  <a:pt x="75021" y="4789"/>
                  <a:pt x="70232" y="0"/>
                  <a:pt x="64304" y="0"/>
                </a:cubicBezTo>
                <a:cubicBezTo>
                  <a:pt x="58376" y="0"/>
                  <a:pt x="53586" y="4789"/>
                  <a:pt x="53586" y="10717"/>
                </a:cubicBezTo>
                <a:lnTo>
                  <a:pt x="53586" y="134871"/>
                </a:lnTo>
                <a:lnTo>
                  <a:pt x="18286" y="99570"/>
                </a:lnTo>
                <a:cubicBezTo>
                  <a:pt x="14100" y="95384"/>
                  <a:pt x="7301" y="95384"/>
                  <a:pt x="3115" y="99570"/>
                </a:cubicBezTo>
                <a:cubicBezTo>
                  <a:pt x="-1072" y="103757"/>
                  <a:pt x="-1072" y="110556"/>
                  <a:pt x="3115" y="114742"/>
                </a:cubicBezTo>
                <a:lnTo>
                  <a:pt x="56701" y="168329"/>
                </a:ln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17" name="Shape 14"/>
          <p:cNvSpPr/>
          <p:nvPr/>
        </p:nvSpPr>
        <p:spPr>
          <a:xfrm>
            <a:off x="5227363" y="3326650"/>
            <a:ext cx="342954" cy="342954"/>
          </a:xfrm>
          <a:custGeom>
            <a:avLst/>
            <a:gdLst/>
            <a:ahLst/>
            <a:cxnLst/>
            <a:rect l="l" t="t" r="r" b="b"/>
            <a:pathLst>
              <a:path w="342954" h="342954">
                <a:moveTo>
                  <a:pt x="171477" y="0"/>
                </a:moveTo>
                <a:lnTo>
                  <a:pt x="171477" y="0"/>
                </a:lnTo>
                <a:cubicBezTo>
                  <a:pt x="266181" y="0"/>
                  <a:pt x="342954" y="76773"/>
                  <a:pt x="342954" y="171477"/>
                </a:cubicBezTo>
                <a:lnTo>
                  <a:pt x="342954" y="171477"/>
                </a:lnTo>
                <a:cubicBezTo>
                  <a:pt x="342954" y="266181"/>
                  <a:pt x="266181" y="342954"/>
                  <a:pt x="171477" y="342954"/>
                </a:cubicBezTo>
                <a:lnTo>
                  <a:pt x="171477" y="342954"/>
                </a:lnTo>
                <a:cubicBezTo>
                  <a:pt x="76773" y="342954"/>
                  <a:pt x="0" y="266181"/>
                  <a:pt x="0" y="171477"/>
                </a:cubicBezTo>
                <a:lnTo>
                  <a:pt x="0" y="171477"/>
                </a:lnTo>
                <a:cubicBezTo>
                  <a:pt x="0" y="76773"/>
                  <a:pt x="76773" y="0"/>
                  <a:pt x="171477" y="0"/>
                </a:cubicBezTo>
                <a:close/>
              </a:path>
            </a:pathLst>
          </a:custGeom>
          <a:solidFill>
            <a:srgbClr val="C97B63"/>
          </a:solidFill>
          <a:ln/>
        </p:spPr>
      </p:sp>
      <p:sp>
        <p:nvSpPr>
          <p:cNvPr id="18" name="Text 15"/>
          <p:cNvSpPr/>
          <p:nvPr/>
        </p:nvSpPr>
        <p:spPr>
          <a:xfrm>
            <a:off x="5358449" y="3395241"/>
            <a:ext cx="145755" cy="2057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80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3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5707498" y="3326650"/>
            <a:ext cx="3155173" cy="2400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15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Engagement</a:t>
            </a:r>
            <a:endParaRPr lang="en-US" sz="1600" dirty="0"/>
          </a:p>
        </p:txBody>
      </p:sp>
      <p:sp>
        <p:nvSpPr>
          <p:cNvPr id="20" name="Text 17"/>
          <p:cNvSpPr/>
          <p:nvPr/>
        </p:nvSpPr>
        <p:spPr>
          <a:xfrm>
            <a:off x="5707498" y="3566717"/>
            <a:ext cx="3146599" cy="2057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80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Anggota aktif berkontribusi, berinteraksi, berbagi</a:t>
            </a:r>
            <a:endParaRPr lang="en-US" sz="1600" dirty="0"/>
          </a:p>
        </p:txBody>
      </p:sp>
      <p:sp>
        <p:nvSpPr>
          <p:cNvPr id="21" name="Shape 18"/>
          <p:cNvSpPr/>
          <p:nvPr/>
        </p:nvSpPr>
        <p:spPr>
          <a:xfrm>
            <a:off x="8389100" y="3875376"/>
            <a:ext cx="128608" cy="171477"/>
          </a:xfrm>
          <a:custGeom>
            <a:avLst/>
            <a:gdLst/>
            <a:ahLst/>
            <a:cxnLst/>
            <a:rect l="l" t="t" r="r" b="b"/>
            <a:pathLst>
              <a:path w="128608" h="171477">
                <a:moveTo>
                  <a:pt x="56735" y="168329"/>
                </a:moveTo>
                <a:cubicBezTo>
                  <a:pt x="60921" y="172515"/>
                  <a:pt x="67720" y="172515"/>
                  <a:pt x="71906" y="168329"/>
                </a:cubicBezTo>
                <a:lnTo>
                  <a:pt x="125493" y="114742"/>
                </a:lnTo>
                <a:cubicBezTo>
                  <a:pt x="129679" y="110556"/>
                  <a:pt x="129679" y="103757"/>
                  <a:pt x="125493" y="99570"/>
                </a:cubicBezTo>
                <a:cubicBezTo>
                  <a:pt x="121306" y="95384"/>
                  <a:pt x="114508" y="95384"/>
                  <a:pt x="110321" y="99570"/>
                </a:cubicBezTo>
                <a:lnTo>
                  <a:pt x="75021" y="134871"/>
                </a:lnTo>
                <a:lnTo>
                  <a:pt x="75021" y="10717"/>
                </a:lnTo>
                <a:cubicBezTo>
                  <a:pt x="75021" y="4789"/>
                  <a:pt x="70232" y="0"/>
                  <a:pt x="64304" y="0"/>
                </a:cubicBezTo>
                <a:cubicBezTo>
                  <a:pt x="58376" y="0"/>
                  <a:pt x="53586" y="4789"/>
                  <a:pt x="53586" y="10717"/>
                </a:cubicBezTo>
                <a:lnTo>
                  <a:pt x="53586" y="134871"/>
                </a:lnTo>
                <a:lnTo>
                  <a:pt x="18286" y="99570"/>
                </a:lnTo>
                <a:cubicBezTo>
                  <a:pt x="14100" y="95384"/>
                  <a:pt x="7301" y="95384"/>
                  <a:pt x="3115" y="99570"/>
                </a:cubicBezTo>
                <a:cubicBezTo>
                  <a:pt x="-1072" y="103757"/>
                  <a:pt x="-1072" y="110556"/>
                  <a:pt x="3115" y="114742"/>
                </a:cubicBezTo>
                <a:lnTo>
                  <a:pt x="56701" y="168329"/>
                </a:lnTo>
                <a:close/>
              </a:path>
            </a:pathLst>
          </a:custGeom>
          <a:solidFill>
            <a:srgbClr val="C97B63"/>
          </a:solidFill>
          <a:ln/>
        </p:spPr>
      </p:sp>
      <p:sp>
        <p:nvSpPr>
          <p:cNvPr id="22" name="Shape 19"/>
          <p:cNvSpPr/>
          <p:nvPr/>
        </p:nvSpPr>
        <p:spPr>
          <a:xfrm>
            <a:off x="5227363" y="4149738"/>
            <a:ext cx="342954" cy="342954"/>
          </a:xfrm>
          <a:custGeom>
            <a:avLst/>
            <a:gdLst/>
            <a:ahLst/>
            <a:cxnLst/>
            <a:rect l="l" t="t" r="r" b="b"/>
            <a:pathLst>
              <a:path w="342954" h="342954">
                <a:moveTo>
                  <a:pt x="171477" y="0"/>
                </a:moveTo>
                <a:lnTo>
                  <a:pt x="171477" y="0"/>
                </a:lnTo>
                <a:cubicBezTo>
                  <a:pt x="266181" y="0"/>
                  <a:pt x="342954" y="76773"/>
                  <a:pt x="342954" y="171477"/>
                </a:cubicBezTo>
                <a:lnTo>
                  <a:pt x="342954" y="171477"/>
                </a:lnTo>
                <a:cubicBezTo>
                  <a:pt x="342954" y="266181"/>
                  <a:pt x="266181" y="342954"/>
                  <a:pt x="171477" y="342954"/>
                </a:cubicBezTo>
                <a:lnTo>
                  <a:pt x="171477" y="342954"/>
                </a:lnTo>
                <a:cubicBezTo>
                  <a:pt x="76773" y="342954"/>
                  <a:pt x="0" y="266181"/>
                  <a:pt x="0" y="171477"/>
                </a:cubicBezTo>
                <a:lnTo>
                  <a:pt x="0" y="171477"/>
                </a:lnTo>
                <a:cubicBezTo>
                  <a:pt x="0" y="76773"/>
                  <a:pt x="76773" y="0"/>
                  <a:pt x="171477" y="0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23" name="Text 20"/>
          <p:cNvSpPr/>
          <p:nvPr/>
        </p:nvSpPr>
        <p:spPr>
          <a:xfrm>
            <a:off x="5358583" y="4218329"/>
            <a:ext cx="145755" cy="2057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80" b="1" dirty="0">
                <a:solidFill>
                  <a:srgbClr val="2A2726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4</a:t>
            </a:r>
            <a:endParaRPr lang="en-US" sz="1600" dirty="0"/>
          </a:p>
        </p:txBody>
      </p:sp>
      <p:sp>
        <p:nvSpPr>
          <p:cNvPr id="24" name="Text 21"/>
          <p:cNvSpPr/>
          <p:nvPr/>
        </p:nvSpPr>
        <p:spPr>
          <a:xfrm>
            <a:off x="5707498" y="4149738"/>
            <a:ext cx="3866802" cy="2400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15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More Value Creation</a:t>
            </a:r>
            <a:endParaRPr lang="en-US" sz="1600" dirty="0"/>
          </a:p>
        </p:txBody>
      </p:sp>
      <p:sp>
        <p:nvSpPr>
          <p:cNvPr id="25" name="Text 22"/>
          <p:cNvSpPr/>
          <p:nvPr/>
        </p:nvSpPr>
        <p:spPr>
          <a:xfrm>
            <a:off x="5707498" y="4389806"/>
            <a:ext cx="3858228" cy="2057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80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Kontribusi anggota menciptakan value baru → cycle repeats</a:t>
            </a:r>
            <a:endParaRPr lang="en-US" sz="1600" dirty="0"/>
          </a:p>
        </p:txBody>
      </p:sp>
      <p:sp>
        <p:nvSpPr>
          <p:cNvPr id="26" name="Shape 23"/>
          <p:cNvSpPr/>
          <p:nvPr/>
        </p:nvSpPr>
        <p:spPr>
          <a:xfrm>
            <a:off x="5060173" y="4908523"/>
            <a:ext cx="3318076" cy="900253"/>
          </a:xfrm>
          <a:custGeom>
            <a:avLst/>
            <a:gdLst/>
            <a:ahLst/>
            <a:cxnLst/>
            <a:rect l="l" t="t" r="r" b="b"/>
            <a:pathLst>
              <a:path w="3318076" h="900253">
                <a:moveTo>
                  <a:pt x="68590" y="0"/>
                </a:moveTo>
                <a:lnTo>
                  <a:pt x="3249486" y="0"/>
                </a:lnTo>
                <a:cubicBezTo>
                  <a:pt x="3287367" y="0"/>
                  <a:pt x="3318076" y="30709"/>
                  <a:pt x="3318076" y="68590"/>
                </a:cubicBezTo>
                <a:lnTo>
                  <a:pt x="3318076" y="831663"/>
                </a:lnTo>
                <a:cubicBezTo>
                  <a:pt x="3318076" y="869544"/>
                  <a:pt x="3287367" y="900253"/>
                  <a:pt x="3249486" y="900253"/>
                </a:cubicBezTo>
                <a:lnTo>
                  <a:pt x="68590" y="900253"/>
                </a:lnTo>
                <a:cubicBezTo>
                  <a:pt x="30709" y="900253"/>
                  <a:pt x="0" y="869544"/>
                  <a:pt x="0" y="831663"/>
                </a:cubicBezTo>
                <a:lnTo>
                  <a:pt x="0" y="68590"/>
                </a:lnTo>
                <a:cubicBezTo>
                  <a:pt x="0" y="30709"/>
                  <a:pt x="30709" y="0"/>
                  <a:pt x="68590" y="0"/>
                </a:cubicBezTo>
                <a:close/>
              </a:path>
            </a:pathLst>
          </a:custGeom>
          <a:solidFill>
            <a:srgbClr val="C97B63">
              <a:alpha val="10196"/>
            </a:srgbClr>
          </a:solidFill>
          <a:ln w="12700">
            <a:solidFill>
              <a:srgbClr val="C97B63">
                <a:alpha val="30196"/>
              </a:srgbClr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5218789" y="5084287"/>
            <a:ext cx="137181" cy="137181"/>
          </a:xfrm>
          <a:custGeom>
            <a:avLst/>
            <a:gdLst/>
            <a:ahLst/>
            <a:cxnLst/>
            <a:rect l="l" t="t" r="r" b="b"/>
            <a:pathLst>
              <a:path w="137181" h="137181">
                <a:moveTo>
                  <a:pt x="34295" y="85738"/>
                </a:moveTo>
                <a:lnTo>
                  <a:pt x="6564" y="85738"/>
                </a:lnTo>
                <a:cubicBezTo>
                  <a:pt x="-107" y="85738"/>
                  <a:pt x="-4207" y="78477"/>
                  <a:pt x="-777" y="72744"/>
                </a:cubicBezTo>
                <a:lnTo>
                  <a:pt x="13397" y="49112"/>
                </a:lnTo>
                <a:cubicBezTo>
                  <a:pt x="15728" y="45227"/>
                  <a:pt x="19907" y="42869"/>
                  <a:pt x="24435" y="42869"/>
                </a:cubicBezTo>
                <a:lnTo>
                  <a:pt x="49889" y="42869"/>
                </a:lnTo>
                <a:cubicBezTo>
                  <a:pt x="70279" y="8333"/>
                  <a:pt x="100689" y="6591"/>
                  <a:pt x="121025" y="9565"/>
                </a:cubicBezTo>
                <a:cubicBezTo>
                  <a:pt x="124455" y="10074"/>
                  <a:pt x="127134" y="12754"/>
                  <a:pt x="127616" y="16156"/>
                </a:cubicBezTo>
                <a:cubicBezTo>
                  <a:pt x="130590" y="36492"/>
                  <a:pt x="128849" y="66903"/>
                  <a:pt x="94312" y="87292"/>
                </a:cubicBezTo>
                <a:lnTo>
                  <a:pt x="94312" y="112746"/>
                </a:lnTo>
                <a:cubicBezTo>
                  <a:pt x="94312" y="117274"/>
                  <a:pt x="91954" y="121454"/>
                  <a:pt x="88069" y="123785"/>
                </a:cubicBezTo>
                <a:lnTo>
                  <a:pt x="64438" y="137958"/>
                </a:lnTo>
                <a:cubicBezTo>
                  <a:pt x="58731" y="141388"/>
                  <a:pt x="51443" y="137262"/>
                  <a:pt x="51443" y="130617"/>
                </a:cubicBezTo>
                <a:lnTo>
                  <a:pt x="51443" y="102886"/>
                </a:lnTo>
                <a:cubicBezTo>
                  <a:pt x="51443" y="93428"/>
                  <a:pt x="43753" y="85738"/>
                  <a:pt x="34295" y="85738"/>
                </a:cubicBezTo>
                <a:lnTo>
                  <a:pt x="34269" y="85738"/>
                </a:lnTo>
                <a:close/>
                <a:moveTo>
                  <a:pt x="107173" y="42869"/>
                </a:moveTo>
                <a:cubicBezTo>
                  <a:pt x="107173" y="35771"/>
                  <a:pt x="101410" y="30008"/>
                  <a:pt x="94312" y="30008"/>
                </a:cubicBezTo>
                <a:cubicBezTo>
                  <a:pt x="87214" y="30008"/>
                  <a:pt x="81451" y="35771"/>
                  <a:pt x="81451" y="42869"/>
                </a:cubicBezTo>
                <a:cubicBezTo>
                  <a:pt x="81451" y="49967"/>
                  <a:pt x="87214" y="55730"/>
                  <a:pt x="94312" y="55730"/>
                </a:cubicBezTo>
                <a:cubicBezTo>
                  <a:pt x="101410" y="55730"/>
                  <a:pt x="107173" y="49967"/>
                  <a:pt x="107173" y="42869"/>
                </a:cubicBezTo>
                <a:close/>
              </a:path>
            </a:pathLst>
          </a:custGeom>
          <a:solidFill>
            <a:srgbClr val="C97B63"/>
          </a:solidFill>
          <a:ln/>
        </p:spPr>
      </p:sp>
      <p:sp>
        <p:nvSpPr>
          <p:cNvPr id="28" name="Text 25"/>
          <p:cNvSpPr/>
          <p:nvPr/>
        </p:nvSpPr>
        <p:spPr>
          <a:xfrm>
            <a:off x="5373118" y="5049992"/>
            <a:ext cx="2932253" cy="2057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80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Critical Point</a:t>
            </a:r>
            <a:endParaRPr lang="en-US" sz="1600" dirty="0"/>
          </a:p>
        </p:txBody>
      </p:sp>
      <p:sp>
        <p:nvSpPr>
          <p:cNvPr id="29" name="Text 26"/>
          <p:cNvSpPr/>
          <p:nvPr/>
        </p:nvSpPr>
        <p:spPr>
          <a:xfrm>
            <a:off x="5201641" y="5324354"/>
            <a:ext cx="3095156" cy="3429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45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Kapan komunitas mulai berjalan sendiri? Saat </a:t>
            </a:r>
            <a:pPr>
              <a:lnSpc>
                <a:spcPct val="120000"/>
              </a:lnSpc>
            </a:pPr>
            <a:r>
              <a:rPr lang="en-US" sz="945" b="1" dirty="0">
                <a:solidFill>
                  <a:srgbClr val="D4A574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member-led initiatives</a:t>
            </a:r>
            <a:pPr>
              <a:lnSpc>
                <a:spcPct val="120000"/>
              </a:lnSpc>
            </a:pPr>
            <a:r>
              <a:rPr lang="en-US" sz="945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mulai muncul tanpa dipicu.</a:t>
            </a:r>
            <a:endParaRPr lang="en-US" sz="1600" dirty="0"/>
          </a:p>
        </p:txBody>
      </p:sp>
      <p:sp>
        <p:nvSpPr>
          <p:cNvPr id="30" name="Shape 27"/>
          <p:cNvSpPr/>
          <p:nvPr/>
        </p:nvSpPr>
        <p:spPr>
          <a:xfrm>
            <a:off x="8526282" y="4908523"/>
            <a:ext cx="3318076" cy="900253"/>
          </a:xfrm>
          <a:custGeom>
            <a:avLst/>
            <a:gdLst/>
            <a:ahLst/>
            <a:cxnLst/>
            <a:rect l="l" t="t" r="r" b="b"/>
            <a:pathLst>
              <a:path w="3318076" h="900253">
                <a:moveTo>
                  <a:pt x="68590" y="0"/>
                </a:moveTo>
                <a:lnTo>
                  <a:pt x="3249486" y="0"/>
                </a:lnTo>
                <a:cubicBezTo>
                  <a:pt x="3287367" y="0"/>
                  <a:pt x="3318076" y="30709"/>
                  <a:pt x="3318076" y="68590"/>
                </a:cubicBezTo>
                <a:lnTo>
                  <a:pt x="3318076" y="831663"/>
                </a:lnTo>
                <a:cubicBezTo>
                  <a:pt x="3318076" y="869544"/>
                  <a:pt x="3287367" y="900253"/>
                  <a:pt x="3249486" y="900253"/>
                </a:cubicBezTo>
                <a:lnTo>
                  <a:pt x="68590" y="900253"/>
                </a:lnTo>
                <a:cubicBezTo>
                  <a:pt x="30709" y="900253"/>
                  <a:pt x="0" y="869544"/>
                  <a:pt x="0" y="831663"/>
                </a:cubicBezTo>
                <a:lnTo>
                  <a:pt x="0" y="68590"/>
                </a:lnTo>
                <a:cubicBezTo>
                  <a:pt x="0" y="30709"/>
                  <a:pt x="30709" y="0"/>
                  <a:pt x="68590" y="0"/>
                </a:cubicBezTo>
                <a:close/>
              </a:path>
            </a:pathLst>
          </a:custGeom>
          <a:solidFill>
            <a:srgbClr val="D4A574">
              <a:alpha val="10196"/>
            </a:srgbClr>
          </a:solidFill>
          <a:ln w="12700">
            <a:solidFill>
              <a:srgbClr val="D4A574">
                <a:alpha val="30196"/>
              </a:srgbClr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8693472" y="5084287"/>
            <a:ext cx="120034" cy="137181"/>
          </a:xfrm>
          <a:custGeom>
            <a:avLst/>
            <a:gdLst/>
            <a:ahLst/>
            <a:cxnLst/>
            <a:rect l="l" t="t" r="r" b="b"/>
            <a:pathLst>
              <a:path w="120034" h="137181">
                <a:moveTo>
                  <a:pt x="60017" y="66447"/>
                </a:moveTo>
                <a:cubicBezTo>
                  <a:pt x="42272" y="66447"/>
                  <a:pt x="27865" y="52040"/>
                  <a:pt x="27865" y="34295"/>
                </a:cubicBezTo>
                <a:cubicBezTo>
                  <a:pt x="27865" y="16550"/>
                  <a:pt x="42272" y="2143"/>
                  <a:pt x="60017" y="2143"/>
                </a:cubicBezTo>
                <a:cubicBezTo>
                  <a:pt x="77762" y="2143"/>
                  <a:pt x="92169" y="16550"/>
                  <a:pt x="92169" y="34295"/>
                </a:cubicBezTo>
                <a:cubicBezTo>
                  <a:pt x="92169" y="52040"/>
                  <a:pt x="77762" y="66447"/>
                  <a:pt x="60017" y="66447"/>
                </a:cubicBezTo>
                <a:close/>
                <a:moveTo>
                  <a:pt x="51845" y="81451"/>
                </a:moveTo>
                <a:lnTo>
                  <a:pt x="68189" y="81451"/>
                </a:lnTo>
                <a:cubicBezTo>
                  <a:pt x="70788" y="81451"/>
                  <a:pt x="72878" y="83541"/>
                  <a:pt x="72878" y="86140"/>
                </a:cubicBezTo>
                <a:cubicBezTo>
                  <a:pt x="72878" y="87266"/>
                  <a:pt x="72476" y="88337"/>
                  <a:pt x="71752" y="89195"/>
                </a:cubicBezTo>
                <a:lnTo>
                  <a:pt x="64411" y="97769"/>
                </a:lnTo>
                <a:lnTo>
                  <a:pt x="72717" y="128608"/>
                </a:lnTo>
                <a:lnTo>
                  <a:pt x="72878" y="128608"/>
                </a:lnTo>
                <a:lnTo>
                  <a:pt x="82148" y="91499"/>
                </a:lnTo>
                <a:cubicBezTo>
                  <a:pt x="82738" y="89168"/>
                  <a:pt x="85122" y="87748"/>
                  <a:pt x="87373" y="88605"/>
                </a:cubicBezTo>
                <a:cubicBezTo>
                  <a:pt x="103958" y="94928"/>
                  <a:pt x="115747" y="111004"/>
                  <a:pt x="115747" y="129813"/>
                </a:cubicBezTo>
                <a:cubicBezTo>
                  <a:pt x="115747" y="133859"/>
                  <a:pt x="112451" y="137155"/>
                  <a:pt x="108405" y="137155"/>
                </a:cubicBezTo>
                <a:lnTo>
                  <a:pt x="11628" y="137181"/>
                </a:lnTo>
                <a:cubicBezTo>
                  <a:pt x="7582" y="137181"/>
                  <a:pt x="4287" y="133886"/>
                  <a:pt x="4287" y="129840"/>
                </a:cubicBezTo>
                <a:cubicBezTo>
                  <a:pt x="4287" y="111031"/>
                  <a:pt x="16076" y="94955"/>
                  <a:pt x="32661" y="88632"/>
                </a:cubicBezTo>
                <a:cubicBezTo>
                  <a:pt x="34912" y="87775"/>
                  <a:pt x="37296" y="89195"/>
                  <a:pt x="37886" y="91526"/>
                </a:cubicBezTo>
                <a:lnTo>
                  <a:pt x="47156" y="128634"/>
                </a:lnTo>
                <a:lnTo>
                  <a:pt x="47317" y="128634"/>
                </a:lnTo>
                <a:lnTo>
                  <a:pt x="55623" y="97795"/>
                </a:lnTo>
                <a:lnTo>
                  <a:pt x="48281" y="89222"/>
                </a:lnTo>
                <a:cubicBezTo>
                  <a:pt x="47558" y="88364"/>
                  <a:pt x="47156" y="87292"/>
                  <a:pt x="47156" y="86167"/>
                </a:cubicBezTo>
                <a:cubicBezTo>
                  <a:pt x="47156" y="83568"/>
                  <a:pt x="49246" y="81478"/>
                  <a:pt x="51845" y="81478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32" name="Text 29"/>
          <p:cNvSpPr/>
          <p:nvPr/>
        </p:nvSpPr>
        <p:spPr>
          <a:xfrm>
            <a:off x="8839227" y="5049992"/>
            <a:ext cx="2932253" cy="2057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80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Role Evolution</a:t>
            </a:r>
            <a:endParaRPr lang="en-US" sz="1600" dirty="0"/>
          </a:p>
        </p:txBody>
      </p:sp>
      <p:sp>
        <p:nvSpPr>
          <p:cNvPr id="33" name="Text 30"/>
          <p:cNvSpPr/>
          <p:nvPr/>
        </p:nvSpPr>
        <p:spPr>
          <a:xfrm>
            <a:off x="8667750" y="5324354"/>
            <a:ext cx="3095156" cy="1714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45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Builder berubah: </a:t>
            </a:r>
            <a:pPr>
              <a:lnSpc>
                <a:spcPct val="120000"/>
              </a:lnSpc>
            </a:pPr>
            <a:r>
              <a:rPr lang="en-US" sz="945" dirty="0">
                <a:solidFill>
                  <a:srgbClr val="C97B6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Creator</a:t>
            </a:r>
            <a:pPr>
              <a:lnSpc>
                <a:spcPct val="120000"/>
              </a:lnSpc>
            </a:pPr>
            <a:r>
              <a:rPr lang="en-US" sz="945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→ </a:t>
            </a:r>
            <a:pPr>
              <a:lnSpc>
                <a:spcPct val="120000"/>
              </a:lnSpc>
            </a:pPr>
            <a:r>
              <a:rPr lang="en-US" sz="945" dirty="0">
                <a:solidFill>
                  <a:srgbClr val="D4A574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Curator</a:t>
            </a:r>
            <a:pPr>
              <a:lnSpc>
                <a:spcPct val="120000"/>
              </a:lnSpc>
            </a:pPr>
            <a:r>
              <a:rPr lang="en-US" sz="945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→ Guardian</a:t>
            </a:r>
            <a:endParaRPr lang="en-US" sz="1600" dirty="0"/>
          </a:p>
        </p:txBody>
      </p:sp>
      <p:sp>
        <p:nvSpPr>
          <p:cNvPr id="34" name="Shape 31"/>
          <p:cNvSpPr/>
          <p:nvPr/>
        </p:nvSpPr>
        <p:spPr>
          <a:xfrm>
            <a:off x="347241" y="5954532"/>
            <a:ext cx="11497519" cy="728776"/>
          </a:xfrm>
          <a:custGeom>
            <a:avLst/>
            <a:gdLst/>
            <a:ahLst/>
            <a:cxnLst/>
            <a:rect l="l" t="t" r="r" b="b"/>
            <a:pathLst>
              <a:path w="11497519" h="728776">
                <a:moveTo>
                  <a:pt x="68592" y="0"/>
                </a:moveTo>
                <a:lnTo>
                  <a:pt x="11428927" y="0"/>
                </a:lnTo>
                <a:cubicBezTo>
                  <a:pt x="11466809" y="0"/>
                  <a:pt x="11497519" y="30710"/>
                  <a:pt x="11497519" y="68592"/>
                </a:cubicBezTo>
                <a:lnTo>
                  <a:pt x="11497519" y="660184"/>
                </a:lnTo>
                <a:cubicBezTo>
                  <a:pt x="11497519" y="698066"/>
                  <a:pt x="11466809" y="728776"/>
                  <a:pt x="11428927" y="728776"/>
                </a:cubicBezTo>
                <a:lnTo>
                  <a:pt x="68592" y="728776"/>
                </a:lnTo>
                <a:cubicBezTo>
                  <a:pt x="30710" y="728776"/>
                  <a:pt x="0" y="698066"/>
                  <a:pt x="0" y="660184"/>
                </a:cubicBezTo>
                <a:lnTo>
                  <a:pt x="0" y="68592"/>
                </a:lnTo>
                <a:cubicBezTo>
                  <a:pt x="0" y="30710"/>
                  <a:pt x="30710" y="0"/>
                  <a:pt x="68592" y="0"/>
                </a:cubicBezTo>
                <a:close/>
              </a:path>
            </a:pathLst>
          </a:custGeom>
          <a:solidFill>
            <a:srgbClr val="82181A">
              <a:alpha val="20000"/>
            </a:srgbClr>
          </a:solidFill>
          <a:ln w="12700">
            <a:solidFill>
              <a:srgbClr val="FB2C36">
                <a:alpha val="30196"/>
              </a:srgbClr>
            </a:solidFill>
            <a:prstDash val="solid"/>
          </a:ln>
        </p:spPr>
      </p:sp>
      <p:sp>
        <p:nvSpPr>
          <p:cNvPr id="35" name="Shape 32"/>
          <p:cNvSpPr/>
          <p:nvPr/>
        </p:nvSpPr>
        <p:spPr>
          <a:xfrm>
            <a:off x="514430" y="6130295"/>
            <a:ext cx="120034" cy="137181"/>
          </a:xfrm>
          <a:custGeom>
            <a:avLst/>
            <a:gdLst/>
            <a:ahLst/>
            <a:cxnLst/>
            <a:rect l="l" t="t" r="r" b="b"/>
            <a:pathLst>
              <a:path w="120034" h="137181">
                <a:moveTo>
                  <a:pt x="102886" y="38582"/>
                </a:moveTo>
                <a:cubicBezTo>
                  <a:pt x="102886" y="17282"/>
                  <a:pt x="83702" y="0"/>
                  <a:pt x="60017" y="0"/>
                </a:cubicBezTo>
                <a:cubicBezTo>
                  <a:pt x="36332" y="0"/>
                  <a:pt x="17148" y="17282"/>
                  <a:pt x="17148" y="38582"/>
                </a:cubicBezTo>
                <a:cubicBezTo>
                  <a:pt x="17148" y="51202"/>
                  <a:pt x="23873" y="62401"/>
                  <a:pt x="34295" y="69448"/>
                </a:cubicBezTo>
                <a:lnTo>
                  <a:pt x="34295" y="77165"/>
                </a:lnTo>
                <a:cubicBezTo>
                  <a:pt x="34295" y="81907"/>
                  <a:pt x="38127" y="85738"/>
                  <a:pt x="42869" y="85738"/>
                </a:cubicBezTo>
                <a:lnTo>
                  <a:pt x="77165" y="85738"/>
                </a:lnTo>
                <a:cubicBezTo>
                  <a:pt x="81907" y="85738"/>
                  <a:pt x="85738" y="81907"/>
                  <a:pt x="85738" y="77165"/>
                </a:cubicBezTo>
                <a:lnTo>
                  <a:pt x="85738" y="69448"/>
                </a:lnTo>
                <a:cubicBezTo>
                  <a:pt x="96161" y="62401"/>
                  <a:pt x="102886" y="51202"/>
                  <a:pt x="102886" y="38582"/>
                </a:cubicBezTo>
                <a:close/>
                <a:moveTo>
                  <a:pt x="42869" y="34295"/>
                </a:moveTo>
                <a:cubicBezTo>
                  <a:pt x="47601" y="34295"/>
                  <a:pt x="51443" y="38137"/>
                  <a:pt x="51443" y="42869"/>
                </a:cubicBezTo>
                <a:cubicBezTo>
                  <a:pt x="51443" y="47601"/>
                  <a:pt x="47601" y="51443"/>
                  <a:pt x="42869" y="51443"/>
                </a:cubicBezTo>
                <a:cubicBezTo>
                  <a:pt x="38137" y="51443"/>
                  <a:pt x="34295" y="47601"/>
                  <a:pt x="34295" y="42869"/>
                </a:cubicBezTo>
                <a:cubicBezTo>
                  <a:pt x="34295" y="38137"/>
                  <a:pt x="38137" y="34295"/>
                  <a:pt x="42869" y="34295"/>
                </a:cubicBezTo>
                <a:close/>
                <a:moveTo>
                  <a:pt x="68591" y="42869"/>
                </a:moveTo>
                <a:cubicBezTo>
                  <a:pt x="68591" y="38137"/>
                  <a:pt x="72433" y="34295"/>
                  <a:pt x="77165" y="34295"/>
                </a:cubicBezTo>
                <a:cubicBezTo>
                  <a:pt x="81897" y="34295"/>
                  <a:pt x="85738" y="38137"/>
                  <a:pt x="85738" y="42869"/>
                </a:cubicBezTo>
                <a:cubicBezTo>
                  <a:pt x="85738" y="47601"/>
                  <a:pt x="81897" y="51443"/>
                  <a:pt x="77165" y="51443"/>
                </a:cubicBezTo>
                <a:cubicBezTo>
                  <a:pt x="72433" y="51443"/>
                  <a:pt x="68591" y="47601"/>
                  <a:pt x="68591" y="42869"/>
                </a:cubicBezTo>
                <a:close/>
                <a:moveTo>
                  <a:pt x="119364" y="91017"/>
                </a:moveTo>
                <a:cubicBezTo>
                  <a:pt x="117542" y="86649"/>
                  <a:pt x="112532" y="84586"/>
                  <a:pt x="108164" y="86408"/>
                </a:cubicBezTo>
                <a:lnTo>
                  <a:pt x="60017" y="106450"/>
                </a:lnTo>
                <a:lnTo>
                  <a:pt x="11869" y="86408"/>
                </a:lnTo>
                <a:cubicBezTo>
                  <a:pt x="7502" y="84586"/>
                  <a:pt x="2492" y="86649"/>
                  <a:pt x="670" y="91017"/>
                </a:cubicBezTo>
                <a:cubicBezTo>
                  <a:pt x="-1152" y="95384"/>
                  <a:pt x="911" y="100394"/>
                  <a:pt x="5278" y="102216"/>
                </a:cubicBezTo>
                <a:lnTo>
                  <a:pt x="37725" y="115747"/>
                </a:lnTo>
                <a:lnTo>
                  <a:pt x="5278" y="129277"/>
                </a:lnTo>
                <a:cubicBezTo>
                  <a:pt x="911" y="131099"/>
                  <a:pt x="-1152" y="136110"/>
                  <a:pt x="670" y="140477"/>
                </a:cubicBezTo>
                <a:cubicBezTo>
                  <a:pt x="2492" y="144844"/>
                  <a:pt x="7502" y="146907"/>
                  <a:pt x="11869" y="145085"/>
                </a:cubicBezTo>
                <a:lnTo>
                  <a:pt x="60017" y="125044"/>
                </a:lnTo>
                <a:lnTo>
                  <a:pt x="108164" y="145085"/>
                </a:lnTo>
                <a:cubicBezTo>
                  <a:pt x="112532" y="146907"/>
                  <a:pt x="117542" y="144844"/>
                  <a:pt x="119364" y="140477"/>
                </a:cubicBezTo>
                <a:cubicBezTo>
                  <a:pt x="121186" y="136110"/>
                  <a:pt x="119123" y="131099"/>
                  <a:pt x="114755" y="129277"/>
                </a:cubicBezTo>
                <a:lnTo>
                  <a:pt x="82309" y="115747"/>
                </a:lnTo>
                <a:lnTo>
                  <a:pt x="114755" y="102216"/>
                </a:lnTo>
                <a:cubicBezTo>
                  <a:pt x="119123" y="100394"/>
                  <a:pt x="121186" y="95384"/>
                  <a:pt x="119364" y="91017"/>
                </a:cubicBezTo>
                <a:close/>
              </a:path>
            </a:pathLst>
          </a:custGeom>
          <a:solidFill>
            <a:srgbClr val="FF6467"/>
          </a:solidFill>
          <a:ln/>
        </p:spPr>
      </p:sp>
      <p:sp>
        <p:nvSpPr>
          <p:cNvPr id="36" name="Text 33"/>
          <p:cNvSpPr/>
          <p:nvPr/>
        </p:nvSpPr>
        <p:spPr>
          <a:xfrm>
            <a:off x="660186" y="6096000"/>
            <a:ext cx="11111696" cy="2057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80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Common Flywheel Killers</a:t>
            </a:r>
            <a:endParaRPr lang="en-US" sz="1600" dirty="0"/>
          </a:p>
        </p:txBody>
      </p:sp>
      <p:sp>
        <p:nvSpPr>
          <p:cNvPr id="37" name="Shape 34"/>
          <p:cNvSpPr/>
          <p:nvPr/>
        </p:nvSpPr>
        <p:spPr>
          <a:xfrm>
            <a:off x="505857" y="6396084"/>
            <a:ext cx="120034" cy="120034"/>
          </a:xfrm>
          <a:custGeom>
            <a:avLst/>
            <a:gdLst/>
            <a:ahLst/>
            <a:cxnLst/>
            <a:rect l="l" t="t" r="r" b="b"/>
            <a:pathLst>
              <a:path w="120034" h="120034">
                <a:moveTo>
                  <a:pt x="60017" y="120034"/>
                </a:moveTo>
                <a:cubicBezTo>
                  <a:pt x="93141" y="120034"/>
                  <a:pt x="120034" y="93141"/>
                  <a:pt x="120034" y="60017"/>
                </a:cubicBezTo>
                <a:cubicBezTo>
                  <a:pt x="120034" y="26893"/>
                  <a:pt x="93141" y="0"/>
                  <a:pt x="60017" y="0"/>
                </a:cubicBezTo>
                <a:cubicBezTo>
                  <a:pt x="26893" y="0"/>
                  <a:pt x="0" y="26893"/>
                  <a:pt x="0" y="60017"/>
                </a:cubicBezTo>
                <a:cubicBezTo>
                  <a:pt x="0" y="93141"/>
                  <a:pt x="26893" y="120034"/>
                  <a:pt x="60017" y="120034"/>
                </a:cubicBezTo>
                <a:close/>
                <a:moveTo>
                  <a:pt x="39152" y="39152"/>
                </a:moveTo>
                <a:cubicBezTo>
                  <a:pt x="41355" y="36948"/>
                  <a:pt x="44919" y="36948"/>
                  <a:pt x="47099" y="39152"/>
                </a:cubicBezTo>
                <a:lnTo>
                  <a:pt x="59993" y="52046"/>
                </a:lnTo>
                <a:lnTo>
                  <a:pt x="72888" y="39152"/>
                </a:lnTo>
                <a:cubicBezTo>
                  <a:pt x="75091" y="36948"/>
                  <a:pt x="78655" y="36948"/>
                  <a:pt x="80835" y="39152"/>
                </a:cubicBezTo>
                <a:cubicBezTo>
                  <a:pt x="83016" y="41355"/>
                  <a:pt x="83039" y="44919"/>
                  <a:pt x="80835" y="47099"/>
                </a:cubicBezTo>
                <a:lnTo>
                  <a:pt x="67941" y="59993"/>
                </a:lnTo>
                <a:lnTo>
                  <a:pt x="80835" y="72888"/>
                </a:lnTo>
                <a:cubicBezTo>
                  <a:pt x="83039" y="75091"/>
                  <a:pt x="83039" y="78655"/>
                  <a:pt x="80835" y="80835"/>
                </a:cubicBezTo>
                <a:cubicBezTo>
                  <a:pt x="78631" y="83016"/>
                  <a:pt x="75068" y="83039"/>
                  <a:pt x="72888" y="80835"/>
                </a:cubicBezTo>
                <a:lnTo>
                  <a:pt x="59993" y="67941"/>
                </a:lnTo>
                <a:lnTo>
                  <a:pt x="47099" y="80835"/>
                </a:lnTo>
                <a:cubicBezTo>
                  <a:pt x="44895" y="83039"/>
                  <a:pt x="41332" y="83039"/>
                  <a:pt x="39152" y="80835"/>
                </a:cubicBezTo>
                <a:cubicBezTo>
                  <a:pt x="36971" y="78631"/>
                  <a:pt x="36948" y="75068"/>
                  <a:pt x="39152" y="72888"/>
                </a:cubicBezTo>
                <a:lnTo>
                  <a:pt x="52046" y="59993"/>
                </a:lnTo>
                <a:lnTo>
                  <a:pt x="39152" y="47099"/>
                </a:lnTo>
                <a:cubicBezTo>
                  <a:pt x="36948" y="44895"/>
                  <a:pt x="36948" y="41332"/>
                  <a:pt x="39152" y="39152"/>
                </a:cubicBezTo>
                <a:close/>
              </a:path>
            </a:pathLst>
          </a:custGeom>
          <a:solidFill>
            <a:srgbClr val="FF6467"/>
          </a:solidFill>
          <a:ln/>
        </p:spPr>
      </p:sp>
      <p:sp>
        <p:nvSpPr>
          <p:cNvPr id="38" name="Text 35"/>
          <p:cNvSpPr/>
          <p:nvPr/>
        </p:nvSpPr>
        <p:spPr>
          <a:xfrm>
            <a:off x="707342" y="6370363"/>
            <a:ext cx="2246346" cy="1714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45" b="1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No Rituals:</a:t>
            </a:r>
            <a:pPr>
              <a:lnSpc>
                <a:spcPct val="120000"/>
              </a:lnSpc>
            </a:pPr>
            <a:r>
              <a:rPr lang="en-US" sz="945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Tidak ada rutinitas konsisten</a:t>
            </a:r>
            <a:endParaRPr lang="en-US" sz="1600" dirty="0"/>
          </a:p>
        </p:txBody>
      </p:sp>
      <p:sp>
        <p:nvSpPr>
          <p:cNvPr id="39" name="Shape 36"/>
          <p:cNvSpPr/>
          <p:nvPr/>
        </p:nvSpPr>
        <p:spPr>
          <a:xfrm>
            <a:off x="4290403" y="6396084"/>
            <a:ext cx="120034" cy="120034"/>
          </a:xfrm>
          <a:custGeom>
            <a:avLst/>
            <a:gdLst/>
            <a:ahLst/>
            <a:cxnLst/>
            <a:rect l="l" t="t" r="r" b="b"/>
            <a:pathLst>
              <a:path w="120034" h="120034">
                <a:moveTo>
                  <a:pt x="60017" y="120034"/>
                </a:moveTo>
                <a:cubicBezTo>
                  <a:pt x="93141" y="120034"/>
                  <a:pt x="120034" y="93141"/>
                  <a:pt x="120034" y="60017"/>
                </a:cubicBezTo>
                <a:cubicBezTo>
                  <a:pt x="120034" y="26893"/>
                  <a:pt x="93141" y="0"/>
                  <a:pt x="60017" y="0"/>
                </a:cubicBezTo>
                <a:cubicBezTo>
                  <a:pt x="26893" y="0"/>
                  <a:pt x="0" y="26893"/>
                  <a:pt x="0" y="60017"/>
                </a:cubicBezTo>
                <a:cubicBezTo>
                  <a:pt x="0" y="93141"/>
                  <a:pt x="26893" y="120034"/>
                  <a:pt x="60017" y="120034"/>
                </a:cubicBezTo>
                <a:close/>
                <a:moveTo>
                  <a:pt x="39152" y="39152"/>
                </a:moveTo>
                <a:cubicBezTo>
                  <a:pt x="41355" y="36948"/>
                  <a:pt x="44919" y="36948"/>
                  <a:pt x="47099" y="39152"/>
                </a:cubicBezTo>
                <a:lnTo>
                  <a:pt x="59993" y="52046"/>
                </a:lnTo>
                <a:lnTo>
                  <a:pt x="72888" y="39152"/>
                </a:lnTo>
                <a:cubicBezTo>
                  <a:pt x="75091" y="36948"/>
                  <a:pt x="78655" y="36948"/>
                  <a:pt x="80835" y="39152"/>
                </a:cubicBezTo>
                <a:cubicBezTo>
                  <a:pt x="83016" y="41355"/>
                  <a:pt x="83039" y="44919"/>
                  <a:pt x="80835" y="47099"/>
                </a:cubicBezTo>
                <a:lnTo>
                  <a:pt x="67941" y="59993"/>
                </a:lnTo>
                <a:lnTo>
                  <a:pt x="80835" y="72888"/>
                </a:lnTo>
                <a:cubicBezTo>
                  <a:pt x="83039" y="75091"/>
                  <a:pt x="83039" y="78655"/>
                  <a:pt x="80835" y="80835"/>
                </a:cubicBezTo>
                <a:cubicBezTo>
                  <a:pt x="78631" y="83016"/>
                  <a:pt x="75068" y="83039"/>
                  <a:pt x="72888" y="80835"/>
                </a:cubicBezTo>
                <a:lnTo>
                  <a:pt x="59993" y="67941"/>
                </a:lnTo>
                <a:lnTo>
                  <a:pt x="47099" y="80835"/>
                </a:lnTo>
                <a:cubicBezTo>
                  <a:pt x="44895" y="83039"/>
                  <a:pt x="41332" y="83039"/>
                  <a:pt x="39152" y="80835"/>
                </a:cubicBezTo>
                <a:cubicBezTo>
                  <a:pt x="36971" y="78631"/>
                  <a:pt x="36948" y="75068"/>
                  <a:pt x="39152" y="72888"/>
                </a:cubicBezTo>
                <a:lnTo>
                  <a:pt x="52046" y="59993"/>
                </a:lnTo>
                <a:lnTo>
                  <a:pt x="39152" y="47099"/>
                </a:lnTo>
                <a:cubicBezTo>
                  <a:pt x="36948" y="44895"/>
                  <a:pt x="36948" y="41332"/>
                  <a:pt x="39152" y="39152"/>
                </a:cubicBezTo>
                <a:close/>
              </a:path>
            </a:pathLst>
          </a:custGeom>
          <a:solidFill>
            <a:srgbClr val="FF6467"/>
          </a:solidFill>
          <a:ln/>
        </p:spPr>
      </p:sp>
      <p:sp>
        <p:nvSpPr>
          <p:cNvPr id="40" name="Text 37"/>
          <p:cNvSpPr/>
          <p:nvPr/>
        </p:nvSpPr>
        <p:spPr>
          <a:xfrm>
            <a:off x="4491888" y="6370363"/>
            <a:ext cx="2237772" cy="1714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45" b="1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No Curation:</a:t>
            </a:r>
            <a:pPr>
              <a:lnSpc>
                <a:spcPct val="120000"/>
              </a:lnSpc>
            </a:pPr>
            <a:r>
              <a:rPr lang="en-US" sz="945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Kualitas anggota menurun</a:t>
            </a:r>
            <a:endParaRPr lang="en-US" sz="1600" dirty="0"/>
          </a:p>
        </p:txBody>
      </p:sp>
      <p:sp>
        <p:nvSpPr>
          <p:cNvPr id="41" name="Shape 38"/>
          <p:cNvSpPr/>
          <p:nvPr/>
        </p:nvSpPr>
        <p:spPr>
          <a:xfrm>
            <a:off x="8074949" y="6396084"/>
            <a:ext cx="120034" cy="120034"/>
          </a:xfrm>
          <a:custGeom>
            <a:avLst/>
            <a:gdLst/>
            <a:ahLst/>
            <a:cxnLst/>
            <a:rect l="l" t="t" r="r" b="b"/>
            <a:pathLst>
              <a:path w="120034" h="120034">
                <a:moveTo>
                  <a:pt x="60017" y="120034"/>
                </a:moveTo>
                <a:cubicBezTo>
                  <a:pt x="93141" y="120034"/>
                  <a:pt x="120034" y="93141"/>
                  <a:pt x="120034" y="60017"/>
                </a:cubicBezTo>
                <a:cubicBezTo>
                  <a:pt x="120034" y="26893"/>
                  <a:pt x="93141" y="0"/>
                  <a:pt x="60017" y="0"/>
                </a:cubicBezTo>
                <a:cubicBezTo>
                  <a:pt x="26893" y="0"/>
                  <a:pt x="0" y="26893"/>
                  <a:pt x="0" y="60017"/>
                </a:cubicBezTo>
                <a:cubicBezTo>
                  <a:pt x="0" y="93141"/>
                  <a:pt x="26893" y="120034"/>
                  <a:pt x="60017" y="120034"/>
                </a:cubicBezTo>
                <a:close/>
                <a:moveTo>
                  <a:pt x="39152" y="39152"/>
                </a:moveTo>
                <a:cubicBezTo>
                  <a:pt x="41355" y="36948"/>
                  <a:pt x="44919" y="36948"/>
                  <a:pt x="47099" y="39152"/>
                </a:cubicBezTo>
                <a:lnTo>
                  <a:pt x="59993" y="52046"/>
                </a:lnTo>
                <a:lnTo>
                  <a:pt x="72888" y="39152"/>
                </a:lnTo>
                <a:cubicBezTo>
                  <a:pt x="75091" y="36948"/>
                  <a:pt x="78655" y="36948"/>
                  <a:pt x="80835" y="39152"/>
                </a:cubicBezTo>
                <a:cubicBezTo>
                  <a:pt x="83016" y="41355"/>
                  <a:pt x="83039" y="44919"/>
                  <a:pt x="80835" y="47099"/>
                </a:cubicBezTo>
                <a:lnTo>
                  <a:pt x="67941" y="59993"/>
                </a:lnTo>
                <a:lnTo>
                  <a:pt x="80835" y="72888"/>
                </a:lnTo>
                <a:cubicBezTo>
                  <a:pt x="83039" y="75091"/>
                  <a:pt x="83039" y="78655"/>
                  <a:pt x="80835" y="80835"/>
                </a:cubicBezTo>
                <a:cubicBezTo>
                  <a:pt x="78631" y="83016"/>
                  <a:pt x="75068" y="83039"/>
                  <a:pt x="72888" y="80835"/>
                </a:cubicBezTo>
                <a:lnTo>
                  <a:pt x="59993" y="67941"/>
                </a:lnTo>
                <a:lnTo>
                  <a:pt x="47099" y="80835"/>
                </a:lnTo>
                <a:cubicBezTo>
                  <a:pt x="44895" y="83039"/>
                  <a:pt x="41332" y="83039"/>
                  <a:pt x="39152" y="80835"/>
                </a:cubicBezTo>
                <a:cubicBezTo>
                  <a:pt x="36971" y="78631"/>
                  <a:pt x="36948" y="75068"/>
                  <a:pt x="39152" y="72888"/>
                </a:cubicBezTo>
                <a:lnTo>
                  <a:pt x="52046" y="59993"/>
                </a:lnTo>
                <a:lnTo>
                  <a:pt x="39152" y="47099"/>
                </a:lnTo>
                <a:cubicBezTo>
                  <a:pt x="36948" y="44895"/>
                  <a:pt x="36948" y="41332"/>
                  <a:pt x="39152" y="39152"/>
                </a:cubicBezTo>
                <a:close/>
              </a:path>
            </a:pathLst>
          </a:custGeom>
          <a:solidFill>
            <a:srgbClr val="FF6467"/>
          </a:solidFill>
          <a:ln/>
        </p:spPr>
      </p:sp>
      <p:sp>
        <p:nvSpPr>
          <p:cNvPr id="42" name="Text 39"/>
          <p:cNvSpPr/>
          <p:nvPr/>
        </p:nvSpPr>
        <p:spPr>
          <a:xfrm>
            <a:off x="8276435" y="6370363"/>
            <a:ext cx="2580726" cy="1714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45" b="1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One-Way Value:</a:t>
            </a:r>
            <a:pPr>
              <a:lnSpc>
                <a:spcPct val="120000"/>
              </a:lnSpc>
            </a:pPr>
            <a:r>
              <a:rPr lang="en-US" sz="945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Hanya builder yang memberi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2A27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1000" y="381000"/>
            <a:ext cx="114966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spc="105" kern="0" dirty="0">
                <a:solidFill>
                  <a:srgbClr val="C97B6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Member Engagement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81000" y="647700"/>
            <a:ext cx="1160145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700" b="1" dirty="0">
                <a:solidFill>
                  <a:srgbClr val="F5F0EB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A Dormant Community Is Worse Than No Community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404813" y="1295400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86506" y="1935"/>
                </a:moveTo>
                <a:cubicBezTo>
                  <a:pt x="92050" y="-633"/>
                  <a:pt x="98450" y="-633"/>
                  <a:pt x="103994" y="1935"/>
                </a:cubicBezTo>
                <a:lnTo>
                  <a:pt x="185328" y="39514"/>
                </a:lnTo>
                <a:cubicBezTo>
                  <a:pt x="188491" y="40965"/>
                  <a:pt x="190500" y="44128"/>
                  <a:pt x="190500" y="47625"/>
                </a:cubicBezTo>
                <a:cubicBezTo>
                  <a:pt x="190500" y="51122"/>
                  <a:pt x="188491" y="54285"/>
                  <a:pt x="185328" y="55736"/>
                </a:cubicBezTo>
                <a:lnTo>
                  <a:pt x="103994" y="93315"/>
                </a:lnTo>
                <a:cubicBezTo>
                  <a:pt x="98450" y="95883"/>
                  <a:pt x="92050" y="95883"/>
                  <a:pt x="86506" y="93315"/>
                </a:cubicBezTo>
                <a:lnTo>
                  <a:pt x="5172" y="55736"/>
                </a:lnTo>
                <a:cubicBezTo>
                  <a:pt x="2009" y="54248"/>
                  <a:pt x="0" y="51085"/>
                  <a:pt x="0" y="47625"/>
                </a:cubicBezTo>
                <a:cubicBezTo>
                  <a:pt x="0" y="44165"/>
                  <a:pt x="2009" y="40965"/>
                  <a:pt x="5172" y="39514"/>
                </a:cubicBezTo>
                <a:lnTo>
                  <a:pt x="86506" y="1935"/>
                </a:lnTo>
                <a:close/>
                <a:moveTo>
                  <a:pt x="17897" y="81260"/>
                </a:moveTo>
                <a:lnTo>
                  <a:pt x="79028" y="109500"/>
                </a:lnTo>
                <a:cubicBezTo>
                  <a:pt x="89334" y="114263"/>
                  <a:pt x="101203" y="114263"/>
                  <a:pt x="111509" y="109500"/>
                </a:cubicBezTo>
                <a:lnTo>
                  <a:pt x="172641" y="81260"/>
                </a:lnTo>
                <a:lnTo>
                  <a:pt x="185328" y="87139"/>
                </a:lnTo>
                <a:cubicBezTo>
                  <a:pt x="188491" y="88590"/>
                  <a:pt x="190500" y="91753"/>
                  <a:pt x="190500" y="95250"/>
                </a:cubicBezTo>
                <a:cubicBezTo>
                  <a:pt x="190500" y="98747"/>
                  <a:pt x="188491" y="101910"/>
                  <a:pt x="185328" y="103361"/>
                </a:cubicBezTo>
                <a:lnTo>
                  <a:pt x="103994" y="140940"/>
                </a:lnTo>
                <a:cubicBezTo>
                  <a:pt x="98450" y="143508"/>
                  <a:pt x="92050" y="143508"/>
                  <a:pt x="86506" y="140940"/>
                </a:cubicBezTo>
                <a:lnTo>
                  <a:pt x="5172" y="103361"/>
                </a:lnTo>
                <a:cubicBezTo>
                  <a:pt x="2009" y="101873"/>
                  <a:pt x="0" y="98710"/>
                  <a:pt x="0" y="95250"/>
                </a:cubicBezTo>
                <a:cubicBezTo>
                  <a:pt x="0" y="91790"/>
                  <a:pt x="2009" y="88590"/>
                  <a:pt x="5172" y="87139"/>
                </a:cubicBezTo>
                <a:lnTo>
                  <a:pt x="17859" y="81260"/>
                </a:lnTo>
                <a:close/>
                <a:moveTo>
                  <a:pt x="5172" y="134764"/>
                </a:moveTo>
                <a:lnTo>
                  <a:pt x="17859" y="128885"/>
                </a:lnTo>
                <a:lnTo>
                  <a:pt x="78991" y="157125"/>
                </a:lnTo>
                <a:cubicBezTo>
                  <a:pt x="89297" y="161888"/>
                  <a:pt x="101166" y="161888"/>
                  <a:pt x="111472" y="157125"/>
                </a:cubicBezTo>
                <a:lnTo>
                  <a:pt x="172603" y="128885"/>
                </a:lnTo>
                <a:lnTo>
                  <a:pt x="185291" y="134764"/>
                </a:lnTo>
                <a:cubicBezTo>
                  <a:pt x="188454" y="136215"/>
                  <a:pt x="190463" y="139378"/>
                  <a:pt x="190463" y="142875"/>
                </a:cubicBezTo>
                <a:cubicBezTo>
                  <a:pt x="190463" y="146372"/>
                  <a:pt x="188454" y="149535"/>
                  <a:pt x="185291" y="150986"/>
                </a:cubicBezTo>
                <a:lnTo>
                  <a:pt x="103956" y="188565"/>
                </a:lnTo>
                <a:cubicBezTo>
                  <a:pt x="98413" y="191133"/>
                  <a:pt x="92013" y="191133"/>
                  <a:pt x="86469" y="188565"/>
                </a:cubicBezTo>
                <a:lnTo>
                  <a:pt x="5172" y="150986"/>
                </a:lnTo>
                <a:cubicBezTo>
                  <a:pt x="2009" y="149498"/>
                  <a:pt x="0" y="146335"/>
                  <a:pt x="0" y="142875"/>
                </a:cubicBezTo>
                <a:cubicBezTo>
                  <a:pt x="0" y="139415"/>
                  <a:pt x="2009" y="136215"/>
                  <a:pt x="5172" y="134764"/>
                </a:cubicBezTo>
                <a:close/>
              </a:path>
            </a:pathLst>
          </a:custGeom>
          <a:solidFill>
            <a:srgbClr val="C97B63"/>
          </a:solidFill>
          <a:ln/>
        </p:spPr>
      </p:sp>
      <p:sp>
        <p:nvSpPr>
          <p:cNvPr id="5" name="Text 3"/>
          <p:cNvSpPr/>
          <p:nvPr/>
        </p:nvSpPr>
        <p:spPr>
          <a:xfrm>
            <a:off x="619125" y="1257300"/>
            <a:ext cx="54197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The Contribution Ladder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685800" y="1676400"/>
            <a:ext cx="38100" cy="4762500"/>
          </a:xfrm>
          <a:custGeom>
            <a:avLst/>
            <a:gdLst/>
            <a:ahLst/>
            <a:cxnLst/>
            <a:rect l="l" t="t" r="r" b="b"/>
            <a:pathLst>
              <a:path w="38100" h="4762500">
                <a:moveTo>
                  <a:pt x="0" y="0"/>
                </a:moveTo>
                <a:lnTo>
                  <a:pt x="38100" y="0"/>
                </a:lnTo>
                <a:lnTo>
                  <a:pt x="38100" y="4762500"/>
                </a:lnTo>
                <a:lnTo>
                  <a:pt x="0" y="4762500"/>
                </a:lnTo>
                <a:lnTo>
                  <a:pt x="0" y="0"/>
                </a:lnTo>
                <a:close/>
              </a:path>
            </a:pathLst>
          </a:custGeom>
          <a:gradFill rotWithShape="1" flip="none">
            <a:gsLst>
              <a:gs pos="0">
                <a:srgbClr val="A89F91"/>
              </a:gs>
              <a:gs pos="0">
                <a:srgbClr val="FFFFFF"/>
              </a:gs>
              <a:gs pos="50000">
                <a:srgbClr val="D4A574"/>
              </a:gs>
              <a:gs pos="100000">
                <a:srgbClr val="C97B63"/>
              </a:gs>
            </a:gsLst>
            <a:lin ang="5400000" scaled="1"/>
          </a:gradFill>
          <a:ln/>
        </p:spPr>
      </p:sp>
      <p:sp>
        <p:nvSpPr>
          <p:cNvPr id="7" name="Shape 5"/>
          <p:cNvSpPr/>
          <p:nvPr/>
        </p:nvSpPr>
        <p:spPr>
          <a:xfrm>
            <a:off x="390525" y="1685925"/>
            <a:ext cx="590550" cy="590550"/>
          </a:xfrm>
          <a:custGeom>
            <a:avLst/>
            <a:gdLst/>
            <a:ahLst/>
            <a:cxnLst/>
            <a:rect l="l" t="t" r="r" b="b"/>
            <a:pathLst>
              <a:path w="590550" h="590550">
                <a:moveTo>
                  <a:pt x="295275" y="0"/>
                </a:moveTo>
                <a:lnTo>
                  <a:pt x="295275" y="0"/>
                </a:lnTo>
                <a:cubicBezTo>
                  <a:pt x="458242" y="0"/>
                  <a:pt x="590550" y="132308"/>
                  <a:pt x="590550" y="295275"/>
                </a:cubicBezTo>
                <a:lnTo>
                  <a:pt x="590550" y="295275"/>
                </a:lnTo>
                <a:cubicBezTo>
                  <a:pt x="590550" y="458242"/>
                  <a:pt x="458242" y="590550"/>
                  <a:pt x="295275" y="590550"/>
                </a:cubicBezTo>
                <a:lnTo>
                  <a:pt x="295275" y="590550"/>
                </a:lnTo>
                <a:cubicBezTo>
                  <a:pt x="132308" y="590550"/>
                  <a:pt x="0" y="458242"/>
                  <a:pt x="0" y="295275"/>
                </a:cubicBezTo>
                <a:lnTo>
                  <a:pt x="0" y="295275"/>
                </a:lnTo>
                <a:cubicBezTo>
                  <a:pt x="0" y="132308"/>
                  <a:pt x="132308" y="0"/>
                  <a:pt x="295275" y="0"/>
                </a:cubicBezTo>
                <a:close/>
              </a:path>
            </a:pathLst>
          </a:custGeom>
          <a:solidFill>
            <a:srgbClr val="A89F91">
              <a:alpha val="30196"/>
            </a:srgbClr>
          </a:solidFill>
          <a:ln w="25400">
            <a:solidFill>
              <a:srgbClr val="A89F91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557213" y="1866900"/>
            <a:ext cx="257175" cy="228600"/>
          </a:xfrm>
          <a:custGeom>
            <a:avLst/>
            <a:gdLst/>
            <a:ahLst/>
            <a:cxnLst/>
            <a:rect l="l" t="t" r="r" b="b"/>
            <a:pathLst>
              <a:path w="257175" h="228600">
                <a:moveTo>
                  <a:pt x="128588" y="14288"/>
                </a:moveTo>
                <a:cubicBezTo>
                  <a:pt x="92512" y="14288"/>
                  <a:pt x="63624" y="30718"/>
                  <a:pt x="42595" y="50274"/>
                </a:cubicBezTo>
                <a:cubicBezTo>
                  <a:pt x="21699" y="69696"/>
                  <a:pt x="7724" y="92869"/>
                  <a:pt x="1072" y="108808"/>
                </a:cubicBezTo>
                <a:cubicBezTo>
                  <a:pt x="-402" y="112335"/>
                  <a:pt x="-402" y="116265"/>
                  <a:pt x="1072" y="119792"/>
                </a:cubicBezTo>
                <a:cubicBezTo>
                  <a:pt x="7724" y="135731"/>
                  <a:pt x="21699" y="158948"/>
                  <a:pt x="42595" y="178326"/>
                </a:cubicBezTo>
                <a:cubicBezTo>
                  <a:pt x="63624" y="197837"/>
                  <a:pt x="92512" y="214313"/>
                  <a:pt x="128588" y="214313"/>
                </a:cubicBezTo>
                <a:cubicBezTo>
                  <a:pt x="164663" y="214313"/>
                  <a:pt x="193551" y="197882"/>
                  <a:pt x="214580" y="178326"/>
                </a:cubicBezTo>
                <a:cubicBezTo>
                  <a:pt x="235476" y="158904"/>
                  <a:pt x="249451" y="135731"/>
                  <a:pt x="256103" y="119792"/>
                </a:cubicBezTo>
                <a:cubicBezTo>
                  <a:pt x="257577" y="116265"/>
                  <a:pt x="257577" y="112335"/>
                  <a:pt x="256103" y="108808"/>
                </a:cubicBezTo>
                <a:cubicBezTo>
                  <a:pt x="249451" y="92869"/>
                  <a:pt x="235476" y="69652"/>
                  <a:pt x="214580" y="50274"/>
                </a:cubicBezTo>
                <a:cubicBezTo>
                  <a:pt x="193551" y="30763"/>
                  <a:pt x="164663" y="14287"/>
                  <a:pt x="128588" y="14287"/>
                </a:cubicBezTo>
                <a:close/>
                <a:moveTo>
                  <a:pt x="64294" y="114300"/>
                </a:moveTo>
                <a:cubicBezTo>
                  <a:pt x="64294" y="78815"/>
                  <a:pt x="93103" y="50006"/>
                  <a:pt x="128588" y="50006"/>
                </a:cubicBezTo>
                <a:cubicBezTo>
                  <a:pt x="164072" y="50006"/>
                  <a:pt x="192881" y="78815"/>
                  <a:pt x="192881" y="114300"/>
                </a:cubicBezTo>
                <a:cubicBezTo>
                  <a:pt x="192881" y="149785"/>
                  <a:pt x="164072" y="178594"/>
                  <a:pt x="128588" y="178594"/>
                </a:cubicBezTo>
                <a:cubicBezTo>
                  <a:pt x="93103" y="178594"/>
                  <a:pt x="64294" y="149785"/>
                  <a:pt x="64294" y="114300"/>
                </a:cubicBezTo>
                <a:close/>
                <a:moveTo>
                  <a:pt x="128588" y="85725"/>
                </a:moveTo>
                <a:cubicBezTo>
                  <a:pt x="128588" y="101486"/>
                  <a:pt x="115773" y="114300"/>
                  <a:pt x="100013" y="114300"/>
                </a:cubicBezTo>
                <a:cubicBezTo>
                  <a:pt x="94878" y="114300"/>
                  <a:pt x="90056" y="112961"/>
                  <a:pt x="85859" y="110550"/>
                </a:cubicBezTo>
                <a:cubicBezTo>
                  <a:pt x="85412" y="115416"/>
                  <a:pt x="85814" y="120417"/>
                  <a:pt x="87154" y="125373"/>
                </a:cubicBezTo>
                <a:cubicBezTo>
                  <a:pt x="93271" y="148233"/>
                  <a:pt x="116800" y="161806"/>
                  <a:pt x="139660" y="155689"/>
                </a:cubicBezTo>
                <a:cubicBezTo>
                  <a:pt x="162520" y="149572"/>
                  <a:pt x="176093" y="126043"/>
                  <a:pt x="169977" y="103183"/>
                </a:cubicBezTo>
                <a:cubicBezTo>
                  <a:pt x="164529" y="82778"/>
                  <a:pt x="145197" y="69786"/>
                  <a:pt x="124837" y="71571"/>
                </a:cubicBezTo>
                <a:cubicBezTo>
                  <a:pt x="127203" y="75724"/>
                  <a:pt x="128588" y="80546"/>
                  <a:pt x="128588" y="85725"/>
                </a:cubicBezTo>
                <a:close/>
              </a:path>
            </a:pathLst>
          </a:custGeom>
          <a:solidFill>
            <a:srgbClr val="A89F91"/>
          </a:solidFill>
          <a:ln/>
        </p:spPr>
      </p:sp>
      <p:sp>
        <p:nvSpPr>
          <p:cNvPr id="9" name="Shape 7"/>
          <p:cNvSpPr/>
          <p:nvPr/>
        </p:nvSpPr>
        <p:spPr>
          <a:xfrm>
            <a:off x="1162050" y="1676400"/>
            <a:ext cx="4781550" cy="1104900"/>
          </a:xfrm>
          <a:custGeom>
            <a:avLst/>
            <a:gdLst/>
            <a:ahLst/>
            <a:cxnLst/>
            <a:rect l="l" t="t" r="r" b="b"/>
            <a:pathLst>
              <a:path w="4781550" h="1104900">
                <a:moveTo>
                  <a:pt x="38100" y="0"/>
                </a:moveTo>
                <a:lnTo>
                  <a:pt x="4667248" y="0"/>
                </a:lnTo>
                <a:cubicBezTo>
                  <a:pt x="4730375" y="0"/>
                  <a:pt x="4781550" y="51175"/>
                  <a:pt x="4781550" y="114302"/>
                </a:cubicBezTo>
                <a:lnTo>
                  <a:pt x="4781550" y="990598"/>
                </a:lnTo>
                <a:cubicBezTo>
                  <a:pt x="4781550" y="1053725"/>
                  <a:pt x="4730375" y="1104900"/>
                  <a:pt x="4667248" y="1104900"/>
                </a:cubicBezTo>
                <a:lnTo>
                  <a:pt x="38100" y="1104900"/>
                </a:lnTo>
                <a:cubicBezTo>
                  <a:pt x="17072" y="1104900"/>
                  <a:pt x="0" y="1087828"/>
                  <a:pt x="0" y="10668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3D3836">
              <a:alpha val="50196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1162050" y="1676400"/>
            <a:ext cx="38100" cy="1104900"/>
          </a:xfrm>
          <a:custGeom>
            <a:avLst/>
            <a:gdLst/>
            <a:ahLst/>
            <a:cxnLst/>
            <a:rect l="l" t="t" r="r" b="b"/>
            <a:pathLst>
              <a:path w="38100" h="1104900">
                <a:moveTo>
                  <a:pt x="38100" y="0"/>
                </a:moveTo>
                <a:lnTo>
                  <a:pt x="38100" y="0"/>
                </a:lnTo>
                <a:lnTo>
                  <a:pt x="38100" y="1104900"/>
                </a:lnTo>
                <a:lnTo>
                  <a:pt x="38100" y="1104900"/>
                </a:lnTo>
                <a:cubicBezTo>
                  <a:pt x="17072" y="1104900"/>
                  <a:pt x="0" y="1087828"/>
                  <a:pt x="0" y="10668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A89F91"/>
          </a:solidFill>
          <a:ln/>
        </p:spPr>
      </p:sp>
      <p:sp>
        <p:nvSpPr>
          <p:cNvPr id="11" name="Text 9"/>
          <p:cNvSpPr/>
          <p:nvPr/>
        </p:nvSpPr>
        <p:spPr>
          <a:xfrm>
            <a:off x="1333500" y="1828800"/>
            <a:ext cx="45434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1. Lurker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1333500" y="2133600"/>
            <a:ext cx="45243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Melihat tapi tidak berinteraksi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1333500" y="2400300"/>
            <a:ext cx="1571625" cy="228600"/>
          </a:xfrm>
          <a:custGeom>
            <a:avLst/>
            <a:gdLst/>
            <a:ahLst/>
            <a:cxnLst/>
            <a:rect l="l" t="t" r="r" b="b"/>
            <a:pathLst>
              <a:path w="1571625" h="228600">
                <a:moveTo>
                  <a:pt x="38101" y="0"/>
                </a:moveTo>
                <a:lnTo>
                  <a:pt x="1533524" y="0"/>
                </a:lnTo>
                <a:cubicBezTo>
                  <a:pt x="1554567" y="0"/>
                  <a:pt x="1571625" y="17058"/>
                  <a:pt x="1571625" y="38101"/>
                </a:cubicBezTo>
                <a:lnTo>
                  <a:pt x="1571625" y="190499"/>
                </a:lnTo>
                <a:cubicBezTo>
                  <a:pt x="1571625" y="211542"/>
                  <a:pt x="1554567" y="228600"/>
                  <a:pt x="1533524" y="228600"/>
                </a:cubicBezTo>
                <a:lnTo>
                  <a:pt x="38101" y="228600"/>
                </a:lnTo>
                <a:cubicBezTo>
                  <a:pt x="17072" y="228600"/>
                  <a:pt x="0" y="211528"/>
                  <a:pt x="0" y="190499"/>
                </a:cubicBezTo>
                <a:lnTo>
                  <a:pt x="0" y="38101"/>
                </a:lnTo>
                <a:cubicBezTo>
                  <a:pt x="0" y="17072"/>
                  <a:pt x="17072" y="0"/>
                  <a:pt x="38101" y="0"/>
                </a:cubicBezTo>
                <a:close/>
              </a:path>
            </a:pathLst>
          </a:custGeom>
          <a:solidFill>
            <a:srgbClr val="A89F91">
              <a:alpha val="20000"/>
            </a:srgbClr>
          </a:solidFill>
          <a:ln/>
        </p:spPr>
      </p:sp>
      <p:sp>
        <p:nvSpPr>
          <p:cNvPr id="14" name="Text 12"/>
          <p:cNvSpPr/>
          <p:nvPr/>
        </p:nvSpPr>
        <p:spPr>
          <a:xfrm>
            <a:off x="1333500" y="2400300"/>
            <a:ext cx="1628775" cy="228600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Trigger: Easy entry content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2983260" y="2400300"/>
            <a:ext cx="1409700" cy="228600"/>
          </a:xfrm>
          <a:custGeom>
            <a:avLst/>
            <a:gdLst/>
            <a:ahLst/>
            <a:cxnLst/>
            <a:rect l="l" t="t" r="r" b="b"/>
            <a:pathLst>
              <a:path w="1409700" h="228600">
                <a:moveTo>
                  <a:pt x="38101" y="0"/>
                </a:moveTo>
                <a:lnTo>
                  <a:pt x="1371599" y="0"/>
                </a:lnTo>
                <a:cubicBezTo>
                  <a:pt x="1392642" y="0"/>
                  <a:pt x="1409700" y="17058"/>
                  <a:pt x="1409700" y="38101"/>
                </a:cubicBezTo>
                <a:lnTo>
                  <a:pt x="1409700" y="190499"/>
                </a:lnTo>
                <a:cubicBezTo>
                  <a:pt x="1409700" y="211542"/>
                  <a:pt x="1392642" y="228600"/>
                  <a:pt x="1371599" y="228600"/>
                </a:cubicBezTo>
                <a:lnTo>
                  <a:pt x="38101" y="228600"/>
                </a:lnTo>
                <a:cubicBezTo>
                  <a:pt x="17072" y="228600"/>
                  <a:pt x="0" y="211528"/>
                  <a:pt x="0" y="190499"/>
                </a:cubicBezTo>
                <a:lnTo>
                  <a:pt x="0" y="38101"/>
                </a:lnTo>
                <a:cubicBezTo>
                  <a:pt x="0" y="17072"/>
                  <a:pt x="17072" y="0"/>
                  <a:pt x="38101" y="0"/>
                </a:cubicBezTo>
                <a:close/>
              </a:path>
            </a:pathLst>
          </a:custGeom>
          <a:solidFill>
            <a:srgbClr val="A89F91">
              <a:alpha val="20000"/>
            </a:srgbClr>
          </a:solidFill>
          <a:ln/>
        </p:spPr>
      </p:sp>
      <p:sp>
        <p:nvSpPr>
          <p:cNvPr id="16" name="Text 14"/>
          <p:cNvSpPr/>
          <p:nvPr/>
        </p:nvSpPr>
        <p:spPr>
          <a:xfrm>
            <a:off x="2983260" y="2400300"/>
            <a:ext cx="1466850" cy="228600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Low friction onboarding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390525" y="2905125"/>
            <a:ext cx="590550" cy="590550"/>
          </a:xfrm>
          <a:custGeom>
            <a:avLst/>
            <a:gdLst/>
            <a:ahLst/>
            <a:cxnLst/>
            <a:rect l="l" t="t" r="r" b="b"/>
            <a:pathLst>
              <a:path w="590550" h="590550">
                <a:moveTo>
                  <a:pt x="295275" y="0"/>
                </a:moveTo>
                <a:lnTo>
                  <a:pt x="295275" y="0"/>
                </a:lnTo>
                <a:cubicBezTo>
                  <a:pt x="458242" y="0"/>
                  <a:pt x="590550" y="132308"/>
                  <a:pt x="590550" y="295275"/>
                </a:cubicBezTo>
                <a:lnTo>
                  <a:pt x="590550" y="295275"/>
                </a:lnTo>
                <a:cubicBezTo>
                  <a:pt x="590550" y="458242"/>
                  <a:pt x="458242" y="590550"/>
                  <a:pt x="295275" y="590550"/>
                </a:cubicBezTo>
                <a:lnTo>
                  <a:pt x="295275" y="590550"/>
                </a:lnTo>
                <a:cubicBezTo>
                  <a:pt x="132308" y="590550"/>
                  <a:pt x="0" y="458242"/>
                  <a:pt x="0" y="295275"/>
                </a:cubicBezTo>
                <a:lnTo>
                  <a:pt x="0" y="295275"/>
                </a:lnTo>
                <a:cubicBezTo>
                  <a:pt x="0" y="132308"/>
                  <a:pt x="132308" y="0"/>
                  <a:pt x="295275" y="0"/>
                </a:cubicBezTo>
                <a:close/>
              </a:path>
            </a:pathLst>
          </a:custGeom>
          <a:solidFill>
            <a:srgbClr val="A89F91">
              <a:alpha val="50196"/>
            </a:srgbClr>
          </a:solidFill>
          <a:ln w="25400">
            <a:solidFill>
              <a:srgbClr val="A89F91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571500" y="3086100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228600" y="107156"/>
                </a:moveTo>
                <a:cubicBezTo>
                  <a:pt x="228600" y="166315"/>
                  <a:pt x="177433" y="214313"/>
                  <a:pt x="114300" y="214313"/>
                </a:cubicBezTo>
                <a:cubicBezTo>
                  <a:pt x="97735" y="214313"/>
                  <a:pt x="82019" y="211009"/>
                  <a:pt x="67821" y="205070"/>
                </a:cubicBezTo>
                <a:lnTo>
                  <a:pt x="14957" y="227752"/>
                </a:lnTo>
                <a:cubicBezTo>
                  <a:pt x="10760" y="229538"/>
                  <a:pt x="5938" y="228511"/>
                  <a:pt x="2857" y="225162"/>
                </a:cubicBezTo>
                <a:cubicBezTo>
                  <a:pt x="-223" y="221813"/>
                  <a:pt x="-893" y="216902"/>
                  <a:pt x="1250" y="212884"/>
                </a:cubicBezTo>
                <a:lnTo>
                  <a:pt x="23039" y="171718"/>
                </a:lnTo>
                <a:cubicBezTo>
                  <a:pt x="8573" y="153725"/>
                  <a:pt x="0" y="131400"/>
                  <a:pt x="0" y="107156"/>
                </a:cubicBezTo>
                <a:cubicBezTo>
                  <a:pt x="0" y="47997"/>
                  <a:pt x="51167" y="0"/>
                  <a:pt x="114300" y="0"/>
                </a:cubicBezTo>
                <a:cubicBezTo>
                  <a:pt x="177433" y="0"/>
                  <a:pt x="228600" y="47997"/>
                  <a:pt x="228600" y="107156"/>
                </a:cubicBezTo>
                <a:close/>
              </a:path>
            </a:pathLst>
          </a:custGeom>
          <a:solidFill>
            <a:srgbClr val="A89F91"/>
          </a:solidFill>
          <a:ln/>
        </p:spPr>
      </p:sp>
      <p:sp>
        <p:nvSpPr>
          <p:cNvPr id="19" name="Shape 17"/>
          <p:cNvSpPr/>
          <p:nvPr/>
        </p:nvSpPr>
        <p:spPr>
          <a:xfrm>
            <a:off x="1162050" y="2895600"/>
            <a:ext cx="4781550" cy="1104900"/>
          </a:xfrm>
          <a:custGeom>
            <a:avLst/>
            <a:gdLst/>
            <a:ahLst/>
            <a:cxnLst/>
            <a:rect l="l" t="t" r="r" b="b"/>
            <a:pathLst>
              <a:path w="4781550" h="1104900">
                <a:moveTo>
                  <a:pt x="38100" y="0"/>
                </a:moveTo>
                <a:lnTo>
                  <a:pt x="4667248" y="0"/>
                </a:lnTo>
                <a:cubicBezTo>
                  <a:pt x="4730375" y="0"/>
                  <a:pt x="4781550" y="51175"/>
                  <a:pt x="4781550" y="114302"/>
                </a:cubicBezTo>
                <a:lnTo>
                  <a:pt x="4781550" y="990598"/>
                </a:lnTo>
                <a:cubicBezTo>
                  <a:pt x="4781550" y="1053725"/>
                  <a:pt x="4730375" y="1104900"/>
                  <a:pt x="4667248" y="1104900"/>
                </a:cubicBezTo>
                <a:lnTo>
                  <a:pt x="38100" y="1104900"/>
                </a:lnTo>
                <a:cubicBezTo>
                  <a:pt x="17072" y="1104900"/>
                  <a:pt x="0" y="1087828"/>
                  <a:pt x="0" y="10668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3D3836">
              <a:alpha val="50196"/>
            </a:srgbClr>
          </a:solidFill>
          <a:ln/>
        </p:spPr>
      </p:sp>
      <p:sp>
        <p:nvSpPr>
          <p:cNvPr id="20" name="Shape 18"/>
          <p:cNvSpPr/>
          <p:nvPr/>
        </p:nvSpPr>
        <p:spPr>
          <a:xfrm>
            <a:off x="1162050" y="2895600"/>
            <a:ext cx="38100" cy="1104900"/>
          </a:xfrm>
          <a:custGeom>
            <a:avLst/>
            <a:gdLst/>
            <a:ahLst/>
            <a:cxnLst/>
            <a:rect l="l" t="t" r="r" b="b"/>
            <a:pathLst>
              <a:path w="38100" h="1104900">
                <a:moveTo>
                  <a:pt x="38100" y="0"/>
                </a:moveTo>
                <a:lnTo>
                  <a:pt x="38100" y="0"/>
                </a:lnTo>
                <a:lnTo>
                  <a:pt x="38100" y="1104900"/>
                </a:lnTo>
                <a:lnTo>
                  <a:pt x="38100" y="1104900"/>
                </a:lnTo>
                <a:cubicBezTo>
                  <a:pt x="17072" y="1104900"/>
                  <a:pt x="0" y="1087828"/>
                  <a:pt x="0" y="10668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A89F91"/>
          </a:solidFill>
          <a:ln/>
        </p:spPr>
      </p:sp>
      <p:sp>
        <p:nvSpPr>
          <p:cNvPr id="21" name="Text 19"/>
          <p:cNvSpPr/>
          <p:nvPr/>
        </p:nvSpPr>
        <p:spPr>
          <a:xfrm>
            <a:off x="1333500" y="3048000"/>
            <a:ext cx="45434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2. Commenter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1333500" y="3352800"/>
            <a:ext cx="45243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Reaksi ringan: like, comment, share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1333500" y="3619500"/>
            <a:ext cx="1428750" cy="228600"/>
          </a:xfrm>
          <a:custGeom>
            <a:avLst/>
            <a:gdLst/>
            <a:ahLst/>
            <a:cxnLst/>
            <a:rect l="l" t="t" r="r" b="b"/>
            <a:pathLst>
              <a:path w="1428750" h="228600">
                <a:moveTo>
                  <a:pt x="38101" y="0"/>
                </a:moveTo>
                <a:lnTo>
                  <a:pt x="1390649" y="0"/>
                </a:lnTo>
                <a:cubicBezTo>
                  <a:pt x="1411692" y="0"/>
                  <a:pt x="1428750" y="17058"/>
                  <a:pt x="1428750" y="38101"/>
                </a:cubicBezTo>
                <a:lnTo>
                  <a:pt x="1428750" y="190499"/>
                </a:lnTo>
                <a:cubicBezTo>
                  <a:pt x="1428750" y="211542"/>
                  <a:pt x="1411692" y="228600"/>
                  <a:pt x="1390649" y="228600"/>
                </a:cubicBezTo>
                <a:lnTo>
                  <a:pt x="38101" y="228600"/>
                </a:lnTo>
                <a:cubicBezTo>
                  <a:pt x="17072" y="228600"/>
                  <a:pt x="0" y="211528"/>
                  <a:pt x="0" y="190499"/>
                </a:cubicBezTo>
                <a:lnTo>
                  <a:pt x="0" y="38101"/>
                </a:lnTo>
                <a:cubicBezTo>
                  <a:pt x="0" y="17072"/>
                  <a:pt x="17072" y="0"/>
                  <a:pt x="38101" y="0"/>
                </a:cubicBezTo>
                <a:close/>
              </a:path>
            </a:pathLst>
          </a:custGeom>
          <a:solidFill>
            <a:srgbClr val="A89F91">
              <a:alpha val="20000"/>
            </a:srgbClr>
          </a:solidFill>
          <a:ln/>
        </p:spPr>
      </p:sp>
      <p:sp>
        <p:nvSpPr>
          <p:cNvPr id="24" name="Text 22"/>
          <p:cNvSpPr/>
          <p:nvPr/>
        </p:nvSpPr>
        <p:spPr>
          <a:xfrm>
            <a:off x="1333500" y="3619500"/>
            <a:ext cx="1485900" cy="228600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Trigger: Questions, polls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2835101" y="3619500"/>
            <a:ext cx="771525" cy="228600"/>
          </a:xfrm>
          <a:custGeom>
            <a:avLst/>
            <a:gdLst/>
            <a:ahLst/>
            <a:cxnLst/>
            <a:rect l="l" t="t" r="r" b="b"/>
            <a:pathLst>
              <a:path w="771525" h="228600">
                <a:moveTo>
                  <a:pt x="38101" y="0"/>
                </a:moveTo>
                <a:lnTo>
                  <a:pt x="733424" y="0"/>
                </a:lnTo>
                <a:cubicBezTo>
                  <a:pt x="754467" y="0"/>
                  <a:pt x="771525" y="17058"/>
                  <a:pt x="771525" y="38101"/>
                </a:cubicBezTo>
                <a:lnTo>
                  <a:pt x="771525" y="190499"/>
                </a:lnTo>
                <a:cubicBezTo>
                  <a:pt x="771525" y="211542"/>
                  <a:pt x="754467" y="228600"/>
                  <a:pt x="733424" y="228600"/>
                </a:cubicBezTo>
                <a:lnTo>
                  <a:pt x="38101" y="228600"/>
                </a:lnTo>
                <a:cubicBezTo>
                  <a:pt x="17072" y="228600"/>
                  <a:pt x="0" y="211528"/>
                  <a:pt x="0" y="190499"/>
                </a:cubicBezTo>
                <a:lnTo>
                  <a:pt x="0" y="38101"/>
                </a:lnTo>
                <a:cubicBezTo>
                  <a:pt x="0" y="17072"/>
                  <a:pt x="17072" y="0"/>
                  <a:pt x="38101" y="0"/>
                </a:cubicBezTo>
                <a:close/>
              </a:path>
            </a:pathLst>
          </a:custGeom>
          <a:solidFill>
            <a:srgbClr val="A89F91">
              <a:alpha val="20000"/>
            </a:srgbClr>
          </a:solidFill>
          <a:ln/>
        </p:spPr>
      </p:sp>
      <p:sp>
        <p:nvSpPr>
          <p:cNvPr id="26" name="Text 24"/>
          <p:cNvSpPr/>
          <p:nvPr/>
        </p:nvSpPr>
        <p:spPr>
          <a:xfrm>
            <a:off x="2835101" y="3619500"/>
            <a:ext cx="828675" cy="228600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Recognition</a:t>
            </a: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390525" y="4124325"/>
            <a:ext cx="590550" cy="590550"/>
          </a:xfrm>
          <a:custGeom>
            <a:avLst/>
            <a:gdLst/>
            <a:ahLst/>
            <a:cxnLst/>
            <a:rect l="l" t="t" r="r" b="b"/>
            <a:pathLst>
              <a:path w="590550" h="590550">
                <a:moveTo>
                  <a:pt x="295275" y="0"/>
                </a:moveTo>
                <a:lnTo>
                  <a:pt x="295275" y="0"/>
                </a:lnTo>
                <a:cubicBezTo>
                  <a:pt x="458242" y="0"/>
                  <a:pt x="590550" y="132308"/>
                  <a:pt x="590550" y="295275"/>
                </a:cubicBezTo>
                <a:lnTo>
                  <a:pt x="590550" y="295275"/>
                </a:lnTo>
                <a:cubicBezTo>
                  <a:pt x="590550" y="458242"/>
                  <a:pt x="458242" y="590550"/>
                  <a:pt x="295275" y="590550"/>
                </a:cubicBezTo>
                <a:lnTo>
                  <a:pt x="295275" y="590550"/>
                </a:lnTo>
                <a:cubicBezTo>
                  <a:pt x="132308" y="590550"/>
                  <a:pt x="0" y="458242"/>
                  <a:pt x="0" y="295275"/>
                </a:cubicBezTo>
                <a:lnTo>
                  <a:pt x="0" y="295275"/>
                </a:lnTo>
                <a:cubicBezTo>
                  <a:pt x="0" y="132308"/>
                  <a:pt x="132308" y="0"/>
                  <a:pt x="295275" y="0"/>
                </a:cubicBezTo>
                <a:close/>
              </a:path>
            </a:pathLst>
          </a:custGeom>
          <a:solidFill>
            <a:srgbClr val="D4A574">
              <a:alpha val="50196"/>
            </a:srgbClr>
          </a:solidFill>
          <a:ln w="25400">
            <a:solidFill>
              <a:srgbClr val="D4A574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557213" y="4305300"/>
            <a:ext cx="257175" cy="228600"/>
          </a:xfrm>
          <a:custGeom>
            <a:avLst/>
            <a:gdLst/>
            <a:ahLst/>
            <a:cxnLst/>
            <a:rect l="l" t="t" r="r" b="b"/>
            <a:pathLst>
              <a:path w="257175" h="228600">
                <a:moveTo>
                  <a:pt x="120060" y="23753"/>
                </a:moveTo>
                <a:lnTo>
                  <a:pt x="68000" y="81617"/>
                </a:lnTo>
                <a:cubicBezTo>
                  <a:pt x="65946" y="83894"/>
                  <a:pt x="66035" y="87422"/>
                  <a:pt x="68223" y="89609"/>
                </a:cubicBezTo>
                <a:cubicBezTo>
                  <a:pt x="81841" y="103227"/>
                  <a:pt x="103942" y="103227"/>
                  <a:pt x="117559" y="89609"/>
                </a:cubicBezTo>
                <a:lnTo>
                  <a:pt x="131758" y="75411"/>
                </a:lnTo>
                <a:cubicBezTo>
                  <a:pt x="133633" y="73536"/>
                  <a:pt x="135999" y="72509"/>
                  <a:pt x="138410" y="72330"/>
                </a:cubicBezTo>
                <a:cubicBezTo>
                  <a:pt x="141446" y="72063"/>
                  <a:pt x="144572" y="73089"/>
                  <a:pt x="146893" y="75411"/>
                </a:cubicBezTo>
                <a:lnTo>
                  <a:pt x="225743" y="153591"/>
                </a:lnTo>
                <a:lnTo>
                  <a:pt x="257175" y="128588"/>
                </a:lnTo>
                <a:lnTo>
                  <a:pt x="257175" y="0"/>
                </a:lnTo>
                <a:lnTo>
                  <a:pt x="207169" y="28575"/>
                </a:lnTo>
                <a:lnTo>
                  <a:pt x="196542" y="21476"/>
                </a:lnTo>
                <a:cubicBezTo>
                  <a:pt x="189488" y="16788"/>
                  <a:pt x="181228" y="14288"/>
                  <a:pt x="172745" y="14288"/>
                </a:cubicBezTo>
                <a:lnTo>
                  <a:pt x="141312" y="14288"/>
                </a:lnTo>
                <a:cubicBezTo>
                  <a:pt x="140821" y="14288"/>
                  <a:pt x="140285" y="14288"/>
                  <a:pt x="139794" y="14332"/>
                </a:cubicBezTo>
                <a:cubicBezTo>
                  <a:pt x="132249" y="14734"/>
                  <a:pt x="125150" y="18127"/>
                  <a:pt x="120060" y="23753"/>
                </a:cubicBezTo>
                <a:close/>
                <a:moveTo>
                  <a:pt x="52060" y="67285"/>
                </a:moveTo>
                <a:lnTo>
                  <a:pt x="99745" y="14288"/>
                </a:lnTo>
                <a:lnTo>
                  <a:pt x="82064" y="14288"/>
                </a:lnTo>
                <a:cubicBezTo>
                  <a:pt x="70678" y="14288"/>
                  <a:pt x="59784" y="18797"/>
                  <a:pt x="51748" y="26834"/>
                </a:cubicBezTo>
                <a:lnTo>
                  <a:pt x="0" y="85725"/>
                </a:lnTo>
                <a:lnTo>
                  <a:pt x="0" y="242888"/>
                </a:lnTo>
                <a:lnTo>
                  <a:pt x="64294" y="182166"/>
                </a:lnTo>
                <a:lnTo>
                  <a:pt x="69830" y="186764"/>
                </a:lnTo>
                <a:cubicBezTo>
                  <a:pt x="80099" y="195337"/>
                  <a:pt x="93047" y="200025"/>
                  <a:pt x="106397" y="200025"/>
                </a:cubicBezTo>
                <a:lnTo>
                  <a:pt x="113407" y="200025"/>
                </a:lnTo>
                <a:lnTo>
                  <a:pt x="110282" y="196900"/>
                </a:lnTo>
                <a:cubicBezTo>
                  <a:pt x="106085" y="192703"/>
                  <a:pt x="106085" y="185916"/>
                  <a:pt x="110282" y="181764"/>
                </a:cubicBezTo>
                <a:cubicBezTo>
                  <a:pt x="114479" y="177611"/>
                  <a:pt x="121265" y="177567"/>
                  <a:pt x="125417" y="181764"/>
                </a:cubicBezTo>
                <a:lnTo>
                  <a:pt x="143723" y="200070"/>
                </a:lnTo>
                <a:lnTo>
                  <a:pt x="147742" y="200070"/>
                </a:lnTo>
                <a:cubicBezTo>
                  <a:pt x="156270" y="200070"/>
                  <a:pt x="164619" y="198150"/>
                  <a:pt x="172209" y="194578"/>
                </a:cubicBezTo>
                <a:lnTo>
                  <a:pt x="160288" y="182612"/>
                </a:lnTo>
                <a:cubicBezTo>
                  <a:pt x="156091" y="178415"/>
                  <a:pt x="156091" y="171629"/>
                  <a:pt x="160288" y="167476"/>
                </a:cubicBezTo>
                <a:cubicBezTo>
                  <a:pt x="164485" y="163324"/>
                  <a:pt x="171271" y="163279"/>
                  <a:pt x="175424" y="167476"/>
                </a:cubicBezTo>
                <a:lnTo>
                  <a:pt x="189711" y="181764"/>
                </a:lnTo>
                <a:lnTo>
                  <a:pt x="197525" y="173950"/>
                </a:lnTo>
                <a:cubicBezTo>
                  <a:pt x="201498" y="169977"/>
                  <a:pt x="202659" y="164217"/>
                  <a:pt x="200918" y="159172"/>
                </a:cubicBezTo>
                <a:lnTo>
                  <a:pt x="139348" y="98093"/>
                </a:lnTo>
                <a:lnTo>
                  <a:pt x="132695" y="104745"/>
                </a:lnTo>
                <a:cubicBezTo>
                  <a:pt x="110683" y="126757"/>
                  <a:pt x="75054" y="126757"/>
                  <a:pt x="53042" y="104745"/>
                </a:cubicBezTo>
                <a:cubicBezTo>
                  <a:pt x="42773" y="94476"/>
                  <a:pt x="42371" y="78001"/>
                  <a:pt x="52060" y="67241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29" name="Shape 27"/>
          <p:cNvSpPr/>
          <p:nvPr/>
        </p:nvSpPr>
        <p:spPr>
          <a:xfrm>
            <a:off x="1162050" y="4114800"/>
            <a:ext cx="4781550" cy="1104900"/>
          </a:xfrm>
          <a:custGeom>
            <a:avLst/>
            <a:gdLst/>
            <a:ahLst/>
            <a:cxnLst/>
            <a:rect l="l" t="t" r="r" b="b"/>
            <a:pathLst>
              <a:path w="4781550" h="1104900">
                <a:moveTo>
                  <a:pt x="38100" y="0"/>
                </a:moveTo>
                <a:lnTo>
                  <a:pt x="4667248" y="0"/>
                </a:lnTo>
                <a:cubicBezTo>
                  <a:pt x="4730375" y="0"/>
                  <a:pt x="4781550" y="51175"/>
                  <a:pt x="4781550" y="114302"/>
                </a:cubicBezTo>
                <a:lnTo>
                  <a:pt x="4781550" y="990598"/>
                </a:lnTo>
                <a:cubicBezTo>
                  <a:pt x="4781550" y="1053725"/>
                  <a:pt x="4730375" y="1104900"/>
                  <a:pt x="4667248" y="1104900"/>
                </a:cubicBezTo>
                <a:lnTo>
                  <a:pt x="38100" y="1104900"/>
                </a:lnTo>
                <a:cubicBezTo>
                  <a:pt x="17072" y="1104900"/>
                  <a:pt x="0" y="1087828"/>
                  <a:pt x="0" y="10668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3D3836">
              <a:alpha val="50196"/>
            </a:srgbClr>
          </a:solidFill>
          <a:ln/>
        </p:spPr>
      </p:sp>
      <p:sp>
        <p:nvSpPr>
          <p:cNvPr id="30" name="Shape 28"/>
          <p:cNvSpPr/>
          <p:nvPr/>
        </p:nvSpPr>
        <p:spPr>
          <a:xfrm>
            <a:off x="1162050" y="4114800"/>
            <a:ext cx="38100" cy="1104900"/>
          </a:xfrm>
          <a:custGeom>
            <a:avLst/>
            <a:gdLst/>
            <a:ahLst/>
            <a:cxnLst/>
            <a:rect l="l" t="t" r="r" b="b"/>
            <a:pathLst>
              <a:path w="38100" h="1104900">
                <a:moveTo>
                  <a:pt x="38100" y="0"/>
                </a:moveTo>
                <a:lnTo>
                  <a:pt x="38100" y="0"/>
                </a:lnTo>
                <a:lnTo>
                  <a:pt x="38100" y="1104900"/>
                </a:lnTo>
                <a:lnTo>
                  <a:pt x="38100" y="1104900"/>
                </a:lnTo>
                <a:cubicBezTo>
                  <a:pt x="17072" y="1104900"/>
                  <a:pt x="0" y="1087828"/>
                  <a:pt x="0" y="10668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31" name="Text 29"/>
          <p:cNvSpPr/>
          <p:nvPr/>
        </p:nvSpPr>
        <p:spPr>
          <a:xfrm>
            <a:off x="1333500" y="4267200"/>
            <a:ext cx="45434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3. Contributor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1333500" y="4572000"/>
            <a:ext cx="45243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Aktif berbagi: konten, intro, bantuan</a:t>
            </a:r>
            <a:endParaRPr lang="en-US" sz="1600" dirty="0"/>
          </a:p>
        </p:txBody>
      </p:sp>
      <p:sp>
        <p:nvSpPr>
          <p:cNvPr id="33" name="Shape 31"/>
          <p:cNvSpPr/>
          <p:nvPr/>
        </p:nvSpPr>
        <p:spPr>
          <a:xfrm>
            <a:off x="1333500" y="4838700"/>
            <a:ext cx="1647825" cy="228600"/>
          </a:xfrm>
          <a:custGeom>
            <a:avLst/>
            <a:gdLst/>
            <a:ahLst/>
            <a:cxnLst/>
            <a:rect l="l" t="t" r="r" b="b"/>
            <a:pathLst>
              <a:path w="1647825" h="228600">
                <a:moveTo>
                  <a:pt x="38101" y="0"/>
                </a:moveTo>
                <a:lnTo>
                  <a:pt x="1609724" y="0"/>
                </a:lnTo>
                <a:cubicBezTo>
                  <a:pt x="1630767" y="0"/>
                  <a:pt x="1647825" y="17058"/>
                  <a:pt x="1647825" y="38101"/>
                </a:cubicBezTo>
                <a:lnTo>
                  <a:pt x="1647825" y="190499"/>
                </a:lnTo>
                <a:cubicBezTo>
                  <a:pt x="1647825" y="211542"/>
                  <a:pt x="1630767" y="228600"/>
                  <a:pt x="1609724" y="228600"/>
                </a:cubicBezTo>
                <a:lnTo>
                  <a:pt x="38101" y="228600"/>
                </a:lnTo>
                <a:cubicBezTo>
                  <a:pt x="17072" y="228600"/>
                  <a:pt x="0" y="211528"/>
                  <a:pt x="0" y="190499"/>
                </a:cubicBezTo>
                <a:lnTo>
                  <a:pt x="0" y="38101"/>
                </a:lnTo>
                <a:cubicBezTo>
                  <a:pt x="0" y="17072"/>
                  <a:pt x="17072" y="0"/>
                  <a:pt x="38101" y="0"/>
                </a:cubicBezTo>
                <a:close/>
              </a:path>
            </a:pathLst>
          </a:custGeom>
          <a:solidFill>
            <a:srgbClr val="D4A574">
              <a:alpha val="20000"/>
            </a:srgbClr>
          </a:solidFill>
          <a:ln/>
        </p:spPr>
      </p:sp>
      <p:sp>
        <p:nvSpPr>
          <p:cNvPr id="34" name="Text 32"/>
          <p:cNvSpPr/>
          <p:nvPr/>
        </p:nvSpPr>
        <p:spPr>
          <a:xfrm>
            <a:off x="1333500" y="4838700"/>
            <a:ext cx="1704975" cy="228600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Trigger: Ask for help/opinion</a:t>
            </a:r>
            <a:endParaRPr lang="en-US" sz="1600" dirty="0"/>
          </a:p>
        </p:txBody>
      </p:sp>
      <p:sp>
        <p:nvSpPr>
          <p:cNvPr id="35" name="Shape 33"/>
          <p:cNvSpPr/>
          <p:nvPr/>
        </p:nvSpPr>
        <p:spPr>
          <a:xfrm>
            <a:off x="3060948" y="4838700"/>
            <a:ext cx="1190625" cy="228600"/>
          </a:xfrm>
          <a:custGeom>
            <a:avLst/>
            <a:gdLst/>
            <a:ahLst/>
            <a:cxnLst/>
            <a:rect l="l" t="t" r="r" b="b"/>
            <a:pathLst>
              <a:path w="1190625" h="228600">
                <a:moveTo>
                  <a:pt x="38101" y="0"/>
                </a:moveTo>
                <a:lnTo>
                  <a:pt x="1152524" y="0"/>
                </a:lnTo>
                <a:cubicBezTo>
                  <a:pt x="1173567" y="0"/>
                  <a:pt x="1190625" y="17058"/>
                  <a:pt x="1190625" y="38101"/>
                </a:cubicBezTo>
                <a:lnTo>
                  <a:pt x="1190625" y="190499"/>
                </a:lnTo>
                <a:cubicBezTo>
                  <a:pt x="1190625" y="211542"/>
                  <a:pt x="1173567" y="228600"/>
                  <a:pt x="1152524" y="228600"/>
                </a:cubicBezTo>
                <a:lnTo>
                  <a:pt x="38101" y="228600"/>
                </a:lnTo>
                <a:cubicBezTo>
                  <a:pt x="17072" y="228600"/>
                  <a:pt x="0" y="211528"/>
                  <a:pt x="0" y="190499"/>
                </a:cubicBezTo>
                <a:lnTo>
                  <a:pt x="0" y="38101"/>
                </a:lnTo>
                <a:cubicBezTo>
                  <a:pt x="0" y="17072"/>
                  <a:pt x="17072" y="0"/>
                  <a:pt x="38101" y="0"/>
                </a:cubicBezTo>
                <a:close/>
              </a:path>
            </a:pathLst>
          </a:custGeom>
          <a:solidFill>
            <a:srgbClr val="D4A574">
              <a:alpha val="20000"/>
            </a:srgbClr>
          </a:solidFill>
          <a:ln/>
        </p:spPr>
      </p:sp>
      <p:sp>
        <p:nvSpPr>
          <p:cNvPr id="36" name="Text 34"/>
          <p:cNvSpPr/>
          <p:nvPr/>
        </p:nvSpPr>
        <p:spPr>
          <a:xfrm>
            <a:off x="3060948" y="4838700"/>
            <a:ext cx="1247775" cy="228600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Showcase expertise</a:t>
            </a:r>
            <a:endParaRPr lang="en-US" sz="1600" dirty="0"/>
          </a:p>
        </p:txBody>
      </p:sp>
      <p:sp>
        <p:nvSpPr>
          <p:cNvPr id="37" name="Shape 35"/>
          <p:cNvSpPr/>
          <p:nvPr/>
        </p:nvSpPr>
        <p:spPr>
          <a:xfrm>
            <a:off x="390525" y="5343525"/>
            <a:ext cx="590550" cy="590550"/>
          </a:xfrm>
          <a:custGeom>
            <a:avLst/>
            <a:gdLst/>
            <a:ahLst/>
            <a:cxnLst/>
            <a:rect l="l" t="t" r="r" b="b"/>
            <a:pathLst>
              <a:path w="590550" h="590550">
                <a:moveTo>
                  <a:pt x="295275" y="0"/>
                </a:moveTo>
                <a:lnTo>
                  <a:pt x="295275" y="0"/>
                </a:lnTo>
                <a:cubicBezTo>
                  <a:pt x="458242" y="0"/>
                  <a:pt x="590550" y="132308"/>
                  <a:pt x="590550" y="295275"/>
                </a:cubicBezTo>
                <a:lnTo>
                  <a:pt x="590550" y="295275"/>
                </a:lnTo>
                <a:cubicBezTo>
                  <a:pt x="590550" y="458242"/>
                  <a:pt x="458242" y="590550"/>
                  <a:pt x="295275" y="590550"/>
                </a:cubicBezTo>
                <a:lnTo>
                  <a:pt x="295275" y="590550"/>
                </a:lnTo>
                <a:cubicBezTo>
                  <a:pt x="132308" y="590550"/>
                  <a:pt x="0" y="458242"/>
                  <a:pt x="0" y="295275"/>
                </a:cubicBezTo>
                <a:lnTo>
                  <a:pt x="0" y="295275"/>
                </a:lnTo>
                <a:cubicBezTo>
                  <a:pt x="0" y="132308"/>
                  <a:pt x="132308" y="0"/>
                  <a:pt x="295275" y="0"/>
                </a:cubicBezTo>
                <a:close/>
              </a:path>
            </a:pathLst>
          </a:custGeom>
          <a:solidFill>
            <a:srgbClr val="C97B63"/>
          </a:solidFill>
          <a:ln w="25400">
            <a:solidFill>
              <a:srgbClr val="C97B63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557213" y="5524500"/>
            <a:ext cx="257175" cy="228600"/>
          </a:xfrm>
          <a:custGeom>
            <a:avLst/>
            <a:gdLst/>
            <a:ahLst/>
            <a:cxnLst/>
            <a:rect l="l" t="t" r="r" b="b"/>
            <a:pathLst>
              <a:path w="257175" h="228600">
                <a:moveTo>
                  <a:pt x="139750" y="38933"/>
                </a:moveTo>
                <a:cubicBezTo>
                  <a:pt x="143857" y="35674"/>
                  <a:pt x="146447" y="30629"/>
                  <a:pt x="146447" y="25003"/>
                </a:cubicBezTo>
                <a:cubicBezTo>
                  <a:pt x="146447" y="15136"/>
                  <a:pt x="138455" y="7144"/>
                  <a:pt x="128588" y="7144"/>
                </a:cubicBezTo>
                <a:cubicBezTo>
                  <a:pt x="118720" y="7144"/>
                  <a:pt x="110728" y="15136"/>
                  <a:pt x="110728" y="25003"/>
                </a:cubicBezTo>
                <a:cubicBezTo>
                  <a:pt x="110728" y="30629"/>
                  <a:pt x="113362" y="35674"/>
                  <a:pt x="117425" y="38933"/>
                </a:cubicBezTo>
                <a:lnTo>
                  <a:pt x="86886" y="86975"/>
                </a:lnTo>
                <a:cubicBezTo>
                  <a:pt x="82421" y="93985"/>
                  <a:pt x="72911" y="95726"/>
                  <a:pt x="66258" y="90726"/>
                </a:cubicBezTo>
                <a:lnTo>
                  <a:pt x="39692" y="70857"/>
                </a:lnTo>
                <a:cubicBezTo>
                  <a:pt x="41702" y="68000"/>
                  <a:pt x="42863" y="64472"/>
                  <a:pt x="42863" y="60722"/>
                </a:cubicBezTo>
                <a:cubicBezTo>
                  <a:pt x="42863" y="50855"/>
                  <a:pt x="34870" y="42863"/>
                  <a:pt x="25003" y="42863"/>
                </a:cubicBezTo>
                <a:cubicBezTo>
                  <a:pt x="15136" y="42863"/>
                  <a:pt x="7144" y="50855"/>
                  <a:pt x="7144" y="60722"/>
                </a:cubicBezTo>
                <a:cubicBezTo>
                  <a:pt x="7144" y="70455"/>
                  <a:pt x="14957" y="78403"/>
                  <a:pt x="24646" y="78581"/>
                </a:cubicBezTo>
                <a:lnTo>
                  <a:pt x="39201" y="175692"/>
                </a:lnTo>
                <a:cubicBezTo>
                  <a:pt x="41300" y="189667"/>
                  <a:pt x="53310" y="200025"/>
                  <a:pt x="67464" y="200025"/>
                </a:cubicBezTo>
                <a:lnTo>
                  <a:pt x="189711" y="200025"/>
                </a:lnTo>
                <a:cubicBezTo>
                  <a:pt x="203865" y="200025"/>
                  <a:pt x="215875" y="189667"/>
                  <a:pt x="217974" y="175692"/>
                </a:cubicBezTo>
                <a:lnTo>
                  <a:pt x="232529" y="78581"/>
                </a:lnTo>
                <a:cubicBezTo>
                  <a:pt x="242218" y="78403"/>
                  <a:pt x="250031" y="70455"/>
                  <a:pt x="250031" y="60722"/>
                </a:cubicBezTo>
                <a:cubicBezTo>
                  <a:pt x="250031" y="50855"/>
                  <a:pt x="242039" y="42863"/>
                  <a:pt x="232172" y="42863"/>
                </a:cubicBezTo>
                <a:cubicBezTo>
                  <a:pt x="222305" y="42863"/>
                  <a:pt x="214313" y="50855"/>
                  <a:pt x="214313" y="60722"/>
                </a:cubicBezTo>
                <a:cubicBezTo>
                  <a:pt x="214313" y="64472"/>
                  <a:pt x="215473" y="68000"/>
                  <a:pt x="217483" y="70857"/>
                </a:cubicBezTo>
                <a:lnTo>
                  <a:pt x="190961" y="90770"/>
                </a:lnTo>
                <a:cubicBezTo>
                  <a:pt x="184309" y="95771"/>
                  <a:pt x="174799" y="94030"/>
                  <a:pt x="170334" y="87020"/>
                </a:cubicBezTo>
                <a:lnTo>
                  <a:pt x="139750" y="38933"/>
                </a:lnTo>
                <a:close/>
              </a:path>
            </a:pathLst>
          </a:custGeom>
          <a:solidFill>
            <a:srgbClr val="F5F0EB"/>
          </a:solidFill>
          <a:ln/>
        </p:spPr>
      </p:sp>
      <p:sp>
        <p:nvSpPr>
          <p:cNvPr id="39" name="Shape 37"/>
          <p:cNvSpPr/>
          <p:nvPr/>
        </p:nvSpPr>
        <p:spPr>
          <a:xfrm>
            <a:off x="1162050" y="5334000"/>
            <a:ext cx="4781550" cy="1104900"/>
          </a:xfrm>
          <a:custGeom>
            <a:avLst/>
            <a:gdLst/>
            <a:ahLst/>
            <a:cxnLst/>
            <a:rect l="l" t="t" r="r" b="b"/>
            <a:pathLst>
              <a:path w="4781550" h="1104900">
                <a:moveTo>
                  <a:pt x="38100" y="0"/>
                </a:moveTo>
                <a:lnTo>
                  <a:pt x="4667248" y="0"/>
                </a:lnTo>
                <a:cubicBezTo>
                  <a:pt x="4730375" y="0"/>
                  <a:pt x="4781550" y="51175"/>
                  <a:pt x="4781550" y="114302"/>
                </a:cubicBezTo>
                <a:lnTo>
                  <a:pt x="4781550" y="990598"/>
                </a:lnTo>
                <a:cubicBezTo>
                  <a:pt x="4781550" y="1053725"/>
                  <a:pt x="4730375" y="1104900"/>
                  <a:pt x="4667248" y="1104900"/>
                </a:cubicBezTo>
                <a:lnTo>
                  <a:pt x="38100" y="1104900"/>
                </a:lnTo>
                <a:cubicBezTo>
                  <a:pt x="17072" y="1104900"/>
                  <a:pt x="0" y="1087828"/>
                  <a:pt x="0" y="10668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C97B63">
              <a:alpha val="20000"/>
            </a:srgbClr>
          </a:solidFill>
          <a:ln/>
        </p:spPr>
      </p:sp>
      <p:sp>
        <p:nvSpPr>
          <p:cNvPr id="40" name="Shape 38"/>
          <p:cNvSpPr/>
          <p:nvPr/>
        </p:nvSpPr>
        <p:spPr>
          <a:xfrm>
            <a:off x="1162050" y="5334000"/>
            <a:ext cx="38100" cy="1104900"/>
          </a:xfrm>
          <a:custGeom>
            <a:avLst/>
            <a:gdLst/>
            <a:ahLst/>
            <a:cxnLst/>
            <a:rect l="l" t="t" r="r" b="b"/>
            <a:pathLst>
              <a:path w="38100" h="1104900">
                <a:moveTo>
                  <a:pt x="38100" y="0"/>
                </a:moveTo>
                <a:lnTo>
                  <a:pt x="38100" y="0"/>
                </a:lnTo>
                <a:lnTo>
                  <a:pt x="38100" y="1104900"/>
                </a:lnTo>
                <a:lnTo>
                  <a:pt x="38100" y="1104900"/>
                </a:lnTo>
                <a:cubicBezTo>
                  <a:pt x="17072" y="1104900"/>
                  <a:pt x="0" y="1087828"/>
                  <a:pt x="0" y="10668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C97B63"/>
          </a:solidFill>
          <a:ln/>
        </p:spPr>
      </p:sp>
      <p:sp>
        <p:nvSpPr>
          <p:cNvPr id="41" name="Text 39"/>
          <p:cNvSpPr/>
          <p:nvPr/>
        </p:nvSpPr>
        <p:spPr>
          <a:xfrm>
            <a:off x="1333500" y="5486400"/>
            <a:ext cx="45434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4. Champion</a:t>
            </a:r>
            <a:endParaRPr lang="en-US" sz="1600" dirty="0"/>
          </a:p>
        </p:txBody>
      </p:sp>
      <p:sp>
        <p:nvSpPr>
          <p:cNvPr id="42" name="Text 40"/>
          <p:cNvSpPr/>
          <p:nvPr/>
        </p:nvSpPr>
        <p:spPr>
          <a:xfrm>
            <a:off x="1333500" y="5791200"/>
            <a:ext cx="45243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Ambassador aktif, mengajak orang lain, memimpin inisiatif</a:t>
            </a:r>
            <a:endParaRPr lang="en-US" sz="1600" dirty="0"/>
          </a:p>
        </p:txBody>
      </p:sp>
      <p:sp>
        <p:nvSpPr>
          <p:cNvPr id="43" name="Shape 41"/>
          <p:cNvSpPr/>
          <p:nvPr/>
        </p:nvSpPr>
        <p:spPr>
          <a:xfrm>
            <a:off x="1333500" y="6057900"/>
            <a:ext cx="1457325" cy="228600"/>
          </a:xfrm>
          <a:custGeom>
            <a:avLst/>
            <a:gdLst/>
            <a:ahLst/>
            <a:cxnLst/>
            <a:rect l="l" t="t" r="r" b="b"/>
            <a:pathLst>
              <a:path w="1457325" h="228600">
                <a:moveTo>
                  <a:pt x="38101" y="0"/>
                </a:moveTo>
                <a:lnTo>
                  <a:pt x="1419224" y="0"/>
                </a:lnTo>
                <a:cubicBezTo>
                  <a:pt x="1440267" y="0"/>
                  <a:pt x="1457325" y="17058"/>
                  <a:pt x="1457325" y="38101"/>
                </a:cubicBezTo>
                <a:lnTo>
                  <a:pt x="1457325" y="190499"/>
                </a:lnTo>
                <a:cubicBezTo>
                  <a:pt x="1457325" y="211542"/>
                  <a:pt x="1440267" y="228600"/>
                  <a:pt x="1419224" y="228600"/>
                </a:cubicBezTo>
                <a:lnTo>
                  <a:pt x="38101" y="228600"/>
                </a:lnTo>
                <a:cubicBezTo>
                  <a:pt x="17072" y="228600"/>
                  <a:pt x="0" y="211528"/>
                  <a:pt x="0" y="190499"/>
                </a:cubicBezTo>
                <a:lnTo>
                  <a:pt x="0" y="38101"/>
                </a:lnTo>
                <a:cubicBezTo>
                  <a:pt x="0" y="17072"/>
                  <a:pt x="17072" y="0"/>
                  <a:pt x="38101" y="0"/>
                </a:cubicBezTo>
                <a:close/>
              </a:path>
            </a:pathLst>
          </a:custGeom>
          <a:solidFill>
            <a:srgbClr val="C97B63">
              <a:alpha val="30196"/>
            </a:srgbClr>
          </a:solidFill>
          <a:ln/>
        </p:spPr>
      </p:sp>
      <p:sp>
        <p:nvSpPr>
          <p:cNvPr id="44" name="Text 42"/>
          <p:cNvSpPr/>
          <p:nvPr/>
        </p:nvSpPr>
        <p:spPr>
          <a:xfrm>
            <a:off x="1333500" y="6057900"/>
            <a:ext cx="1514475" cy="228600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Trigger: Leadership roles</a:t>
            </a:r>
            <a:endParaRPr lang="en-US" sz="1600" dirty="0"/>
          </a:p>
        </p:txBody>
      </p:sp>
      <p:sp>
        <p:nvSpPr>
          <p:cNvPr id="45" name="Shape 43"/>
          <p:cNvSpPr/>
          <p:nvPr/>
        </p:nvSpPr>
        <p:spPr>
          <a:xfrm>
            <a:off x="2870299" y="6057900"/>
            <a:ext cx="1095375" cy="228600"/>
          </a:xfrm>
          <a:custGeom>
            <a:avLst/>
            <a:gdLst/>
            <a:ahLst/>
            <a:cxnLst/>
            <a:rect l="l" t="t" r="r" b="b"/>
            <a:pathLst>
              <a:path w="1095375" h="228600">
                <a:moveTo>
                  <a:pt x="38101" y="0"/>
                </a:moveTo>
                <a:lnTo>
                  <a:pt x="1057274" y="0"/>
                </a:lnTo>
                <a:cubicBezTo>
                  <a:pt x="1078317" y="0"/>
                  <a:pt x="1095375" y="17058"/>
                  <a:pt x="1095375" y="38101"/>
                </a:cubicBezTo>
                <a:lnTo>
                  <a:pt x="1095375" y="190499"/>
                </a:lnTo>
                <a:cubicBezTo>
                  <a:pt x="1095375" y="211542"/>
                  <a:pt x="1078317" y="228600"/>
                  <a:pt x="1057274" y="228600"/>
                </a:cubicBezTo>
                <a:lnTo>
                  <a:pt x="38101" y="228600"/>
                </a:lnTo>
                <a:cubicBezTo>
                  <a:pt x="17072" y="228600"/>
                  <a:pt x="0" y="211528"/>
                  <a:pt x="0" y="190499"/>
                </a:cubicBezTo>
                <a:lnTo>
                  <a:pt x="0" y="38101"/>
                </a:lnTo>
                <a:cubicBezTo>
                  <a:pt x="0" y="17072"/>
                  <a:pt x="17072" y="0"/>
                  <a:pt x="38101" y="0"/>
                </a:cubicBezTo>
                <a:close/>
              </a:path>
            </a:pathLst>
          </a:custGeom>
          <a:solidFill>
            <a:srgbClr val="C97B63">
              <a:alpha val="30196"/>
            </a:srgbClr>
          </a:solidFill>
          <a:ln/>
        </p:spPr>
      </p:sp>
      <p:sp>
        <p:nvSpPr>
          <p:cNvPr id="46" name="Text 44"/>
          <p:cNvSpPr/>
          <p:nvPr/>
        </p:nvSpPr>
        <p:spPr>
          <a:xfrm>
            <a:off x="2870299" y="6057900"/>
            <a:ext cx="1152525" cy="228600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Public recognition</a:t>
            </a:r>
            <a:endParaRPr lang="en-US" sz="1600" dirty="0"/>
          </a:p>
        </p:txBody>
      </p:sp>
      <p:sp>
        <p:nvSpPr>
          <p:cNvPr id="47" name="Shape 45"/>
          <p:cNvSpPr/>
          <p:nvPr/>
        </p:nvSpPr>
        <p:spPr>
          <a:xfrm>
            <a:off x="4046339" y="6057900"/>
            <a:ext cx="1019175" cy="228600"/>
          </a:xfrm>
          <a:custGeom>
            <a:avLst/>
            <a:gdLst/>
            <a:ahLst/>
            <a:cxnLst/>
            <a:rect l="l" t="t" r="r" b="b"/>
            <a:pathLst>
              <a:path w="1019175" h="228600">
                <a:moveTo>
                  <a:pt x="38101" y="0"/>
                </a:moveTo>
                <a:lnTo>
                  <a:pt x="981074" y="0"/>
                </a:lnTo>
                <a:cubicBezTo>
                  <a:pt x="1002117" y="0"/>
                  <a:pt x="1019175" y="17058"/>
                  <a:pt x="1019175" y="38101"/>
                </a:cubicBezTo>
                <a:lnTo>
                  <a:pt x="1019175" y="190499"/>
                </a:lnTo>
                <a:cubicBezTo>
                  <a:pt x="1019175" y="211542"/>
                  <a:pt x="1002117" y="228600"/>
                  <a:pt x="981074" y="228600"/>
                </a:cubicBezTo>
                <a:lnTo>
                  <a:pt x="38101" y="228600"/>
                </a:lnTo>
                <a:cubicBezTo>
                  <a:pt x="17072" y="228600"/>
                  <a:pt x="0" y="211528"/>
                  <a:pt x="0" y="190499"/>
                </a:cubicBezTo>
                <a:lnTo>
                  <a:pt x="0" y="38101"/>
                </a:lnTo>
                <a:cubicBezTo>
                  <a:pt x="0" y="17072"/>
                  <a:pt x="17072" y="0"/>
                  <a:pt x="38101" y="0"/>
                </a:cubicBezTo>
                <a:close/>
              </a:path>
            </a:pathLst>
          </a:custGeom>
          <a:solidFill>
            <a:srgbClr val="C97B63">
              <a:alpha val="30196"/>
            </a:srgbClr>
          </a:solidFill>
          <a:ln/>
        </p:spPr>
      </p:sp>
      <p:sp>
        <p:nvSpPr>
          <p:cNvPr id="48" name="Text 46"/>
          <p:cNvSpPr/>
          <p:nvPr/>
        </p:nvSpPr>
        <p:spPr>
          <a:xfrm>
            <a:off x="4046339" y="6057900"/>
            <a:ext cx="1076325" cy="228600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Exclusive access</a:t>
            </a:r>
            <a:endParaRPr lang="en-US" sz="1600" dirty="0"/>
          </a:p>
        </p:txBody>
      </p:sp>
      <p:sp>
        <p:nvSpPr>
          <p:cNvPr id="49" name="Shape 47"/>
          <p:cNvSpPr/>
          <p:nvPr/>
        </p:nvSpPr>
        <p:spPr>
          <a:xfrm>
            <a:off x="6248400" y="1219200"/>
            <a:ext cx="5562600" cy="2171700"/>
          </a:xfrm>
          <a:custGeom>
            <a:avLst/>
            <a:gdLst/>
            <a:ahLst/>
            <a:cxnLst/>
            <a:rect l="l" t="t" r="r" b="b"/>
            <a:pathLst>
              <a:path w="5562600" h="2171700">
                <a:moveTo>
                  <a:pt x="114297" y="0"/>
                </a:moveTo>
                <a:lnTo>
                  <a:pt x="5448303" y="0"/>
                </a:lnTo>
                <a:cubicBezTo>
                  <a:pt x="5511428" y="0"/>
                  <a:pt x="5562600" y="51172"/>
                  <a:pt x="5562600" y="114297"/>
                </a:cubicBezTo>
                <a:lnTo>
                  <a:pt x="5562600" y="2057403"/>
                </a:lnTo>
                <a:cubicBezTo>
                  <a:pt x="5562600" y="2120528"/>
                  <a:pt x="5511428" y="2171700"/>
                  <a:pt x="5448303" y="2171700"/>
                </a:cubicBezTo>
                <a:lnTo>
                  <a:pt x="114297" y="2171700"/>
                </a:lnTo>
                <a:cubicBezTo>
                  <a:pt x="51172" y="2171700"/>
                  <a:pt x="0" y="2120528"/>
                  <a:pt x="0" y="2057403"/>
                </a:cubicBezTo>
                <a:lnTo>
                  <a:pt x="0" y="114297"/>
                </a:lnTo>
                <a:cubicBezTo>
                  <a:pt x="0" y="51172"/>
                  <a:pt x="51172" y="0"/>
                  <a:pt x="114297" y="0"/>
                </a:cubicBezTo>
                <a:close/>
              </a:path>
            </a:pathLst>
          </a:custGeom>
          <a:solidFill>
            <a:srgbClr val="3D3836">
              <a:alpha val="50196"/>
            </a:srgbClr>
          </a:solidFill>
          <a:ln/>
        </p:spPr>
      </p:sp>
      <p:sp>
        <p:nvSpPr>
          <p:cNvPr id="50" name="Shape 48"/>
          <p:cNvSpPr/>
          <p:nvPr/>
        </p:nvSpPr>
        <p:spPr>
          <a:xfrm>
            <a:off x="6473428" y="1457325"/>
            <a:ext cx="150019" cy="171450"/>
          </a:xfrm>
          <a:custGeom>
            <a:avLst/>
            <a:gdLst/>
            <a:ahLst/>
            <a:cxnLst/>
            <a:rect l="l" t="t" r="r" b="b"/>
            <a:pathLst>
              <a:path w="150019" h="171450">
                <a:moveTo>
                  <a:pt x="113452" y="-3315"/>
                </a:moveTo>
                <a:cubicBezTo>
                  <a:pt x="117437" y="-435"/>
                  <a:pt x="118910" y="4789"/>
                  <a:pt x="117102" y="9343"/>
                </a:cubicBezTo>
                <a:lnTo>
                  <a:pt x="90848" y="75009"/>
                </a:lnTo>
                <a:lnTo>
                  <a:pt x="139303" y="75009"/>
                </a:lnTo>
                <a:cubicBezTo>
                  <a:pt x="143824" y="75009"/>
                  <a:pt x="147842" y="77822"/>
                  <a:pt x="149383" y="82075"/>
                </a:cubicBezTo>
                <a:cubicBezTo>
                  <a:pt x="150923" y="86328"/>
                  <a:pt x="149617" y="91083"/>
                  <a:pt x="146168" y="93963"/>
                </a:cubicBezTo>
                <a:lnTo>
                  <a:pt x="49727" y="174330"/>
                </a:lnTo>
                <a:cubicBezTo>
                  <a:pt x="45943" y="177478"/>
                  <a:pt x="40552" y="177645"/>
                  <a:pt x="36567" y="174765"/>
                </a:cubicBezTo>
                <a:cubicBezTo>
                  <a:pt x="32582" y="171885"/>
                  <a:pt x="31109" y="166661"/>
                  <a:pt x="32917" y="162107"/>
                </a:cubicBezTo>
                <a:lnTo>
                  <a:pt x="59170" y="96441"/>
                </a:lnTo>
                <a:lnTo>
                  <a:pt x="10716" y="96441"/>
                </a:lnTo>
                <a:cubicBezTo>
                  <a:pt x="6195" y="96441"/>
                  <a:pt x="2177" y="93628"/>
                  <a:pt x="636" y="89375"/>
                </a:cubicBezTo>
                <a:cubicBezTo>
                  <a:pt x="-904" y="85122"/>
                  <a:pt x="402" y="80367"/>
                  <a:pt x="3851" y="77487"/>
                </a:cubicBezTo>
                <a:lnTo>
                  <a:pt x="100292" y="-2880"/>
                </a:lnTo>
                <a:cubicBezTo>
                  <a:pt x="104076" y="-6028"/>
                  <a:pt x="109467" y="-6195"/>
                  <a:pt x="113452" y="-3315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51" name="Text 49"/>
          <p:cNvSpPr/>
          <p:nvPr/>
        </p:nvSpPr>
        <p:spPr>
          <a:xfrm>
            <a:off x="6657975" y="1409700"/>
            <a:ext cx="504825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Activation Triggers</a:t>
            </a:r>
            <a:endParaRPr lang="en-US" sz="1600" dirty="0"/>
          </a:p>
        </p:txBody>
      </p:sp>
      <p:sp>
        <p:nvSpPr>
          <p:cNvPr id="52" name="Shape 50"/>
          <p:cNvSpPr/>
          <p:nvPr/>
        </p:nvSpPr>
        <p:spPr>
          <a:xfrm>
            <a:off x="6438900" y="1790700"/>
            <a:ext cx="2533650" cy="647700"/>
          </a:xfrm>
          <a:custGeom>
            <a:avLst/>
            <a:gdLst/>
            <a:ahLst/>
            <a:cxnLst/>
            <a:rect l="l" t="t" r="r" b="b"/>
            <a:pathLst>
              <a:path w="2533650" h="647700">
                <a:moveTo>
                  <a:pt x="76202" y="0"/>
                </a:moveTo>
                <a:lnTo>
                  <a:pt x="2457448" y="0"/>
                </a:lnTo>
                <a:cubicBezTo>
                  <a:pt x="2499533" y="0"/>
                  <a:pt x="2533650" y="34117"/>
                  <a:pt x="2533650" y="76202"/>
                </a:cubicBezTo>
                <a:lnTo>
                  <a:pt x="2533650" y="571498"/>
                </a:lnTo>
                <a:cubicBezTo>
                  <a:pt x="2533650" y="613583"/>
                  <a:pt x="2499533" y="647700"/>
                  <a:pt x="2457448" y="647700"/>
                </a:cubicBezTo>
                <a:lnTo>
                  <a:pt x="76202" y="647700"/>
                </a:lnTo>
                <a:cubicBezTo>
                  <a:pt x="34117" y="647700"/>
                  <a:pt x="0" y="613583"/>
                  <a:pt x="0" y="571498"/>
                </a:cubicBezTo>
                <a:lnTo>
                  <a:pt x="0" y="76202"/>
                </a:lnTo>
                <a:cubicBezTo>
                  <a:pt x="0" y="34117"/>
                  <a:pt x="34117" y="0"/>
                  <a:pt x="76202" y="0"/>
                </a:cubicBezTo>
                <a:close/>
              </a:path>
            </a:pathLst>
          </a:custGeom>
          <a:solidFill>
            <a:srgbClr val="2A2726">
              <a:alpha val="60000"/>
            </a:srgbClr>
          </a:solidFill>
          <a:ln/>
        </p:spPr>
      </p:sp>
      <p:sp>
        <p:nvSpPr>
          <p:cNvPr id="53" name="Shape 51"/>
          <p:cNvSpPr/>
          <p:nvPr/>
        </p:nvSpPr>
        <p:spPr>
          <a:xfrm>
            <a:off x="6572250" y="192405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42952" y="0"/>
                </a:moveTo>
                <a:lnTo>
                  <a:pt x="109627" y="0"/>
                </a:lnTo>
                <a:cubicBezTo>
                  <a:pt x="117515" y="0"/>
                  <a:pt x="123944" y="6489"/>
                  <a:pt x="123646" y="14347"/>
                </a:cubicBezTo>
                <a:cubicBezTo>
                  <a:pt x="123587" y="15925"/>
                  <a:pt x="123527" y="17502"/>
                  <a:pt x="123438" y="19050"/>
                </a:cubicBezTo>
                <a:lnTo>
                  <a:pt x="138202" y="19050"/>
                </a:lnTo>
                <a:cubicBezTo>
                  <a:pt x="145971" y="19050"/>
                  <a:pt x="152817" y="25479"/>
                  <a:pt x="152221" y="33873"/>
                </a:cubicBezTo>
                <a:cubicBezTo>
                  <a:pt x="149989" y="64740"/>
                  <a:pt x="134213" y="81707"/>
                  <a:pt x="117098" y="90577"/>
                </a:cubicBezTo>
                <a:cubicBezTo>
                  <a:pt x="112395" y="93018"/>
                  <a:pt x="107603" y="94833"/>
                  <a:pt x="103049" y="96173"/>
                </a:cubicBezTo>
                <a:cubicBezTo>
                  <a:pt x="97036" y="104686"/>
                  <a:pt x="90785" y="109180"/>
                  <a:pt x="85814" y="111591"/>
                </a:cubicBezTo>
                <a:lnTo>
                  <a:pt x="85814" y="133350"/>
                </a:lnTo>
                <a:lnTo>
                  <a:pt x="104864" y="133350"/>
                </a:lnTo>
                <a:cubicBezTo>
                  <a:pt x="110133" y="133350"/>
                  <a:pt x="114389" y="137606"/>
                  <a:pt x="114389" y="142875"/>
                </a:cubicBezTo>
                <a:cubicBezTo>
                  <a:pt x="114389" y="148144"/>
                  <a:pt x="110133" y="152400"/>
                  <a:pt x="104864" y="152400"/>
                </a:cubicBezTo>
                <a:lnTo>
                  <a:pt x="47714" y="152400"/>
                </a:lnTo>
                <a:cubicBezTo>
                  <a:pt x="42446" y="152400"/>
                  <a:pt x="38189" y="148144"/>
                  <a:pt x="38189" y="142875"/>
                </a:cubicBezTo>
                <a:cubicBezTo>
                  <a:pt x="38189" y="137606"/>
                  <a:pt x="42446" y="133350"/>
                  <a:pt x="47714" y="133350"/>
                </a:cubicBezTo>
                <a:lnTo>
                  <a:pt x="66764" y="133350"/>
                </a:lnTo>
                <a:lnTo>
                  <a:pt x="66764" y="111591"/>
                </a:lnTo>
                <a:cubicBezTo>
                  <a:pt x="62002" y="109299"/>
                  <a:pt x="56078" y="105043"/>
                  <a:pt x="50304" y="97215"/>
                </a:cubicBezTo>
                <a:cubicBezTo>
                  <a:pt x="44827" y="95786"/>
                  <a:pt x="38874" y="93613"/>
                  <a:pt x="33070" y="90339"/>
                </a:cubicBezTo>
                <a:cubicBezTo>
                  <a:pt x="16966" y="81320"/>
                  <a:pt x="2441" y="64324"/>
                  <a:pt x="357" y="33814"/>
                </a:cubicBezTo>
                <a:cubicBezTo>
                  <a:pt x="-208" y="25450"/>
                  <a:pt x="6608" y="19020"/>
                  <a:pt x="14377" y="19020"/>
                </a:cubicBezTo>
                <a:lnTo>
                  <a:pt x="29141" y="19020"/>
                </a:lnTo>
                <a:cubicBezTo>
                  <a:pt x="29051" y="17472"/>
                  <a:pt x="28992" y="15925"/>
                  <a:pt x="28932" y="14317"/>
                </a:cubicBezTo>
                <a:cubicBezTo>
                  <a:pt x="28635" y="6429"/>
                  <a:pt x="35064" y="-30"/>
                  <a:pt x="42952" y="-30"/>
                </a:cubicBezTo>
                <a:close/>
                <a:moveTo>
                  <a:pt x="30212" y="33338"/>
                </a:moveTo>
                <a:lnTo>
                  <a:pt x="14615" y="33338"/>
                </a:lnTo>
                <a:cubicBezTo>
                  <a:pt x="16460" y="58549"/>
                  <a:pt x="28039" y="71170"/>
                  <a:pt x="39975" y="77867"/>
                </a:cubicBezTo>
                <a:cubicBezTo>
                  <a:pt x="35689" y="66764"/>
                  <a:pt x="32147" y="52268"/>
                  <a:pt x="30212" y="33338"/>
                </a:cubicBezTo>
                <a:close/>
                <a:moveTo>
                  <a:pt x="113109" y="76438"/>
                </a:moveTo>
                <a:cubicBezTo>
                  <a:pt x="125164" y="69354"/>
                  <a:pt x="136059" y="56763"/>
                  <a:pt x="137904" y="33338"/>
                </a:cubicBezTo>
                <a:lnTo>
                  <a:pt x="122337" y="33338"/>
                </a:lnTo>
                <a:cubicBezTo>
                  <a:pt x="120491" y="51465"/>
                  <a:pt x="117157" y="65544"/>
                  <a:pt x="113109" y="76438"/>
                </a:cubicBezTo>
                <a:close/>
              </a:path>
            </a:pathLst>
          </a:custGeom>
          <a:solidFill>
            <a:srgbClr val="C97B63"/>
          </a:solidFill>
          <a:ln/>
        </p:spPr>
      </p:sp>
      <p:sp>
        <p:nvSpPr>
          <p:cNvPr id="54" name="Text 52"/>
          <p:cNvSpPr/>
          <p:nvPr/>
        </p:nvSpPr>
        <p:spPr>
          <a:xfrm>
            <a:off x="6819900" y="1905000"/>
            <a:ext cx="7429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Challenges</a:t>
            </a:r>
            <a:endParaRPr lang="en-US" sz="1600" dirty="0"/>
          </a:p>
        </p:txBody>
      </p:sp>
      <p:sp>
        <p:nvSpPr>
          <p:cNvPr id="55" name="Text 53"/>
          <p:cNvSpPr/>
          <p:nvPr/>
        </p:nvSpPr>
        <p:spPr>
          <a:xfrm>
            <a:off x="6553200" y="2171700"/>
            <a:ext cx="236220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30-day challenges, competitions</a:t>
            </a:r>
            <a:endParaRPr lang="en-US" sz="1600" dirty="0"/>
          </a:p>
        </p:txBody>
      </p:sp>
      <p:sp>
        <p:nvSpPr>
          <p:cNvPr id="56" name="Shape 54"/>
          <p:cNvSpPr/>
          <p:nvPr/>
        </p:nvSpPr>
        <p:spPr>
          <a:xfrm>
            <a:off x="9086850" y="1790700"/>
            <a:ext cx="2533650" cy="647700"/>
          </a:xfrm>
          <a:custGeom>
            <a:avLst/>
            <a:gdLst/>
            <a:ahLst/>
            <a:cxnLst/>
            <a:rect l="l" t="t" r="r" b="b"/>
            <a:pathLst>
              <a:path w="2533650" h="647700">
                <a:moveTo>
                  <a:pt x="76202" y="0"/>
                </a:moveTo>
                <a:lnTo>
                  <a:pt x="2457448" y="0"/>
                </a:lnTo>
                <a:cubicBezTo>
                  <a:pt x="2499533" y="0"/>
                  <a:pt x="2533650" y="34117"/>
                  <a:pt x="2533650" y="76202"/>
                </a:cubicBezTo>
                <a:lnTo>
                  <a:pt x="2533650" y="571498"/>
                </a:lnTo>
                <a:cubicBezTo>
                  <a:pt x="2533650" y="613583"/>
                  <a:pt x="2499533" y="647700"/>
                  <a:pt x="2457448" y="647700"/>
                </a:cubicBezTo>
                <a:lnTo>
                  <a:pt x="76202" y="647700"/>
                </a:lnTo>
                <a:cubicBezTo>
                  <a:pt x="34117" y="647700"/>
                  <a:pt x="0" y="613583"/>
                  <a:pt x="0" y="571498"/>
                </a:cubicBezTo>
                <a:lnTo>
                  <a:pt x="0" y="76202"/>
                </a:lnTo>
                <a:cubicBezTo>
                  <a:pt x="0" y="34117"/>
                  <a:pt x="34117" y="0"/>
                  <a:pt x="76202" y="0"/>
                </a:cubicBezTo>
                <a:close/>
              </a:path>
            </a:pathLst>
          </a:custGeom>
          <a:solidFill>
            <a:srgbClr val="2A2726">
              <a:alpha val="60000"/>
            </a:srgbClr>
          </a:solidFill>
          <a:ln/>
        </p:spPr>
      </p:sp>
      <p:sp>
        <p:nvSpPr>
          <p:cNvPr id="57" name="Shape 55"/>
          <p:cNvSpPr/>
          <p:nvPr/>
        </p:nvSpPr>
        <p:spPr>
          <a:xfrm>
            <a:off x="9229725" y="1924050"/>
            <a:ext cx="133350" cy="152400"/>
          </a:xfrm>
          <a:custGeom>
            <a:avLst/>
            <a:gdLst/>
            <a:ahLst/>
            <a:cxnLst/>
            <a:rect l="l" t="t" r="r" b="b"/>
            <a:pathLst>
              <a:path w="133350" h="152400">
                <a:moveTo>
                  <a:pt x="73194" y="-7709"/>
                </a:moveTo>
                <a:cubicBezTo>
                  <a:pt x="69205" y="-10150"/>
                  <a:pt x="64175" y="-10150"/>
                  <a:pt x="60186" y="-7709"/>
                </a:cubicBezTo>
                <a:cubicBezTo>
                  <a:pt x="52923" y="-3274"/>
                  <a:pt x="48429" y="-2084"/>
                  <a:pt x="39916" y="-2262"/>
                </a:cubicBezTo>
                <a:cubicBezTo>
                  <a:pt x="35243" y="-2381"/>
                  <a:pt x="30897" y="149"/>
                  <a:pt x="28635" y="4256"/>
                </a:cubicBezTo>
                <a:cubicBezTo>
                  <a:pt x="24557" y="11728"/>
                  <a:pt x="21253" y="15032"/>
                  <a:pt x="13781" y="19110"/>
                </a:cubicBezTo>
                <a:cubicBezTo>
                  <a:pt x="9674" y="21342"/>
                  <a:pt x="7174" y="25718"/>
                  <a:pt x="7263" y="30391"/>
                </a:cubicBezTo>
                <a:cubicBezTo>
                  <a:pt x="7471" y="38904"/>
                  <a:pt x="6251" y="43398"/>
                  <a:pt x="1816" y="50661"/>
                </a:cubicBezTo>
                <a:cubicBezTo>
                  <a:pt x="-625" y="54650"/>
                  <a:pt x="-625" y="59680"/>
                  <a:pt x="1816" y="63669"/>
                </a:cubicBezTo>
                <a:cubicBezTo>
                  <a:pt x="6251" y="70931"/>
                  <a:pt x="7441" y="75426"/>
                  <a:pt x="7263" y="83939"/>
                </a:cubicBezTo>
                <a:cubicBezTo>
                  <a:pt x="7144" y="88612"/>
                  <a:pt x="9674" y="92958"/>
                  <a:pt x="13781" y="95220"/>
                </a:cubicBezTo>
                <a:cubicBezTo>
                  <a:pt x="20360" y="98822"/>
                  <a:pt x="23693" y="101798"/>
                  <a:pt x="27206" y="107573"/>
                </a:cubicBezTo>
                <a:lnTo>
                  <a:pt x="12710" y="136475"/>
                </a:lnTo>
                <a:cubicBezTo>
                  <a:pt x="10954" y="140018"/>
                  <a:pt x="12383" y="144304"/>
                  <a:pt x="15895" y="146060"/>
                </a:cubicBezTo>
                <a:lnTo>
                  <a:pt x="41493" y="158859"/>
                </a:lnTo>
                <a:cubicBezTo>
                  <a:pt x="44916" y="160556"/>
                  <a:pt x="49084" y="159276"/>
                  <a:pt x="50929" y="155942"/>
                </a:cubicBezTo>
                <a:lnTo>
                  <a:pt x="66645" y="127635"/>
                </a:lnTo>
                <a:lnTo>
                  <a:pt x="82361" y="155942"/>
                </a:lnTo>
                <a:cubicBezTo>
                  <a:pt x="84207" y="159276"/>
                  <a:pt x="88374" y="160586"/>
                  <a:pt x="91797" y="158859"/>
                </a:cubicBezTo>
                <a:lnTo>
                  <a:pt x="117396" y="146060"/>
                </a:lnTo>
                <a:cubicBezTo>
                  <a:pt x="120938" y="144304"/>
                  <a:pt x="122366" y="140018"/>
                  <a:pt x="120581" y="136475"/>
                </a:cubicBezTo>
                <a:lnTo>
                  <a:pt x="106114" y="107543"/>
                </a:lnTo>
                <a:cubicBezTo>
                  <a:pt x="109597" y="101769"/>
                  <a:pt x="112961" y="98792"/>
                  <a:pt x="119539" y="95190"/>
                </a:cubicBezTo>
                <a:cubicBezTo>
                  <a:pt x="123646" y="92958"/>
                  <a:pt x="126147" y="88583"/>
                  <a:pt x="126057" y="83909"/>
                </a:cubicBezTo>
                <a:cubicBezTo>
                  <a:pt x="125849" y="75396"/>
                  <a:pt x="127069" y="70902"/>
                  <a:pt x="131505" y="63639"/>
                </a:cubicBezTo>
                <a:cubicBezTo>
                  <a:pt x="133945" y="59650"/>
                  <a:pt x="133945" y="54620"/>
                  <a:pt x="131505" y="50631"/>
                </a:cubicBezTo>
                <a:cubicBezTo>
                  <a:pt x="127069" y="43369"/>
                  <a:pt x="125879" y="38874"/>
                  <a:pt x="126057" y="30361"/>
                </a:cubicBezTo>
                <a:cubicBezTo>
                  <a:pt x="126176" y="25688"/>
                  <a:pt x="123646" y="21342"/>
                  <a:pt x="119539" y="19080"/>
                </a:cubicBezTo>
                <a:cubicBezTo>
                  <a:pt x="112068" y="15002"/>
                  <a:pt x="108764" y="11698"/>
                  <a:pt x="104686" y="4227"/>
                </a:cubicBezTo>
                <a:cubicBezTo>
                  <a:pt x="102453" y="119"/>
                  <a:pt x="98078" y="-2381"/>
                  <a:pt x="93405" y="-2292"/>
                </a:cubicBezTo>
                <a:cubicBezTo>
                  <a:pt x="84892" y="-2084"/>
                  <a:pt x="80397" y="-3304"/>
                  <a:pt x="73134" y="-7739"/>
                </a:cubicBezTo>
                <a:close/>
                <a:moveTo>
                  <a:pt x="66675" y="28575"/>
                </a:moveTo>
                <a:cubicBezTo>
                  <a:pt x="82446" y="28575"/>
                  <a:pt x="95250" y="41379"/>
                  <a:pt x="95250" y="57150"/>
                </a:cubicBezTo>
                <a:cubicBezTo>
                  <a:pt x="95250" y="72921"/>
                  <a:pt x="82446" y="85725"/>
                  <a:pt x="66675" y="85725"/>
                </a:cubicBezTo>
                <a:cubicBezTo>
                  <a:pt x="50904" y="85725"/>
                  <a:pt x="38100" y="72921"/>
                  <a:pt x="38100" y="57150"/>
                </a:cubicBezTo>
                <a:cubicBezTo>
                  <a:pt x="38100" y="41379"/>
                  <a:pt x="50904" y="28575"/>
                  <a:pt x="66675" y="28575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58" name="Text 56"/>
          <p:cNvSpPr/>
          <p:nvPr/>
        </p:nvSpPr>
        <p:spPr>
          <a:xfrm>
            <a:off x="9467850" y="1905000"/>
            <a:ext cx="7905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Recognition</a:t>
            </a:r>
            <a:endParaRPr lang="en-US" sz="1600" dirty="0"/>
          </a:p>
        </p:txBody>
      </p:sp>
      <p:sp>
        <p:nvSpPr>
          <p:cNvPr id="59" name="Text 57"/>
          <p:cNvSpPr/>
          <p:nvPr/>
        </p:nvSpPr>
        <p:spPr>
          <a:xfrm>
            <a:off x="9201150" y="2171700"/>
            <a:ext cx="236220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Member of the month, spotlights</a:t>
            </a:r>
            <a:endParaRPr lang="en-US" sz="1600" dirty="0"/>
          </a:p>
        </p:txBody>
      </p:sp>
      <p:sp>
        <p:nvSpPr>
          <p:cNvPr id="60" name="Shape 58"/>
          <p:cNvSpPr/>
          <p:nvPr/>
        </p:nvSpPr>
        <p:spPr>
          <a:xfrm>
            <a:off x="6438900" y="2552700"/>
            <a:ext cx="2533650" cy="647700"/>
          </a:xfrm>
          <a:custGeom>
            <a:avLst/>
            <a:gdLst/>
            <a:ahLst/>
            <a:cxnLst/>
            <a:rect l="l" t="t" r="r" b="b"/>
            <a:pathLst>
              <a:path w="2533650" h="647700">
                <a:moveTo>
                  <a:pt x="76202" y="0"/>
                </a:moveTo>
                <a:lnTo>
                  <a:pt x="2457448" y="0"/>
                </a:lnTo>
                <a:cubicBezTo>
                  <a:pt x="2499533" y="0"/>
                  <a:pt x="2533650" y="34117"/>
                  <a:pt x="2533650" y="76202"/>
                </a:cubicBezTo>
                <a:lnTo>
                  <a:pt x="2533650" y="571498"/>
                </a:lnTo>
                <a:cubicBezTo>
                  <a:pt x="2533650" y="613583"/>
                  <a:pt x="2499533" y="647700"/>
                  <a:pt x="2457448" y="647700"/>
                </a:cubicBezTo>
                <a:lnTo>
                  <a:pt x="76202" y="647700"/>
                </a:lnTo>
                <a:cubicBezTo>
                  <a:pt x="34117" y="647700"/>
                  <a:pt x="0" y="613583"/>
                  <a:pt x="0" y="571498"/>
                </a:cubicBezTo>
                <a:lnTo>
                  <a:pt x="0" y="76202"/>
                </a:lnTo>
                <a:cubicBezTo>
                  <a:pt x="0" y="34117"/>
                  <a:pt x="34117" y="0"/>
                  <a:pt x="76202" y="0"/>
                </a:cubicBezTo>
                <a:close/>
              </a:path>
            </a:pathLst>
          </a:custGeom>
          <a:solidFill>
            <a:srgbClr val="2A2726">
              <a:alpha val="60000"/>
            </a:srgbClr>
          </a:solidFill>
          <a:ln/>
        </p:spPr>
      </p:sp>
      <p:sp>
        <p:nvSpPr>
          <p:cNvPr id="61" name="Shape 59"/>
          <p:cNvSpPr/>
          <p:nvPr/>
        </p:nvSpPr>
        <p:spPr>
          <a:xfrm>
            <a:off x="6572250" y="268605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00013" y="104775"/>
                </a:moveTo>
                <a:cubicBezTo>
                  <a:pt x="128945" y="104775"/>
                  <a:pt x="152400" y="81320"/>
                  <a:pt x="152400" y="52388"/>
                </a:cubicBezTo>
                <a:cubicBezTo>
                  <a:pt x="152400" y="23455"/>
                  <a:pt x="128945" y="0"/>
                  <a:pt x="100013" y="0"/>
                </a:cubicBezTo>
                <a:cubicBezTo>
                  <a:pt x="71080" y="0"/>
                  <a:pt x="47625" y="23455"/>
                  <a:pt x="47625" y="52388"/>
                </a:cubicBezTo>
                <a:cubicBezTo>
                  <a:pt x="47625" y="57954"/>
                  <a:pt x="48488" y="63341"/>
                  <a:pt x="50096" y="68372"/>
                </a:cubicBezTo>
                <a:lnTo>
                  <a:pt x="2084" y="116384"/>
                </a:lnTo>
                <a:cubicBezTo>
                  <a:pt x="744" y="117723"/>
                  <a:pt x="0" y="119539"/>
                  <a:pt x="0" y="121444"/>
                </a:cubicBezTo>
                <a:lnTo>
                  <a:pt x="0" y="145256"/>
                </a:lnTo>
                <a:cubicBezTo>
                  <a:pt x="0" y="149215"/>
                  <a:pt x="3185" y="152400"/>
                  <a:pt x="7144" y="152400"/>
                </a:cubicBezTo>
                <a:lnTo>
                  <a:pt x="30956" y="152400"/>
                </a:lnTo>
                <a:cubicBezTo>
                  <a:pt x="34915" y="152400"/>
                  <a:pt x="38100" y="149215"/>
                  <a:pt x="38100" y="145256"/>
                </a:cubicBezTo>
                <a:lnTo>
                  <a:pt x="38100" y="133350"/>
                </a:lnTo>
                <a:lnTo>
                  <a:pt x="50006" y="133350"/>
                </a:lnTo>
                <a:cubicBezTo>
                  <a:pt x="53965" y="133350"/>
                  <a:pt x="57150" y="130165"/>
                  <a:pt x="57150" y="126206"/>
                </a:cubicBezTo>
                <a:lnTo>
                  <a:pt x="57150" y="114300"/>
                </a:lnTo>
                <a:lnTo>
                  <a:pt x="69056" y="114300"/>
                </a:lnTo>
                <a:cubicBezTo>
                  <a:pt x="70961" y="114300"/>
                  <a:pt x="72777" y="113556"/>
                  <a:pt x="74116" y="112216"/>
                </a:cubicBezTo>
                <a:lnTo>
                  <a:pt x="84028" y="102304"/>
                </a:lnTo>
                <a:cubicBezTo>
                  <a:pt x="89059" y="103912"/>
                  <a:pt x="94446" y="104775"/>
                  <a:pt x="100013" y="104775"/>
                </a:cubicBezTo>
                <a:close/>
                <a:moveTo>
                  <a:pt x="111919" y="28575"/>
                </a:moveTo>
                <a:cubicBezTo>
                  <a:pt x="118490" y="28575"/>
                  <a:pt x="123825" y="33910"/>
                  <a:pt x="123825" y="40481"/>
                </a:cubicBezTo>
                <a:cubicBezTo>
                  <a:pt x="123825" y="47052"/>
                  <a:pt x="118490" y="52388"/>
                  <a:pt x="111919" y="52388"/>
                </a:cubicBezTo>
                <a:cubicBezTo>
                  <a:pt x="105348" y="52388"/>
                  <a:pt x="100013" y="47052"/>
                  <a:pt x="100013" y="40481"/>
                </a:cubicBezTo>
                <a:cubicBezTo>
                  <a:pt x="100013" y="33910"/>
                  <a:pt x="105348" y="28575"/>
                  <a:pt x="111919" y="28575"/>
                </a:cubicBezTo>
                <a:close/>
              </a:path>
            </a:pathLst>
          </a:custGeom>
          <a:solidFill>
            <a:srgbClr val="C97B63"/>
          </a:solidFill>
          <a:ln/>
        </p:spPr>
      </p:sp>
      <p:sp>
        <p:nvSpPr>
          <p:cNvPr id="62" name="Text 60"/>
          <p:cNvSpPr/>
          <p:nvPr/>
        </p:nvSpPr>
        <p:spPr>
          <a:xfrm>
            <a:off x="6819900" y="2667000"/>
            <a:ext cx="10953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Exclusive Access</a:t>
            </a:r>
            <a:endParaRPr lang="en-US" sz="1600" dirty="0"/>
          </a:p>
        </p:txBody>
      </p:sp>
      <p:sp>
        <p:nvSpPr>
          <p:cNvPr id="63" name="Text 61"/>
          <p:cNvSpPr/>
          <p:nvPr/>
        </p:nvSpPr>
        <p:spPr>
          <a:xfrm>
            <a:off x="6553200" y="2933700"/>
            <a:ext cx="236220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VIP events, early access, inner circle</a:t>
            </a:r>
            <a:endParaRPr lang="en-US" sz="1600" dirty="0"/>
          </a:p>
        </p:txBody>
      </p:sp>
      <p:sp>
        <p:nvSpPr>
          <p:cNvPr id="64" name="Shape 62"/>
          <p:cNvSpPr/>
          <p:nvPr/>
        </p:nvSpPr>
        <p:spPr>
          <a:xfrm>
            <a:off x="9086850" y="2552700"/>
            <a:ext cx="2533650" cy="647700"/>
          </a:xfrm>
          <a:custGeom>
            <a:avLst/>
            <a:gdLst/>
            <a:ahLst/>
            <a:cxnLst/>
            <a:rect l="l" t="t" r="r" b="b"/>
            <a:pathLst>
              <a:path w="2533650" h="647700">
                <a:moveTo>
                  <a:pt x="76202" y="0"/>
                </a:moveTo>
                <a:lnTo>
                  <a:pt x="2457448" y="0"/>
                </a:lnTo>
                <a:cubicBezTo>
                  <a:pt x="2499533" y="0"/>
                  <a:pt x="2533650" y="34117"/>
                  <a:pt x="2533650" y="76202"/>
                </a:cubicBezTo>
                <a:lnTo>
                  <a:pt x="2533650" y="571498"/>
                </a:lnTo>
                <a:cubicBezTo>
                  <a:pt x="2533650" y="613583"/>
                  <a:pt x="2499533" y="647700"/>
                  <a:pt x="2457448" y="647700"/>
                </a:cubicBezTo>
                <a:lnTo>
                  <a:pt x="76202" y="647700"/>
                </a:lnTo>
                <a:cubicBezTo>
                  <a:pt x="34117" y="647700"/>
                  <a:pt x="0" y="613583"/>
                  <a:pt x="0" y="571498"/>
                </a:cubicBezTo>
                <a:lnTo>
                  <a:pt x="0" y="76202"/>
                </a:lnTo>
                <a:cubicBezTo>
                  <a:pt x="0" y="34117"/>
                  <a:pt x="34117" y="0"/>
                  <a:pt x="76202" y="0"/>
                </a:cubicBezTo>
                <a:close/>
              </a:path>
            </a:pathLst>
          </a:custGeom>
          <a:solidFill>
            <a:srgbClr val="2A2726">
              <a:alpha val="60000"/>
            </a:srgbClr>
          </a:solidFill>
          <a:ln/>
        </p:spPr>
      </p:sp>
      <p:sp>
        <p:nvSpPr>
          <p:cNvPr id="65" name="Shape 63"/>
          <p:cNvSpPr/>
          <p:nvPr/>
        </p:nvSpPr>
        <p:spPr>
          <a:xfrm>
            <a:off x="9210675" y="2686050"/>
            <a:ext cx="171450" cy="152400"/>
          </a:xfrm>
          <a:custGeom>
            <a:avLst/>
            <a:gdLst/>
            <a:ahLst/>
            <a:cxnLst/>
            <a:rect l="l" t="t" r="r" b="b"/>
            <a:pathLst>
              <a:path w="171450" h="152400">
                <a:moveTo>
                  <a:pt x="92125" y="-5626"/>
                </a:moveTo>
                <a:cubicBezTo>
                  <a:pt x="90904" y="-8007"/>
                  <a:pt x="88434" y="-9525"/>
                  <a:pt x="85755" y="-9525"/>
                </a:cubicBezTo>
                <a:cubicBezTo>
                  <a:pt x="83076" y="-9525"/>
                  <a:pt x="80605" y="-8007"/>
                  <a:pt x="79385" y="-5626"/>
                </a:cubicBezTo>
                <a:lnTo>
                  <a:pt x="57477" y="37296"/>
                </a:lnTo>
                <a:lnTo>
                  <a:pt x="9882" y="44857"/>
                </a:lnTo>
                <a:cubicBezTo>
                  <a:pt x="7233" y="45274"/>
                  <a:pt x="5030" y="47149"/>
                  <a:pt x="4197" y="49709"/>
                </a:cubicBezTo>
                <a:cubicBezTo>
                  <a:pt x="3364" y="52268"/>
                  <a:pt x="4048" y="55066"/>
                  <a:pt x="5923" y="56971"/>
                </a:cubicBezTo>
                <a:lnTo>
                  <a:pt x="39975" y="91053"/>
                </a:lnTo>
                <a:lnTo>
                  <a:pt x="32474" y="138648"/>
                </a:lnTo>
                <a:cubicBezTo>
                  <a:pt x="32058" y="141297"/>
                  <a:pt x="33159" y="143976"/>
                  <a:pt x="35332" y="145554"/>
                </a:cubicBezTo>
                <a:cubicBezTo>
                  <a:pt x="37505" y="147131"/>
                  <a:pt x="40362" y="147370"/>
                  <a:pt x="42773" y="146149"/>
                </a:cubicBezTo>
                <a:lnTo>
                  <a:pt x="85755" y="124301"/>
                </a:lnTo>
                <a:lnTo>
                  <a:pt x="128707" y="146149"/>
                </a:lnTo>
                <a:cubicBezTo>
                  <a:pt x="131088" y="147370"/>
                  <a:pt x="133975" y="147131"/>
                  <a:pt x="136148" y="145554"/>
                </a:cubicBezTo>
                <a:cubicBezTo>
                  <a:pt x="138321" y="143976"/>
                  <a:pt x="139422" y="141327"/>
                  <a:pt x="139005" y="138648"/>
                </a:cubicBezTo>
                <a:lnTo>
                  <a:pt x="131475" y="91053"/>
                </a:lnTo>
                <a:lnTo>
                  <a:pt x="165527" y="56971"/>
                </a:lnTo>
                <a:cubicBezTo>
                  <a:pt x="167432" y="55066"/>
                  <a:pt x="168086" y="52268"/>
                  <a:pt x="167253" y="49709"/>
                </a:cubicBezTo>
                <a:cubicBezTo>
                  <a:pt x="166420" y="47149"/>
                  <a:pt x="164247" y="45274"/>
                  <a:pt x="161568" y="44857"/>
                </a:cubicBezTo>
                <a:lnTo>
                  <a:pt x="114002" y="37296"/>
                </a:lnTo>
                <a:lnTo>
                  <a:pt x="92125" y="-5626"/>
                </a:ln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66" name="Text 64"/>
          <p:cNvSpPr/>
          <p:nvPr/>
        </p:nvSpPr>
        <p:spPr>
          <a:xfrm>
            <a:off x="9467850" y="2667000"/>
            <a:ext cx="7810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Public Wins</a:t>
            </a:r>
            <a:endParaRPr lang="en-US" sz="1600" dirty="0"/>
          </a:p>
        </p:txBody>
      </p:sp>
      <p:sp>
        <p:nvSpPr>
          <p:cNvPr id="67" name="Text 65"/>
          <p:cNvSpPr/>
          <p:nvPr/>
        </p:nvSpPr>
        <p:spPr>
          <a:xfrm>
            <a:off x="9201150" y="2933700"/>
            <a:ext cx="236220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Celebrate member achievements</a:t>
            </a:r>
            <a:endParaRPr lang="en-US" sz="1600" dirty="0"/>
          </a:p>
        </p:txBody>
      </p:sp>
      <p:sp>
        <p:nvSpPr>
          <p:cNvPr id="68" name="Shape 66"/>
          <p:cNvSpPr/>
          <p:nvPr/>
        </p:nvSpPr>
        <p:spPr>
          <a:xfrm>
            <a:off x="6253163" y="3548063"/>
            <a:ext cx="5553075" cy="1228725"/>
          </a:xfrm>
          <a:custGeom>
            <a:avLst/>
            <a:gdLst/>
            <a:ahLst/>
            <a:cxnLst/>
            <a:rect l="l" t="t" r="r" b="b"/>
            <a:pathLst>
              <a:path w="5553075" h="1228725">
                <a:moveTo>
                  <a:pt x="114296" y="0"/>
                </a:moveTo>
                <a:lnTo>
                  <a:pt x="5438779" y="0"/>
                </a:lnTo>
                <a:cubicBezTo>
                  <a:pt x="5501903" y="0"/>
                  <a:pt x="5553075" y="51172"/>
                  <a:pt x="5553075" y="114296"/>
                </a:cubicBezTo>
                <a:lnTo>
                  <a:pt x="5553075" y="1114429"/>
                </a:lnTo>
                <a:cubicBezTo>
                  <a:pt x="5553075" y="1177553"/>
                  <a:pt x="5501903" y="1228725"/>
                  <a:pt x="5438779" y="1228725"/>
                </a:cubicBezTo>
                <a:lnTo>
                  <a:pt x="114296" y="1228725"/>
                </a:lnTo>
                <a:cubicBezTo>
                  <a:pt x="51172" y="1228725"/>
                  <a:pt x="0" y="1177553"/>
                  <a:pt x="0" y="1114429"/>
                </a:cubicBezTo>
                <a:lnTo>
                  <a:pt x="0" y="114296"/>
                </a:lnTo>
                <a:cubicBezTo>
                  <a:pt x="0" y="51172"/>
                  <a:pt x="51172" y="0"/>
                  <a:pt x="114296" y="0"/>
                </a:cubicBezTo>
                <a:close/>
              </a:path>
            </a:pathLst>
          </a:custGeom>
          <a:solidFill>
            <a:srgbClr val="C97B63">
              <a:alpha val="20000"/>
            </a:srgbClr>
          </a:solidFill>
          <a:ln w="12700">
            <a:solidFill>
              <a:srgbClr val="C97B63">
                <a:alpha val="40000"/>
              </a:srgbClr>
            </a:solidFill>
            <a:prstDash val="solid"/>
          </a:ln>
        </p:spPr>
      </p:sp>
      <p:sp>
        <p:nvSpPr>
          <p:cNvPr id="69" name="Shape 67"/>
          <p:cNvSpPr/>
          <p:nvPr/>
        </p:nvSpPr>
        <p:spPr>
          <a:xfrm>
            <a:off x="6438900" y="3781425"/>
            <a:ext cx="200025" cy="228600"/>
          </a:xfrm>
          <a:custGeom>
            <a:avLst/>
            <a:gdLst/>
            <a:ahLst/>
            <a:cxnLst/>
            <a:rect l="l" t="t" r="r" b="b"/>
            <a:pathLst>
              <a:path w="200025" h="228600">
                <a:moveTo>
                  <a:pt x="0" y="96441"/>
                </a:moveTo>
                <a:cubicBezTo>
                  <a:pt x="0" y="66839"/>
                  <a:pt x="23976" y="42863"/>
                  <a:pt x="53578" y="42863"/>
                </a:cubicBezTo>
                <a:lnTo>
                  <a:pt x="57150" y="42863"/>
                </a:lnTo>
                <a:cubicBezTo>
                  <a:pt x="65053" y="42863"/>
                  <a:pt x="71438" y="49247"/>
                  <a:pt x="71438" y="57150"/>
                </a:cubicBezTo>
                <a:cubicBezTo>
                  <a:pt x="71438" y="65053"/>
                  <a:pt x="65053" y="71438"/>
                  <a:pt x="57150" y="71438"/>
                </a:cubicBezTo>
                <a:lnTo>
                  <a:pt x="53578" y="71438"/>
                </a:lnTo>
                <a:cubicBezTo>
                  <a:pt x="39782" y="71438"/>
                  <a:pt x="28575" y="82644"/>
                  <a:pt x="28575" y="96441"/>
                </a:cubicBezTo>
                <a:lnTo>
                  <a:pt x="28575" y="100013"/>
                </a:lnTo>
                <a:lnTo>
                  <a:pt x="57150" y="100013"/>
                </a:lnTo>
                <a:cubicBezTo>
                  <a:pt x="72911" y="100013"/>
                  <a:pt x="85725" y="112827"/>
                  <a:pt x="85725" y="128588"/>
                </a:cubicBezTo>
                <a:lnTo>
                  <a:pt x="85725" y="157163"/>
                </a:lnTo>
                <a:cubicBezTo>
                  <a:pt x="85725" y="172923"/>
                  <a:pt x="72911" y="185738"/>
                  <a:pt x="57150" y="185738"/>
                </a:cubicBezTo>
                <a:lnTo>
                  <a:pt x="28575" y="185738"/>
                </a:lnTo>
                <a:cubicBezTo>
                  <a:pt x="12814" y="185738"/>
                  <a:pt x="0" y="172923"/>
                  <a:pt x="0" y="157163"/>
                </a:cubicBezTo>
                <a:lnTo>
                  <a:pt x="0" y="96441"/>
                </a:lnTo>
                <a:close/>
                <a:moveTo>
                  <a:pt x="114300" y="96441"/>
                </a:moveTo>
                <a:cubicBezTo>
                  <a:pt x="114300" y="66839"/>
                  <a:pt x="138276" y="42863"/>
                  <a:pt x="167878" y="42863"/>
                </a:cubicBezTo>
                <a:lnTo>
                  <a:pt x="171450" y="42863"/>
                </a:lnTo>
                <a:cubicBezTo>
                  <a:pt x="179353" y="42863"/>
                  <a:pt x="185738" y="49247"/>
                  <a:pt x="185738" y="57150"/>
                </a:cubicBezTo>
                <a:cubicBezTo>
                  <a:pt x="185738" y="65053"/>
                  <a:pt x="179353" y="71438"/>
                  <a:pt x="171450" y="71438"/>
                </a:cubicBezTo>
                <a:lnTo>
                  <a:pt x="167878" y="71438"/>
                </a:lnTo>
                <a:cubicBezTo>
                  <a:pt x="154082" y="71438"/>
                  <a:pt x="142875" y="82644"/>
                  <a:pt x="142875" y="96441"/>
                </a:cubicBezTo>
                <a:lnTo>
                  <a:pt x="142875" y="100013"/>
                </a:lnTo>
                <a:lnTo>
                  <a:pt x="171450" y="100013"/>
                </a:lnTo>
                <a:cubicBezTo>
                  <a:pt x="187211" y="100013"/>
                  <a:pt x="200025" y="112827"/>
                  <a:pt x="200025" y="128588"/>
                </a:cubicBezTo>
                <a:lnTo>
                  <a:pt x="200025" y="157163"/>
                </a:lnTo>
                <a:cubicBezTo>
                  <a:pt x="200025" y="172923"/>
                  <a:pt x="187211" y="185738"/>
                  <a:pt x="171450" y="185738"/>
                </a:cubicBezTo>
                <a:lnTo>
                  <a:pt x="142875" y="185738"/>
                </a:lnTo>
                <a:cubicBezTo>
                  <a:pt x="127114" y="185738"/>
                  <a:pt x="114300" y="172923"/>
                  <a:pt x="114300" y="157163"/>
                </a:cubicBezTo>
                <a:lnTo>
                  <a:pt x="114300" y="96441"/>
                </a:lnTo>
                <a:close/>
              </a:path>
            </a:pathLst>
          </a:custGeom>
          <a:solidFill>
            <a:srgbClr val="C97B63"/>
          </a:solidFill>
          <a:ln/>
        </p:spPr>
      </p:sp>
      <p:sp>
        <p:nvSpPr>
          <p:cNvPr id="70" name="Text 68"/>
          <p:cNvSpPr/>
          <p:nvPr/>
        </p:nvSpPr>
        <p:spPr>
          <a:xfrm>
            <a:off x="6740575" y="3743325"/>
            <a:ext cx="49530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F5F0EB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"Give them a story to tell"</a:t>
            </a:r>
            <a:endParaRPr lang="en-US" sz="1600" dirty="0"/>
          </a:p>
        </p:txBody>
      </p:sp>
      <p:sp>
        <p:nvSpPr>
          <p:cNvPr id="71" name="Text 69"/>
          <p:cNvSpPr/>
          <p:nvPr/>
        </p:nvSpPr>
        <p:spPr>
          <a:xfrm>
            <a:off x="6740575" y="4086225"/>
            <a:ext cx="4943475" cy="495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Buat pengalaman yang anggota </a:t>
            </a:r>
            <a:pPr>
              <a:lnSpc>
                <a:spcPct val="140000"/>
              </a:lnSpc>
            </a:pPr>
            <a:r>
              <a:rPr lang="en-US" sz="1200" b="1" dirty="0">
                <a:solidFill>
                  <a:srgbClr val="D4A574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ingin ceritakan</a:t>
            </a:r>
            <a:pPr>
              <a:lnSpc>
                <a:spcPct val="140000"/>
              </a:lnSpc>
            </a:pPr>
            <a:r>
              <a:rPr lang="en-US" sz="1200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ke orang lain. Orang tidak share konten — orang share </a:t>
            </a:r>
            <a:pPr>
              <a:lnSpc>
                <a:spcPct val="140000"/>
              </a:lnSpc>
            </a:pPr>
            <a:r>
              <a:rPr lang="en-US" sz="1200" b="1" dirty="0">
                <a:solidFill>
                  <a:srgbClr val="C97B6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pengalaman berharga</a:t>
            </a:r>
            <a:pPr>
              <a:lnSpc>
                <a:spcPct val="140000"/>
              </a:lnSpc>
            </a:pPr>
            <a:r>
              <a:rPr lang="en-US" sz="1200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.</a:t>
            </a:r>
            <a:endParaRPr lang="en-US" sz="1600" dirty="0"/>
          </a:p>
        </p:txBody>
      </p:sp>
      <p:sp>
        <p:nvSpPr>
          <p:cNvPr id="72" name="Shape 70"/>
          <p:cNvSpPr/>
          <p:nvPr/>
        </p:nvSpPr>
        <p:spPr>
          <a:xfrm>
            <a:off x="6248400" y="4933950"/>
            <a:ext cx="5562600" cy="1104900"/>
          </a:xfrm>
          <a:custGeom>
            <a:avLst/>
            <a:gdLst/>
            <a:ahLst/>
            <a:cxnLst/>
            <a:rect l="l" t="t" r="r" b="b"/>
            <a:pathLst>
              <a:path w="5562600" h="1104900">
                <a:moveTo>
                  <a:pt x="114302" y="0"/>
                </a:moveTo>
                <a:lnTo>
                  <a:pt x="5448298" y="0"/>
                </a:lnTo>
                <a:cubicBezTo>
                  <a:pt x="5511425" y="0"/>
                  <a:pt x="5562600" y="51175"/>
                  <a:pt x="5562600" y="114302"/>
                </a:cubicBezTo>
                <a:lnTo>
                  <a:pt x="5562600" y="990598"/>
                </a:lnTo>
                <a:cubicBezTo>
                  <a:pt x="5562600" y="1053725"/>
                  <a:pt x="5511425" y="1104900"/>
                  <a:pt x="5448298" y="1104900"/>
                </a:cubicBezTo>
                <a:lnTo>
                  <a:pt x="114302" y="1104900"/>
                </a:lnTo>
                <a:cubicBezTo>
                  <a:pt x="51175" y="1104900"/>
                  <a:pt x="0" y="1053725"/>
                  <a:pt x="0" y="990598"/>
                </a:cubicBezTo>
                <a:lnTo>
                  <a:pt x="0" y="114302"/>
                </a:lnTo>
                <a:cubicBezTo>
                  <a:pt x="0" y="51217"/>
                  <a:pt x="51217" y="0"/>
                  <a:pt x="114302" y="0"/>
                </a:cubicBezTo>
                <a:close/>
              </a:path>
            </a:pathLst>
          </a:custGeom>
          <a:solidFill>
            <a:srgbClr val="3D3836">
              <a:alpha val="50196"/>
            </a:srgbClr>
          </a:solidFill>
          <a:ln/>
        </p:spPr>
      </p:sp>
      <p:sp>
        <p:nvSpPr>
          <p:cNvPr id="73" name="Shape 71"/>
          <p:cNvSpPr/>
          <p:nvPr/>
        </p:nvSpPr>
        <p:spPr>
          <a:xfrm>
            <a:off x="6400800" y="5124450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40481" y="38100"/>
                </a:moveTo>
                <a:cubicBezTo>
                  <a:pt x="40481" y="18386"/>
                  <a:pt x="56486" y="2381"/>
                  <a:pt x="76200" y="2381"/>
                </a:cubicBezTo>
                <a:cubicBezTo>
                  <a:pt x="95914" y="2381"/>
                  <a:pt x="111919" y="18386"/>
                  <a:pt x="111919" y="38100"/>
                </a:cubicBezTo>
                <a:cubicBezTo>
                  <a:pt x="111919" y="57814"/>
                  <a:pt x="95914" y="73819"/>
                  <a:pt x="76200" y="73819"/>
                </a:cubicBezTo>
                <a:cubicBezTo>
                  <a:pt x="56486" y="73819"/>
                  <a:pt x="40481" y="57814"/>
                  <a:pt x="40481" y="38100"/>
                </a:cubicBezTo>
                <a:close/>
                <a:moveTo>
                  <a:pt x="14288" y="143560"/>
                </a:moveTo>
                <a:cubicBezTo>
                  <a:pt x="14288" y="114240"/>
                  <a:pt x="38040" y="90488"/>
                  <a:pt x="67360" y="90488"/>
                </a:cubicBezTo>
                <a:lnTo>
                  <a:pt x="85040" y="90488"/>
                </a:lnTo>
                <a:cubicBezTo>
                  <a:pt x="114360" y="90488"/>
                  <a:pt x="138113" y="114240"/>
                  <a:pt x="138113" y="143560"/>
                </a:cubicBezTo>
                <a:cubicBezTo>
                  <a:pt x="138113" y="148441"/>
                  <a:pt x="134154" y="152400"/>
                  <a:pt x="129272" y="152400"/>
                </a:cubicBezTo>
                <a:lnTo>
                  <a:pt x="23128" y="152400"/>
                </a:lnTo>
                <a:cubicBezTo>
                  <a:pt x="18246" y="152400"/>
                  <a:pt x="14288" y="148441"/>
                  <a:pt x="14288" y="143560"/>
                </a:cubicBezTo>
                <a:close/>
                <a:moveTo>
                  <a:pt x="161925" y="28575"/>
                </a:moveTo>
                <a:cubicBezTo>
                  <a:pt x="165884" y="28575"/>
                  <a:pt x="169069" y="31760"/>
                  <a:pt x="169069" y="35719"/>
                </a:cubicBezTo>
                <a:lnTo>
                  <a:pt x="169069" y="50006"/>
                </a:lnTo>
                <a:lnTo>
                  <a:pt x="183356" y="50006"/>
                </a:lnTo>
                <a:cubicBezTo>
                  <a:pt x="187315" y="50006"/>
                  <a:pt x="190500" y="53191"/>
                  <a:pt x="190500" y="57150"/>
                </a:cubicBezTo>
                <a:cubicBezTo>
                  <a:pt x="190500" y="61109"/>
                  <a:pt x="187315" y="64294"/>
                  <a:pt x="183356" y="64294"/>
                </a:cubicBezTo>
                <a:lnTo>
                  <a:pt x="169069" y="64294"/>
                </a:lnTo>
                <a:lnTo>
                  <a:pt x="169069" y="78581"/>
                </a:lnTo>
                <a:cubicBezTo>
                  <a:pt x="169069" y="82540"/>
                  <a:pt x="165884" y="85725"/>
                  <a:pt x="161925" y="85725"/>
                </a:cubicBezTo>
                <a:cubicBezTo>
                  <a:pt x="157966" y="85725"/>
                  <a:pt x="154781" y="82540"/>
                  <a:pt x="154781" y="78581"/>
                </a:cubicBezTo>
                <a:lnTo>
                  <a:pt x="154781" y="64294"/>
                </a:lnTo>
                <a:lnTo>
                  <a:pt x="140494" y="64294"/>
                </a:lnTo>
                <a:cubicBezTo>
                  <a:pt x="136535" y="64294"/>
                  <a:pt x="133350" y="61109"/>
                  <a:pt x="133350" y="57150"/>
                </a:cubicBezTo>
                <a:cubicBezTo>
                  <a:pt x="133350" y="53191"/>
                  <a:pt x="136535" y="50006"/>
                  <a:pt x="140494" y="50006"/>
                </a:cubicBezTo>
                <a:lnTo>
                  <a:pt x="154781" y="50006"/>
                </a:lnTo>
                <a:lnTo>
                  <a:pt x="154781" y="35719"/>
                </a:lnTo>
                <a:cubicBezTo>
                  <a:pt x="154781" y="31760"/>
                  <a:pt x="157966" y="28575"/>
                  <a:pt x="161925" y="28575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74" name="Text 72"/>
          <p:cNvSpPr/>
          <p:nvPr/>
        </p:nvSpPr>
        <p:spPr>
          <a:xfrm>
            <a:off x="6591300" y="5086350"/>
            <a:ext cx="51435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Role Creation Strategy</a:t>
            </a:r>
            <a:endParaRPr lang="en-US" sz="1600" dirty="0"/>
          </a:p>
        </p:txBody>
      </p:sp>
      <p:sp>
        <p:nvSpPr>
          <p:cNvPr id="75" name="Text 73"/>
          <p:cNvSpPr/>
          <p:nvPr/>
        </p:nvSpPr>
        <p:spPr>
          <a:xfrm>
            <a:off x="6400800" y="5391150"/>
            <a:ext cx="53244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Berikan anggota aktif </a:t>
            </a:r>
            <a:pPr>
              <a:lnSpc>
                <a:spcPct val="120000"/>
              </a:lnSpc>
            </a:pPr>
            <a:r>
              <a:rPr lang="en-US" sz="1050" b="1" dirty="0">
                <a:solidFill>
                  <a:srgbClr val="C97B6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title dan tanggung jawab</a:t>
            </a:r>
            <a:pPr>
              <a:lnSpc>
                <a:spcPct val="120000"/>
              </a:lnSpc>
            </a:pPr>
            <a:r>
              <a:rPr lang="en-US" sz="1050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:</a:t>
            </a:r>
            <a:endParaRPr lang="en-US" sz="1600" dirty="0"/>
          </a:p>
        </p:txBody>
      </p:sp>
      <p:sp>
        <p:nvSpPr>
          <p:cNvPr id="76" name="Shape 74"/>
          <p:cNvSpPr/>
          <p:nvPr/>
        </p:nvSpPr>
        <p:spPr>
          <a:xfrm>
            <a:off x="6400800" y="5657850"/>
            <a:ext cx="1514475" cy="228600"/>
          </a:xfrm>
          <a:custGeom>
            <a:avLst/>
            <a:gdLst/>
            <a:ahLst/>
            <a:cxnLst/>
            <a:rect l="l" t="t" r="r" b="b"/>
            <a:pathLst>
              <a:path w="1514475" h="228600">
                <a:moveTo>
                  <a:pt x="114300" y="0"/>
                </a:moveTo>
                <a:lnTo>
                  <a:pt x="1400175" y="0"/>
                </a:lnTo>
                <a:cubicBezTo>
                  <a:pt x="1463259" y="0"/>
                  <a:pt x="1514475" y="51216"/>
                  <a:pt x="1514475" y="114300"/>
                </a:cubicBezTo>
                <a:lnTo>
                  <a:pt x="1514475" y="114300"/>
                </a:lnTo>
                <a:cubicBezTo>
                  <a:pt x="1514475" y="177384"/>
                  <a:pt x="1463259" y="228600"/>
                  <a:pt x="1400175" y="228600"/>
                </a:cubicBezTo>
                <a:lnTo>
                  <a:pt x="114300" y="228600"/>
                </a:lnTo>
                <a:cubicBezTo>
                  <a:pt x="51216" y="228600"/>
                  <a:pt x="0" y="177384"/>
                  <a:pt x="0" y="114300"/>
                </a:cubicBezTo>
                <a:lnTo>
                  <a:pt x="0" y="114300"/>
                </a:lnTo>
                <a:cubicBezTo>
                  <a:pt x="0" y="51216"/>
                  <a:pt x="51216" y="0"/>
                  <a:pt x="114300" y="0"/>
                </a:cubicBezTo>
                <a:close/>
              </a:path>
            </a:pathLst>
          </a:custGeom>
          <a:solidFill>
            <a:srgbClr val="C97B63">
              <a:alpha val="20000"/>
            </a:srgbClr>
          </a:solidFill>
          <a:ln/>
        </p:spPr>
      </p:sp>
      <p:sp>
        <p:nvSpPr>
          <p:cNvPr id="77" name="Text 75"/>
          <p:cNvSpPr/>
          <p:nvPr/>
        </p:nvSpPr>
        <p:spPr>
          <a:xfrm>
            <a:off x="6400800" y="5657850"/>
            <a:ext cx="1571625" cy="228600"/>
          </a:xfrm>
          <a:prstGeom prst="rect">
            <a:avLst/>
          </a:prstGeom>
          <a:noFill/>
          <a:ln/>
        </p:spPr>
        <p:txBody>
          <a:bodyPr wrap="square" lIns="114300" tIns="38100" rIns="114300" bIns="3810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Community Ambassador</a:t>
            </a:r>
            <a:endParaRPr lang="en-US" sz="1600" dirty="0"/>
          </a:p>
        </p:txBody>
      </p:sp>
      <p:sp>
        <p:nvSpPr>
          <p:cNvPr id="78" name="Shape 76"/>
          <p:cNvSpPr/>
          <p:nvPr/>
        </p:nvSpPr>
        <p:spPr>
          <a:xfrm>
            <a:off x="7993335" y="5657850"/>
            <a:ext cx="800100" cy="228600"/>
          </a:xfrm>
          <a:custGeom>
            <a:avLst/>
            <a:gdLst/>
            <a:ahLst/>
            <a:cxnLst/>
            <a:rect l="l" t="t" r="r" b="b"/>
            <a:pathLst>
              <a:path w="800100" h="228600">
                <a:moveTo>
                  <a:pt x="114300" y="0"/>
                </a:moveTo>
                <a:lnTo>
                  <a:pt x="685800" y="0"/>
                </a:lnTo>
                <a:cubicBezTo>
                  <a:pt x="748884" y="0"/>
                  <a:pt x="800100" y="51216"/>
                  <a:pt x="800100" y="114300"/>
                </a:cubicBezTo>
                <a:lnTo>
                  <a:pt x="800100" y="114300"/>
                </a:lnTo>
                <a:cubicBezTo>
                  <a:pt x="800100" y="177384"/>
                  <a:pt x="748884" y="228600"/>
                  <a:pt x="685800" y="228600"/>
                </a:cubicBezTo>
                <a:lnTo>
                  <a:pt x="114300" y="228600"/>
                </a:lnTo>
                <a:cubicBezTo>
                  <a:pt x="51216" y="228600"/>
                  <a:pt x="0" y="177384"/>
                  <a:pt x="0" y="114300"/>
                </a:cubicBezTo>
                <a:lnTo>
                  <a:pt x="0" y="114300"/>
                </a:lnTo>
                <a:cubicBezTo>
                  <a:pt x="0" y="51216"/>
                  <a:pt x="51216" y="0"/>
                  <a:pt x="114300" y="0"/>
                </a:cubicBezTo>
                <a:close/>
              </a:path>
            </a:pathLst>
          </a:custGeom>
          <a:solidFill>
            <a:srgbClr val="D4A574">
              <a:alpha val="20000"/>
            </a:srgbClr>
          </a:solidFill>
          <a:ln/>
        </p:spPr>
      </p:sp>
      <p:sp>
        <p:nvSpPr>
          <p:cNvPr id="79" name="Text 77"/>
          <p:cNvSpPr/>
          <p:nvPr/>
        </p:nvSpPr>
        <p:spPr>
          <a:xfrm>
            <a:off x="7993335" y="5657850"/>
            <a:ext cx="857250" cy="228600"/>
          </a:xfrm>
          <a:prstGeom prst="rect">
            <a:avLst/>
          </a:prstGeom>
          <a:noFill/>
          <a:ln/>
        </p:spPr>
        <p:txBody>
          <a:bodyPr wrap="square" lIns="114300" tIns="38100" rIns="114300" bIns="3810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Event Host</a:t>
            </a:r>
            <a:endParaRPr lang="en-US" sz="1600" dirty="0"/>
          </a:p>
        </p:txBody>
      </p:sp>
      <p:sp>
        <p:nvSpPr>
          <p:cNvPr id="80" name="Shape 78"/>
          <p:cNvSpPr/>
          <p:nvPr/>
        </p:nvSpPr>
        <p:spPr>
          <a:xfrm>
            <a:off x="8866584" y="5657850"/>
            <a:ext cx="1076325" cy="228600"/>
          </a:xfrm>
          <a:custGeom>
            <a:avLst/>
            <a:gdLst/>
            <a:ahLst/>
            <a:cxnLst/>
            <a:rect l="l" t="t" r="r" b="b"/>
            <a:pathLst>
              <a:path w="1076325" h="228600">
                <a:moveTo>
                  <a:pt x="114300" y="0"/>
                </a:moveTo>
                <a:lnTo>
                  <a:pt x="962025" y="0"/>
                </a:lnTo>
                <a:cubicBezTo>
                  <a:pt x="1025109" y="0"/>
                  <a:pt x="1076325" y="51216"/>
                  <a:pt x="1076325" y="114300"/>
                </a:cubicBezTo>
                <a:lnTo>
                  <a:pt x="1076325" y="114300"/>
                </a:lnTo>
                <a:cubicBezTo>
                  <a:pt x="1076325" y="177384"/>
                  <a:pt x="1025109" y="228600"/>
                  <a:pt x="962025" y="228600"/>
                </a:cubicBezTo>
                <a:lnTo>
                  <a:pt x="114300" y="228600"/>
                </a:lnTo>
                <a:cubicBezTo>
                  <a:pt x="51216" y="228600"/>
                  <a:pt x="0" y="177384"/>
                  <a:pt x="0" y="114300"/>
                </a:cubicBezTo>
                <a:lnTo>
                  <a:pt x="0" y="114300"/>
                </a:lnTo>
                <a:cubicBezTo>
                  <a:pt x="0" y="51216"/>
                  <a:pt x="51216" y="0"/>
                  <a:pt x="114300" y="0"/>
                </a:cubicBezTo>
                <a:close/>
              </a:path>
            </a:pathLst>
          </a:custGeom>
          <a:solidFill>
            <a:srgbClr val="C97B63">
              <a:alpha val="20000"/>
            </a:srgbClr>
          </a:solidFill>
          <a:ln/>
        </p:spPr>
      </p:sp>
      <p:sp>
        <p:nvSpPr>
          <p:cNvPr id="81" name="Text 79"/>
          <p:cNvSpPr/>
          <p:nvPr/>
        </p:nvSpPr>
        <p:spPr>
          <a:xfrm>
            <a:off x="8866584" y="5657850"/>
            <a:ext cx="1133475" cy="228600"/>
          </a:xfrm>
          <a:prstGeom prst="rect">
            <a:avLst/>
          </a:prstGeom>
          <a:noFill/>
          <a:ln/>
        </p:spPr>
        <p:txBody>
          <a:bodyPr wrap="square" lIns="114300" tIns="38100" rIns="114300" bIns="3810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Content Curator</a:t>
            </a:r>
            <a:endParaRPr lang="en-US" sz="1600" dirty="0"/>
          </a:p>
        </p:txBody>
      </p:sp>
      <p:sp>
        <p:nvSpPr>
          <p:cNvPr id="82" name="Shape 80"/>
          <p:cNvSpPr/>
          <p:nvPr/>
        </p:nvSpPr>
        <p:spPr>
          <a:xfrm>
            <a:off x="10022830" y="5657850"/>
            <a:ext cx="609600" cy="228600"/>
          </a:xfrm>
          <a:custGeom>
            <a:avLst/>
            <a:gdLst/>
            <a:ahLst/>
            <a:cxnLst/>
            <a:rect l="l" t="t" r="r" b="b"/>
            <a:pathLst>
              <a:path w="609600" h="228600">
                <a:moveTo>
                  <a:pt x="114300" y="0"/>
                </a:moveTo>
                <a:lnTo>
                  <a:pt x="495300" y="0"/>
                </a:lnTo>
                <a:cubicBezTo>
                  <a:pt x="558384" y="0"/>
                  <a:pt x="609600" y="51216"/>
                  <a:pt x="609600" y="114300"/>
                </a:cubicBezTo>
                <a:lnTo>
                  <a:pt x="609600" y="114300"/>
                </a:lnTo>
                <a:cubicBezTo>
                  <a:pt x="609600" y="177384"/>
                  <a:pt x="558384" y="228600"/>
                  <a:pt x="495300" y="228600"/>
                </a:cubicBezTo>
                <a:lnTo>
                  <a:pt x="114300" y="228600"/>
                </a:lnTo>
                <a:cubicBezTo>
                  <a:pt x="51216" y="228600"/>
                  <a:pt x="0" y="177384"/>
                  <a:pt x="0" y="114300"/>
                </a:cubicBezTo>
                <a:lnTo>
                  <a:pt x="0" y="114300"/>
                </a:lnTo>
                <a:cubicBezTo>
                  <a:pt x="0" y="51216"/>
                  <a:pt x="51216" y="0"/>
                  <a:pt x="114300" y="0"/>
                </a:cubicBezTo>
                <a:close/>
              </a:path>
            </a:pathLst>
          </a:custGeom>
          <a:solidFill>
            <a:srgbClr val="D4A574">
              <a:alpha val="20000"/>
            </a:srgbClr>
          </a:solidFill>
          <a:ln/>
        </p:spPr>
      </p:sp>
      <p:sp>
        <p:nvSpPr>
          <p:cNvPr id="83" name="Text 81"/>
          <p:cNvSpPr/>
          <p:nvPr/>
        </p:nvSpPr>
        <p:spPr>
          <a:xfrm>
            <a:off x="10022830" y="5657850"/>
            <a:ext cx="666750" cy="228600"/>
          </a:xfrm>
          <a:prstGeom prst="rect">
            <a:avLst/>
          </a:prstGeom>
          <a:noFill/>
          <a:ln/>
        </p:spPr>
        <p:txBody>
          <a:bodyPr wrap="square" lIns="114300" tIns="38100" rIns="114300" bIns="3810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Mentor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2A27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42472" y="342472"/>
            <a:ext cx="11566989" cy="1712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44" spc="94" kern="0" dirty="0">
                <a:solidFill>
                  <a:srgbClr val="C97B6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Community Currency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42472" y="582202"/>
            <a:ext cx="11661169" cy="342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427" b="1" dirty="0">
                <a:solidFill>
                  <a:srgbClr val="F5F0EB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What Does Your Community Trade In?</a:t>
            </a:r>
            <a:endParaRPr lang="en-US" sz="1600" dirty="0"/>
          </a:p>
        </p:txBody>
      </p:sp>
      <p:pic>
        <p:nvPicPr>
          <p:cNvPr id="4" name="Image 0" descr="https://kimi-img.moonshot.cn/pub/slides/26-03-01-23:27:37-d6i5lqad7defoo647a3g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342472" y="1095910"/>
            <a:ext cx="5000090" cy="4957281"/>
          </a:xfrm>
          <a:prstGeom prst="roundRect">
            <a:avLst>
              <a:gd name="adj" fmla="val 0"/>
            </a:avLst>
          </a:prstGeom>
        </p:spPr>
      </p:pic>
      <p:sp>
        <p:nvSpPr>
          <p:cNvPr id="5" name="Shape 2"/>
          <p:cNvSpPr/>
          <p:nvPr/>
        </p:nvSpPr>
        <p:spPr>
          <a:xfrm>
            <a:off x="6250112" y="1095910"/>
            <a:ext cx="5599416" cy="1155843"/>
          </a:xfrm>
          <a:custGeom>
            <a:avLst/>
            <a:gdLst/>
            <a:ahLst/>
            <a:cxnLst/>
            <a:rect l="l" t="t" r="r" b="b"/>
            <a:pathLst>
              <a:path w="5599416" h="1155843">
                <a:moveTo>
                  <a:pt x="34247" y="0"/>
                </a:moveTo>
                <a:lnTo>
                  <a:pt x="5496673" y="0"/>
                </a:lnTo>
                <a:cubicBezTo>
                  <a:pt x="5553416" y="0"/>
                  <a:pt x="5599416" y="46000"/>
                  <a:pt x="5599416" y="102743"/>
                </a:cubicBezTo>
                <a:lnTo>
                  <a:pt x="5599416" y="1053100"/>
                </a:lnTo>
                <a:cubicBezTo>
                  <a:pt x="5599416" y="1109843"/>
                  <a:pt x="5553416" y="1155843"/>
                  <a:pt x="5496673" y="1155843"/>
                </a:cubicBezTo>
                <a:lnTo>
                  <a:pt x="34247" y="1155843"/>
                </a:lnTo>
                <a:cubicBezTo>
                  <a:pt x="15333" y="1155843"/>
                  <a:pt x="0" y="1140510"/>
                  <a:pt x="0" y="1121596"/>
                </a:cubicBezTo>
                <a:lnTo>
                  <a:pt x="0" y="34247"/>
                </a:lnTo>
                <a:cubicBezTo>
                  <a:pt x="0" y="15333"/>
                  <a:pt x="15333" y="0"/>
                  <a:pt x="34247" y="0"/>
                </a:cubicBezTo>
                <a:close/>
              </a:path>
            </a:pathLst>
          </a:custGeom>
          <a:solidFill>
            <a:srgbClr val="3D3836">
              <a:alpha val="50196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6250112" y="1095910"/>
            <a:ext cx="34247" cy="1155843"/>
          </a:xfrm>
          <a:custGeom>
            <a:avLst/>
            <a:gdLst/>
            <a:ahLst/>
            <a:cxnLst/>
            <a:rect l="l" t="t" r="r" b="b"/>
            <a:pathLst>
              <a:path w="34247" h="1155843">
                <a:moveTo>
                  <a:pt x="34247" y="0"/>
                </a:moveTo>
                <a:lnTo>
                  <a:pt x="34247" y="0"/>
                </a:lnTo>
                <a:lnTo>
                  <a:pt x="34247" y="1155843"/>
                </a:lnTo>
                <a:lnTo>
                  <a:pt x="34247" y="1155843"/>
                </a:lnTo>
                <a:cubicBezTo>
                  <a:pt x="15333" y="1155843"/>
                  <a:pt x="0" y="1140510"/>
                  <a:pt x="0" y="1121596"/>
                </a:cubicBezTo>
                <a:lnTo>
                  <a:pt x="0" y="34247"/>
                </a:lnTo>
                <a:cubicBezTo>
                  <a:pt x="0" y="15333"/>
                  <a:pt x="15333" y="0"/>
                  <a:pt x="34247" y="0"/>
                </a:cubicBezTo>
                <a:close/>
              </a:path>
            </a:pathLst>
          </a:custGeom>
          <a:solidFill>
            <a:srgbClr val="C97B63"/>
          </a:solidFill>
          <a:ln/>
        </p:spPr>
      </p:sp>
      <p:sp>
        <p:nvSpPr>
          <p:cNvPr id="7" name="Shape 4"/>
          <p:cNvSpPr/>
          <p:nvPr/>
        </p:nvSpPr>
        <p:spPr>
          <a:xfrm>
            <a:off x="6404225" y="1232899"/>
            <a:ext cx="342472" cy="342472"/>
          </a:xfrm>
          <a:custGeom>
            <a:avLst/>
            <a:gdLst/>
            <a:ahLst/>
            <a:cxnLst/>
            <a:rect l="l" t="t" r="r" b="b"/>
            <a:pathLst>
              <a:path w="342472" h="342472">
                <a:moveTo>
                  <a:pt x="68494" y="0"/>
                </a:moveTo>
                <a:lnTo>
                  <a:pt x="273978" y="0"/>
                </a:lnTo>
                <a:cubicBezTo>
                  <a:pt x="311781" y="0"/>
                  <a:pt x="342472" y="30691"/>
                  <a:pt x="342472" y="68494"/>
                </a:cubicBezTo>
                <a:lnTo>
                  <a:pt x="342472" y="273978"/>
                </a:lnTo>
                <a:cubicBezTo>
                  <a:pt x="342472" y="311806"/>
                  <a:pt x="311806" y="342472"/>
                  <a:pt x="273978" y="342472"/>
                </a:cubicBezTo>
                <a:lnTo>
                  <a:pt x="68494" y="342472"/>
                </a:lnTo>
                <a:cubicBezTo>
                  <a:pt x="30691" y="342472"/>
                  <a:pt x="0" y="311781"/>
                  <a:pt x="0" y="273978"/>
                </a:cubicBezTo>
                <a:lnTo>
                  <a:pt x="0" y="68494"/>
                </a:lnTo>
                <a:cubicBezTo>
                  <a:pt x="0" y="30666"/>
                  <a:pt x="30666" y="0"/>
                  <a:pt x="68494" y="0"/>
                </a:cubicBezTo>
                <a:close/>
              </a:path>
            </a:pathLst>
          </a:custGeom>
          <a:solidFill>
            <a:srgbClr val="C97B63">
              <a:alpha val="20000"/>
            </a:srgbClr>
          </a:solidFill>
          <a:ln/>
        </p:spPr>
      </p:sp>
      <p:sp>
        <p:nvSpPr>
          <p:cNvPr id="8" name="Shape 5"/>
          <p:cNvSpPr/>
          <p:nvPr/>
        </p:nvSpPr>
        <p:spPr>
          <a:xfrm>
            <a:off x="6500545" y="1327079"/>
            <a:ext cx="154112" cy="154112"/>
          </a:xfrm>
          <a:custGeom>
            <a:avLst/>
            <a:gdLst/>
            <a:ahLst/>
            <a:cxnLst/>
            <a:rect l="l" t="t" r="r" b="b"/>
            <a:pathLst>
              <a:path w="154112" h="154112">
                <a:moveTo>
                  <a:pt x="36120" y="16856"/>
                </a:moveTo>
                <a:cubicBezTo>
                  <a:pt x="36120" y="7555"/>
                  <a:pt x="43675" y="0"/>
                  <a:pt x="52976" y="0"/>
                </a:cubicBezTo>
                <a:lnTo>
                  <a:pt x="60200" y="0"/>
                </a:lnTo>
                <a:cubicBezTo>
                  <a:pt x="65528" y="0"/>
                  <a:pt x="69832" y="4304"/>
                  <a:pt x="69832" y="9632"/>
                </a:cubicBezTo>
                <a:lnTo>
                  <a:pt x="69832" y="144480"/>
                </a:lnTo>
                <a:cubicBezTo>
                  <a:pt x="69832" y="149808"/>
                  <a:pt x="65528" y="154112"/>
                  <a:pt x="60200" y="154112"/>
                </a:cubicBezTo>
                <a:lnTo>
                  <a:pt x="50568" y="154112"/>
                </a:lnTo>
                <a:cubicBezTo>
                  <a:pt x="41598" y="154112"/>
                  <a:pt x="34043" y="147972"/>
                  <a:pt x="31906" y="139664"/>
                </a:cubicBezTo>
                <a:cubicBezTo>
                  <a:pt x="31695" y="139664"/>
                  <a:pt x="31515" y="139664"/>
                  <a:pt x="31304" y="139664"/>
                </a:cubicBezTo>
                <a:cubicBezTo>
                  <a:pt x="18000" y="139664"/>
                  <a:pt x="7224" y="128889"/>
                  <a:pt x="7224" y="115584"/>
                </a:cubicBezTo>
                <a:cubicBezTo>
                  <a:pt x="7224" y="110166"/>
                  <a:pt x="9030" y="105170"/>
                  <a:pt x="12040" y="101136"/>
                </a:cubicBezTo>
                <a:cubicBezTo>
                  <a:pt x="6201" y="96742"/>
                  <a:pt x="2408" y="89758"/>
                  <a:pt x="2408" y="81872"/>
                </a:cubicBezTo>
                <a:cubicBezTo>
                  <a:pt x="2408" y="72571"/>
                  <a:pt x="7706" y="64474"/>
                  <a:pt x="15411" y="60471"/>
                </a:cubicBezTo>
                <a:cubicBezTo>
                  <a:pt x="13274" y="56859"/>
                  <a:pt x="12040" y="52645"/>
                  <a:pt x="12040" y="48160"/>
                </a:cubicBezTo>
                <a:cubicBezTo>
                  <a:pt x="12040" y="34856"/>
                  <a:pt x="22816" y="24080"/>
                  <a:pt x="36120" y="24080"/>
                </a:cubicBezTo>
                <a:lnTo>
                  <a:pt x="36120" y="16856"/>
                </a:lnTo>
                <a:close/>
                <a:moveTo>
                  <a:pt x="117992" y="16856"/>
                </a:moveTo>
                <a:lnTo>
                  <a:pt x="117992" y="24080"/>
                </a:lnTo>
                <a:cubicBezTo>
                  <a:pt x="131297" y="24080"/>
                  <a:pt x="142072" y="34856"/>
                  <a:pt x="142072" y="48160"/>
                </a:cubicBezTo>
                <a:cubicBezTo>
                  <a:pt x="142072" y="52675"/>
                  <a:pt x="140838" y="56889"/>
                  <a:pt x="138701" y="60471"/>
                </a:cubicBezTo>
                <a:cubicBezTo>
                  <a:pt x="146437" y="64474"/>
                  <a:pt x="151704" y="72541"/>
                  <a:pt x="151704" y="81872"/>
                </a:cubicBezTo>
                <a:cubicBezTo>
                  <a:pt x="151704" y="89758"/>
                  <a:pt x="147912" y="96742"/>
                  <a:pt x="142072" y="101136"/>
                </a:cubicBezTo>
                <a:cubicBezTo>
                  <a:pt x="145082" y="105170"/>
                  <a:pt x="146888" y="110166"/>
                  <a:pt x="146888" y="115584"/>
                </a:cubicBezTo>
                <a:cubicBezTo>
                  <a:pt x="146888" y="128889"/>
                  <a:pt x="136113" y="139664"/>
                  <a:pt x="122808" y="139664"/>
                </a:cubicBezTo>
                <a:cubicBezTo>
                  <a:pt x="122598" y="139664"/>
                  <a:pt x="122417" y="139664"/>
                  <a:pt x="122206" y="139664"/>
                </a:cubicBezTo>
                <a:cubicBezTo>
                  <a:pt x="120069" y="147972"/>
                  <a:pt x="112514" y="154112"/>
                  <a:pt x="103544" y="154112"/>
                </a:cubicBezTo>
                <a:lnTo>
                  <a:pt x="93912" y="154112"/>
                </a:lnTo>
                <a:cubicBezTo>
                  <a:pt x="88585" y="154112"/>
                  <a:pt x="84280" y="149808"/>
                  <a:pt x="84280" y="144480"/>
                </a:cubicBezTo>
                <a:lnTo>
                  <a:pt x="84280" y="9632"/>
                </a:lnTo>
                <a:cubicBezTo>
                  <a:pt x="84280" y="4304"/>
                  <a:pt x="88585" y="0"/>
                  <a:pt x="93912" y="0"/>
                </a:cubicBezTo>
                <a:lnTo>
                  <a:pt x="101136" y="0"/>
                </a:lnTo>
                <a:cubicBezTo>
                  <a:pt x="110437" y="0"/>
                  <a:pt x="117992" y="7555"/>
                  <a:pt x="117992" y="16856"/>
                </a:cubicBezTo>
                <a:close/>
              </a:path>
            </a:pathLst>
          </a:custGeom>
          <a:solidFill>
            <a:srgbClr val="C97B63"/>
          </a:solidFill>
          <a:ln/>
        </p:spPr>
      </p:sp>
      <p:sp>
        <p:nvSpPr>
          <p:cNvPr id="9" name="Text 6"/>
          <p:cNvSpPr/>
          <p:nvPr/>
        </p:nvSpPr>
        <p:spPr>
          <a:xfrm>
            <a:off x="6849438" y="1284270"/>
            <a:ext cx="864742" cy="23973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13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Knowledge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6404225" y="1643865"/>
            <a:ext cx="5368247" cy="19692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944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Insight, intel, trends sebelum mainstream. "Apa yang kamu tahu yang orang lain belum tahu?"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6404225" y="1907140"/>
            <a:ext cx="744876" cy="205483"/>
          </a:xfrm>
          <a:custGeom>
            <a:avLst/>
            <a:gdLst/>
            <a:ahLst/>
            <a:cxnLst/>
            <a:rect l="l" t="t" r="r" b="b"/>
            <a:pathLst>
              <a:path w="744876" h="205483">
                <a:moveTo>
                  <a:pt x="34248" y="0"/>
                </a:moveTo>
                <a:lnTo>
                  <a:pt x="710629" y="0"/>
                </a:lnTo>
                <a:cubicBezTo>
                  <a:pt x="729543" y="0"/>
                  <a:pt x="744876" y="15333"/>
                  <a:pt x="744876" y="34248"/>
                </a:cubicBezTo>
                <a:lnTo>
                  <a:pt x="744876" y="171235"/>
                </a:lnTo>
                <a:cubicBezTo>
                  <a:pt x="744876" y="190150"/>
                  <a:pt x="729543" y="205483"/>
                  <a:pt x="710629" y="205483"/>
                </a:cubicBezTo>
                <a:lnTo>
                  <a:pt x="34248" y="205483"/>
                </a:lnTo>
                <a:cubicBezTo>
                  <a:pt x="15346" y="205483"/>
                  <a:pt x="0" y="190137"/>
                  <a:pt x="0" y="171235"/>
                </a:cubicBezTo>
                <a:lnTo>
                  <a:pt x="0" y="34248"/>
                </a:lnTo>
                <a:cubicBezTo>
                  <a:pt x="0" y="15346"/>
                  <a:pt x="15346" y="0"/>
                  <a:pt x="34248" y="0"/>
                </a:cubicBezTo>
                <a:close/>
              </a:path>
            </a:pathLst>
          </a:custGeom>
          <a:solidFill>
            <a:srgbClr val="C97B63">
              <a:alpha val="20000"/>
            </a:srgbClr>
          </a:solidFill>
          <a:ln/>
        </p:spPr>
      </p:sp>
      <p:sp>
        <p:nvSpPr>
          <p:cNvPr id="12" name="Text 9"/>
          <p:cNvSpPr/>
          <p:nvPr/>
        </p:nvSpPr>
        <p:spPr>
          <a:xfrm>
            <a:off x="6404225" y="1907140"/>
            <a:ext cx="796247" cy="205483"/>
          </a:xfrm>
          <a:prstGeom prst="rect">
            <a:avLst/>
          </a:prstGeom>
          <a:noFill/>
          <a:ln/>
        </p:spPr>
        <p:txBody>
          <a:bodyPr wrap="square" lIns="68494" tIns="34247" rIns="68494" bIns="34247" rtlCol="0" anchor="ctr"/>
          <a:lstStyle/>
          <a:p>
            <a:pPr>
              <a:lnSpc>
                <a:spcPct val="110000"/>
              </a:lnSpc>
            </a:pPr>
            <a:r>
              <a:rPr lang="en-US" sz="809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Industry intel</a:t>
            </a: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>
            <a:off x="7220739" y="1907140"/>
            <a:ext cx="804809" cy="205483"/>
          </a:xfrm>
          <a:custGeom>
            <a:avLst/>
            <a:gdLst/>
            <a:ahLst/>
            <a:cxnLst/>
            <a:rect l="l" t="t" r="r" b="b"/>
            <a:pathLst>
              <a:path w="804809" h="205483">
                <a:moveTo>
                  <a:pt x="34248" y="0"/>
                </a:moveTo>
                <a:lnTo>
                  <a:pt x="770561" y="0"/>
                </a:lnTo>
                <a:cubicBezTo>
                  <a:pt x="789476" y="0"/>
                  <a:pt x="804809" y="15333"/>
                  <a:pt x="804809" y="34248"/>
                </a:cubicBezTo>
                <a:lnTo>
                  <a:pt x="804809" y="171235"/>
                </a:lnTo>
                <a:cubicBezTo>
                  <a:pt x="804809" y="190150"/>
                  <a:pt x="789476" y="205483"/>
                  <a:pt x="770561" y="205483"/>
                </a:cubicBezTo>
                <a:lnTo>
                  <a:pt x="34248" y="205483"/>
                </a:lnTo>
                <a:cubicBezTo>
                  <a:pt x="15346" y="205483"/>
                  <a:pt x="0" y="190137"/>
                  <a:pt x="0" y="171235"/>
                </a:cubicBezTo>
                <a:lnTo>
                  <a:pt x="0" y="34248"/>
                </a:lnTo>
                <a:cubicBezTo>
                  <a:pt x="0" y="15346"/>
                  <a:pt x="15346" y="0"/>
                  <a:pt x="34248" y="0"/>
                </a:cubicBezTo>
                <a:close/>
              </a:path>
            </a:pathLst>
          </a:custGeom>
          <a:solidFill>
            <a:srgbClr val="C97B63">
              <a:alpha val="20000"/>
            </a:srgbClr>
          </a:solidFill>
          <a:ln/>
        </p:spPr>
      </p:sp>
      <p:sp>
        <p:nvSpPr>
          <p:cNvPr id="14" name="Text 11"/>
          <p:cNvSpPr/>
          <p:nvPr/>
        </p:nvSpPr>
        <p:spPr>
          <a:xfrm>
            <a:off x="7220739" y="1907140"/>
            <a:ext cx="856180" cy="205483"/>
          </a:xfrm>
          <a:prstGeom prst="rect">
            <a:avLst/>
          </a:prstGeom>
          <a:noFill/>
          <a:ln/>
        </p:spPr>
        <p:txBody>
          <a:bodyPr wrap="square" lIns="68494" tIns="34247" rIns="68494" bIns="34247" rtlCol="0" anchor="ctr"/>
          <a:lstStyle/>
          <a:p>
            <a:pPr>
              <a:lnSpc>
                <a:spcPct val="110000"/>
              </a:lnSpc>
            </a:pPr>
            <a:r>
              <a:rPr lang="en-US" sz="809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Best practices</a:t>
            </a:r>
            <a:endParaRPr lang="en-US" sz="1600" dirty="0"/>
          </a:p>
        </p:txBody>
      </p:sp>
      <p:sp>
        <p:nvSpPr>
          <p:cNvPr id="15" name="Shape 12"/>
          <p:cNvSpPr/>
          <p:nvPr/>
        </p:nvSpPr>
        <p:spPr>
          <a:xfrm>
            <a:off x="8095180" y="1907140"/>
            <a:ext cx="719191" cy="205483"/>
          </a:xfrm>
          <a:custGeom>
            <a:avLst/>
            <a:gdLst/>
            <a:ahLst/>
            <a:cxnLst/>
            <a:rect l="l" t="t" r="r" b="b"/>
            <a:pathLst>
              <a:path w="719191" h="205483">
                <a:moveTo>
                  <a:pt x="34248" y="0"/>
                </a:moveTo>
                <a:lnTo>
                  <a:pt x="684943" y="0"/>
                </a:lnTo>
                <a:cubicBezTo>
                  <a:pt x="703858" y="0"/>
                  <a:pt x="719191" y="15333"/>
                  <a:pt x="719191" y="34248"/>
                </a:cubicBezTo>
                <a:lnTo>
                  <a:pt x="719191" y="171235"/>
                </a:lnTo>
                <a:cubicBezTo>
                  <a:pt x="719191" y="190150"/>
                  <a:pt x="703858" y="205483"/>
                  <a:pt x="684943" y="205483"/>
                </a:cubicBezTo>
                <a:lnTo>
                  <a:pt x="34248" y="205483"/>
                </a:lnTo>
                <a:cubicBezTo>
                  <a:pt x="15346" y="205483"/>
                  <a:pt x="0" y="190137"/>
                  <a:pt x="0" y="171235"/>
                </a:cubicBezTo>
                <a:lnTo>
                  <a:pt x="0" y="34248"/>
                </a:lnTo>
                <a:cubicBezTo>
                  <a:pt x="0" y="15346"/>
                  <a:pt x="15346" y="0"/>
                  <a:pt x="34248" y="0"/>
                </a:cubicBezTo>
                <a:close/>
              </a:path>
            </a:pathLst>
          </a:custGeom>
          <a:solidFill>
            <a:srgbClr val="C97B63">
              <a:alpha val="20000"/>
            </a:srgbClr>
          </a:solidFill>
          <a:ln/>
        </p:spPr>
      </p:sp>
      <p:sp>
        <p:nvSpPr>
          <p:cNvPr id="16" name="Text 13"/>
          <p:cNvSpPr/>
          <p:nvPr/>
        </p:nvSpPr>
        <p:spPr>
          <a:xfrm>
            <a:off x="8095180" y="1907140"/>
            <a:ext cx="770562" cy="205483"/>
          </a:xfrm>
          <a:prstGeom prst="rect">
            <a:avLst/>
          </a:prstGeom>
          <a:noFill/>
          <a:ln/>
        </p:spPr>
        <p:txBody>
          <a:bodyPr wrap="square" lIns="68494" tIns="34247" rIns="68494" bIns="34247" rtlCol="0" anchor="ctr"/>
          <a:lstStyle/>
          <a:p>
            <a:pPr>
              <a:lnSpc>
                <a:spcPct val="110000"/>
              </a:lnSpc>
            </a:pPr>
            <a:r>
              <a:rPr lang="en-US" sz="809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Early signals</a:t>
            </a:r>
            <a:endParaRPr lang="en-US" sz="1600" dirty="0"/>
          </a:p>
        </p:txBody>
      </p:sp>
      <p:sp>
        <p:nvSpPr>
          <p:cNvPr id="17" name="Shape 14"/>
          <p:cNvSpPr/>
          <p:nvPr/>
        </p:nvSpPr>
        <p:spPr>
          <a:xfrm>
            <a:off x="6250112" y="2352354"/>
            <a:ext cx="5599416" cy="1352764"/>
          </a:xfrm>
          <a:custGeom>
            <a:avLst/>
            <a:gdLst/>
            <a:ahLst/>
            <a:cxnLst/>
            <a:rect l="l" t="t" r="r" b="b"/>
            <a:pathLst>
              <a:path w="5599416" h="1352764">
                <a:moveTo>
                  <a:pt x="34247" y="0"/>
                </a:moveTo>
                <a:lnTo>
                  <a:pt x="5496673" y="0"/>
                </a:lnTo>
                <a:cubicBezTo>
                  <a:pt x="5553416" y="0"/>
                  <a:pt x="5599416" y="45999"/>
                  <a:pt x="5599416" y="102742"/>
                </a:cubicBezTo>
                <a:lnTo>
                  <a:pt x="5599416" y="1250022"/>
                </a:lnTo>
                <a:cubicBezTo>
                  <a:pt x="5599416" y="1306765"/>
                  <a:pt x="5553416" y="1352764"/>
                  <a:pt x="5496673" y="1352764"/>
                </a:cubicBezTo>
                <a:lnTo>
                  <a:pt x="34247" y="1352764"/>
                </a:lnTo>
                <a:cubicBezTo>
                  <a:pt x="15333" y="1352764"/>
                  <a:pt x="0" y="1337431"/>
                  <a:pt x="0" y="1318517"/>
                </a:cubicBezTo>
                <a:lnTo>
                  <a:pt x="0" y="34247"/>
                </a:lnTo>
                <a:cubicBezTo>
                  <a:pt x="0" y="15346"/>
                  <a:pt x="15346" y="0"/>
                  <a:pt x="34247" y="0"/>
                </a:cubicBezTo>
                <a:close/>
              </a:path>
            </a:pathLst>
          </a:custGeom>
          <a:solidFill>
            <a:srgbClr val="3D3836">
              <a:alpha val="50196"/>
            </a:srgbClr>
          </a:solidFill>
          <a:ln/>
        </p:spPr>
      </p:sp>
      <p:sp>
        <p:nvSpPr>
          <p:cNvPr id="18" name="Shape 15"/>
          <p:cNvSpPr/>
          <p:nvPr/>
        </p:nvSpPr>
        <p:spPr>
          <a:xfrm>
            <a:off x="6250112" y="2352354"/>
            <a:ext cx="34247" cy="1352764"/>
          </a:xfrm>
          <a:custGeom>
            <a:avLst/>
            <a:gdLst/>
            <a:ahLst/>
            <a:cxnLst/>
            <a:rect l="l" t="t" r="r" b="b"/>
            <a:pathLst>
              <a:path w="34247" h="1352764">
                <a:moveTo>
                  <a:pt x="34247" y="0"/>
                </a:moveTo>
                <a:lnTo>
                  <a:pt x="34247" y="0"/>
                </a:lnTo>
                <a:lnTo>
                  <a:pt x="34247" y="1352764"/>
                </a:lnTo>
                <a:lnTo>
                  <a:pt x="34247" y="1352764"/>
                </a:lnTo>
                <a:cubicBezTo>
                  <a:pt x="15333" y="1352764"/>
                  <a:pt x="0" y="1337431"/>
                  <a:pt x="0" y="1318517"/>
                </a:cubicBezTo>
                <a:lnTo>
                  <a:pt x="0" y="34247"/>
                </a:lnTo>
                <a:cubicBezTo>
                  <a:pt x="0" y="15333"/>
                  <a:pt x="15333" y="0"/>
                  <a:pt x="34247" y="0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19" name="Shape 16"/>
          <p:cNvSpPr/>
          <p:nvPr/>
        </p:nvSpPr>
        <p:spPr>
          <a:xfrm>
            <a:off x="6404225" y="2489343"/>
            <a:ext cx="342472" cy="342472"/>
          </a:xfrm>
          <a:custGeom>
            <a:avLst/>
            <a:gdLst/>
            <a:ahLst/>
            <a:cxnLst/>
            <a:rect l="l" t="t" r="r" b="b"/>
            <a:pathLst>
              <a:path w="342472" h="342472">
                <a:moveTo>
                  <a:pt x="68494" y="0"/>
                </a:moveTo>
                <a:lnTo>
                  <a:pt x="273978" y="0"/>
                </a:lnTo>
                <a:cubicBezTo>
                  <a:pt x="311781" y="0"/>
                  <a:pt x="342472" y="30691"/>
                  <a:pt x="342472" y="68494"/>
                </a:cubicBezTo>
                <a:lnTo>
                  <a:pt x="342472" y="273978"/>
                </a:lnTo>
                <a:cubicBezTo>
                  <a:pt x="342472" y="311806"/>
                  <a:pt x="311806" y="342472"/>
                  <a:pt x="273978" y="342472"/>
                </a:cubicBezTo>
                <a:lnTo>
                  <a:pt x="68494" y="342472"/>
                </a:lnTo>
                <a:cubicBezTo>
                  <a:pt x="30691" y="342472"/>
                  <a:pt x="0" y="311781"/>
                  <a:pt x="0" y="273978"/>
                </a:cubicBezTo>
                <a:lnTo>
                  <a:pt x="0" y="68494"/>
                </a:lnTo>
                <a:cubicBezTo>
                  <a:pt x="0" y="30666"/>
                  <a:pt x="30666" y="0"/>
                  <a:pt x="68494" y="0"/>
                </a:cubicBezTo>
                <a:close/>
              </a:path>
            </a:pathLst>
          </a:custGeom>
          <a:solidFill>
            <a:srgbClr val="D4A574">
              <a:alpha val="20000"/>
            </a:srgbClr>
          </a:solidFill>
          <a:ln/>
        </p:spPr>
      </p:sp>
      <p:sp>
        <p:nvSpPr>
          <p:cNvPr id="20" name="Shape 17"/>
          <p:cNvSpPr/>
          <p:nvPr/>
        </p:nvSpPr>
        <p:spPr>
          <a:xfrm>
            <a:off x="6510177" y="2583522"/>
            <a:ext cx="134848" cy="154112"/>
          </a:xfrm>
          <a:custGeom>
            <a:avLst/>
            <a:gdLst/>
            <a:ahLst/>
            <a:cxnLst/>
            <a:rect l="l" t="t" r="r" b="b"/>
            <a:pathLst>
              <a:path w="134848" h="154112">
                <a:moveTo>
                  <a:pt x="86688" y="19264"/>
                </a:moveTo>
                <a:lnTo>
                  <a:pt x="105952" y="19264"/>
                </a:lnTo>
                <a:lnTo>
                  <a:pt x="105952" y="144480"/>
                </a:lnTo>
                <a:cubicBezTo>
                  <a:pt x="105952" y="149808"/>
                  <a:pt x="110257" y="154112"/>
                  <a:pt x="115584" y="154112"/>
                </a:cubicBezTo>
                <a:lnTo>
                  <a:pt x="125216" y="154112"/>
                </a:lnTo>
                <a:cubicBezTo>
                  <a:pt x="130544" y="154112"/>
                  <a:pt x="134848" y="149808"/>
                  <a:pt x="134848" y="144480"/>
                </a:cubicBezTo>
                <a:cubicBezTo>
                  <a:pt x="134848" y="139153"/>
                  <a:pt x="130544" y="134848"/>
                  <a:pt x="125216" y="134848"/>
                </a:cubicBezTo>
                <a:lnTo>
                  <a:pt x="125216" y="19264"/>
                </a:lnTo>
                <a:cubicBezTo>
                  <a:pt x="125216" y="8639"/>
                  <a:pt x="116578" y="0"/>
                  <a:pt x="105952" y="0"/>
                </a:cubicBezTo>
                <a:lnTo>
                  <a:pt x="77056" y="0"/>
                </a:lnTo>
                <a:lnTo>
                  <a:pt x="77056" y="0"/>
                </a:lnTo>
                <a:lnTo>
                  <a:pt x="28896" y="0"/>
                </a:lnTo>
                <a:cubicBezTo>
                  <a:pt x="18271" y="0"/>
                  <a:pt x="9632" y="8639"/>
                  <a:pt x="9632" y="19264"/>
                </a:cubicBezTo>
                <a:lnTo>
                  <a:pt x="9632" y="134848"/>
                </a:lnTo>
                <a:cubicBezTo>
                  <a:pt x="4304" y="134848"/>
                  <a:pt x="0" y="139153"/>
                  <a:pt x="0" y="144480"/>
                </a:cubicBezTo>
                <a:cubicBezTo>
                  <a:pt x="0" y="149808"/>
                  <a:pt x="4304" y="154112"/>
                  <a:pt x="9632" y="154112"/>
                </a:cubicBezTo>
                <a:lnTo>
                  <a:pt x="77056" y="154112"/>
                </a:lnTo>
                <a:cubicBezTo>
                  <a:pt x="82384" y="154112"/>
                  <a:pt x="86688" y="149808"/>
                  <a:pt x="86688" y="144480"/>
                </a:cubicBezTo>
                <a:lnTo>
                  <a:pt x="86688" y="19264"/>
                </a:lnTo>
                <a:close/>
                <a:moveTo>
                  <a:pt x="48160" y="77056"/>
                </a:moveTo>
                <a:cubicBezTo>
                  <a:pt x="48160" y="71740"/>
                  <a:pt x="52476" y="67424"/>
                  <a:pt x="57792" y="67424"/>
                </a:cubicBezTo>
                <a:cubicBezTo>
                  <a:pt x="63108" y="67424"/>
                  <a:pt x="67424" y="71740"/>
                  <a:pt x="67424" y="77056"/>
                </a:cubicBezTo>
                <a:cubicBezTo>
                  <a:pt x="67424" y="82372"/>
                  <a:pt x="63108" y="86688"/>
                  <a:pt x="57792" y="86688"/>
                </a:cubicBezTo>
                <a:cubicBezTo>
                  <a:pt x="52476" y="86688"/>
                  <a:pt x="48160" y="82372"/>
                  <a:pt x="48160" y="77056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21" name="Text 18"/>
          <p:cNvSpPr/>
          <p:nvPr/>
        </p:nvSpPr>
        <p:spPr>
          <a:xfrm>
            <a:off x="6849438" y="2540713"/>
            <a:ext cx="573640" cy="23973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13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Access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6404225" y="2900309"/>
            <a:ext cx="5368247" cy="39384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944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Intro ke orang, tempat, atau kesempatan yang tertutup bagi outsider. Akses adalah currency paling berharga.</a:t>
            </a:r>
            <a:endParaRPr lang="en-US" sz="1600" dirty="0"/>
          </a:p>
        </p:txBody>
      </p:sp>
      <p:sp>
        <p:nvSpPr>
          <p:cNvPr id="23" name="Shape 20"/>
          <p:cNvSpPr/>
          <p:nvPr/>
        </p:nvSpPr>
        <p:spPr>
          <a:xfrm>
            <a:off x="6404225" y="3358365"/>
            <a:ext cx="710629" cy="205483"/>
          </a:xfrm>
          <a:custGeom>
            <a:avLst/>
            <a:gdLst/>
            <a:ahLst/>
            <a:cxnLst/>
            <a:rect l="l" t="t" r="r" b="b"/>
            <a:pathLst>
              <a:path w="710629" h="205483">
                <a:moveTo>
                  <a:pt x="34248" y="0"/>
                </a:moveTo>
                <a:lnTo>
                  <a:pt x="676381" y="0"/>
                </a:lnTo>
                <a:cubicBezTo>
                  <a:pt x="695296" y="0"/>
                  <a:pt x="710629" y="15333"/>
                  <a:pt x="710629" y="34248"/>
                </a:cubicBezTo>
                <a:lnTo>
                  <a:pt x="710629" y="171235"/>
                </a:lnTo>
                <a:cubicBezTo>
                  <a:pt x="710629" y="190150"/>
                  <a:pt x="695296" y="205483"/>
                  <a:pt x="676381" y="205483"/>
                </a:cubicBezTo>
                <a:lnTo>
                  <a:pt x="34248" y="205483"/>
                </a:lnTo>
                <a:cubicBezTo>
                  <a:pt x="15346" y="205483"/>
                  <a:pt x="0" y="190137"/>
                  <a:pt x="0" y="171235"/>
                </a:cubicBezTo>
                <a:lnTo>
                  <a:pt x="0" y="34248"/>
                </a:lnTo>
                <a:cubicBezTo>
                  <a:pt x="0" y="15346"/>
                  <a:pt x="15346" y="0"/>
                  <a:pt x="34248" y="0"/>
                </a:cubicBezTo>
                <a:close/>
              </a:path>
            </a:pathLst>
          </a:custGeom>
          <a:solidFill>
            <a:srgbClr val="D4A574">
              <a:alpha val="20000"/>
            </a:srgbClr>
          </a:solidFill>
          <a:ln/>
        </p:spPr>
      </p:sp>
      <p:sp>
        <p:nvSpPr>
          <p:cNvPr id="24" name="Text 21"/>
          <p:cNvSpPr/>
          <p:nvPr/>
        </p:nvSpPr>
        <p:spPr>
          <a:xfrm>
            <a:off x="6404225" y="3358365"/>
            <a:ext cx="762000" cy="205483"/>
          </a:xfrm>
          <a:prstGeom prst="rect">
            <a:avLst/>
          </a:prstGeom>
          <a:noFill/>
          <a:ln/>
        </p:spPr>
        <p:txBody>
          <a:bodyPr wrap="square" lIns="68494" tIns="34247" rIns="68494" bIns="34247" rtlCol="0" anchor="ctr"/>
          <a:lstStyle/>
          <a:p>
            <a:pPr>
              <a:lnSpc>
                <a:spcPct val="110000"/>
              </a:lnSpc>
            </a:pPr>
            <a:r>
              <a:rPr lang="en-US" sz="809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Warm intros</a:t>
            </a:r>
            <a:endParaRPr lang="en-US" sz="1600" dirty="0"/>
          </a:p>
        </p:txBody>
      </p:sp>
      <p:sp>
        <p:nvSpPr>
          <p:cNvPr id="25" name="Shape 22"/>
          <p:cNvSpPr/>
          <p:nvPr/>
        </p:nvSpPr>
        <p:spPr>
          <a:xfrm>
            <a:off x="7186626" y="3358365"/>
            <a:ext cx="907551" cy="205483"/>
          </a:xfrm>
          <a:custGeom>
            <a:avLst/>
            <a:gdLst/>
            <a:ahLst/>
            <a:cxnLst/>
            <a:rect l="l" t="t" r="r" b="b"/>
            <a:pathLst>
              <a:path w="907551" h="205483">
                <a:moveTo>
                  <a:pt x="34248" y="0"/>
                </a:moveTo>
                <a:lnTo>
                  <a:pt x="873303" y="0"/>
                </a:lnTo>
                <a:cubicBezTo>
                  <a:pt x="892217" y="0"/>
                  <a:pt x="907551" y="15333"/>
                  <a:pt x="907551" y="34248"/>
                </a:cubicBezTo>
                <a:lnTo>
                  <a:pt x="907551" y="171235"/>
                </a:lnTo>
                <a:cubicBezTo>
                  <a:pt x="907551" y="190150"/>
                  <a:pt x="892217" y="205483"/>
                  <a:pt x="873303" y="205483"/>
                </a:cubicBezTo>
                <a:lnTo>
                  <a:pt x="34248" y="205483"/>
                </a:lnTo>
                <a:cubicBezTo>
                  <a:pt x="15346" y="205483"/>
                  <a:pt x="0" y="190137"/>
                  <a:pt x="0" y="171235"/>
                </a:cubicBezTo>
                <a:lnTo>
                  <a:pt x="0" y="34248"/>
                </a:lnTo>
                <a:cubicBezTo>
                  <a:pt x="0" y="15346"/>
                  <a:pt x="15346" y="0"/>
                  <a:pt x="34248" y="0"/>
                </a:cubicBezTo>
                <a:close/>
              </a:path>
            </a:pathLst>
          </a:custGeom>
          <a:solidFill>
            <a:srgbClr val="D4A574">
              <a:alpha val="20000"/>
            </a:srgbClr>
          </a:solidFill>
          <a:ln/>
        </p:spPr>
      </p:sp>
      <p:sp>
        <p:nvSpPr>
          <p:cNvPr id="26" name="Text 23"/>
          <p:cNvSpPr/>
          <p:nvPr/>
        </p:nvSpPr>
        <p:spPr>
          <a:xfrm>
            <a:off x="7186626" y="3358365"/>
            <a:ext cx="958921" cy="205483"/>
          </a:xfrm>
          <a:prstGeom prst="rect">
            <a:avLst/>
          </a:prstGeom>
          <a:noFill/>
          <a:ln/>
        </p:spPr>
        <p:txBody>
          <a:bodyPr wrap="square" lIns="68494" tIns="34247" rIns="68494" bIns="34247" rtlCol="0" anchor="ctr"/>
          <a:lstStyle/>
          <a:p>
            <a:pPr>
              <a:lnSpc>
                <a:spcPct val="110000"/>
              </a:lnSpc>
            </a:pPr>
            <a:r>
              <a:rPr lang="en-US" sz="809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Exclusive events</a:t>
            </a:r>
            <a:endParaRPr lang="en-US" sz="1600" dirty="0"/>
          </a:p>
        </p:txBody>
      </p:sp>
      <p:sp>
        <p:nvSpPr>
          <p:cNvPr id="27" name="Shape 24"/>
          <p:cNvSpPr/>
          <p:nvPr/>
        </p:nvSpPr>
        <p:spPr>
          <a:xfrm>
            <a:off x="8162671" y="3358365"/>
            <a:ext cx="710629" cy="205483"/>
          </a:xfrm>
          <a:custGeom>
            <a:avLst/>
            <a:gdLst/>
            <a:ahLst/>
            <a:cxnLst/>
            <a:rect l="l" t="t" r="r" b="b"/>
            <a:pathLst>
              <a:path w="710629" h="205483">
                <a:moveTo>
                  <a:pt x="34248" y="0"/>
                </a:moveTo>
                <a:lnTo>
                  <a:pt x="676381" y="0"/>
                </a:lnTo>
                <a:cubicBezTo>
                  <a:pt x="695296" y="0"/>
                  <a:pt x="710629" y="15333"/>
                  <a:pt x="710629" y="34248"/>
                </a:cubicBezTo>
                <a:lnTo>
                  <a:pt x="710629" y="171235"/>
                </a:lnTo>
                <a:cubicBezTo>
                  <a:pt x="710629" y="190150"/>
                  <a:pt x="695296" y="205483"/>
                  <a:pt x="676381" y="205483"/>
                </a:cubicBezTo>
                <a:lnTo>
                  <a:pt x="34248" y="205483"/>
                </a:lnTo>
                <a:cubicBezTo>
                  <a:pt x="15346" y="205483"/>
                  <a:pt x="0" y="190137"/>
                  <a:pt x="0" y="171235"/>
                </a:cubicBezTo>
                <a:lnTo>
                  <a:pt x="0" y="34248"/>
                </a:lnTo>
                <a:cubicBezTo>
                  <a:pt x="0" y="15346"/>
                  <a:pt x="15346" y="0"/>
                  <a:pt x="34248" y="0"/>
                </a:cubicBezTo>
                <a:close/>
              </a:path>
            </a:pathLst>
          </a:custGeom>
          <a:solidFill>
            <a:srgbClr val="D4A574">
              <a:alpha val="20000"/>
            </a:srgbClr>
          </a:solidFill>
          <a:ln/>
        </p:spPr>
      </p:sp>
      <p:sp>
        <p:nvSpPr>
          <p:cNvPr id="28" name="Text 25"/>
          <p:cNvSpPr/>
          <p:nvPr/>
        </p:nvSpPr>
        <p:spPr>
          <a:xfrm>
            <a:off x="8162671" y="3358365"/>
            <a:ext cx="762000" cy="205483"/>
          </a:xfrm>
          <a:prstGeom prst="rect">
            <a:avLst/>
          </a:prstGeom>
          <a:noFill/>
          <a:ln/>
        </p:spPr>
        <p:txBody>
          <a:bodyPr wrap="square" lIns="68494" tIns="34247" rIns="68494" bIns="34247" rtlCol="0" anchor="ctr"/>
          <a:lstStyle/>
          <a:p>
            <a:pPr>
              <a:lnSpc>
                <a:spcPct val="110000"/>
              </a:lnSpc>
            </a:pPr>
            <a:r>
              <a:rPr lang="en-US" sz="809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Inner circles</a:t>
            </a:r>
            <a:endParaRPr lang="en-US" sz="1600" dirty="0"/>
          </a:p>
        </p:txBody>
      </p:sp>
      <p:sp>
        <p:nvSpPr>
          <p:cNvPr id="29" name="Shape 26"/>
          <p:cNvSpPr/>
          <p:nvPr/>
        </p:nvSpPr>
        <p:spPr>
          <a:xfrm>
            <a:off x="6250112" y="3803579"/>
            <a:ext cx="5599416" cy="1155843"/>
          </a:xfrm>
          <a:custGeom>
            <a:avLst/>
            <a:gdLst/>
            <a:ahLst/>
            <a:cxnLst/>
            <a:rect l="l" t="t" r="r" b="b"/>
            <a:pathLst>
              <a:path w="5599416" h="1155843">
                <a:moveTo>
                  <a:pt x="34247" y="0"/>
                </a:moveTo>
                <a:lnTo>
                  <a:pt x="5496673" y="0"/>
                </a:lnTo>
                <a:cubicBezTo>
                  <a:pt x="5553416" y="0"/>
                  <a:pt x="5599416" y="46000"/>
                  <a:pt x="5599416" y="102743"/>
                </a:cubicBezTo>
                <a:lnTo>
                  <a:pt x="5599416" y="1053100"/>
                </a:lnTo>
                <a:cubicBezTo>
                  <a:pt x="5599416" y="1109843"/>
                  <a:pt x="5553416" y="1155843"/>
                  <a:pt x="5496673" y="1155843"/>
                </a:cubicBezTo>
                <a:lnTo>
                  <a:pt x="34247" y="1155843"/>
                </a:lnTo>
                <a:cubicBezTo>
                  <a:pt x="15333" y="1155843"/>
                  <a:pt x="0" y="1140510"/>
                  <a:pt x="0" y="1121596"/>
                </a:cubicBezTo>
                <a:lnTo>
                  <a:pt x="0" y="34247"/>
                </a:lnTo>
                <a:cubicBezTo>
                  <a:pt x="0" y="15333"/>
                  <a:pt x="15333" y="0"/>
                  <a:pt x="34247" y="0"/>
                </a:cubicBezTo>
                <a:close/>
              </a:path>
            </a:pathLst>
          </a:custGeom>
          <a:solidFill>
            <a:srgbClr val="3D3836">
              <a:alpha val="50196"/>
            </a:srgbClr>
          </a:solidFill>
          <a:ln/>
        </p:spPr>
      </p:sp>
      <p:sp>
        <p:nvSpPr>
          <p:cNvPr id="30" name="Shape 27"/>
          <p:cNvSpPr/>
          <p:nvPr/>
        </p:nvSpPr>
        <p:spPr>
          <a:xfrm>
            <a:off x="6250112" y="3803579"/>
            <a:ext cx="34247" cy="1155843"/>
          </a:xfrm>
          <a:custGeom>
            <a:avLst/>
            <a:gdLst/>
            <a:ahLst/>
            <a:cxnLst/>
            <a:rect l="l" t="t" r="r" b="b"/>
            <a:pathLst>
              <a:path w="34247" h="1155843">
                <a:moveTo>
                  <a:pt x="34247" y="0"/>
                </a:moveTo>
                <a:lnTo>
                  <a:pt x="34247" y="0"/>
                </a:lnTo>
                <a:lnTo>
                  <a:pt x="34247" y="1155843"/>
                </a:lnTo>
                <a:lnTo>
                  <a:pt x="34247" y="1155843"/>
                </a:lnTo>
                <a:cubicBezTo>
                  <a:pt x="15333" y="1155843"/>
                  <a:pt x="0" y="1140510"/>
                  <a:pt x="0" y="1121596"/>
                </a:cubicBezTo>
                <a:lnTo>
                  <a:pt x="0" y="34247"/>
                </a:lnTo>
                <a:cubicBezTo>
                  <a:pt x="0" y="15333"/>
                  <a:pt x="15333" y="0"/>
                  <a:pt x="34247" y="0"/>
                </a:cubicBezTo>
                <a:close/>
              </a:path>
            </a:pathLst>
          </a:custGeom>
          <a:solidFill>
            <a:srgbClr val="C97B63"/>
          </a:solidFill>
          <a:ln/>
        </p:spPr>
      </p:sp>
      <p:sp>
        <p:nvSpPr>
          <p:cNvPr id="31" name="Shape 28"/>
          <p:cNvSpPr/>
          <p:nvPr/>
        </p:nvSpPr>
        <p:spPr>
          <a:xfrm>
            <a:off x="6404225" y="3940567"/>
            <a:ext cx="342472" cy="342472"/>
          </a:xfrm>
          <a:custGeom>
            <a:avLst/>
            <a:gdLst/>
            <a:ahLst/>
            <a:cxnLst/>
            <a:rect l="l" t="t" r="r" b="b"/>
            <a:pathLst>
              <a:path w="342472" h="342472">
                <a:moveTo>
                  <a:pt x="68494" y="0"/>
                </a:moveTo>
                <a:lnTo>
                  <a:pt x="273978" y="0"/>
                </a:lnTo>
                <a:cubicBezTo>
                  <a:pt x="311781" y="0"/>
                  <a:pt x="342472" y="30691"/>
                  <a:pt x="342472" y="68494"/>
                </a:cubicBezTo>
                <a:lnTo>
                  <a:pt x="342472" y="273978"/>
                </a:lnTo>
                <a:cubicBezTo>
                  <a:pt x="342472" y="311806"/>
                  <a:pt x="311806" y="342472"/>
                  <a:pt x="273978" y="342472"/>
                </a:cubicBezTo>
                <a:lnTo>
                  <a:pt x="68494" y="342472"/>
                </a:lnTo>
                <a:cubicBezTo>
                  <a:pt x="30691" y="342472"/>
                  <a:pt x="0" y="311781"/>
                  <a:pt x="0" y="273978"/>
                </a:cubicBezTo>
                <a:lnTo>
                  <a:pt x="0" y="68494"/>
                </a:lnTo>
                <a:cubicBezTo>
                  <a:pt x="0" y="30666"/>
                  <a:pt x="30666" y="0"/>
                  <a:pt x="68494" y="0"/>
                </a:cubicBezTo>
                <a:close/>
              </a:path>
            </a:pathLst>
          </a:custGeom>
          <a:solidFill>
            <a:srgbClr val="C97B63">
              <a:alpha val="20000"/>
            </a:srgbClr>
          </a:solidFill>
          <a:ln/>
        </p:spPr>
      </p:sp>
      <p:sp>
        <p:nvSpPr>
          <p:cNvPr id="32" name="Shape 29"/>
          <p:cNvSpPr/>
          <p:nvPr/>
        </p:nvSpPr>
        <p:spPr>
          <a:xfrm>
            <a:off x="6500545" y="4034747"/>
            <a:ext cx="154112" cy="154112"/>
          </a:xfrm>
          <a:custGeom>
            <a:avLst/>
            <a:gdLst/>
            <a:ahLst/>
            <a:cxnLst/>
            <a:rect l="l" t="t" r="r" b="b"/>
            <a:pathLst>
              <a:path w="154112" h="154112">
                <a:moveTo>
                  <a:pt x="138822" y="5689"/>
                </a:moveTo>
                <a:cubicBezTo>
                  <a:pt x="142283" y="7224"/>
                  <a:pt x="144480" y="10655"/>
                  <a:pt x="144480" y="14448"/>
                </a:cubicBezTo>
                <a:lnTo>
                  <a:pt x="144480" y="139664"/>
                </a:lnTo>
                <a:cubicBezTo>
                  <a:pt x="144480" y="143457"/>
                  <a:pt x="142283" y="146888"/>
                  <a:pt x="138822" y="148423"/>
                </a:cubicBezTo>
                <a:cubicBezTo>
                  <a:pt x="135360" y="149959"/>
                  <a:pt x="131357" y="149387"/>
                  <a:pt x="128497" y="146888"/>
                </a:cubicBezTo>
                <a:lnTo>
                  <a:pt x="114471" y="134638"/>
                </a:lnTo>
                <a:cubicBezTo>
                  <a:pt x="101347" y="123169"/>
                  <a:pt x="84762" y="116487"/>
                  <a:pt x="67394" y="115675"/>
                </a:cubicBezTo>
                <a:lnTo>
                  <a:pt x="67394" y="144480"/>
                </a:lnTo>
                <a:cubicBezTo>
                  <a:pt x="67394" y="149808"/>
                  <a:pt x="63090" y="154112"/>
                  <a:pt x="57762" y="154112"/>
                </a:cubicBezTo>
                <a:lnTo>
                  <a:pt x="48130" y="154112"/>
                </a:lnTo>
                <a:cubicBezTo>
                  <a:pt x="42802" y="154112"/>
                  <a:pt x="38498" y="149808"/>
                  <a:pt x="38498" y="144480"/>
                </a:cubicBezTo>
                <a:lnTo>
                  <a:pt x="38498" y="115584"/>
                </a:lnTo>
                <a:cubicBezTo>
                  <a:pt x="17247" y="115584"/>
                  <a:pt x="0" y="98337"/>
                  <a:pt x="0" y="77056"/>
                </a:cubicBezTo>
                <a:cubicBezTo>
                  <a:pt x="0" y="55775"/>
                  <a:pt x="17247" y="38528"/>
                  <a:pt x="38528" y="38528"/>
                </a:cubicBezTo>
                <a:lnTo>
                  <a:pt x="63963" y="38528"/>
                </a:lnTo>
                <a:cubicBezTo>
                  <a:pt x="82564" y="38468"/>
                  <a:pt x="100504" y="31695"/>
                  <a:pt x="114501" y="19475"/>
                </a:cubicBezTo>
                <a:lnTo>
                  <a:pt x="128527" y="7224"/>
                </a:lnTo>
                <a:cubicBezTo>
                  <a:pt x="131357" y="4726"/>
                  <a:pt x="135420" y="4154"/>
                  <a:pt x="138852" y="5689"/>
                </a:cubicBezTo>
                <a:close/>
                <a:moveTo>
                  <a:pt x="67424" y="96320"/>
                </a:moveTo>
                <a:lnTo>
                  <a:pt x="67424" y="96380"/>
                </a:lnTo>
                <a:cubicBezTo>
                  <a:pt x="88585" y="97193"/>
                  <a:pt x="108902" y="104959"/>
                  <a:pt x="125216" y="118474"/>
                </a:cubicBezTo>
                <a:lnTo>
                  <a:pt x="125216" y="35608"/>
                </a:lnTo>
                <a:cubicBezTo>
                  <a:pt x="108902" y="49123"/>
                  <a:pt x="88585" y="56889"/>
                  <a:pt x="67424" y="57702"/>
                </a:cubicBezTo>
                <a:lnTo>
                  <a:pt x="67424" y="96320"/>
                </a:lnTo>
                <a:close/>
              </a:path>
            </a:pathLst>
          </a:custGeom>
          <a:solidFill>
            <a:srgbClr val="C97B63"/>
          </a:solidFill>
          <a:ln/>
        </p:spPr>
      </p:sp>
      <p:sp>
        <p:nvSpPr>
          <p:cNvPr id="33" name="Text 30"/>
          <p:cNvSpPr/>
          <p:nvPr/>
        </p:nvSpPr>
        <p:spPr>
          <a:xfrm>
            <a:off x="6849438" y="3991938"/>
            <a:ext cx="1001730" cy="23973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13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Amplification</a:t>
            </a:r>
            <a:endParaRPr lang="en-US" sz="1600" dirty="0"/>
          </a:p>
        </p:txBody>
      </p:sp>
      <p:sp>
        <p:nvSpPr>
          <p:cNvPr id="34" name="Text 31"/>
          <p:cNvSpPr/>
          <p:nvPr/>
        </p:nvSpPr>
        <p:spPr>
          <a:xfrm>
            <a:off x="6404225" y="4351534"/>
            <a:ext cx="5368247" cy="19692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944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Platform untuk suara anggota. "Saya akan membantu suaramu didengar lebih banyak orang."</a:t>
            </a:r>
            <a:endParaRPr lang="en-US" sz="1600" dirty="0"/>
          </a:p>
        </p:txBody>
      </p:sp>
      <p:sp>
        <p:nvSpPr>
          <p:cNvPr id="35" name="Shape 32"/>
          <p:cNvSpPr/>
          <p:nvPr/>
        </p:nvSpPr>
        <p:spPr>
          <a:xfrm>
            <a:off x="6404225" y="4614809"/>
            <a:ext cx="753438" cy="205483"/>
          </a:xfrm>
          <a:custGeom>
            <a:avLst/>
            <a:gdLst/>
            <a:ahLst/>
            <a:cxnLst/>
            <a:rect l="l" t="t" r="r" b="b"/>
            <a:pathLst>
              <a:path w="753438" h="205483">
                <a:moveTo>
                  <a:pt x="34248" y="0"/>
                </a:moveTo>
                <a:lnTo>
                  <a:pt x="719190" y="0"/>
                </a:lnTo>
                <a:cubicBezTo>
                  <a:pt x="738105" y="0"/>
                  <a:pt x="753438" y="15333"/>
                  <a:pt x="753438" y="34248"/>
                </a:cubicBezTo>
                <a:lnTo>
                  <a:pt x="753438" y="171235"/>
                </a:lnTo>
                <a:cubicBezTo>
                  <a:pt x="753438" y="190150"/>
                  <a:pt x="738105" y="205483"/>
                  <a:pt x="719190" y="205483"/>
                </a:cubicBezTo>
                <a:lnTo>
                  <a:pt x="34248" y="205483"/>
                </a:lnTo>
                <a:cubicBezTo>
                  <a:pt x="15346" y="205483"/>
                  <a:pt x="0" y="190137"/>
                  <a:pt x="0" y="171235"/>
                </a:cubicBezTo>
                <a:lnTo>
                  <a:pt x="0" y="34248"/>
                </a:lnTo>
                <a:cubicBezTo>
                  <a:pt x="0" y="15346"/>
                  <a:pt x="15346" y="0"/>
                  <a:pt x="34248" y="0"/>
                </a:cubicBezTo>
                <a:close/>
              </a:path>
            </a:pathLst>
          </a:custGeom>
          <a:solidFill>
            <a:srgbClr val="C97B63">
              <a:alpha val="20000"/>
            </a:srgbClr>
          </a:solidFill>
          <a:ln/>
        </p:spPr>
      </p:sp>
      <p:sp>
        <p:nvSpPr>
          <p:cNvPr id="36" name="Text 33"/>
          <p:cNvSpPr/>
          <p:nvPr/>
        </p:nvSpPr>
        <p:spPr>
          <a:xfrm>
            <a:off x="6404225" y="4614809"/>
            <a:ext cx="804809" cy="205483"/>
          </a:xfrm>
          <a:prstGeom prst="rect">
            <a:avLst/>
          </a:prstGeom>
          <a:noFill/>
          <a:ln/>
        </p:spPr>
        <p:txBody>
          <a:bodyPr wrap="square" lIns="68494" tIns="34247" rIns="68494" bIns="34247" rtlCol="0" anchor="ctr"/>
          <a:lstStyle/>
          <a:p>
            <a:pPr>
              <a:lnSpc>
                <a:spcPct val="110000"/>
              </a:lnSpc>
            </a:pPr>
            <a:r>
              <a:rPr lang="en-US" sz="809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Social shares</a:t>
            </a:r>
            <a:endParaRPr lang="en-US" sz="1600" dirty="0"/>
          </a:p>
        </p:txBody>
      </p:sp>
      <p:sp>
        <p:nvSpPr>
          <p:cNvPr id="37" name="Shape 34"/>
          <p:cNvSpPr/>
          <p:nvPr/>
        </p:nvSpPr>
        <p:spPr>
          <a:xfrm>
            <a:off x="7226425" y="4614809"/>
            <a:ext cx="727753" cy="205483"/>
          </a:xfrm>
          <a:custGeom>
            <a:avLst/>
            <a:gdLst/>
            <a:ahLst/>
            <a:cxnLst/>
            <a:rect l="l" t="t" r="r" b="b"/>
            <a:pathLst>
              <a:path w="727753" h="205483">
                <a:moveTo>
                  <a:pt x="34248" y="0"/>
                </a:moveTo>
                <a:lnTo>
                  <a:pt x="693505" y="0"/>
                </a:lnTo>
                <a:cubicBezTo>
                  <a:pt x="712420" y="0"/>
                  <a:pt x="727753" y="15333"/>
                  <a:pt x="727753" y="34248"/>
                </a:cubicBezTo>
                <a:lnTo>
                  <a:pt x="727753" y="171235"/>
                </a:lnTo>
                <a:cubicBezTo>
                  <a:pt x="727753" y="190150"/>
                  <a:pt x="712420" y="205483"/>
                  <a:pt x="693505" y="205483"/>
                </a:cubicBezTo>
                <a:lnTo>
                  <a:pt x="34248" y="205483"/>
                </a:lnTo>
                <a:cubicBezTo>
                  <a:pt x="15346" y="205483"/>
                  <a:pt x="0" y="190137"/>
                  <a:pt x="0" y="171235"/>
                </a:cubicBezTo>
                <a:lnTo>
                  <a:pt x="0" y="34248"/>
                </a:lnTo>
                <a:cubicBezTo>
                  <a:pt x="0" y="15346"/>
                  <a:pt x="15346" y="0"/>
                  <a:pt x="34248" y="0"/>
                </a:cubicBezTo>
                <a:close/>
              </a:path>
            </a:pathLst>
          </a:custGeom>
          <a:solidFill>
            <a:srgbClr val="C97B63">
              <a:alpha val="20000"/>
            </a:srgbClr>
          </a:solidFill>
          <a:ln/>
        </p:spPr>
      </p:sp>
      <p:sp>
        <p:nvSpPr>
          <p:cNvPr id="38" name="Text 35"/>
          <p:cNvSpPr/>
          <p:nvPr/>
        </p:nvSpPr>
        <p:spPr>
          <a:xfrm>
            <a:off x="7226425" y="4614809"/>
            <a:ext cx="779124" cy="205483"/>
          </a:xfrm>
          <a:prstGeom prst="rect">
            <a:avLst/>
          </a:prstGeom>
          <a:noFill/>
          <a:ln/>
        </p:spPr>
        <p:txBody>
          <a:bodyPr wrap="square" lIns="68494" tIns="34247" rIns="68494" bIns="34247" rtlCol="0" anchor="ctr"/>
          <a:lstStyle/>
          <a:p>
            <a:pPr>
              <a:lnSpc>
                <a:spcPct val="110000"/>
              </a:lnSpc>
            </a:pPr>
            <a:r>
              <a:rPr lang="en-US" sz="809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Testimonials</a:t>
            </a:r>
            <a:endParaRPr lang="en-US" sz="1600" dirty="0"/>
          </a:p>
        </p:txBody>
      </p:sp>
      <p:sp>
        <p:nvSpPr>
          <p:cNvPr id="39" name="Shape 36"/>
          <p:cNvSpPr/>
          <p:nvPr/>
        </p:nvSpPr>
        <p:spPr>
          <a:xfrm>
            <a:off x="8021869" y="4614809"/>
            <a:ext cx="753438" cy="205483"/>
          </a:xfrm>
          <a:custGeom>
            <a:avLst/>
            <a:gdLst/>
            <a:ahLst/>
            <a:cxnLst/>
            <a:rect l="l" t="t" r="r" b="b"/>
            <a:pathLst>
              <a:path w="753438" h="205483">
                <a:moveTo>
                  <a:pt x="34248" y="0"/>
                </a:moveTo>
                <a:lnTo>
                  <a:pt x="719190" y="0"/>
                </a:lnTo>
                <a:cubicBezTo>
                  <a:pt x="738105" y="0"/>
                  <a:pt x="753438" y="15333"/>
                  <a:pt x="753438" y="34248"/>
                </a:cubicBezTo>
                <a:lnTo>
                  <a:pt x="753438" y="171235"/>
                </a:lnTo>
                <a:cubicBezTo>
                  <a:pt x="753438" y="190150"/>
                  <a:pt x="738105" y="205483"/>
                  <a:pt x="719190" y="205483"/>
                </a:cubicBezTo>
                <a:lnTo>
                  <a:pt x="34248" y="205483"/>
                </a:lnTo>
                <a:cubicBezTo>
                  <a:pt x="15346" y="205483"/>
                  <a:pt x="0" y="190137"/>
                  <a:pt x="0" y="171235"/>
                </a:cubicBezTo>
                <a:lnTo>
                  <a:pt x="0" y="34248"/>
                </a:lnTo>
                <a:cubicBezTo>
                  <a:pt x="0" y="15346"/>
                  <a:pt x="15346" y="0"/>
                  <a:pt x="34248" y="0"/>
                </a:cubicBezTo>
                <a:close/>
              </a:path>
            </a:pathLst>
          </a:custGeom>
          <a:solidFill>
            <a:srgbClr val="C97B63">
              <a:alpha val="20000"/>
            </a:srgbClr>
          </a:solidFill>
          <a:ln/>
        </p:spPr>
      </p:sp>
      <p:sp>
        <p:nvSpPr>
          <p:cNvPr id="40" name="Text 37"/>
          <p:cNvSpPr/>
          <p:nvPr/>
        </p:nvSpPr>
        <p:spPr>
          <a:xfrm>
            <a:off x="8021869" y="4614809"/>
            <a:ext cx="804809" cy="205483"/>
          </a:xfrm>
          <a:prstGeom prst="rect">
            <a:avLst/>
          </a:prstGeom>
          <a:noFill/>
          <a:ln/>
        </p:spPr>
        <p:txBody>
          <a:bodyPr wrap="square" lIns="68494" tIns="34247" rIns="68494" bIns="34247" rtlCol="0" anchor="ctr"/>
          <a:lstStyle/>
          <a:p>
            <a:pPr>
              <a:lnSpc>
                <a:spcPct val="110000"/>
              </a:lnSpc>
            </a:pPr>
            <a:r>
              <a:rPr lang="en-US" sz="809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Introductions</a:t>
            </a:r>
            <a:endParaRPr lang="en-US" sz="1600" dirty="0"/>
          </a:p>
        </p:txBody>
      </p:sp>
      <p:sp>
        <p:nvSpPr>
          <p:cNvPr id="41" name="Shape 38"/>
          <p:cNvSpPr/>
          <p:nvPr/>
        </p:nvSpPr>
        <p:spPr>
          <a:xfrm>
            <a:off x="6237270" y="5064303"/>
            <a:ext cx="2748337" cy="590764"/>
          </a:xfrm>
          <a:custGeom>
            <a:avLst/>
            <a:gdLst/>
            <a:ahLst/>
            <a:cxnLst/>
            <a:rect l="l" t="t" r="r" b="b"/>
            <a:pathLst>
              <a:path w="2748337" h="590764">
                <a:moveTo>
                  <a:pt x="68493" y="0"/>
                </a:moveTo>
                <a:lnTo>
                  <a:pt x="2679844" y="0"/>
                </a:lnTo>
                <a:cubicBezTo>
                  <a:pt x="2717672" y="0"/>
                  <a:pt x="2748337" y="30665"/>
                  <a:pt x="2748337" y="68493"/>
                </a:cubicBezTo>
                <a:lnTo>
                  <a:pt x="2748337" y="522271"/>
                </a:lnTo>
                <a:cubicBezTo>
                  <a:pt x="2748337" y="560099"/>
                  <a:pt x="2717672" y="590764"/>
                  <a:pt x="2679844" y="590764"/>
                </a:cubicBezTo>
                <a:lnTo>
                  <a:pt x="68493" y="590764"/>
                </a:lnTo>
                <a:cubicBezTo>
                  <a:pt x="30665" y="590764"/>
                  <a:pt x="0" y="560099"/>
                  <a:pt x="0" y="522271"/>
                </a:cubicBezTo>
                <a:lnTo>
                  <a:pt x="0" y="68493"/>
                </a:lnTo>
                <a:cubicBezTo>
                  <a:pt x="0" y="30665"/>
                  <a:pt x="30665" y="0"/>
                  <a:pt x="68493" y="0"/>
                </a:cubicBezTo>
                <a:close/>
              </a:path>
            </a:pathLst>
          </a:custGeom>
          <a:solidFill>
            <a:srgbClr val="D4A574">
              <a:alpha val="10196"/>
            </a:srgbClr>
          </a:solidFill>
          <a:ln w="12700">
            <a:solidFill>
              <a:srgbClr val="D4A574">
                <a:alpha val="30196"/>
              </a:srgbClr>
            </a:solidFill>
            <a:prstDash val="solid"/>
          </a:ln>
        </p:spPr>
      </p:sp>
      <p:sp>
        <p:nvSpPr>
          <p:cNvPr id="42" name="Shape 39"/>
          <p:cNvSpPr/>
          <p:nvPr/>
        </p:nvSpPr>
        <p:spPr>
          <a:xfrm>
            <a:off x="6352854" y="5188449"/>
            <a:ext cx="154112" cy="136989"/>
          </a:xfrm>
          <a:custGeom>
            <a:avLst/>
            <a:gdLst/>
            <a:ahLst/>
            <a:cxnLst/>
            <a:rect l="l" t="t" r="r" b="b"/>
            <a:pathLst>
              <a:path w="154112" h="136989">
                <a:moveTo>
                  <a:pt x="74809" y="8294"/>
                </a:moveTo>
                <a:cubicBezTo>
                  <a:pt x="71036" y="3077"/>
                  <a:pt x="64989" y="0"/>
                  <a:pt x="58568" y="0"/>
                </a:cubicBezTo>
                <a:cubicBezTo>
                  <a:pt x="47491" y="0"/>
                  <a:pt x="38528" y="8963"/>
                  <a:pt x="38528" y="20040"/>
                </a:cubicBezTo>
                <a:lnTo>
                  <a:pt x="38528" y="20682"/>
                </a:lnTo>
                <a:cubicBezTo>
                  <a:pt x="38528" y="37913"/>
                  <a:pt x="60468" y="56374"/>
                  <a:pt x="71223" y="64374"/>
                </a:cubicBezTo>
                <a:cubicBezTo>
                  <a:pt x="74702" y="66969"/>
                  <a:pt x="79384" y="66969"/>
                  <a:pt x="82862" y="64374"/>
                </a:cubicBezTo>
                <a:cubicBezTo>
                  <a:pt x="93618" y="56347"/>
                  <a:pt x="115558" y="37913"/>
                  <a:pt x="115558" y="20682"/>
                </a:cubicBezTo>
                <a:lnTo>
                  <a:pt x="115558" y="20040"/>
                </a:lnTo>
                <a:cubicBezTo>
                  <a:pt x="115558" y="8963"/>
                  <a:pt x="106594" y="0"/>
                  <a:pt x="95518" y="0"/>
                </a:cubicBezTo>
                <a:cubicBezTo>
                  <a:pt x="89096" y="0"/>
                  <a:pt x="83049" y="3077"/>
                  <a:pt x="79277" y="8294"/>
                </a:cubicBezTo>
                <a:lnTo>
                  <a:pt x="77056" y="11425"/>
                </a:lnTo>
                <a:lnTo>
                  <a:pt x="74809" y="8294"/>
                </a:lnTo>
                <a:close/>
                <a:moveTo>
                  <a:pt x="29244" y="91370"/>
                </a:moveTo>
                <a:lnTo>
                  <a:pt x="17846" y="102742"/>
                </a:lnTo>
                <a:lnTo>
                  <a:pt x="8562" y="102742"/>
                </a:lnTo>
                <a:cubicBezTo>
                  <a:pt x="3826" y="102742"/>
                  <a:pt x="0" y="106568"/>
                  <a:pt x="0" y="111303"/>
                </a:cubicBezTo>
                <a:lnTo>
                  <a:pt x="0" y="128427"/>
                </a:lnTo>
                <a:cubicBezTo>
                  <a:pt x="0" y="133163"/>
                  <a:pt x="3826" y="136989"/>
                  <a:pt x="8562" y="136989"/>
                </a:cubicBezTo>
                <a:lnTo>
                  <a:pt x="94314" y="136989"/>
                </a:lnTo>
                <a:cubicBezTo>
                  <a:pt x="102073" y="136989"/>
                  <a:pt x="109645" y="134500"/>
                  <a:pt x="115905" y="129899"/>
                </a:cubicBezTo>
                <a:lnTo>
                  <a:pt x="149778" y="104936"/>
                </a:lnTo>
                <a:cubicBezTo>
                  <a:pt x="154540" y="101431"/>
                  <a:pt x="155557" y="94742"/>
                  <a:pt x="152052" y="89979"/>
                </a:cubicBezTo>
                <a:cubicBezTo>
                  <a:pt x="148547" y="85217"/>
                  <a:pt x="141858" y="84200"/>
                  <a:pt x="137096" y="87705"/>
                </a:cubicBezTo>
                <a:lnTo>
                  <a:pt x="105043" y="111303"/>
                </a:lnTo>
                <a:lnTo>
                  <a:pt x="74916" y="111303"/>
                </a:lnTo>
                <a:cubicBezTo>
                  <a:pt x="71357" y="111303"/>
                  <a:pt x="68494" y="108441"/>
                  <a:pt x="68494" y="104882"/>
                </a:cubicBezTo>
                <a:cubicBezTo>
                  <a:pt x="68494" y="101324"/>
                  <a:pt x="71357" y="98461"/>
                  <a:pt x="74916" y="98461"/>
                </a:cubicBezTo>
                <a:lnTo>
                  <a:pt x="94180" y="98461"/>
                </a:lnTo>
                <a:cubicBezTo>
                  <a:pt x="98916" y="98461"/>
                  <a:pt x="102742" y="94635"/>
                  <a:pt x="102742" y="89899"/>
                </a:cubicBezTo>
                <a:cubicBezTo>
                  <a:pt x="102742" y="85163"/>
                  <a:pt x="98916" y="81337"/>
                  <a:pt x="94180" y="81337"/>
                </a:cubicBezTo>
                <a:lnTo>
                  <a:pt x="53458" y="81337"/>
                </a:lnTo>
                <a:cubicBezTo>
                  <a:pt x="44388" y="81337"/>
                  <a:pt x="35665" y="84949"/>
                  <a:pt x="29244" y="91370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43" name="Text 40"/>
          <p:cNvSpPr/>
          <p:nvPr/>
        </p:nvSpPr>
        <p:spPr>
          <a:xfrm>
            <a:off x="6584022" y="5171326"/>
            <a:ext cx="839056" cy="1712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44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Accountability</a:t>
            </a:r>
            <a:endParaRPr lang="en-US" sz="1600" dirty="0"/>
          </a:p>
        </p:txBody>
      </p:sp>
      <p:sp>
        <p:nvSpPr>
          <p:cNvPr id="44" name="Text 41"/>
          <p:cNvSpPr/>
          <p:nvPr/>
        </p:nvSpPr>
        <p:spPr>
          <a:xfrm>
            <a:off x="6344292" y="5411056"/>
            <a:ext cx="2585663" cy="13698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09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Peer pressure yang konstruktif untuk goals</a:t>
            </a:r>
            <a:endParaRPr lang="en-US" sz="1600" dirty="0"/>
          </a:p>
        </p:txBody>
      </p:sp>
      <p:sp>
        <p:nvSpPr>
          <p:cNvPr id="45" name="Shape 42"/>
          <p:cNvSpPr/>
          <p:nvPr/>
        </p:nvSpPr>
        <p:spPr>
          <a:xfrm>
            <a:off x="9096910" y="5064303"/>
            <a:ext cx="2748337" cy="590764"/>
          </a:xfrm>
          <a:custGeom>
            <a:avLst/>
            <a:gdLst/>
            <a:ahLst/>
            <a:cxnLst/>
            <a:rect l="l" t="t" r="r" b="b"/>
            <a:pathLst>
              <a:path w="2748337" h="590764">
                <a:moveTo>
                  <a:pt x="68493" y="0"/>
                </a:moveTo>
                <a:lnTo>
                  <a:pt x="2679844" y="0"/>
                </a:lnTo>
                <a:cubicBezTo>
                  <a:pt x="2717672" y="0"/>
                  <a:pt x="2748337" y="30665"/>
                  <a:pt x="2748337" y="68493"/>
                </a:cubicBezTo>
                <a:lnTo>
                  <a:pt x="2748337" y="522271"/>
                </a:lnTo>
                <a:cubicBezTo>
                  <a:pt x="2748337" y="560099"/>
                  <a:pt x="2717672" y="590764"/>
                  <a:pt x="2679844" y="590764"/>
                </a:cubicBezTo>
                <a:lnTo>
                  <a:pt x="68493" y="590764"/>
                </a:lnTo>
                <a:cubicBezTo>
                  <a:pt x="30665" y="590764"/>
                  <a:pt x="0" y="560099"/>
                  <a:pt x="0" y="522271"/>
                </a:cubicBezTo>
                <a:lnTo>
                  <a:pt x="0" y="68493"/>
                </a:lnTo>
                <a:cubicBezTo>
                  <a:pt x="0" y="30665"/>
                  <a:pt x="30665" y="0"/>
                  <a:pt x="68493" y="0"/>
                </a:cubicBezTo>
                <a:close/>
              </a:path>
            </a:pathLst>
          </a:custGeom>
          <a:solidFill>
            <a:srgbClr val="C97B63">
              <a:alpha val="10196"/>
            </a:srgbClr>
          </a:solidFill>
          <a:ln w="12700">
            <a:solidFill>
              <a:srgbClr val="C97B63">
                <a:alpha val="30196"/>
              </a:srgbClr>
            </a:solidFill>
            <a:prstDash val="solid"/>
          </a:ln>
        </p:spPr>
      </p:sp>
      <p:sp>
        <p:nvSpPr>
          <p:cNvPr id="46" name="Shape 43"/>
          <p:cNvSpPr/>
          <p:nvPr/>
        </p:nvSpPr>
        <p:spPr>
          <a:xfrm>
            <a:off x="9221056" y="5188449"/>
            <a:ext cx="136989" cy="136989"/>
          </a:xfrm>
          <a:custGeom>
            <a:avLst/>
            <a:gdLst/>
            <a:ahLst/>
            <a:cxnLst/>
            <a:rect l="l" t="t" r="r" b="b"/>
            <a:pathLst>
              <a:path w="136989" h="136989">
                <a:moveTo>
                  <a:pt x="64481" y="23304"/>
                </a:moveTo>
                <a:lnTo>
                  <a:pt x="68494" y="28843"/>
                </a:lnTo>
                <a:lnTo>
                  <a:pt x="72508" y="23304"/>
                </a:lnTo>
                <a:cubicBezTo>
                  <a:pt x="79197" y="14047"/>
                  <a:pt x="89952" y="8562"/>
                  <a:pt x="101377" y="8562"/>
                </a:cubicBezTo>
                <a:cubicBezTo>
                  <a:pt x="121042" y="8562"/>
                  <a:pt x="136989" y="24508"/>
                  <a:pt x="136989" y="44174"/>
                </a:cubicBezTo>
                <a:lnTo>
                  <a:pt x="136989" y="44869"/>
                </a:lnTo>
                <a:cubicBezTo>
                  <a:pt x="136989" y="74889"/>
                  <a:pt x="99558" y="109752"/>
                  <a:pt x="80026" y="124654"/>
                </a:cubicBezTo>
                <a:cubicBezTo>
                  <a:pt x="76708" y="127169"/>
                  <a:pt x="72642" y="128427"/>
                  <a:pt x="68494" y="128427"/>
                </a:cubicBezTo>
                <a:cubicBezTo>
                  <a:pt x="64347" y="128427"/>
                  <a:pt x="60254" y="127196"/>
                  <a:pt x="56963" y="124654"/>
                </a:cubicBezTo>
                <a:cubicBezTo>
                  <a:pt x="37431" y="109752"/>
                  <a:pt x="0" y="74889"/>
                  <a:pt x="0" y="44869"/>
                </a:cubicBezTo>
                <a:lnTo>
                  <a:pt x="0" y="44174"/>
                </a:lnTo>
                <a:cubicBezTo>
                  <a:pt x="0" y="24508"/>
                  <a:pt x="15946" y="8562"/>
                  <a:pt x="35612" y="8562"/>
                </a:cubicBezTo>
                <a:cubicBezTo>
                  <a:pt x="47036" y="8562"/>
                  <a:pt x="57792" y="14047"/>
                  <a:pt x="64481" y="23304"/>
                </a:cubicBezTo>
                <a:close/>
              </a:path>
            </a:pathLst>
          </a:custGeom>
          <a:solidFill>
            <a:srgbClr val="C97B63"/>
          </a:solidFill>
          <a:ln/>
        </p:spPr>
      </p:sp>
      <p:sp>
        <p:nvSpPr>
          <p:cNvPr id="47" name="Text 44"/>
          <p:cNvSpPr/>
          <p:nvPr/>
        </p:nvSpPr>
        <p:spPr>
          <a:xfrm>
            <a:off x="9443663" y="5171326"/>
            <a:ext cx="616449" cy="1712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44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Belonging</a:t>
            </a:r>
            <a:endParaRPr lang="en-US" sz="1600" dirty="0"/>
          </a:p>
        </p:txBody>
      </p:sp>
      <p:sp>
        <p:nvSpPr>
          <p:cNvPr id="48" name="Text 45"/>
          <p:cNvSpPr/>
          <p:nvPr/>
        </p:nvSpPr>
        <p:spPr>
          <a:xfrm>
            <a:off x="9203933" y="5411056"/>
            <a:ext cx="2585663" cy="13698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09" dirty="0">
                <a:solidFill>
                  <a:srgbClr val="A89F9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Identitas dan rasa memiliki komunitas</a:t>
            </a:r>
            <a:endParaRPr lang="en-US" sz="1600" dirty="0"/>
          </a:p>
        </p:txBody>
      </p:sp>
      <p:sp>
        <p:nvSpPr>
          <p:cNvPr id="49" name="Shape 46"/>
          <p:cNvSpPr/>
          <p:nvPr/>
        </p:nvSpPr>
        <p:spPr>
          <a:xfrm>
            <a:off x="346753" y="6160213"/>
            <a:ext cx="11498494" cy="693506"/>
          </a:xfrm>
          <a:custGeom>
            <a:avLst/>
            <a:gdLst/>
            <a:ahLst/>
            <a:cxnLst/>
            <a:rect l="l" t="t" r="r" b="b"/>
            <a:pathLst>
              <a:path w="11498494" h="693506">
                <a:moveTo>
                  <a:pt x="68498" y="0"/>
                </a:moveTo>
                <a:lnTo>
                  <a:pt x="11429997" y="0"/>
                </a:lnTo>
                <a:cubicBezTo>
                  <a:pt x="11467827" y="0"/>
                  <a:pt x="11498494" y="30667"/>
                  <a:pt x="11498494" y="68498"/>
                </a:cubicBezTo>
                <a:lnTo>
                  <a:pt x="11498494" y="625008"/>
                </a:lnTo>
                <a:cubicBezTo>
                  <a:pt x="11498494" y="662838"/>
                  <a:pt x="11467827" y="693506"/>
                  <a:pt x="11429997" y="693506"/>
                </a:cubicBezTo>
                <a:lnTo>
                  <a:pt x="68498" y="693506"/>
                </a:lnTo>
                <a:cubicBezTo>
                  <a:pt x="30667" y="693506"/>
                  <a:pt x="0" y="662838"/>
                  <a:pt x="0" y="625008"/>
                </a:cubicBezTo>
                <a:lnTo>
                  <a:pt x="0" y="68498"/>
                </a:lnTo>
                <a:cubicBezTo>
                  <a:pt x="0" y="30693"/>
                  <a:pt x="30693" y="0"/>
                  <a:pt x="68498" y="0"/>
                </a:cubicBezTo>
                <a:close/>
              </a:path>
            </a:pathLst>
          </a:custGeom>
          <a:solidFill>
            <a:srgbClr val="C97B63">
              <a:alpha val="10196"/>
            </a:srgbClr>
          </a:solidFill>
          <a:ln w="12700">
            <a:solidFill>
              <a:srgbClr val="C97B63">
                <a:alpha val="30196"/>
              </a:srgbClr>
            </a:solidFill>
            <a:prstDash val="solid"/>
          </a:ln>
        </p:spPr>
      </p:sp>
      <p:sp>
        <p:nvSpPr>
          <p:cNvPr id="50" name="Shape 47"/>
          <p:cNvSpPr/>
          <p:nvPr/>
        </p:nvSpPr>
        <p:spPr>
          <a:xfrm>
            <a:off x="488022" y="6344292"/>
            <a:ext cx="171236" cy="136989"/>
          </a:xfrm>
          <a:custGeom>
            <a:avLst/>
            <a:gdLst/>
            <a:ahLst/>
            <a:cxnLst/>
            <a:rect l="l" t="t" r="r" b="b"/>
            <a:pathLst>
              <a:path w="171236" h="136989">
                <a:moveTo>
                  <a:pt x="102742" y="8562"/>
                </a:moveTo>
                <a:lnTo>
                  <a:pt x="136989" y="8562"/>
                </a:lnTo>
                <a:cubicBezTo>
                  <a:pt x="141725" y="8562"/>
                  <a:pt x="145551" y="12388"/>
                  <a:pt x="145551" y="17124"/>
                </a:cubicBezTo>
                <a:cubicBezTo>
                  <a:pt x="145551" y="21859"/>
                  <a:pt x="141725" y="25685"/>
                  <a:pt x="136989" y="25685"/>
                </a:cubicBezTo>
                <a:lnTo>
                  <a:pt x="106594" y="25685"/>
                </a:lnTo>
                <a:cubicBezTo>
                  <a:pt x="105203" y="32588"/>
                  <a:pt x="100467" y="38287"/>
                  <a:pt x="94180" y="41016"/>
                </a:cubicBezTo>
                <a:lnTo>
                  <a:pt x="94180" y="119865"/>
                </a:lnTo>
                <a:lnTo>
                  <a:pt x="136989" y="119865"/>
                </a:lnTo>
                <a:cubicBezTo>
                  <a:pt x="141725" y="119865"/>
                  <a:pt x="145551" y="123691"/>
                  <a:pt x="145551" y="128427"/>
                </a:cubicBezTo>
                <a:cubicBezTo>
                  <a:pt x="145551" y="133163"/>
                  <a:pt x="141725" y="136989"/>
                  <a:pt x="136989" y="136989"/>
                </a:cubicBezTo>
                <a:lnTo>
                  <a:pt x="34247" y="136989"/>
                </a:lnTo>
                <a:cubicBezTo>
                  <a:pt x="29511" y="136989"/>
                  <a:pt x="25685" y="133163"/>
                  <a:pt x="25685" y="128427"/>
                </a:cubicBezTo>
                <a:cubicBezTo>
                  <a:pt x="25685" y="123691"/>
                  <a:pt x="29511" y="119865"/>
                  <a:pt x="34247" y="119865"/>
                </a:cubicBezTo>
                <a:lnTo>
                  <a:pt x="77056" y="119865"/>
                </a:lnTo>
                <a:lnTo>
                  <a:pt x="77056" y="41016"/>
                </a:lnTo>
                <a:cubicBezTo>
                  <a:pt x="70769" y="38261"/>
                  <a:pt x="66033" y="32562"/>
                  <a:pt x="64642" y="25685"/>
                </a:cubicBezTo>
                <a:lnTo>
                  <a:pt x="34247" y="25685"/>
                </a:lnTo>
                <a:cubicBezTo>
                  <a:pt x="29511" y="25685"/>
                  <a:pt x="25685" y="21859"/>
                  <a:pt x="25685" y="17124"/>
                </a:cubicBezTo>
                <a:cubicBezTo>
                  <a:pt x="25685" y="12388"/>
                  <a:pt x="29511" y="8562"/>
                  <a:pt x="34247" y="8562"/>
                </a:cubicBezTo>
                <a:lnTo>
                  <a:pt x="68494" y="8562"/>
                </a:lnTo>
                <a:cubicBezTo>
                  <a:pt x="72401" y="3371"/>
                  <a:pt x="78608" y="0"/>
                  <a:pt x="85618" y="0"/>
                </a:cubicBezTo>
                <a:cubicBezTo>
                  <a:pt x="92628" y="0"/>
                  <a:pt x="98835" y="3371"/>
                  <a:pt x="102742" y="8562"/>
                </a:cubicBezTo>
                <a:close/>
                <a:moveTo>
                  <a:pt x="117618" y="85618"/>
                </a:moveTo>
                <a:lnTo>
                  <a:pt x="156360" y="85618"/>
                </a:lnTo>
                <a:lnTo>
                  <a:pt x="136989" y="52388"/>
                </a:lnTo>
                <a:lnTo>
                  <a:pt x="117618" y="85618"/>
                </a:lnTo>
                <a:close/>
                <a:moveTo>
                  <a:pt x="136989" y="111303"/>
                </a:moveTo>
                <a:cubicBezTo>
                  <a:pt x="120159" y="111303"/>
                  <a:pt x="106166" y="102206"/>
                  <a:pt x="103277" y="90193"/>
                </a:cubicBezTo>
                <a:cubicBezTo>
                  <a:pt x="102581" y="87250"/>
                  <a:pt x="103544" y="84227"/>
                  <a:pt x="105069" y="81605"/>
                </a:cubicBezTo>
                <a:lnTo>
                  <a:pt x="130541" y="37939"/>
                </a:lnTo>
                <a:cubicBezTo>
                  <a:pt x="131878" y="35638"/>
                  <a:pt x="134340" y="34247"/>
                  <a:pt x="136989" y="34247"/>
                </a:cubicBezTo>
                <a:cubicBezTo>
                  <a:pt x="139638" y="34247"/>
                  <a:pt x="142099" y="35665"/>
                  <a:pt x="143437" y="37939"/>
                </a:cubicBezTo>
                <a:lnTo>
                  <a:pt x="168908" y="81605"/>
                </a:lnTo>
                <a:cubicBezTo>
                  <a:pt x="170433" y="84227"/>
                  <a:pt x="171396" y="87250"/>
                  <a:pt x="170701" y="90193"/>
                </a:cubicBezTo>
                <a:cubicBezTo>
                  <a:pt x="167811" y="102180"/>
                  <a:pt x="153818" y="111303"/>
                  <a:pt x="136989" y="111303"/>
                </a:cubicBezTo>
                <a:close/>
                <a:moveTo>
                  <a:pt x="33926" y="52388"/>
                </a:moveTo>
                <a:lnTo>
                  <a:pt x="14555" y="85618"/>
                </a:lnTo>
                <a:lnTo>
                  <a:pt x="53324" y="85618"/>
                </a:lnTo>
                <a:lnTo>
                  <a:pt x="33926" y="52388"/>
                </a:lnTo>
                <a:close/>
                <a:moveTo>
                  <a:pt x="241" y="90193"/>
                </a:moveTo>
                <a:cubicBezTo>
                  <a:pt x="-455" y="87250"/>
                  <a:pt x="508" y="84227"/>
                  <a:pt x="2033" y="81605"/>
                </a:cubicBezTo>
                <a:lnTo>
                  <a:pt x="27505" y="37939"/>
                </a:lnTo>
                <a:cubicBezTo>
                  <a:pt x="28843" y="35638"/>
                  <a:pt x="31304" y="34247"/>
                  <a:pt x="33953" y="34247"/>
                </a:cubicBezTo>
                <a:cubicBezTo>
                  <a:pt x="36602" y="34247"/>
                  <a:pt x="39063" y="35665"/>
                  <a:pt x="40401" y="37939"/>
                </a:cubicBezTo>
                <a:lnTo>
                  <a:pt x="65872" y="81605"/>
                </a:lnTo>
                <a:cubicBezTo>
                  <a:pt x="67397" y="84227"/>
                  <a:pt x="68361" y="87250"/>
                  <a:pt x="67665" y="90193"/>
                </a:cubicBezTo>
                <a:cubicBezTo>
                  <a:pt x="64775" y="102180"/>
                  <a:pt x="50782" y="111303"/>
                  <a:pt x="33953" y="111303"/>
                </a:cubicBezTo>
                <a:cubicBezTo>
                  <a:pt x="17124" y="111303"/>
                  <a:pt x="3130" y="102206"/>
                  <a:pt x="241" y="90193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51" name="Text 48"/>
          <p:cNvSpPr/>
          <p:nvPr/>
        </p:nvSpPr>
        <p:spPr>
          <a:xfrm>
            <a:off x="705434" y="6301483"/>
            <a:ext cx="11067037" cy="41096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79" b="1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Value Exchange Framework:</a:t>
            </a:r>
            <a:pPr>
              <a:lnSpc>
                <a:spcPct val="130000"/>
              </a:lnSpc>
            </a:pPr>
            <a:r>
              <a:rPr lang="en-US" sz="1079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Komunitas yang sustainable memiliki </a:t>
            </a:r>
            <a:pPr>
              <a:lnSpc>
                <a:spcPct val="130000"/>
              </a:lnSpc>
            </a:pPr>
            <a:r>
              <a:rPr lang="en-US" sz="1079" b="1" dirty="0">
                <a:solidFill>
                  <a:srgbClr val="C97B6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aliran value dua arah</a:t>
            </a:r>
            <a:pPr>
              <a:lnSpc>
                <a:spcPct val="130000"/>
              </a:lnSpc>
            </a:pPr>
            <a:r>
              <a:rPr lang="en-US" sz="1079" dirty="0">
                <a:solidFill>
                  <a:srgbClr val="F5F0E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— setiap anggota mendapatkan DAN memberikan. Tidak ada free riders dalam komunitas yang sehat.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theme/theme1.xml><?xml version="1.0" encoding="utf-8"?>
<a:theme xmlns:a="http://schemas.openxmlformats.org/drawingml/2006/main" name="Custom Theme">
  <a:themeElements>
    <a:clrScheme name="Custom">
      <a:dk1>
        <a:srgbClr val="000000"/>
      </a:dk1>
      <a:lt1>
        <a:srgbClr val="ffffff"/>
      </a:lt1>
      <a:dk2>
        <a:srgbClr val="333333"/>
      </a:dk2>
      <a:lt2>
        <a:srgbClr val="eeeeee"/>
      </a:lt2>
      <a:accent1>
        <a:srgbClr val="8daac2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Moonshot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Community Leverage</dc:title>
  <dc:subject>Community Leverage</dc:subject>
  <dc:creator>Kimi</dc:creator>
  <cp:lastModifiedBy>Kimi</cp:lastModifiedBy>
  <cp:revision>1</cp:revision>
  <dcterms:created xsi:type="dcterms:W3CDTF">2026-03-01T15:27:44Z</dcterms:created>
  <dcterms:modified xsi:type="dcterms:W3CDTF">2026-03-01T15:27:44Z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4" name="AIGC">
    <vt:lpwstr>{"Label":"Community Leverage","ContentProducer":"001191110108MACG2KBH8F10000","ProduceID":"19ca9fa5-6a82-8330-8000-00003f483ce3","ReservedCode1":"","ContentPropagator":"001191110108MACG2KBH8F20000","PropagateID":"19ca9fa5-6a82-8330-8000-00003f483ce3","ReservedCode2":""}</vt:lpwstr>
  </property>
</Properties>
</file>