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embeddedFontLst>
    <p:embeddedFont>
      <p:font typeface="Quattrocento Sans" charset="-122" pitchFamily="34"/>
      <p:regular r:id="rId19"/>
    </p:embeddedFont>
    <p:embeddedFont>
      <p:font typeface="Oranienbaum" charset="-122" pitchFamily="34"/>
      <p:regular r:id="rId20"/>
    </p:embeddedFont>
    <p:embeddedFont>
      <p:font typeface="Liter" charset="-122" pitchFamily="34"/>
      <p:regular r:id="rId2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9" Type="http://schemas.openxmlformats.org/officeDocument/2006/relationships/font" Target="fonts/font1.fntdata"/><Relationship Id="rId20" Type="http://schemas.openxmlformats.org/officeDocument/2006/relationships/font" Target="fonts/font2.fntdata"/><Relationship Id="rId21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static.vecteezy.com/3b88ab4968feecd86aa66e7d20128c8fa87c842b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180" r="180" t="0" b="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4">
                  <a:alpha val="95000"/>
                </a:srgbClr>
              </a:gs>
              <a:gs pos="50000">
                <a:srgbClr val="1A1D24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1766888"/>
            <a:ext cx="3019425" cy="390525"/>
          </a:xfrm>
          <a:custGeom>
            <a:avLst/>
            <a:gdLst/>
            <a:ahLst/>
            <a:cxnLst/>
            <a:rect l="l" t="t" r="r" b="b"/>
            <a:pathLst>
              <a:path w="3019425" h="390525">
                <a:moveTo>
                  <a:pt x="38100" y="0"/>
                </a:moveTo>
                <a:lnTo>
                  <a:pt x="2981325" y="0"/>
                </a:lnTo>
                <a:cubicBezTo>
                  <a:pt x="3002367" y="0"/>
                  <a:pt x="3019425" y="17058"/>
                  <a:pt x="3019425" y="38100"/>
                </a:cubicBezTo>
                <a:lnTo>
                  <a:pt x="3019425" y="352425"/>
                </a:lnTo>
                <a:cubicBezTo>
                  <a:pt x="3019425" y="373467"/>
                  <a:pt x="3002367" y="390525"/>
                  <a:pt x="2981325" y="390525"/>
                </a:cubicBezTo>
                <a:lnTo>
                  <a:pt x="38100" y="390525"/>
                </a:lnTo>
                <a:cubicBezTo>
                  <a:pt x="17058" y="390525"/>
                  <a:pt x="0" y="373467"/>
                  <a:pt x="0" y="3524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 w="12700">
            <a:solidFill>
              <a:srgbClr val="C0A062">
                <a:alpha val="4000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2925" y="1890713"/>
            <a:ext cx="2771552" cy="1476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Intelligence Document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390775"/>
            <a:ext cx="11772900" cy="1714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F0F0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Career Pivot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F0F0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Intelligence Deck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4257675"/>
            <a:ext cx="65151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War Room Analysis for Strategic Career Transition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381000" y="5943600"/>
            <a:ext cx="24193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Subkhan Ibnu Aji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381000" y="6248400"/>
            <a:ext cx="2400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ASN → Private Sector/International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9937105" y="6057900"/>
            <a:ext cx="18764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March 2026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946630" y="6286500"/>
            <a:ext cx="1866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Confidential • Internal Use Only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shutterstock.com/083743dfc47aecd8d8b42e7b84b16a8f46e95b67.jpg">    </p:cNvPr>
          <p:cNvPicPr>
            <a:picLocks noChangeAspect="1"/>
          </p:cNvPicPr>
          <p:nvPr/>
        </p:nvPicPr>
        <p:blipFill>
          <a:blip r:embed="rId1">
            <a:alphaModFix amt="15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4">
                  <a:alpha val="95000"/>
                </a:srgbClr>
              </a:gs>
              <a:gs pos="50000">
                <a:srgbClr val="1A1D24">
                  <a:alpha val="90000"/>
                </a:srgbClr>
              </a:gs>
              <a:gs pos="100000">
                <a:srgbClr val="1A1D24">
                  <a:alpha val="95000"/>
                </a:srgbClr>
              </a:gs>
            </a:gsLst>
            <a:lin ang="2700000" scaled="1"/>
          </a:gradFill>
          <a:ln/>
        </p:spPr>
      </p:sp>
      <p:sp>
        <p:nvSpPr>
          <p:cNvPr id="4" name="Text 1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Execution Roadmap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0F0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90-Day Action Plan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11049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First three months to initiate pivot without resigning from ASN. Weekly milestones matter.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81000" y="1504950"/>
            <a:ext cx="3705225" cy="4638675"/>
          </a:xfrm>
          <a:custGeom>
            <a:avLst/>
            <a:gdLst/>
            <a:ahLst/>
            <a:cxnLst/>
            <a:rect l="l" t="t" r="r" b="b"/>
            <a:pathLst>
              <a:path w="3705225" h="4638675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4562459"/>
                </a:lnTo>
                <a:cubicBezTo>
                  <a:pt x="3705225" y="4604552"/>
                  <a:pt x="3671102" y="4638675"/>
                  <a:pt x="3629009" y="4638675"/>
                </a:cubicBezTo>
                <a:lnTo>
                  <a:pt x="76216" y="4638675"/>
                </a:lnTo>
                <a:cubicBezTo>
                  <a:pt x="34123" y="4638675"/>
                  <a:pt x="0" y="4604552"/>
                  <a:pt x="0" y="4562459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B2D42">
              <a:alpha val="70196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381000" y="1504950"/>
            <a:ext cx="3705225" cy="38100"/>
          </a:xfrm>
          <a:custGeom>
            <a:avLst/>
            <a:gdLst/>
            <a:ahLst/>
            <a:cxnLst/>
            <a:rect l="l" t="t" r="r" b="b"/>
            <a:pathLst>
              <a:path w="3705225" h="3810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9" name="Shape 6"/>
          <p:cNvSpPr/>
          <p:nvPr/>
        </p:nvSpPr>
        <p:spPr>
          <a:xfrm>
            <a:off x="571500" y="1714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689595" y="1809750"/>
            <a:ext cx="3143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M1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143000" y="1714500"/>
            <a:ext cx="1362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Month 1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43000" y="1981200"/>
            <a:ext cx="1333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Personal Brand Assets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571500" y="2324100"/>
            <a:ext cx="3324225" cy="609600"/>
          </a:xfrm>
          <a:custGeom>
            <a:avLst/>
            <a:gdLst/>
            <a:ahLst/>
            <a:cxnLst/>
            <a:rect l="l" t="t" r="r" b="b"/>
            <a:pathLst>
              <a:path w="3324225" h="6096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571500"/>
                </a:lnTo>
                <a:cubicBezTo>
                  <a:pt x="3324225" y="592528"/>
                  <a:pt x="3307153" y="609600"/>
                  <a:pt x="328612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80000"/>
            </a:srgbClr>
          </a:solidFill>
          <a:ln/>
        </p:spPr>
      </p:sp>
      <p:sp>
        <p:nvSpPr>
          <p:cNvPr id="14" name="Shape 11"/>
          <p:cNvSpPr/>
          <p:nvPr/>
        </p:nvSpPr>
        <p:spPr>
          <a:xfrm>
            <a:off x="704850" y="24669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15" name="Text 12"/>
          <p:cNvSpPr/>
          <p:nvPr/>
        </p:nvSpPr>
        <p:spPr>
          <a:xfrm>
            <a:off x="928688" y="2438400"/>
            <a:ext cx="1000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Website Launch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85800" y="2667000"/>
            <a:ext cx="3152775" cy="152400"/>
          </a:xfrm>
          <a:prstGeom prst="rect">
            <a:avLst/>
          </a:prstGeom>
          <a:noFill/>
          <a:ln/>
        </p:spPr>
        <p:txBody>
          <a:bodyPr wrap="square" lIns="19050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Professional site with portfolio, publications, contact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571500" y="3009900"/>
            <a:ext cx="3324225" cy="762000"/>
          </a:xfrm>
          <a:custGeom>
            <a:avLst/>
            <a:gdLst/>
            <a:ahLst/>
            <a:cxnLst/>
            <a:rect l="l" t="t" r="r" b="b"/>
            <a:pathLst>
              <a:path w="3324225" h="7620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723900"/>
                </a:lnTo>
                <a:cubicBezTo>
                  <a:pt x="3324225" y="744928"/>
                  <a:pt x="3307153" y="762000"/>
                  <a:pt x="3286125" y="762000"/>
                </a:cubicBezTo>
                <a:lnTo>
                  <a:pt x="38100" y="762000"/>
                </a:lnTo>
                <a:cubicBezTo>
                  <a:pt x="17072" y="762000"/>
                  <a:pt x="0" y="744928"/>
                  <a:pt x="0" y="723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80000"/>
            </a:srgbClr>
          </a:solidFill>
          <a:ln/>
        </p:spPr>
      </p:sp>
      <p:sp>
        <p:nvSpPr>
          <p:cNvPr id="18" name="Shape 15"/>
          <p:cNvSpPr/>
          <p:nvPr/>
        </p:nvSpPr>
        <p:spPr>
          <a:xfrm>
            <a:off x="704850" y="31527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19" name="Text 16"/>
          <p:cNvSpPr/>
          <p:nvPr/>
        </p:nvSpPr>
        <p:spPr>
          <a:xfrm>
            <a:off x="928688" y="3124200"/>
            <a:ext cx="13239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LinkedIn Optimization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85800" y="3352800"/>
            <a:ext cx="3152775" cy="304800"/>
          </a:xfrm>
          <a:prstGeom prst="rect">
            <a:avLst/>
          </a:prstGeom>
          <a:noFill/>
          <a:ln/>
        </p:spPr>
        <p:txBody>
          <a:bodyPr wrap="square" lIns="19050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SEO-optimized headline, featured content, recommendations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571500" y="3848100"/>
            <a:ext cx="3324225" cy="609600"/>
          </a:xfrm>
          <a:custGeom>
            <a:avLst/>
            <a:gdLst/>
            <a:ahLst/>
            <a:cxnLst/>
            <a:rect l="l" t="t" r="r" b="b"/>
            <a:pathLst>
              <a:path w="3324225" h="6096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571500"/>
                </a:lnTo>
                <a:cubicBezTo>
                  <a:pt x="3324225" y="592528"/>
                  <a:pt x="3307153" y="609600"/>
                  <a:pt x="328612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80000"/>
            </a:srgbClr>
          </a:solidFill>
          <a:ln/>
        </p:spPr>
      </p:sp>
      <p:sp>
        <p:nvSpPr>
          <p:cNvPr id="22" name="Shape 19"/>
          <p:cNvSpPr/>
          <p:nvPr/>
        </p:nvSpPr>
        <p:spPr>
          <a:xfrm>
            <a:off x="704850" y="39909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23" name="Text 20"/>
          <p:cNvSpPr/>
          <p:nvPr/>
        </p:nvSpPr>
        <p:spPr>
          <a:xfrm>
            <a:off x="928688" y="3962400"/>
            <a:ext cx="1381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Speaker Kit Finalization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685800" y="4191000"/>
            <a:ext cx="3152775" cy="152400"/>
          </a:xfrm>
          <a:prstGeom prst="rect">
            <a:avLst/>
          </a:prstGeom>
          <a:noFill/>
          <a:ln/>
        </p:spPr>
        <p:txBody>
          <a:bodyPr wrap="square" lIns="19050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One-pager, topics, past engagements, testimonials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571500" y="4533900"/>
            <a:ext cx="3324225" cy="609600"/>
          </a:xfrm>
          <a:custGeom>
            <a:avLst/>
            <a:gdLst/>
            <a:ahLst/>
            <a:cxnLst/>
            <a:rect l="l" t="t" r="r" b="b"/>
            <a:pathLst>
              <a:path w="3324225" h="6096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571500"/>
                </a:lnTo>
                <a:cubicBezTo>
                  <a:pt x="3324225" y="592528"/>
                  <a:pt x="3307153" y="609600"/>
                  <a:pt x="328612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80000"/>
            </a:srgbClr>
          </a:solidFill>
          <a:ln/>
        </p:spPr>
      </p:sp>
      <p:sp>
        <p:nvSpPr>
          <p:cNvPr id="26" name="Shape 23"/>
          <p:cNvSpPr/>
          <p:nvPr/>
        </p:nvSpPr>
        <p:spPr>
          <a:xfrm>
            <a:off x="704850" y="46767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27" name="Text 24"/>
          <p:cNvSpPr/>
          <p:nvPr/>
        </p:nvSpPr>
        <p:spPr>
          <a:xfrm>
            <a:off x="928688" y="4648200"/>
            <a:ext cx="13716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Policy Brief Publication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685800" y="4876800"/>
            <a:ext cx="3152775" cy="152400"/>
          </a:xfrm>
          <a:prstGeom prst="rect">
            <a:avLst/>
          </a:prstGeom>
          <a:noFill/>
          <a:ln/>
        </p:spPr>
        <p:txBody>
          <a:bodyPr wrap="square" lIns="19050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Publish "State of AI Indonesia" deck publicly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571500" y="5262563"/>
            <a:ext cx="3324225" cy="9525"/>
          </a:xfrm>
          <a:custGeom>
            <a:avLst/>
            <a:gdLst/>
            <a:ahLst/>
            <a:cxnLst/>
            <a:rect l="l" t="t" r="r" b="b"/>
            <a:pathLst>
              <a:path w="3324225" h="9525">
                <a:moveTo>
                  <a:pt x="0" y="0"/>
                </a:moveTo>
                <a:lnTo>
                  <a:pt x="3324225" y="0"/>
                </a:lnTo>
                <a:lnTo>
                  <a:pt x="332422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C0A062">
              <a:alpha val="30196"/>
            </a:srgbClr>
          </a:solidFill>
          <a:ln/>
        </p:spPr>
      </p:sp>
      <p:sp>
        <p:nvSpPr>
          <p:cNvPr id="30" name="Text 27"/>
          <p:cNvSpPr/>
          <p:nvPr/>
        </p:nvSpPr>
        <p:spPr>
          <a:xfrm>
            <a:off x="571500" y="5381625"/>
            <a:ext cx="33813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SUCCESS METRIC: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571500" y="5572125"/>
            <a:ext cx="33909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Website live, LinkedIn profile views +50%, 1 published brief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4241750" y="1504950"/>
            <a:ext cx="3705225" cy="4638675"/>
          </a:xfrm>
          <a:custGeom>
            <a:avLst/>
            <a:gdLst/>
            <a:ahLst/>
            <a:cxnLst/>
            <a:rect l="l" t="t" r="r" b="b"/>
            <a:pathLst>
              <a:path w="3705225" h="4638675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4562459"/>
                </a:lnTo>
                <a:cubicBezTo>
                  <a:pt x="3705225" y="4604552"/>
                  <a:pt x="3671102" y="4638675"/>
                  <a:pt x="3629009" y="4638675"/>
                </a:cubicBezTo>
                <a:lnTo>
                  <a:pt x="76216" y="4638675"/>
                </a:lnTo>
                <a:cubicBezTo>
                  <a:pt x="34123" y="4638675"/>
                  <a:pt x="0" y="4604552"/>
                  <a:pt x="0" y="4562459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B2D42">
              <a:alpha val="70196"/>
            </a:srgbClr>
          </a:solidFill>
          <a:ln/>
        </p:spPr>
      </p:sp>
      <p:sp>
        <p:nvSpPr>
          <p:cNvPr id="33" name="Shape 30"/>
          <p:cNvSpPr/>
          <p:nvPr/>
        </p:nvSpPr>
        <p:spPr>
          <a:xfrm>
            <a:off x="4241750" y="1504950"/>
            <a:ext cx="3705225" cy="38100"/>
          </a:xfrm>
          <a:custGeom>
            <a:avLst/>
            <a:gdLst/>
            <a:ahLst/>
            <a:cxnLst/>
            <a:rect l="l" t="t" r="r" b="b"/>
            <a:pathLst>
              <a:path w="3705225" h="3810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4" name="Shape 31"/>
          <p:cNvSpPr/>
          <p:nvPr/>
        </p:nvSpPr>
        <p:spPr>
          <a:xfrm>
            <a:off x="4432250" y="1714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/>
        </p:spPr>
      </p:sp>
      <p:sp>
        <p:nvSpPr>
          <p:cNvPr id="35" name="Text 32"/>
          <p:cNvSpPr/>
          <p:nvPr/>
        </p:nvSpPr>
        <p:spPr>
          <a:xfrm>
            <a:off x="4532040" y="1809750"/>
            <a:ext cx="352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M2</a:t>
            </a:r>
            <a:endParaRPr lang="en-US" sz="1600" dirty="0"/>
          </a:p>
        </p:txBody>
      </p:sp>
      <p:sp>
        <p:nvSpPr>
          <p:cNvPr id="36" name="Text 33"/>
          <p:cNvSpPr/>
          <p:nvPr/>
        </p:nvSpPr>
        <p:spPr>
          <a:xfrm>
            <a:off x="5003750" y="1714500"/>
            <a:ext cx="12954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Month 2</a:t>
            </a:r>
            <a:endParaRPr lang="en-US" sz="1600" dirty="0"/>
          </a:p>
        </p:txBody>
      </p:sp>
      <p:sp>
        <p:nvSpPr>
          <p:cNvPr id="37" name="Text 34"/>
          <p:cNvSpPr/>
          <p:nvPr/>
        </p:nvSpPr>
        <p:spPr>
          <a:xfrm>
            <a:off x="5003750" y="1981200"/>
            <a:ext cx="1266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Outbound Activation</a:t>
            </a:r>
            <a:endParaRPr lang="en-US" sz="1600" dirty="0"/>
          </a:p>
        </p:txBody>
      </p:sp>
      <p:sp>
        <p:nvSpPr>
          <p:cNvPr id="38" name="Shape 35"/>
          <p:cNvSpPr/>
          <p:nvPr/>
        </p:nvSpPr>
        <p:spPr>
          <a:xfrm>
            <a:off x="4432250" y="2324100"/>
            <a:ext cx="3324225" cy="609600"/>
          </a:xfrm>
          <a:custGeom>
            <a:avLst/>
            <a:gdLst/>
            <a:ahLst/>
            <a:cxnLst/>
            <a:rect l="l" t="t" r="r" b="b"/>
            <a:pathLst>
              <a:path w="3324225" h="6096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571500"/>
                </a:lnTo>
                <a:cubicBezTo>
                  <a:pt x="3324225" y="592528"/>
                  <a:pt x="3307153" y="609600"/>
                  <a:pt x="328612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80000"/>
            </a:srgbClr>
          </a:solidFill>
          <a:ln/>
        </p:spPr>
      </p:sp>
      <p:sp>
        <p:nvSpPr>
          <p:cNvPr id="39" name="Shape 36"/>
          <p:cNvSpPr/>
          <p:nvPr/>
        </p:nvSpPr>
        <p:spPr>
          <a:xfrm>
            <a:off x="4565600" y="24669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40" name="Text 37"/>
          <p:cNvSpPr/>
          <p:nvPr/>
        </p:nvSpPr>
        <p:spPr>
          <a:xfrm>
            <a:off x="4789438" y="2438400"/>
            <a:ext cx="1485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Decision Maker Mapping</a:t>
            </a:r>
            <a:endParaRPr lang="en-US" sz="1600" dirty="0"/>
          </a:p>
        </p:txBody>
      </p:sp>
      <p:sp>
        <p:nvSpPr>
          <p:cNvPr id="41" name="Text 38"/>
          <p:cNvSpPr/>
          <p:nvPr/>
        </p:nvSpPr>
        <p:spPr>
          <a:xfrm>
            <a:off x="4546550" y="2667000"/>
            <a:ext cx="3152775" cy="152400"/>
          </a:xfrm>
          <a:prstGeom prst="rect">
            <a:avLst/>
          </a:prstGeom>
          <a:noFill/>
          <a:ln/>
        </p:spPr>
        <p:txBody>
          <a:bodyPr wrap="square" lIns="19050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Identify 20 target decision makers across 4 categories</a:t>
            </a:r>
            <a:endParaRPr lang="en-US" sz="1600" dirty="0"/>
          </a:p>
        </p:txBody>
      </p:sp>
      <p:sp>
        <p:nvSpPr>
          <p:cNvPr id="42" name="Shape 39"/>
          <p:cNvSpPr/>
          <p:nvPr/>
        </p:nvSpPr>
        <p:spPr>
          <a:xfrm>
            <a:off x="4432250" y="3009900"/>
            <a:ext cx="3324225" cy="609600"/>
          </a:xfrm>
          <a:custGeom>
            <a:avLst/>
            <a:gdLst/>
            <a:ahLst/>
            <a:cxnLst/>
            <a:rect l="l" t="t" r="r" b="b"/>
            <a:pathLst>
              <a:path w="3324225" h="6096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571500"/>
                </a:lnTo>
                <a:cubicBezTo>
                  <a:pt x="3324225" y="592528"/>
                  <a:pt x="3307153" y="609600"/>
                  <a:pt x="328612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80000"/>
            </a:srgbClr>
          </a:solidFill>
          <a:ln/>
        </p:spPr>
      </p:sp>
      <p:sp>
        <p:nvSpPr>
          <p:cNvPr id="43" name="Shape 40"/>
          <p:cNvSpPr/>
          <p:nvPr/>
        </p:nvSpPr>
        <p:spPr>
          <a:xfrm>
            <a:off x="4565600" y="31527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44" name="Text 41"/>
          <p:cNvSpPr/>
          <p:nvPr/>
        </p:nvSpPr>
        <p:spPr>
          <a:xfrm>
            <a:off x="4789438" y="3124200"/>
            <a:ext cx="1190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Approach 5 Targets</a:t>
            </a:r>
            <a:endParaRPr lang="en-US" sz="1600" dirty="0"/>
          </a:p>
        </p:txBody>
      </p:sp>
      <p:sp>
        <p:nvSpPr>
          <p:cNvPr id="45" name="Text 42"/>
          <p:cNvSpPr/>
          <p:nvPr/>
        </p:nvSpPr>
        <p:spPr>
          <a:xfrm>
            <a:off x="4546550" y="3352800"/>
            <a:ext cx="3152775" cy="152400"/>
          </a:xfrm>
          <a:prstGeom prst="rect">
            <a:avLst/>
          </a:prstGeom>
          <a:noFill/>
          <a:ln/>
        </p:spPr>
        <p:txBody>
          <a:bodyPr wrap="square" lIns="19050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LinkedIn + personalized note + value offer</a:t>
            </a:r>
            <a:endParaRPr lang="en-US" sz="1600" dirty="0"/>
          </a:p>
        </p:txBody>
      </p:sp>
      <p:sp>
        <p:nvSpPr>
          <p:cNvPr id="46" name="Shape 43"/>
          <p:cNvSpPr/>
          <p:nvPr/>
        </p:nvSpPr>
        <p:spPr>
          <a:xfrm>
            <a:off x="4432250" y="3695700"/>
            <a:ext cx="3324225" cy="609600"/>
          </a:xfrm>
          <a:custGeom>
            <a:avLst/>
            <a:gdLst/>
            <a:ahLst/>
            <a:cxnLst/>
            <a:rect l="l" t="t" r="r" b="b"/>
            <a:pathLst>
              <a:path w="3324225" h="6096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571500"/>
                </a:lnTo>
                <a:cubicBezTo>
                  <a:pt x="3324225" y="592528"/>
                  <a:pt x="3307153" y="609600"/>
                  <a:pt x="328612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80000"/>
            </a:srgbClr>
          </a:solidFill>
          <a:ln/>
        </p:spPr>
      </p:sp>
      <p:sp>
        <p:nvSpPr>
          <p:cNvPr id="47" name="Shape 44"/>
          <p:cNvSpPr/>
          <p:nvPr/>
        </p:nvSpPr>
        <p:spPr>
          <a:xfrm>
            <a:off x="4565600" y="38385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48" name="Text 45"/>
          <p:cNvSpPr/>
          <p:nvPr/>
        </p:nvSpPr>
        <p:spPr>
          <a:xfrm>
            <a:off x="4789438" y="3810000"/>
            <a:ext cx="1485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Conference Submissions</a:t>
            </a:r>
            <a:endParaRPr lang="en-US" sz="1600" dirty="0"/>
          </a:p>
        </p:txBody>
      </p:sp>
      <p:sp>
        <p:nvSpPr>
          <p:cNvPr id="49" name="Text 46"/>
          <p:cNvSpPr/>
          <p:nvPr/>
        </p:nvSpPr>
        <p:spPr>
          <a:xfrm>
            <a:off x="4546550" y="4038600"/>
            <a:ext cx="3152775" cy="152400"/>
          </a:xfrm>
          <a:prstGeom prst="rect">
            <a:avLst/>
          </a:prstGeom>
          <a:noFill/>
          <a:ln/>
        </p:spPr>
        <p:txBody>
          <a:bodyPr wrap="square" lIns="19050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Submit to 2 conferences (AAAI, ACM AIES, or regional)</a:t>
            </a:r>
            <a:endParaRPr lang="en-US" sz="1600" dirty="0"/>
          </a:p>
        </p:txBody>
      </p:sp>
      <p:sp>
        <p:nvSpPr>
          <p:cNvPr id="50" name="Shape 47"/>
          <p:cNvSpPr/>
          <p:nvPr/>
        </p:nvSpPr>
        <p:spPr>
          <a:xfrm>
            <a:off x="4432250" y="4381500"/>
            <a:ext cx="3324225" cy="609600"/>
          </a:xfrm>
          <a:custGeom>
            <a:avLst/>
            <a:gdLst/>
            <a:ahLst/>
            <a:cxnLst/>
            <a:rect l="l" t="t" r="r" b="b"/>
            <a:pathLst>
              <a:path w="3324225" h="6096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571500"/>
                </a:lnTo>
                <a:cubicBezTo>
                  <a:pt x="3324225" y="592528"/>
                  <a:pt x="3307153" y="609600"/>
                  <a:pt x="328612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80000"/>
            </a:srgbClr>
          </a:solidFill>
          <a:ln/>
        </p:spPr>
      </p:sp>
      <p:sp>
        <p:nvSpPr>
          <p:cNvPr id="51" name="Shape 48"/>
          <p:cNvSpPr/>
          <p:nvPr/>
        </p:nvSpPr>
        <p:spPr>
          <a:xfrm>
            <a:off x="4565600" y="45243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52" name="Text 49"/>
          <p:cNvSpPr/>
          <p:nvPr/>
        </p:nvSpPr>
        <p:spPr>
          <a:xfrm>
            <a:off x="4789438" y="4495800"/>
            <a:ext cx="8763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Outreach</a:t>
            </a:r>
            <a:endParaRPr lang="en-US" sz="1600" dirty="0"/>
          </a:p>
        </p:txBody>
      </p:sp>
      <p:sp>
        <p:nvSpPr>
          <p:cNvPr id="53" name="Text 50"/>
          <p:cNvSpPr/>
          <p:nvPr/>
        </p:nvSpPr>
        <p:spPr>
          <a:xfrm>
            <a:off x="4546550" y="4724400"/>
            <a:ext cx="3152775" cy="152400"/>
          </a:xfrm>
          <a:prstGeom prst="rect">
            <a:avLst/>
          </a:prstGeom>
          <a:noFill/>
          <a:ln/>
        </p:spPr>
        <p:txBody>
          <a:bodyPr wrap="square" lIns="19050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Contact 5 potential supervisors with aligned research</a:t>
            </a:r>
            <a:endParaRPr lang="en-US" sz="1600" dirty="0"/>
          </a:p>
        </p:txBody>
      </p:sp>
      <p:sp>
        <p:nvSpPr>
          <p:cNvPr id="54" name="Shape 51"/>
          <p:cNvSpPr/>
          <p:nvPr/>
        </p:nvSpPr>
        <p:spPr>
          <a:xfrm>
            <a:off x="4432250" y="5453063"/>
            <a:ext cx="3324225" cy="9525"/>
          </a:xfrm>
          <a:custGeom>
            <a:avLst/>
            <a:gdLst/>
            <a:ahLst/>
            <a:cxnLst/>
            <a:rect l="l" t="t" r="r" b="b"/>
            <a:pathLst>
              <a:path w="3324225" h="9525">
                <a:moveTo>
                  <a:pt x="0" y="0"/>
                </a:moveTo>
                <a:lnTo>
                  <a:pt x="3324225" y="0"/>
                </a:lnTo>
                <a:lnTo>
                  <a:pt x="332422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30196"/>
            </a:srgbClr>
          </a:solidFill>
          <a:ln/>
        </p:spPr>
      </p:sp>
      <p:sp>
        <p:nvSpPr>
          <p:cNvPr id="55" name="Text 52"/>
          <p:cNvSpPr/>
          <p:nvPr/>
        </p:nvSpPr>
        <p:spPr>
          <a:xfrm>
            <a:off x="4432250" y="5572125"/>
            <a:ext cx="33813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SUCCESS METRIC:</a:t>
            </a:r>
            <a:endParaRPr lang="en-US" sz="1600" dirty="0"/>
          </a:p>
        </p:txBody>
      </p:sp>
      <p:sp>
        <p:nvSpPr>
          <p:cNvPr id="56" name="Text 53"/>
          <p:cNvSpPr/>
          <p:nvPr/>
        </p:nvSpPr>
        <p:spPr>
          <a:xfrm>
            <a:off x="4432250" y="5762625"/>
            <a:ext cx="3390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3+ connections accepted, 1+ call scheduled, 1 submission</a:t>
            </a:r>
            <a:endParaRPr lang="en-US" sz="1600" dirty="0"/>
          </a:p>
        </p:txBody>
      </p:sp>
      <p:sp>
        <p:nvSpPr>
          <p:cNvPr id="57" name="Shape 54"/>
          <p:cNvSpPr/>
          <p:nvPr/>
        </p:nvSpPr>
        <p:spPr>
          <a:xfrm>
            <a:off x="8102575" y="1504950"/>
            <a:ext cx="3705225" cy="4638675"/>
          </a:xfrm>
          <a:custGeom>
            <a:avLst/>
            <a:gdLst/>
            <a:ahLst/>
            <a:cxnLst/>
            <a:rect l="l" t="t" r="r" b="b"/>
            <a:pathLst>
              <a:path w="3705225" h="4638675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4562459"/>
                </a:lnTo>
                <a:cubicBezTo>
                  <a:pt x="3705225" y="4604552"/>
                  <a:pt x="3671102" y="4638675"/>
                  <a:pt x="3629009" y="4638675"/>
                </a:cubicBezTo>
                <a:lnTo>
                  <a:pt x="76216" y="4638675"/>
                </a:lnTo>
                <a:cubicBezTo>
                  <a:pt x="34123" y="4638675"/>
                  <a:pt x="0" y="4604552"/>
                  <a:pt x="0" y="4562459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B2D42">
              <a:alpha val="70196"/>
            </a:srgbClr>
          </a:solidFill>
          <a:ln/>
        </p:spPr>
      </p:sp>
      <p:sp>
        <p:nvSpPr>
          <p:cNvPr id="58" name="Shape 55"/>
          <p:cNvSpPr/>
          <p:nvPr/>
        </p:nvSpPr>
        <p:spPr>
          <a:xfrm>
            <a:off x="8102575" y="1504950"/>
            <a:ext cx="3705225" cy="38100"/>
          </a:xfrm>
          <a:custGeom>
            <a:avLst/>
            <a:gdLst/>
            <a:ahLst/>
            <a:cxnLst/>
            <a:rect l="l" t="t" r="r" b="b"/>
            <a:pathLst>
              <a:path w="3705225" h="3810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59" name="Shape 56"/>
          <p:cNvSpPr/>
          <p:nvPr/>
        </p:nvSpPr>
        <p:spPr>
          <a:xfrm>
            <a:off x="8293075" y="1714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8D99AE">
              <a:alpha val="20000"/>
            </a:srgbClr>
          </a:solidFill>
          <a:ln/>
        </p:spPr>
      </p:sp>
      <p:sp>
        <p:nvSpPr>
          <p:cNvPr id="60" name="Text 57"/>
          <p:cNvSpPr/>
          <p:nvPr/>
        </p:nvSpPr>
        <p:spPr>
          <a:xfrm>
            <a:off x="8390409" y="1809750"/>
            <a:ext cx="3619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M3</a:t>
            </a:r>
            <a:endParaRPr lang="en-US" sz="1600" dirty="0"/>
          </a:p>
        </p:txBody>
      </p:sp>
      <p:sp>
        <p:nvSpPr>
          <p:cNvPr id="61" name="Text 58"/>
          <p:cNvSpPr/>
          <p:nvPr/>
        </p:nvSpPr>
        <p:spPr>
          <a:xfrm>
            <a:off x="8864575" y="1714500"/>
            <a:ext cx="1114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Month 3</a:t>
            </a:r>
            <a:endParaRPr lang="en-US" sz="1600" dirty="0"/>
          </a:p>
        </p:txBody>
      </p:sp>
      <p:sp>
        <p:nvSpPr>
          <p:cNvPr id="62" name="Text 59"/>
          <p:cNvSpPr/>
          <p:nvPr/>
        </p:nvSpPr>
        <p:spPr>
          <a:xfrm>
            <a:off x="8864575" y="1981200"/>
            <a:ext cx="10858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Evaluate &amp; Iterate</a:t>
            </a:r>
            <a:endParaRPr lang="en-US" sz="1600" dirty="0"/>
          </a:p>
        </p:txBody>
      </p:sp>
      <p:sp>
        <p:nvSpPr>
          <p:cNvPr id="63" name="Shape 60"/>
          <p:cNvSpPr/>
          <p:nvPr/>
        </p:nvSpPr>
        <p:spPr>
          <a:xfrm>
            <a:off x="8293075" y="2324100"/>
            <a:ext cx="3324225" cy="762000"/>
          </a:xfrm>
          <a:custGeom>
            <a:avLst/>
            <a:gdLst/>
            <a:ahLst/>
            <a:cxnLst/>
            <a:rect l="l" t="t" r="r" b="b"/>
            <a:pathLst>
              <a:path w="3324225" h="7620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723900"/>
                </a:lnTo>
                <a:cubicBezTo>
                  <a:pt x="3324225" y="744928"/>
                  <a:pt x="3307153" y="762000"/>
                  <a:pt x="3286125" y="762000"/>
                </a:cubicBezTo>
                <a:lnTo>
                  <a:pt x="38100" y="762000"/>
                </a:lnTo>
                <a:cubicBezTo>
                  <a:pt x="17072" y="762000"/>
                  <a:pt x="0" y="744928"/>
                  <a:pt x="0" y="723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80000"/>
            </a:srgbClr>
          </a:solidFill>
          <a:ln/>
        </p:spPr>
      </p:sp>
      <p:sp>
        <p:nvSpPr>
          <p:cNvPr id="64" name="Shape 61"/>
          <p:cNvSpPr/>
          <p:nvPr/>
        </p:nvSpPr>
        <p:spPr>
          <a:xfrm>
            <a:off x="8426425" y="24669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65" name="Text 62"/>
          <p:cNvSpPr/>
          <p:nvPr/>
        </p:nvSpPr>
        <p:spPr>
          <a:xfrm>
            <a:off x="8650263" y="2438400"/>
            <a:ext cx="1266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Inbound Assessment</a:t>
            </a:r>
            <a:endParaRPr lang="en-US" sz="1600" dirty="0"/>
          </a:p>
        </p:txBody>
      </p:sp>
      <p:sp>
        <p:nvSpPr>
          <p:cNvPr id="66" name="Text 63"/>
          <p:cNvSpPr/>
          <p:nvPr/>
        </p:nvSpPr>
        <p:spPr>
          <a:xfrm>
            <a:off x="8407375" y="2667000"/>
            <a:ext cx="3152775" cy="304800"/>
          </a:xfrm>
          <a:prstGeom prst="rect">
            <a:avLst/>
          </a:prstGeom>
          <a:noFill/>
          <a:ln/>
        </p:spPr>
        <p:txBody>
          <a:bodyPr wrap="square" lIns="19050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Track profile views, connection requests, inbound messages</a:t>
            </a:r>
            <a:endParaRPr lang="en-US" sz="1600" dirty="0"/>
          </a:p>
        </p:txBody>
      </p:sp>
      <p:sp>
        <p:nvSpPr>
          <p:cNvPr id="67" name="Shape 64"/>
          <p:cNvSpPr/>
          <p:nvPr/>
        </p:nvSpPr>
        <p:spPr>
          <a:xfrm>
            <a:off x="8293075" y="3162300"/>
            <a:ext cx="3324225" cy="609600"/>
          </a:xfrm>
          <a:custGeom>
            <a:avLst/>
            <a:gdLst/>
            <a:ahLst/>
            <a:cxnLst/>
            <a:rect l="l" t="t" r="r" b="b"/>
            <a:pathLst>
              <a:path w="3324225" h="6096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571500"/>
                </a:lnTo>
                <a:cubicBezTo>
                  <a:pt x="3324225" y="592528"/>
                  <a:pt x="3307153" y="609600"/>
                  <a:pt x="328612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80000"/>
            </a:srgbClr>
          </a:solidFill>
          <a:ln/>
        </p:spPr>
      </p:sp>
      <p:sp>
        <p:nvSpPr>
          <p:cNvPr id="68" name="Shape 65"/>
          <p:cNvSpPr/>
          <p:nvPr/>
        </p:nvSpPr>
        <p:spPr>
          <a:xfrm>
            <a:off x="8426425" y="33051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69" name="Text 66"/>
          <p:cNvSpPr/>
          <p:nvPr/>
        </p:nvSpPr>
        <p:spPr>
          <a:xfrm>
            <a:off x="8650263" y="3276600"/>
            <a:ext cx="1590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Exploratory Conversations</a:t>
            </a:r>
            <a:endParaRPr lang="en-US" sz="1600" dirty="0"/>
          </a:p>
        </p:txBody>
      </p:sp>
      <p:sp>
        <p:nvSpPr>
          <p:cNvPr id="70" name="Text 67"/>
          <p:cNvSpPr/>
          <p:nvPr/>
        </p:nvSpPr>
        <p:spPr>
          <a:xfrm>
            <a:off x="8407375" y="3505200"/>
            <a:ext cx="3152775" cy="152400"/>
          </a:xfrm>
          <a:prstGeom prst="rect">
            <a:avLst/>
          </a:prstGeom>
          <a:noFill/>
          <a:ln/>
        </p:spPr>
        <p:txBody>
          <a:bodyPr wrap="square" lIns="19050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Conduct 2–3 informational interviews with targets</a:t>
            </a:r>
            <a:endParaRPr lang="en-US" sz="1600" dirty="0"/>
          </a:p>
        </p:txBody>
      </p:sp>
      <p:sp>
        <p:nvSpPr>
          <p:cNvPr id="71" name="Shape 68"/>
          <p:cNvSpPr/>
          <p:nvPr/>
        </p:nvSpPr>
        <p:spPr>
          <a:xfrm>
            <a:off x="8293075" y="3848100"/>
            <a:ext cx="3324225" cy="609600"/>
          </a:xfrm>
          <a:custGeom>
            <a:avLst/>
            <a:gdLst/>
            <a:ahLst/>
            <a:cxnLst/>
            <a:rect l="l" t="t" r="r" b="b"/>
            <a:pathLst>
              <a:path w="3324225" h="6096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571500"/>
                </a:lnTo>
                <a:cubicBezTo>
                  <a:pt x="3324225" y="592528"/>
                  <a:pt x="3307153" y="609600"/>
                  <a:pt x="328612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80000"/>
            </a:srgbClr>
          </a:solidFill>
          <a:ln/>
        </p:spPr>
      </p:sp>
      <p:sp>
        <p:nvSpPr>
          <p:cNvPr id="72" name="Shape 69"/>
          <p:cNvSpPr/>
          <p:nvPr/>
        </p:nvSpPr>
        <p:spPr>
          <a:xfrm>
            <a:off x="8426425" y="39909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73" name="Text 70"/>
          <p:cNvSpPr/>
          <p:nvPr/>
        </p:nvSpPr>
        <p:spPr>
          <a:xfrm>
            <a:off x="8650263" y="3962400"/>
            <a:ext cx="12573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Gap Analysis Update</a:t>
            </a:r>
            <a:endParaRPr lang="en-US" sz="1600" dirty="0"/>
          </a:p>
        </p:txBody>
      </p:sp>
      <p:sp>
        <p:nvSpPr>
          <p:cNvPr id="74" name="Text 71"/>
          <p:cNvSpPr/>
          <p:nvPr/>
        </p:nvSpPr>
        <p:spPr>
          <a:xfrm>
            <a:off x="8407375" y="4191000"/>
            <a:ext cx="3152775" cy="152400"/>
          </a:xfrm>
          <a:prstGeom prst="rect">
            <a:avLst/>
          </a:prstGeom>
          <a:noFill/>
          <a:ln/>
        </p:spPr>
        <p:txBody>
          <a:bodyPr wrap="square" lIns="19050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Revise based on real market feedback received</a:t>
            </a:r>
            <a:endParaRPr lang="en-US" sz="1600" dirty="0"/>
          </a:p>
        </p:txBody>
      </p:sp>
      <p:sp>
        <p:nvSpPr>
          <p:cNvPr id="75" name="Shape 72"/>
          <p:cNvSpPr/>
          <p:nvPr/>
        </p:nvSpPr>
        <p:spPr>
          <a:xfrm>
            <a:off x="8293075" y="4533900"/>
            <a:ext cx="3324225" cy="609600"/>
          </a:xfrm>
          <a:custGeom>
            <a:avLst/>
            <a:gdLst/>
            <a:ahLst/>
            <a:cxnLst/>
            <a:rect l="l" t="t" r="r" b="b"/>
            <a:pathLst>
              <a:path w="3324225" h="609600">
                <a:moveTo>
                  <a:pt x="38100" y="0"/>
                </a:moveTo>
                <a:lnTo>
                  <a:pt x="3286125" y="0"/>
                </a:lnTo>
                <a:cubicBezTo>
                  <a:pt x="3307153" y="0"/>
                  <a:pt x="3324225" y="17072"/>
                  <a:pt x="3324225" y="38100"/>
                </a:cubicBezTo>
                <a:lnTo>
                  <a:pt x="3324225" y="571500"/>
                </a:lnTo>
                <a:cubicBezTo>
                  <a:pt x="3324225" y="592528"/>
                  <a:pt x="3307153" y="609600"/>
                  <a:pt x="328612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>
              <a:alpha val="80000"/>
            </a:srgbClr>
          </a:solidFill>
          <a:ln/>
        </p:spPr>
      </p:sp>
      <p:sp>
        <p:nvSpPr>
          <p:cNvPr id="76" name="Shape 73"/>
          <p:cNvSpPr/>
          <p:nvPr/>
        </p:nvSpPr>
        <p:spPr>
          <a:xfrm>
            <a:off x="8426425" y="4676775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88657" y="55398"/>
                </a:moveTo>
                <a:lnTo>
                  <a:pt x="67821" y="88735"/>
                </a:lnTo>
                <a:cubicBezTo>
                  <a:pt x="66727" y="90480"/>
                  <a:pt x="64852" y="91574"/>
                  <a:pt x="62794" y="91678"/>
                </a:cubicBezTo>
                <a:cubicBezTo>
                  <a:pt x="60737" y="91782"/>
                  <a:pt x="58757" y="90845"/>
                  <a:pt x="57533" y="89178"/>
                </a:cubicBezTo>
                <a:lnTo>
                  <a:pt x="45032" y="72509"/>
                </a:lnTo>
                <a:cubicBezTo>
                  <a:pt x="42948" y="69748"/>
                  <a:pt x="43521" y="65842"/>
                  <a:pt x="46282" y="63758"/>
                </a:cubicBezTo>
                <a:cubicBezTo>
                  <a:pt x="49043" y="61674"/>
                  <a:pt x="52949" y="62247"/>
                  <a:pt x="55033" y="65008"/>
                </a:cubicBezTo>
                <a:lnTo>
                  <a:pt x="62065" y="74384"/>
                </a:lnTo>
                <a:lnTo>
                  <a:pt x="78057" y="48782"/>
                </a:lnTo>
                <a:cubicBezTo>
                  <a:pt x="79880" y="45865"/>
                  <a:pt x="83734" y="44954"/>
                  <a:pt x="86678" y="46803"/>
                </a:cubicBezTo>
                <a:cubicBezTo>
                  <a:pt x="89621" y="48652"/>
                  <a:pt x="90506" y="52481"/>
                  <a:pt x="88657" y="55424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77" name="Text 74"/>
          <p:cNvSpPr/>
          <p:nvPr/>
        </p:nvSpPr>
        <p:spPr>
          <a:xfrm>
            <a:off x="8650263" y="4648200"/>
            <a:ext cx="7524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Q2 Planning</a:t>
            </a:r>
            <a:endParaRPr lang="en-US" sz="1600" dirty="0"/>
          </a:p>
        </p:txBody>
      </p:sp>
      <p:sp>
        <p:nvSpPr>
          <p:cNvPr id="78" name="Text 75"/>
          <p:cNvSpPr/>
          <p:nvPr/>
        </p:nvSpPr>
        <p:spPr>
          <a:xfrm>
            <a:off x="8407375" y="4876800"/>
            <a:ext cx="3152775" cy="152400"/>
          </a:xfrm>
          <a:prstGeom prst="rect">
            <a:avLst/>
          </a:prstGeom>
          <a:noFill/>
          <a:ln/>
        </p:spPr>
        <p:txBody>
          <a:bodyPr wrap="square" lIns="19050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 next 90-day priorities based on learnings</a:t>
            </a:r>
            <a:endParaRPr lang="en-US" sz="1600" dirty="0"/>
          </a:p>
        </p:txBody>
      </p:sp>
      <p:sp>
        <p:nvSpPr>
          <p:cNvPr id="79" name="Shape 76"/>
          <p:cNvSpPr/>
          <p:nvPr/>
        </p:nvSpPr>
        <p:spPr>
          <a:xfrm>
            <a:off x="8293075" y="5453063"/>
            <a:ext cx="3324225" cy="9525"/>
          </a:xfrm>
          <a:custGeom>
            <a:avLst/>
            <a:gdLst/>
            <a:ahLst/>
            <a:cxnLst/>
            <a:rect l="l" t="t" r="r" b="b"/>
            <a:pathLst>
              <a:path w="3324225" h="9525">
                <a:moveTo>
                  <a:pt x="0" y="0"/>
                </a:moveTo>
                <a:lnTo>
                  <a:pt x="3324225" y="0"/>
                </a:lnTo>
                <a:lnTo>
                  <a:pt x="3324225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80" name="Text 77"/>
          <p:cNvSpPr/>
          <p:nvPr/>
        </p:nvSpPr>
        <p:spPr>
          <a:xfrm>
            <a:off x="8293075" y="5572125"/>
            <a:ext cx="33813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SUCCESS METRIC:</a:t>
            </a:r>
            <a:endParaRPr lang="en-US" sz="1600" dirty="0"/>
          </a:p>
        </p:txBody>
      </p:sp>
      <p:sp>
        <p:nvSpPr>
          <p:cNvPr id="81" name="Text 78"/>
          <p:cNvSpPr/>
          <p:nvPr/>
        </p:nvSpPr>
        <p:spPr>
          <a:xfrm>
            <a:off x="8293075" y="5762625"/>
            <a:ext cx="3390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2+ meaningful conversations, updated strategy doc</a:t>
            </a:r>
            <a:endParaRPr lang="en-US" sz="1600" dirty="0"/>
          </a:p>
        </p:txBody>
      </p:sp>
      <p:sp>
        <p:nvSpPr>
          <p:cNvPr id="82" name="Shape 79"/>
          <p:cNvSpPr/>
          <p:nvPr/>
        </p:nvSpPr>
        <p:spPr>
          <a:xfrm>
            <a:off x="385763" y="6300788"/>
            <a:ext cx="11420475" cy="428625"/>
          </a:xfrm>
          <a:custGeom>
            <a:avLst/>
            <a:gdLst/>
            <a:ahLst/>
            <a:cxnLst/>
            <a:rect l="l" t="t" r="r" b="b"/>
            <a:pathLst>
              <a:path w="11420475" h="428625">
                <a:moveTo>
                  <a:pt x="76201" y="0"/>
                </a:moveTo>
                <a:lnTo>
                  <a:pt x="11344274" y="0"/>
                </a:lnTo>
                <a:cubicBezTo>
                  <a:pt x="11386359" y="0"/>
                  <a:pt x="11420475" y="34116"/>
                  <a:pt x="11420475" y="76201"/>
                </a:cubicBezTo>
                <a:lnTo>
                  <a:pt x="11420475" y="352424"/>
                </a:lnTo>
                <a:cubicBezTo>
                  <a:pt x="11420475" y="394509"/>
                  <a:pt x="11386359" y="428625"/>
                  <a:pt x="11344274" y="428625"/>
                </a:cubicBezTo>
                <a:lnTo>
                  <a:pt x="76201" y="428625"/>
                </a:lnTo>
                <a:cubicBezTo>
                  <a:pt x="34116" y="428625"/>
                  <a:pt x="0" y="394509"/>
                  <a:pt x="0" y="35242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C0A062">
              <a:alpha val="10196"/>
            </a:srgbClr>
          </a:solidFill>
          <a:ln w="12700">
            <a:solidFill>
              <a:srgbClr val="C0A062">
                <a:alpha val="40000"/>
              </a:srgbClr>
            </a:solidFill>
            <a:prstDash val="solid"/>
          </a:ln>
        </p:spPr>
      </p:sp>
      <p:sp>
        <p:nvSpPr>
          <p:cNvPr id="83" name="Shape 80"/>
          <p:cNvSpPr/>
          <p:nvPr/>
        </p:nvSpPr>
        <p:spPr>
          <a:xfrm>
            <a:off x="523875" y="6443663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133350"/>
                </a:moveTo>
                <a:cubicBezTo>
                  <a:pt x="103474" y="133350"/>
                  <a:pt x="133350" y="103474"/>
                  <a:pt x="133350" y="66675"/>
                </a:cubicBezTo>
                <a:cubicBezTo>
                  <a:pt x="133350" y="29876"/>
                  <a:pt x="103474" y="0"/>
                  <a:pt x="66675" y="0"/>
                </a:cubicBezTo>
                <a:cubicBezTo>
                  <a:pt x="29876" y="0"/>
                  <a:pt x="0" y="29876"/>
                  <a:pt x="0" y="66675"/>
                </a:cubicBezTo>
                <a:cubicBezTo>
                  <a:pt x="0" y="103474"/>
                  <a:pt x="29876" y="133350"/>
                  <a:pt x="66675" y="133350"/>
                </a:cubicBezTo>
                <a:close/>
                <a:moveTo>
                  <a:pt x="66675" y="35421"/>
                </a:moveTo>
                <a:cubicBezTo>
                  <a:pt x="70139" y="35421"/>
                  <a:pt x="72926" y="38208"/>
                  <a:pt x="72926" y="41672"/>
                </a:cubicBezTo>
                <a:lnTo>
                  <a:pt x="72926" y="70842"/>
                </a:lnTo>
                <a:cubicBezTo>
                  <a:pt x="72926" y="74306"/>
                  <a:pt x="70139" y="77093"/>
                  <a:pt x="66675" y="77093"/>
                </a:cubicBezTo>
                <a:cubicBezTo>
                  <a:pt x="63211" y="77093"/>
                  <a:pt x="60424" y="74306"/>
                  <a:pt x="60424" y="70842"/>
                </a:cubicBezTo>
                <a:lnTo>
                  <a:pt x="60424" y="41672"/>
                </a:lnTo>
                <a:cubicBezTo>
                  <a:pt x="60424" y="38208"/>
                  <a:pt x="63211" y="35421"/>
                  <a:pt x="66675" y="35421"/>
                </a:cubicBezTo>
                <a:close/>
                <a:moveTo>
                  <a:pt x="59721" y="91678"/>
                </a:moveTo>
                <a:cubicBezTo>
                  <a:pt x="59563" y="89097"/>
                  <a:pt x="60850" y="86641"/>
                  <a:pt x="63063" y="85303"/>
                </a:cubicBezTo>
                <a:cubicBezTo>
                  <a:pt x="65276" y="83964"/>
                  <a:pt x="68048" y="83964"/>
                  <a:pt x="70261" y="85303"/>
                </a:cubicBezTo>
                <a:cubicBezTo>
                  <a:pt x="72474" y="86641"/>
                  <a:pt x="73761" y="89097"/>
                  <a:pt x="73603" y="91678"/>
                </a:cubicBezTo>
                <a:cubicBezTo>
                  <a:pt x="73761" y="94259"/>
                  <a:pt x="72474" y="96715"/>
                  <a:pt x="70261" y="98054"/>
                </a:cubicBezTo>
                <a:cubicBezTo>
                  <a:pt x="68048" y="99392"/>
                  <a:pt x="65276" y="99392"/>
                  <a:pt x="63063" y="98054"/>
                </a:cubicBezTo>
                <a:cubicBezTo>
                  <a:pt x="60850" y="96715"/>
                  <a:pt x="59563" y="94259"/>
                  <a:pt x="59721" y="91678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84" name="Text 81"/>
          <p:cNvSpPr/>
          <p:nvPr/>
        </p:nvSpPr>
        <p:spPr>
          <a:xfrm>
            <a:off x="733425" y="6419850"/>
            <a:ext cx="110204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Critical Constraint: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All actions must be executable while maintaining ASN position. No public job search activity. Positioning only.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44" kern="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Decision Criteria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0F0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Decision Framework — When to Say Yes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92075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Minimum criteria for accepting offer. Beyond just the salary number.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1469" y="1242219"/>
            <a:ext cx="5691188" cy="2833688"/>
          </a:xfrm>
          <a:custGeom>
            <a:avLst/>
            <a:gdLst/>
            <a:ahLst/>
            <a:cxnLst/>
            <a:rect l="l" t="t" r="r" b="b"/>
            <a:pathLst>
              <a:path w="5691188" h="2833688">
                <a:moveTo>
                  <a:pt x="63503" y="0"/>
                </a:moveTo>
                <a:lnTo>
                  <a:pt x="5627685" y="0"/>
                </a:lnTo>
                <a:cubicBezTo>
                  <a:pt x="5662756" y="0"/>
                  <a:pt x="5691188" y="28431"/>
                  <a:pt x="5691188" y="63503"/>
                </a:cubicBezTo>
                <a:lnTo>
                  <a:pt x="5691188" y="2770185"/>
                </a:lnTo>
                <a:cubicBezTo>
                  <a:pt x="5691188" y="2805256"/>
                  <a:pt x="5662756" y="2833687"/>
                  <a:pt x="5627685" y="2833688"/>
                </a:cubicBezTo>
                <a:lnTo>
                  <a:pt x="63503" y="2833688"/>
                </a:lnTo>
                <a:cubicBezTo>
                  <a:pt x="28431" y="2833688"/>
                  <a:pt x="0" y="2805256"/>
                  <a:pt x="0" y="2770185"/>
                </a:cubicBezTo>
                <a:lnTo>
                  <a:pt x="0" y="63503"/>
                </a:lnTo>
                <a:cubicBezTo>
                  <a:pt x="0" y="28455"/>
                  <a:pt x="28455" y="0"/>
                  <a:pt x="63503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C0A062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30820" y="1444625"/>
            <a:ext cx="89297" cy="142875"/>
          </a:xfrm>
          <a:custGeom>
            <a:avLst/>
            <a:gdLst/>
            <a:ahLst/>
            <a:cxnLst/>
            <a:rect l="l" t="t" r="r" b="b"/>
            <a:pathLst>
              <a:path w="89297" h="142875">
                <a:moveTo>
                  <a:pt x="37951" y="6697"/>
                </a:moveTo>
                <a:cubicBezTo>
                  <a:pt x="37951" y="2986"/>
                  <a:pt x="40937" y="0"/>
                  <a:pt x="44648" y="0"/>
                </a:cubicBezTo>
                <a:cubicBezTo>
                  <a:pt x="48360" y="0"/>
                  <a:pt x="51346" y="2986"/>
                  <a:pt x="51346" y="6697"/>
                </a:cubicBezTo>
                <a:lnTo>
                  <a:pt x="51346" y="17859"/>
                </a:lnTo>
                <a:lnTo>
                  <a:pt x="66973" y="17859"/>
                </a:lnTo>
                <a:cubicBezTo>
                  <a:pt x="71912" y="17859"/>
                  <a:pt x="75902" y="21850"/>
                  <a:pt x="75902" y="26789"/>
                </a:cubicBezTo>
                <a:cubicBezTo>
                  <a:pt x="75902" y="31728"/>
                  <a:pt x="71912" y="35719"/>
                  <a:pt x="66973" y="35719"/>
                </a:cubicBezTo>
                <a:lnTo>
                  <a:pt x="34909" y="35719"/>
                </a:lnTo>
                <a:cubicBezTo>
                  <a:pt x="27961" y="35719"/>
                  <a:pt x="22324" y="41356"/>
                  <a:pt x="22324" y="48304"/>
                </a:cubicBezTo>
                <a:cubicBezTo>
                  <a:pt x="22324" y="54583"/>
                  <a:pt x="26929" y="59885"/>
                  <a:pt x="33124" y="60778"/>
                </a:cubicBezTo>
                <a:lnTo>
                  <a:pt x="58685" y="64433"/>
                </a:lnTo>
                <a:cubicBezTo>
                  <a:pt x="73698" y="66582"/>
                  <a:pt x="84832" y="79418"/>
                  <a:pt x="84832" y="94571"/>
                </a:cubicBezTo>
                <a:cubicBezTo>
                  <a:pt x="84832" y="111398"/>
                  <a:pt x="71186" y="125016"/>
                  <a:pt x="54387" y="125016"/>
                </a:cubicBezTo>
                <a:lnTo>
                  <a:pt x="51346" y="125016"/>
                </a:lnTo>
                <a:lnTo>
                  <a:pt x="51346" y="136178"/>
                </a:lnTo>
                <a:cubicBezTo>
                  <a:pt x="51346" y="139889"/>
                  <a:pt x="48360" y="142875"/>
                  <a:pt x="44648" y="142875"/>
                </a:cubicBezTo>
                <a:cubicBezTo>
                  <a:pt x="40937" y="142875"/>
                  <a:pt x="37951" y="139889"/>
                  <a:pt x="37951" y="136178"/>
                </a:cubicBezTo>
                <a:lnTo>
                  <a:pt x="37951" y="125016"/>
                </a:lnTo>
                <a:lnTo>
                  <a:pt x="17859" y="125016"/>
                </a:lnTo>
                <a:cubicBezTo>
                  <a:pt x="12920" y="125016"/>
                  <a:pt x="8930" y="121025"/>
                  <a:pt x="8930" y="116086"/>
                </a:cubicBezTo>
                <a:cubicBezTo>
                  <a:pt x="8930" y="111147"/>
                  <a:pt x="12920" y="107156"/>
                  <a:pt x="17859" y="107156"/>
                </a:cubicBezTo>
                <a:lnTo>
                  <a:pt x="54387" y="107156"/>
                </a:lnTo>
                <a:cubicBezTo>
                  <a:pt x="61336" y="107156"/>
                  <a:pt x="66973" y="101519"/>
                  <a:pt x="66973" y="94571"/>
                </a:cubicBezTo>
                <a:cubicBezTo>
                  <a:pt x="66973" y="88292"/>
                  <a:pt x="62368" y="82990"/>
                  <a:pt x="56173" y="82097"/>
                </a:cubicBezTo>
                <a:lnTo>
                  <a:pt x="30612" y="78442"/>
                </a:lnTo>
                <a:cubicBezTo>
                  <a:pt x="15599" y="76321"/>
                  <a:pt x="4465" y="63457"/>
                  <a:pt x="4465" y="48304"/>
                </a:cubicBezTo>
                <a:cubicBezTo>
                  <a:pt x="4465" y="31505"/>
                  <a:pt x="18111" y="17859"/>
                  <a:pt x="34909" y="17859"/>
                </a:cubicBezTo>
                <a:lnTo>
                  <a:pt x="37951" y="17859"/>
                </a:lnTo>
                <a:lnTo>
                  <a:pt x="37951" y="6697"/>
                </a:ln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7" name="Text 5"/>
          <p:cNvSpPr/>
          <p:nvPr/>
        </p:nvSpPr>
        <p:spPr>
          <a:xfrm>
            <a:off x="666750" y="1404938"/>
            <a:ext cx="5254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Compensation Threshold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484187" y="1754188"/>
            <a:ext cx="5365750" cy="920750"/>
          </a:xfrm>
          <a:custGeom>
            <a:avLst/>
            <a:gdLst/>
            <a:ahLst/>
            <a:cxnLst/>
            <a:rect l="l" t="t" r="r" b="b"/>
            <a:pathLst>
              <a:path w="5365750" h="920750">
                <a:moveTo>
                  <a:pt x="31747" y="0"/>
                </a:moveTo>
                <a:lnTo>
                  <a:pt x="5334003" y="0"/>
                </a:lnTo>
                <a:cubicBezTo>
                  <a:pt x="5351536" y="0"/>
                  <a:pt x="5365750" y="14214"/>
                  <a:pt x="5365750" y="31747"/>
                </a:cubicBezTo>
                <a:lnTo>
                  <a:pt x="5365750" y="889003"/>
                </a:lnTo>
                <a:cubicBezTo>
                  <a:pt x="5365750" y="906536"/>
                  <a:pt x="5351536" y="920750"/>
                  <a:pt x="5334003" y="920750"/>
                </a:cubicBezTo>
                <a:lnTo>
                  <a:pt x="31747" y="920750"/>
                </a:lnTo>
                <a:cubicBezTo>
                  <a:pt x="14214" y="920750"/>
                  <a:pt x="0" y="906536"/>
                  <a:pt x="0" y="889003"/>
                </a:cubicBezTo>
                <a:lnTo>
                  <a:pt x="0" y="31747"/>
                </a:lnTo>
                <a:cubicBezTo>
                  <a:pt x="0" y="14226"/>
                  <a:pt x="14226" y="0"/>
                  <a:pt x="31747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9" name="Text 7"/>
          <p:cNvSpPr/>
          <p:nvPr/>
        </p:nvSpPr>
        <p:spPr>
          <a:xfrm>
            <a:off x="611188" y="1881187"/>
            <a:ext cx="5167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Minimum Total Comp (Year 1)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11188" y="2103438"/>
            <a:ext cx="523081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75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2.0B </a:t>
            </a:r>
            <a:pPr>
              <a:lnSpc>
                <a:spcPct val="100000"/>
              </a:lnSpc>
            </a:pPr>
            <a:r>
              <a:rPr lang="en-US" sz="112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/year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11188" y="2420938"/>
            <a:ext cx="51593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≈ $120K USD — makes pivot worth the risk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84187" y="2770188"/>
            <a:ext cx="5365750" cy="1143000"/>
          </a:xfrm>
          <a:custGeom>
            <a:avLst/>
            <a:gdLst/>
            <a:ahLst/>
            <a:cxnLst/>
            <a:rect l="l" t="t" r="r" b="b"/>
            <a:pathLst>
              <a:path w="5365750" h="1143000">
                <a:moveTo>
                  <a:pt x="31753" y="0"/>
                </a:moveTo>
                <a:lnTo>
                  <a:pt x="5333997" y="0"/>
                </a:lnTo>
                <a:cubicBezTo>
                  <a:pt x="5351534" y="0"/>
                  <a:pt x="5365750" y="14216"/>
                  <a:pt x="5365750" y="31753"/>
                </a:cubicBezTo>
                <a:lnTo>
                  <a:pt x="5365750" y="1111247"/>
                </a:lnTo>
                <a:cubicBezTo>
                  <a:pt x="5365750" y="1128784"/>
                  <a:pt x="5351534" y="1143000"/>
                  <a:pt x="5333997" y="1143000"/>
                </a:cubicBezTo>
                <a:lnTo>
                  <a:pt x="31753" y="1143000"/>
                </a:lnTo>
                <a:cubicBezTo>
                  <a:pt x="14216" y="1143000"/>
                  <a:pt x="0" y="1128784"/>
                  <a:pt x="0" y="1111247"/>
                </a:cubicBezTo>
                <a:lnTo>
                  <a:pt x="0" y="31753"/>
                </a:lnTo>
                <a:cubicBezTo>
                  <a:pt x="0" y="14228"/>
                  <a:pt x="14228" y="0"/>
                  <a:pt x="31753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3" name="Text 11"/>
          <p:cNvSpPr/>
          <p:nvPr/>
        </p:nvSpPr>
        <p:spPr>
          <a:xfrm>
            <a:off x="579438" y="2865438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Must Include: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97297" y="3119438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80888" y="13041"/>
                </a:moveTo>
                <a:cubicBezTo>
                  <a:pt x="83548" y="14976"/>
                  <a:pt x="84144" y="18697"/>
                  <a:pt x="82209" y="21357"/>
                </a:cubicBezTo>
                <a:lnTo>
                  <a:pt x="34584" y="86841"/>
                </a:lnTo>
                <a:cubicBezTo>
                  <a:pt x="33561" y="88255"/>
                  <a:pt x="31979" y="89129"/>
                  <a:pt x="30231" y="89278"/>
                </a:cubicBezTo>
                <a:cubicBezTo>
                  <a:pt x="28482" y="89427"/>
                  <a:pt x="26789" y="88776"/>
                  <a:pt x="25561" y="87548"/>
                </a:cubicBezTo>
                <a:lnTo>
                  <a:pt x="1749" y="63736"/>
                </a:lnTo>
                <a:cubicBezTo>
                  <a:pt x="-577" y="61410"/>
                  <a:pt x="-577" y="57634"/>
                  <a:pt x="1749" y="55308"/>
                </a:cubicBezTo>
                <a:cubicBezTo>
                  <a:pt x="4074" y="52983"/>
                  <a:pt x="7851" y="52983"/>
                  <a:pt x="10176" y="55308"/>
                </a:cubicBezTo>
                <a:lnTo>
                  <a:pt x="29059" y="74191"/>
                </a:lnTo>
                <a:lnTo>
                  <a:pt x="72591" y="14343"/>
                </a:lnTo>
                <a:cubicBezTo>
                  <a:pt x="74526" y="11683"/>
                  <a:pt x="78246" y="11088"/>
                  <a:pt x="80907" y="13022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15" name="Text 13"/>
          <p:cNvSpPr/>
          <p:nvPr/>
        </p:nvSpPr>
        <p:spPr>
          <a:xfrm>
            <a:off x="698500" y="3087688"/>
            <a:ext cx="5111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 salary ≥ Rp 1.5B/year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97297" y="3309938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80888" y="13041"/>
                </a:moveTo>
                <a:cubicBezTo>
                  <a:pt x="83548" y="14976"/>
                  <a:pt x="84144" y="18697"/>
                  <a:pt x="82209" y="21357"/>
                </a:cubicBezTo>
                <a:lnTo>
                  <a:pt x="34584" y="86841"/>
                </a:lnTo>
                <a:cubicBezTo>
                  <a:pt x="33561" y="88255"/>
                  <a:pt x="31979" y="89129"/>
                  <a:pt x="30231" y="89278"/>
                </a:cubicBezTo>
                <a:cubicBezTo>
                  <a:pt x="28482" y="89427"/>
                  <a:pt x="26789" y="88776"/>
                  <a:pt x="25561" y="87548"/>
                </a:cubicBezTo>
                <a:lnTo>
                  <a:pt x="1749" y="63736"/>
                </a:lnTo>
                <a:cubicBezTo>
                  <a:pt x="-577" y="61410"/>
                  <a:pt x="-577" y="57634"/>
                  <a:pt x="1749" y="55308"/>
                </a:cubicBezTo>
                <a:cubicBezTo>
                  <a:pt x="4074" y="52983"/>
                  <a:pt x="7851" y="52983"/>
                  <a:pt x="10176" y="55308"/>
                </a:cubicBezTo>
                <a:lnTo>
                  <a:pt x="29059" y="74191"/>
                </a:lnTo>
                <a:lnTo>
                  <a:pt x="72591" y="14343"/>
                </a:lnTo>
                <a:cubicBezTo>
                  <a:pt x="74526" y="11683"/>
                  <a:pt x="78246" y="11088"/>
                  <a:pt x="80907" y="13022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17" name="Text 15"/>
          <p:cNvSpPr/>
          <p:nvPr/>
        </p:nvSpPr>
        <p:spPr>
          <a:xfrm>
            <a:off x="698500" y="3278188"/>
            <a:ext cx="5111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Performance bonus potential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97297" y="3500438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80888" y="13041"/>
                </a:moveTo>
                <a:cubicBezTo>
                  <a:pt x="83548" y="14976"/>
                  <a:pt x="84144" y="18697"/>
                  <a:pt x="82209" y="21357"/>
                </a:cubicBezTo>
                <a:lnTo>
                  <a:pt x="34584" y="86841"/>
                </a:lnTo>
                <a:cubicBezTo>
                  <a:pt x="33561" y="88255"/>
                  <a:pt x="31979" y="89129"/>
                  <a:pt x="30231" y="89278"/>
                </a:cubicBezTo>
                <a:cubicBezTo>
                  <a:pt x="28482" y="89427"/>
                  <a:pt x="26789" y="88776"/>
                  <a:pt x="25561" y="87548"/>
                </a:cubicBezTo>
                <a:lnTo>
                  <a:pt x="1749" y="63736"/>
                </a:lnTo>
                <a:cubicBezTo>
                  <a:pt x="-577" y="61410"/>
                  <a:pt x="-577" y="57634"/>
                  <a:pt x="1749" y="55308"/>
                </a:cubicBezTo>
                <a:cubicBezTo>
                  <a:pt x="4074" y="52983"/>
                  <a:pt x="7851" y="52983"/>
                  <a:pt x="10176" y="55308"/>
                </a:cubicBezTo>
                <a:lnTo>
                  <a:pt x="29059" y="74191"/>
                </a:lnTo>
                <a:lnTo>
                  <a:pt x="72591" y="14343"/>
                </a:lnTo>
                <a:cubicBezTo>
                  <a:pt x="74526" y="11683"/>
                  <a:pt x="78246" y="11088"/>
                  <a:pt x="80907" y="13022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19" name="Text 17"/>
          <p:cNvSpPr/>
          <p:nvPr/>
        </p:nvSpPr>
        <p:spPr>
          <a:xfrm>
            <a:off x="698500" y="3468688"/>
            <a:ext cx="5111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Health insurance coverage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97297" y="3690937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80888" y="13041"/>
                </a:moveTo>
                <a:cubicBezTo>
                  <a:pt x="83548" y="14976"/>
                  <a:pt x="84144" y="18697"/>
                  <a:pt x="82209" y="21357"/>
                </a:cubicBezTo>
                <a:lnTo>
                  <a:pt x="34584" y="86841"/>
                </a:lnTo>
                <a:cubicBezTo>
                  <a:pt x="33561" y="88255"/>
                  <a:pt x="31979" y="89129"/>
                  <a:pt x="30231" y="89278"/>
                </a:cubicBezTo>
                <a:cubicBezTo>
                  <a:pt x="28482" y="89427"/>
                  <a:pt x="26789" y="88776"/>
                  <a:pt x="25561" y="87548"/>
                </a:cubicBezTo>
                <a:lnTo>
                  <a:pt x="1749" y="63736"/>
                </a:lnTo>
                <a:cubicBezTo>
                  <a:pt x="-577" y="61410"/>
                  <a:pt x="-577" y="57634"/>
                  <a:pt x="1749" y="55308"/>
                </a:cubicBezTo>
                <a:cubicBezTo>
                  <a:pt x="4074" y="52983"/>
                  <a:pt x="7851" y="52983"/>
                  <a:pt x="10176" y="55308"/>
                </a:cubicBezTo>
                <a:lnTo>
                  <a:pt x="29059" y="74191"/>
                </a:lnTo>
                <a:lnTo>
                  <a:pt x="72591" y="14343"/>
                </a:lnTo>
                <a:cubicBezTo>
                  <a:pt x="74526" y="11683"/>
                  <a:pt x="78246" y="11088"/>
                  <a:pt x="80907" y="13022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21" name="Text 19"/>
          <p:cNvSpPr/>
          <p:nvPr/>
        </p:nvSpPr>
        <p:spPr>
          <a:xfrm>
            <a:off x="698500" y="3659187"/>
            <a:ext cx="5111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Professional development budget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321469" y="4210844"/>
            <a:ext cx="5691188" cy="2897188"/>
          </a:xfrm>
          <a:custGeom>
            <a:avLst/>
            <a:gdLst/>
            <a:ahLst/>
            <a:cxnLst/>
            <a:rect l="l" t="t" r="r" b="b"/>
            <a:pathLst>
              <a:path w="5691188" h="2897188">
                <a:moveTo>
                  <a:pt x="63506" y="0"/>
                </a:moveTo>
                <a:lnTo>
                  <a:pt x="5627681" y="0"/>
                </a:lnTo>
                <a:cubicBezTo>
                  <a:pt x="5662755" y="0"/>
                  <a:pt x="5691188" y="28433"/>
                  <a:pt x="5691188" y="63506"/>
                </a:cubicBezTo>
                <a:lnTo>
                  <a:pt x="5691188" y="2833681"/>
                </a:lnTo>
                <a:cubicBezTo>
                  <a:pt x="5691188" y="2868755"/>
                  <a:pt x="5662755" y="2897188"/>
                  <a:pt x="5627681" y="2897188"/>
                </a:cubicBezTo>
                <a:lnTo>
                  <a:pt x="63506" y="2897188"/>
                </a:lnTo>
                <a:cubicBezTo>
                  <a:pt x="28433" y="2897188"/>
                  <a:pt x="0" y="2868755"/>
                  <a:pt x="0" y="2833681"/>
                </a:cubicBezTo>
                <a:lnTo>
                  <a:pt x="0" y="63506"/>
                </a:lnTo>
                <a:cubicBezTo>
                  <a:pt x="0" y="28456"/>
                  <a:pt x="28456" y="0"/>
                  <a:pt x="63506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04031" y="4413250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37337" y="10130"/>
                </a:moveTo>
                <a:cubicBezTo>
                  <a:pt x="40379" y="12250"/>
                  <a:pt x="41104" y="16436"/>
                  <a:pt x="38984" y="19450"/>
                </a:cubicBezTo>
                <a:lnTo>
                  <a:pt x="23357" y="41774"/>
                </a:lnTo>
                <a:cubicBezTo>
                  <a:pt x="22213" y="43393"/>
                  <a:pt x="20427" y="44425"/>
                  <a:pt x="18445" y="44593"/>
                </a:cubicBezTo>
                <a:cubicBezTo>
                  <a:pt x="16464" y="44760"/>
                  <a:pt x="14511" y="44090"/>
                  <a:pt x="13115" y="42695"/>
                </a:cubicBezTo>
                <a:lnTo>
                  <a:pt x="1953" y="31533"/>
                </a:lnTo>
                <a:cubicBezTo>
                  <a:pt x="-642" y="28910"/>
                  <a:pt x="-642" y="24668"/>
                  <a:pt x="1953" y="22045"/>
                </a:cubicBezTo>
                <a:cubicBezTo>
                  <a:pt x="4549" y="19422"/>
                  <a:pt x="8818" y="19450"/>
                  <a:pt x="11441" y="22045"/>
                </a:cubicBezTo>
                <a:lnTo>
                  <a:pt x="16966" y="27570"/>
                </a:lnTo>
                <a:lnTo>
                  <a:pt x="28017" y="11776"/>
                </a:lnTo>
                <a:cubicBezTo>
                  <a:pt x="30138" y="8734"/>
                  <a:pt x="34323" y="8009"/>
                  <a:pt x="37337" y="10130"/>
                </a:cubicBezTo>
                <a:close/>
                <a:moveTo>
                  <a:pt x="37337" y="54778"/>
                </a:moveTo>
                <a:cubicBezTo>
                  <a:pt x="40379" y="56899"/>
                  <a:pt x="41104" y="61085"/>
                  <a:pt x="38984" y="64098"/>
                </a:cubicBezTo>
                <a:lnTo>
                  <a:pt x="23357" y="86423"/>
                </a:lnTo>
                <a:cubicBezTo>
                  <a:pt x="22213" y="88041"/>
                  <a:pt x="20427" y="89074"/>
                  <a:pt x="18445" y="89241"/>
                </a:cubicBezTo>
                <a:cubicBezTo>
                  <a:pt x="16464" y="89408"/>
                  <a:pt x="14511" y="88739"/>
                  <a:pt x="13115" y="87344"/>
                </a:cubicBezTo>
                <a:lnTo>
                  <a:pt x="1953" y="76181"/>
                </a:lnTo>
                <a:cubicBezTo>
                  <a:pt x="-670" y="73558"/>
                  <a:pt x="-670" y="69317"/>
                  <a:pt x="1953" y="66722"/>
                </a:cubicBezTo>
                <a:cubicBezTo>
                  <a:pt x="4576" y="64126"/>
                  <a:pt x="8818" y="64098"/>
                  <a:pt x="11413" y="66722"/>
                </a:cubicBezTo>
                <a:lnTo>
                  <a:pt x="16939" y="72247"/>
                </a:lnTo>
                <a:lnTo>
                  <a:pt x="27989" y="56452"/>
                </a:lnTo>
                <a:cubicBezTo>
                  <a:pt x="30110" y="53411"/>
                  <a:pt x="34296" y="52685"/>
                  <a:pt x="37309" y="54806"/>
                </a:cubicBezTo>
                <a:close/>
                <a:moveTo>
                  <a:pt x="62508" y="26789"/>
                </a:moveTo>
                <a:cubicBezTo>
                  <a:pt x="62508" y="21850"/>
                  <a:pt x="66498" y="17859"/>
                  <a:pt x="71438" y="17859"/>
                </a:cubicBezTo>
                <a:lnTo>
                  <a:pt x="133945" y="17859"/>
                </a:lnTo>
                <a:cubicBezTo>
                  <a:pt x="138885" y="17859"/>
                  <a:pt x="142875" y="21850"/>
                  <a:pt x="142875" y="26789"/>
                </a:cubicBezTo>
                <a:cubicBezTo>
                  <a:pt x="142875" y="31728"/>
                  <a:pt x="138885" y="35719"/>
                  <a:pt x="133945" y="35719"/>
                </a:cubicBezTo>
                <a:lnTo>
                  <a:pt x="71438" y="35719"/>
                </a:lnTo>
                <a:cubicBezTo>
                  <a:pt x="66498" y="35719"/>
                  <a:pt x="62508" y="31728"/>
                  <a:pt x="62508" y="26789"/>
                </a:cubicBezTo>
                <a:close/>
                <a:moveTo>
                  <a:pt x="62508" y="71438"/>
                </a:moveTo>
                <a:cubicBezTo>
                  <a:pt x="62508" y="66498"/>
                  <a:pt x="66498" y="62508"/>
                  <a:pt x="71438" y="62508"/>
                </a:cubicBezTo>
                <a:lnTo>
                  <a:pt x="133945" y="62508"/>
                </a:lnTo>
                <a:cubicBezTo>
                  <a:pt x="138885" y="62508"/>
                  <a:pt x="142875" y="66498"/>
                  <a:pt x="142875" y="71438"/>
                </a:cubicBezTo>
                <a:cubicBezTo>
                  <a:pt x="142875" y="76377"/>
                  <a:pt x="138885" y="80367"/>
                  <a:pt x="133945" y="80367"/>
                </a:cubicBezTo>
                <a:lnTo>
                  <a:pt x="71438" y="80367"/>
                </a:lnTo>
                <a:cubicBezTo>
                  <a:pt x="66498" y="80367"/>
                  <a:pt x="62508" y="76377"/>
                  <a:pt x="62508" y="71438"/>
                </a:cubicBezTo>
                <a:close/>
                <a:moveTo>
                  <a:pt x="44648" y="116086"/>
                </a:moveTo>
                <a:cubicBezTo>
                  <a:pt x="44648" y="111147"/>
                  <a:pt x="48639" y="107156"/>
                  <a:pt x="53578" y="107156"/>
                </a:cubicBezTo>
                <a:lnTo>
                  <a:pt x="133945" y="107156"/>
                </a:lnTo>
                <a:cubicBezTo>
                  <a:pt x="138885" y="107156"/>
                  <a:pt x="142875" y="111147"/>
                  <a:pt x="142875" y="116086"/>
                </a:cubicBezTo>
                <a:cubicBezTo>
                  <a:pt x="142875" y="121025"/>
                  <a:pt x="138885" y="125016"/>
                  <a:pt x="133945" y="125016"/>
                </a:cubicBezTo>
                <a:lnTo>
                  <a:pt x="53578" y="125016"/>
                </a:lnTo>
                <a:cubicBezTo>
                  <a:pt x="48639" y="125016"/>
                  <a:pt x="44648" y="121025"/>
                  <a:pt x="44648" y="116086"/>
                </a:cubicBezTo>
                <a:close/>
                <a:moveTo>
                  <a:pt x="17859" y="104924"/>
                </a:moveTo>
                <a:cubicBezTo>
                  <a:pt x="24020" y="104924"/>
                  <a:pt x="29021" y="109925"/>
                  <a:pt x="29021" y="116086"/>
                </a:cubicBezTo>
                <a:cubicBezTo>
                  <a:pt x="29021" y="122246"/>
                  <a:pt x="24020" y="127248"/>
                  <a:pt x="17859" y="127248"/>
                </a:cubicBezTo>
                <a:cubicBezTo>
                  <a:pt x="11699" y="127248"/>
                  <a:pt x="6697" y="122246"/>
                  <a:pt x="6697" y="116086"/>
                </a:cubicBezTo>
                <a:cubicBezTo>
                  <a:pt x="6697" y="109925"/>
                  <a:pt x="11699" y="104924"/>
                  <a:pt x="17859" y="104924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24" name="Text 22"/>
          <p:cNvSpPr/>
          <p:nvPr/>
        </p:nvSpPr>
        <p:spPr>
          <a:xfrm>
            <a:off x="666750" y="4373563"/>
            <a:ext cx="5254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Non-Negotiables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84187" y="4722813"/>
            <a:ext cx="5365750" cy="508000"/>
          </a:xfrm>
          <a:custGeom>
            <a:avLst/>
            <a:gdLst/>
            <a:ahLst/>
            <a:cxnLst/>
            <a:rect l="l" t="t" r="r" b="b"/>
            <a:pathLst>
              <a:path w="5365750" h="508000">
                <a:moveTo>
                  <a:pt x="31750" y="0"/>
                </a:moveTo>
                <a:lnTo>
                  <a:pt x="5334000" y="0"/>
                </a:lnTo>
                <a:cubicBezTo>
                  <a:pt x="5351523" y="0"/>
                  <a:pt x="5365750" y="14227"/>
                  <a:pt x="5365750" y="31750"/>
                </a:cubicBezTo>
                <a:lnTo>
                  <a:pt x="5365750" y="476250"/>
                </a:lnTo>
                <a:cubicBezTo>
                  <a:pt x="5365750" y="493773"/>
                  <a:pt x="5351523" y="508000"/>
                  <a:pt x="5334000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26" name="Shape 24"/>
          <p:cNvSpPr/>
          <p:nvPr/>
        </p:nvSpPr>
        <p:spPr>
          <a:xfrm>
            <a:off x="595313" y="4837906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13891" y="13891"/>
                </a:moveTo>
                <a:cubicBezTo>
                  <a:pt x="13891" y="10049"/>
                  <a:pt x="10787" y="6945"/>
                  <a:pt x="6945" y="6945"/>
                </a:cubicBezTo>
                <a:cubicBezTo>
                  <a:pt x="3104" y="6945"/>
                  <a:pt x="0" y="10049"/>
                  <a:pt x="0" y="13891"/>
                </a:cubicBezTo>
                <a:lnTo>
                  <a:pt x="0" y="86816"/>
                </a:lnTo>
                <a:cubicBezTo>
                  <a:pt x="0" y="96410"/>
                  <a:pt x="7770" y="104180"/>
                  <a:pt x="17363" y="104180"/>
                </a:cubicBezTo>
                <a:lnTo>
                  <a:pt x="104180" y="104180"/>
                </a:lnTo>
                <a:cubicBezTo>
                  <a:pt x="108021" y="104180"/>
                  <a:pt x="111125" y="101076"/>
                  <a:pt x="111125" y="97234"/>
                </a:cubicBezTo>
                <a:cubicBezTo>
                  <a:pt x="111125" y="93393"/>
                  <a:pt x="108021" y="90289"/>
                  <a:pt x="104180" y="90289"/>
                </a:cubicBezTo>
                <a:lnTo>
                  <a:pt x="17363" y="90289"/>
                </a:lnTo>
                <a:cubicBezTo>
                  <a:pt x="15453" y="90289"/>
                  <a:pt x="13891" y="88726"/>
                  <a:pt x="13891" y="86816"/>
                </a:cubicBezTo>
                <a:lnTo>
                  <a:pt x="13891" y="13891"/>
                </a:lnTo>
                <a:close/>
                <a:moveTo>
                  <a:pt x="102140" y="32686"/>
                </a:moveTo>
                <a:cubicBezTo>
                  <a:pt x="104853" y="29973"/>
                  <a:pt x="104853" y="25567"/>
                  <a:pt x="102140" y="22854"/>
                </a:cubicBezTo>
                <a:cubicBezTo>
                  <a:pt x="99426" y="20141"/>
                  <a:pt x="95021" y="20141"/>
                  <a:pt x="92308" y="22854"/>
                </a:cubicBezTo>
                <a:lnTo>
                  <a:pt x="69453" y="45731"/>
                </a:lnTo>
                <a:lnTo>
                  <a:pt x="56995" y="33294"/>
                </a:lnTo>
                <a:cubicBezTo>
                  <a:pt x="54282" y="30581"/>
                  <a:pt x="49876" y="30581"/>
                  <a:pt x="47163" y="33294"/>
                </a:cubicBezTo>
                <a:lnTo>
                  <a:pt x="26327" y="54130"/>
                </a:lnTo>
                <a:cubicBezTo>
                  <a:pt x="23614" y="56843"/>
                  <a:pt x="23614" y="61249"/>
                  <a:pt x="26327" y="63962"/>
                </a:cubicBezTo>
                <a:cubicBezTo>
                  <a:pt x="29040" y="66675"/>
                  <a:pt x="33446" y="66675"/>
                  <a:pt x="36159" y="63962"/>
                </a:cubicBezTo>
                <a:lnTo>
                  <a:pt x="52090" y="48031"/>
                </a:lnTo>
                <a:lnTo>
                  <a:pt x="64548" y="60489"/>
                </a:lnTo>
                <a:cubicBezTo>
                  <a:pt x="67261" y="63202"/>
                  <a:pt x="71667" y="63202"/>
                  <a:pt x="74380" y="60489"/>
                </a:cubicBezTo>
                <a:lnTo>
                  <a:pt x="102161" y="32708"/>
                </a:ln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27" name="Text 25"/>
          <p:cNvSpPr/>
          <p:nvPr/>
        </p:nvSpPr>
        <p:spPr>
          <a:xfrm>
            <a:off x="762000" y="4818063"/>
            <a:ext cx="5048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Growth Trajectory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79438" y="5008563"/>
            <a:ext cx="522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Clear path to senior role within 3–5 years. Not a dead end.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84187" y="5294313"/>
            <a:ext cx="5365750" cy="508000"/>
          </a:xfrm>
          <a:custGeom>
            <a:avLst/>
            <a:gdLst/>
            <a:ahLst/>
            <a:cxnLst/>
            <a:rect l="l" t="t" r="r" b="b"/>
            <a:pathLst>
              <a:path w="5365750" h="508000">
                <a:moveTo>
                  <a:pt x="31750" y="0"/>
                </a:moveTo>
                <a:lnTo>
                  <a:pt x="5334000" y="0"/>
                </a:lnTo>
                <a:cubicBezTo>
                  <a:pt x="5351523" y="0"/>
                  <a:pt x="5365750" y="14227"/>
                  <a:pt x="5365750" y="31750"/>
                </a:cubicBezTo>
                <a:lnTo>
                  <a:pt x="5365750" y="476250"/>
                </a:lnTo>
                <a:cubicBezTo>
                  <a:pt x="5365750" y="493773"/>
                  <a:pt x="5351523" y="508000"/>
                  <a:pt x="5334000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30" name="Shape 28"/>
          <p:cNvSpPr/>
          <p:nvPr/>
        </p:nvSpPr>
        <p:spPr>
          <a:xfrm>
            <a:off x="595313" y="5409406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26045" y="12154"/>
                </a:moveTo>
                <a:cubicBezTo>
                  <a:pt x="26045" y="5448"/>
                  <a:pt x="31493" y="0"/>
                  <a:pt x="38199" y="0"/>
                </a:cubicBezTo>
                <a:lnTo>
                  <a:pt x="43408" y="0"/>
                </a:lnTo>
                <a:cubicBezTo>
                  <a:pt x="47250" y="0"/>
                  <a:pt x="50354" y="3104"/>
                  <a:pt x="50354" y="6945"/>
                </a:cubicBezTo>
                <a:lnTo>
                  <a:pt x="50354" y="104180"/>
                </a:lnTo>
                <a:cubicBezTo>
                  <a:pt x="50354" y="108021"/>
                  <a:pt x="47250" y="111125"/>
                  <a:pt x="43408" y="111125"/>
                </a:cubicBezTo>
                <a:lnTo>
                  <a:pt x="36463" y="111125"/>
                </a:lnTo>
                <a:cubicBezTo>
                  <a:pt x="29995" y="111125"/>
                  <a:pt x="24547" y="106697"/>
                  <a:pt x="23006" y="100707"/>
                </a:cubicBezTo>
                <a:cubicBezTo>
                  <a:pt x="22854" y="100707"/>
                  <a:pt x="22724" y="100707"/>
                  <a:pt x="22572" y="100707"/>
                </a:cubicBezTo>
                <a:cubicBezTo>
                  <a:pt x="12979" y="100707"/>
                  <a:pt x="5209" y="92937"/>
                  <a:pt x="5209" y="83344"/>
                </a:cubicBezTo>
                <a:cubicBezTo>
                  <a:pt x="5209" y="79437"/>
                  <a:pt x="6511" y="75834"/>
                  <a:pt x="8682" y="72926"/>
                </a:cubicBezTo>
                <a:cubicBezTo>
                  <a:pt x="4471" y="69757"/>
                  <a:pt x="1736" y="64722"/>
                  <a:pt x="1736" y="59035"/>
                </a:cubicBezTo>
                <a:cubicBezTo>
                  <a:pt x="1736" y="52329"/>
                  <a:pt x="5556" y="46490"/>
                  <a:pt x="11113" y="43604"/>
                </a:cubicBezTo>
                <a:cubicBezTo>
                  <a:pt x="9572" y="40999"/>
                  <a:pt x="8682" y="37960"/>
                  <a:pt x="8682" y="34727"/>
                </a:cubicBezTo>
                <a:cubicBezTo>
                  <a:pt x="8682" y="25133"/>
                  <a:pt x="16452" y="17363"/>
                  <a:pt x="26045" y="17363"/>
                </a:cubicBezTo>
                <a:lnTo>
                  <a:pt x="26045" y="12154"/>
                </a:lnTo>
                <a:close/>
                <a:moveTo>
                  <a:pt x="85080" y="12154"/>
                </a:moveTo>
                <a:lnTo>
                  <a:pt x="85080" y="17363"/>
                </a:lnTo>
                <a:cubicBezTo>
                  <a:pt x="94673" y="17363"/>
                  <a:pt x="102443" y="25133"/>
                  <a:pt x="102443" y="34727"/>
                </a:cubicBezTo>
                <a:cubicBezTo>
                  <a:pt x="102443" y="37982"/>
                  <a:pt x="101553" y="41021"/>
                  <a:pt x="100013" y="43604"/>
                </a:cubicBezTo>
                <a:cubicBezTo>
                  <a:pt x="105590" y="46490"/>
                  <a:pt x="109389" y="52307"/>
                  <a:pt x="109389" y="59035"/>
                </a:cubicBezTo>
                <a:cubicBezTo>
                  <a:pt x="109389" y="64722"/>
                  <a:pt x="106654" y="69757"/>
                  <a:pt x="102443" y="72926"/>
                </a:cubicBezTo>
                <a:cubicBezTo>
                  <a:pt x="104614" y="75834"/>
                  <a:pt x="105916" y="79437"/>
                  <a:pt x="105916" y="83344"/>
                </a:cubicBezTo>
                <a:cubicBezTo>
                  <a:pt x="105916" y="92937"/>
                  <a:pt x="98146" y="100707"/>
                  <a:pt x="88553" y="100707"/>
                </a:cubicBezTo>
                <a:cubicBezTo>
                  <a:pt x="88401" y="100707"/>
                  <a:pt x="88271" y="100707"/>
                  <a:pt x="88119" y="100707"/>
                </a:cubicBezTo>
                <a:cubicBezTo>
                  <a:pt x="86578" y="106697"/>
                  <a:pt x="81130" y="111125"/>
                  <a:pt x="74662" y="111125"/>
                </a:cubicBezTo>
                <a:lnTo>
                  <a:pt x="67717" y="111125"/>
                </a:lnTo>
                <a:cubicBezTo>
                  <a:pt x="63875" y="111125"/>
                  <a:pt x="60771" y="108021"/>
                  <a:pt x="60771" y="104180"/>
                </a:cubicBezTo>
                <a:lnTo>
                  <a:pt x="60771" y="6945"/>
                </a:lnTo>
                <a:cubicBezTo>
                  <a:pt x="60771" y="3104"/>
                  <a:pt x="63875" y="0"/>
                  <a:pt x="67717" y="0"/>
                </a:cubicBezTo>
                <a:lnTo>
                  <a:pt x="72926" y="0"/>
                </a:lnTo>
                <a:cubicBezTo>
                  <a:pt x="79632" y="0"/>
                  <a:pt x="85080" y="5448"/>
                  <a:pt x="85080" y="12154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1" name="Text 29"/>
          <p:cNvSpPr/>
          <p:nvPr/>
        </p:nvSpPr>
        <p:spPr>
          <a:xfrm>
            <a:off x="762000" y="5389563"/>
            <a:ext cx="5048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Intellectual Challenge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79438" y="5580063"/>
            <a:ext cx="522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Work that leverages full capability. Not repetitive or mundane.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84187" y="5865813"/>
            <a:ext cx="5365750" cy="508000"/>
          </a:xfrm>
          <a:custGeom>
            <a:avLst/>
            <a:gdLst/>
            <a:ahLst/>
            <a:cxnLst/>
            <a:rect l="l" t="t" r="r" b="b"/>
            <a:pathLst>
              <a:path w="5365750" h="508000">
                <a:moveTo>
                  <a:pt x="31750" y="0"/>
                </a:moveTo>
                <a:lnTo>
                  <a:pt x="5334000" y="0"/>
                </a:lnTo>
                <a:cubicBezTo>
                  <a:pt x="5351523" y="0"/>
                  <a:pt x="5365750" y="14227"/>
                  <a:pt x="5365750" y="31750"/>
                </a:cubicBezTo>
                <a:lnTo>
                  <a:pt x="5365750" y="476250"/>
                </a:lnTo>
                <a:cubicBezTo>
                  <a:pt x="5365750" y="493773"/>
                  <a:pt x="5351523" y="508000"/>
                  <a:pt x="5334000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34" name="Shape 32"/>
          <p:cNvSpPr/>
          <p:nvPr/>
        </p:nvSpPr>
        <p:spPr>
          <a:xfrm>
            <a:off x="588367" y="5980906"/>
            <a:ext cx="125016" cy="111125"/>
          </a:xfrm>
          <a:custGeom>
            <a:avLst/>
            <a:gdLst/>
            <a:ahLst/>
            <a:cxnLst/>
            <a:rect l="l" t="t" r="r" b="b"/>
            <a:pathLst>
              <a:path w="125016" h="111125">
                <a:moveTo>
                  <a:pt x="10418" y="42497"/>
                </a:moveTo>
                <a:lnTo>
                  <a:pt x="55823" y="61184"/>
                </a:lnTo>
                <a:cubicBezTo>
                  <a:pt x="57950" y="62052"/>
                  <a:pt x="60207" y="62508"/>
                  <a:pt x="62508" y="62508"/>
                </a:cubicBezTo>
                <a:cubicBezTo>
                  <a:pt x="64808" y="62508"/>
                  <a:pt x="67066" y="62052"/>
                  <a:pt x="69193" y="61184"/>
                </a:cubicBezTo>
                <a:lnTo>
                  <a:pt x="121803" y="39523"/>
                </a:lnTo>
                <a:cubicBezTo>
                  <a:pt x="123757" y="38720"/>
                  <a:pt x="125016" y="36832"/>
                  <a:pt x="125016" y="34727"/>
                </a:cubicBezTo>
                <a:cubicBezTo>
                  <a:pt x="125016" y="32621"/>
                  <a:pt x="123757" y="30733"/>
                  <a:pt x="121803" y="29930"/>
                </a:cubicBezTo>
                <a:lnTo>
                  <a:pt x="69193" y="8269"/>
                </a:lnTo>
                <a:cubicBezTo>
                  <a:pt x="67066" y="7401"/>
                  <a:pt x="64808" y="6945"/>
                  <a:pt x="62508" y="6945"/>
                </a:cubicBezTo>
                <a:cubicBezTo>
                  <a:pt x="60207" y="6945"/>
                  <a:pt x="57950" y="7401"/>
                  <a:pt x="55823" y="8269"/>
                </a:cubicBezTo>
                <a:lnTo>
                  <a:pt x="3212" y="29930"/>
                </a:lnTo>
                <a:cubicBezTo>
                  <a:pt x="1259" y="30733"/>
                  <a:pt x="0" y="32621"/>
                  <a:pt x="0" y="34727"/>
                </a:cubicBezTo>
                <a:lnTo>
                  <a:pt x="0" y="98971"/>
                </a:lnTo>
                <a:cubicBezTo>
                  <a:pt x="0" y="101857"/>
                  <a:pt x="2322" y="104180"/>
                  <a:pt x="5209" y="104180"/>
                </a:cubicBezTo>
                <a:cubicBezTo>
                  <a:pt x="8096" y="104180"/>
                  <a:pt x="10418" y="101857"/>
                  <a:pt x="10418" y="98971"/>
                </a:cubicBezTo>
                <a:lnTo>
                  <a:pt x="10418" y="42497"/>
                </a:lnTo>
                <a:close/>
                <a:moveTo>
                  <a:pt x="20836" y="58058"/>
                </a:moveTo>
                <a:lnTo>
                  <a:pt x="20836" y="83344"/>
                </a:lnTo>
                <a:cubicBezTo>
                  <a:pt x="20836" y="94847"/>
                  <a:pt x="39501" y="104180"/>
                  <a:pt x="62508" y="104180"/>
                </a:cubicBezTo>
                <a:cubicBezTo>
                  <a:pt x="85514" y="104180"/>
                  <a:pt x="104180" y="94847"/>
                  <a:pt x="104180" y="83344"/>
                </a:cubicBezTo>
                <a:lnTo>
                  <a:pt x="104180" y="58037"/>
                </a:lnTo>
                <a:lnTo>
                  <a:pt x="73165" y="70820"/>
                </a:lnTo>
                <a:cubicBezTo>
                  <a:pt x="69779" y="72210"/>
                  <a:pt x="66176" y="72926"/>
                  <a:pt x="62508" y="72926"/>
                </a:cubicBezTo>
                <a:cubicBezTo>
                  <a:pt x="58840" y="72926"/>
                  <a:pt x="55237" y="72210"/>
                  <a:pt x="51851" y="70820"/>
                </a:cubicBezTo>
                <a:lnTo>
                  <a:pt x="20836" y="58037"/>
                </a:ln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5" name="Text 33"/>
          <p:cNvSpPr/>
          <p:nvPr/>
        </p:nvSpPr>
        <p:spPr>
          <a:xfrm>
            <a:off x="762000" y="5961063"/>
            <a:ext cx="5048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Research Relevance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579438" y="6151563"/>
            <a:ext cx="522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Role supports or aligns with PhD research direction.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484187" y="6437313"/>
            <a:ext cx="5365750" cy="508000"/>
          </a:xfrm>
          <a:custGeom>
            <a:avLst/>
            <a:gdLst/>
            <a:ahLst/>
            <a:cxnLst/>
            <a:rect l="l" t="t" r="r" b="b"/>
            <a:pathLst>
              <a:path w="5365750" h="508000">
                <a:moveTo>
                  <a:pt x="31750" y="0"/>
                </a:moveTo>
                <a:lnTo>
                  <a:pt x="5334000" y="0"/>
                </a:lnTo>
                <a:cubicBezTo>
                  <a:pt x="5351523" y="0"/>
                  <a:pt x="5365750" y="14227"/>
                  <a:pt x="5365750" y="31750"/>
                </a:cubicBezTo>
                <a:lnTo>
                  <a:pt x="5365750" y="476250"/>
                </a:lnTo>
                <a:cubicBezTo>
                  <a:pt x="5365750" y="493773"/>
                  <a:pt x="5351523" y="508000"/>
                  <a:pt x="5334000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38" name="Shape 36"/>
          <p:cNvSpPr/>
          <p:nvPr/>
        </p:nvSpPr>
        <p:spPr>
          <a:xfrm>
            <a:off x="595313" y="6552406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36463" y="12154"/>
                </a:moveTo>
                <a:lnTo>
                  <a:pt x="36463" y="20836"/>
                </a:lnTo>
                <a:lnTo>
                  <a:pt x="19512" y="20836"/>
                </a:lnTo>
                <a:cubicBezTo>
                  <a:pt x="16408" y="20836"/>
                  <a:pt x="13891" y="23354"/>
                  <a:pt x="13891" y="26457"/>
                </a:cubicBezTo>
                <a:cubicBezTo>
                  <a:pt x="13891" y="27325"/>
                  <a:pt x="14086" y="28194"/>
                  <a:pt x="14477" y="28975"/>
                </a:cubicBezTo>
                <a:lnTo>
                  <a:pt x="21726" y="43473"/>
                </a:lnTo>
                <a:cubicBezTo>
                  <a:pt x="19252" y="43864"/>
                  <a:pt x="17342" y="46013"/>
                  <a:pt x="17342" y="48617"/>
                </a:cubicBezTo>
                <a:cubicBezTo>
                  <a:pt x="17342" y="51504"/>
                  <a:pt x="19664" y="53826"/>
                  <a:pt x="22551" y="53826"/>
                </a:cubicBezTo>
                <a:lnTo>
                  <a:pt x="23766" y="53826"/>
                </a:lnTo>
                <a:lnTo>
                  <a:pt x="20814" y="83344"/>
                </a:lnTo>
                <a:lnTo>
                  <a:pt x="8617" y="98602"/>
                </a:lnTo>
                <a:cubicBezTo>
                  <a:pt x="7531" y="99969"/>
                  <a:pt x="6924" y="101662"/>
                  <a:pt x="6924" y="103420"/>
                </a:cubicBezTo>
                <a:cubicBezTo>
                  <a:pt x="6924" y="107674"/>
                  <a:pt x="10375" y="111125"/>
                  <a:pt x="14629" y="111125"/>
                </a:cubicBezTo>
                <a:lnTo>
                  <a:pt x="68650" y="111125"/>
                </a:lnTo>
                <a:cubicBezTo>
                  <a:pt x="72904" y="111125"/>
                  <a:pt x="76355" y="107674"/>
                  <a:pt x="76355" y="103420"/>
                </a:cubicBezTo>
                <a:cubicBezTo>
                  <a:pt x="76355" y="101662"/>
                  <a:pt x="75769" y="99969"/>
                  <a:pt x="74662" y="98602"/>
                </a:cubicBezTo>
                <a:lnTo>
                  <a:pt x="62508" y="83344"/>
                </a:lnTo>
                <a:lnTo>
                  <a:pt x="59556" y="53826"/>
                </a:lnTo>
                <a:lnTo>
                  <a:pt x="60771" y="53826"/>
                </a:lnTo>
                <a:cubicBezTo>
                  <a:pt x="63658" y="53826"/>
                  <a:pt x="65980" y="51504"/>
                  <a:pt x="65980" y="48617"/>
                </a:cubicBezTo>
                <a:cubicBezTo>
                  <a:pt x="65980" y="46034"/>
                  <a:pt x="64092" y="43864"/>
                  <a:pt x="61596" y="43473"/>
                </a:cubicBezTo>
                <a:lnTo>
                  <a:pt x="68845" y="28975"/>
                </a:lnTo>
                <a:cubicBezTo>
                  <a:pt x="69236" y="28194"/>
                  <a:pt x="69431" y="27325"/>
                  <a:pt x="69431" y="26457"/>
                </a:cubicBezTo>
                <a:cubicBezTo>
                  <a:pt x="69431" y="23354"/>
                  <a:pt x="66914" y="20836"/>
                  <a:pt x="63810" y="20836"/>
                </a:cubicBezTo>
                <a:lnTo>
                  <a:pt x="46859" y="20836"/>
                </a:lnTo>
                <a:lnTo>
                  <a:pt x="46859" y="12154"/>
                </a:lnTo>
                <a:lnTo>
                  <a:pt x="50332" y="12154"/>
                </a:lnTo>
                <a:cubicBezTo>
                  <a:pt x="53218" y="12154"/>
                  <a:pt x="55541" y="9832"/>
                  <a:pt x="55541" y="6945"/>
                </a:cubicBezTo>
                <a:cubicBezTo>
                  <a:pt x="55541" y="4059"/>
                  <a:pt x="53240" y="1736"/>
                  <a:pt x="50354" y="1736"/>
                </a:cubicBezTo>
                <a:lnTo>
                  <a:pt x="46881" y="1736"/>
                </a:lnTo>
                <a:lnTo>
                  <a:pt x="46881" y="-1736"/>
                </a:lnTo>
                <a:cubicBezTo>
                  <a:pt x="46881" y="-4623"/>
                  <a:pt x="44559" y="-6945"/>
                  <a:pt x="41672" y="-6945"/>
                </a:cubicBezTo>
                <a:cubicBezTo>
                  <a:pt x="38785" y="-6945"/>
                  <a:pt x="36463" y="-4623"/>
                  <a:pt x="36463" y="-1736"/>
                </a:cubicBezTo>
                <a:lnTo>
                  <a:pt x="36463" y="1736"/>
                </a:lnTo>
                <a:lnTo>
                  <a:pt x="32990" y="1736"/>
                </a:lnTo>
                <a:cubicBezTo>
                  <a:pt x="30104" y="1736"/>
                  <a:pt x="27781" y="4059"/>
                  <a:pt x="27781" y="6945"/>
                </a:cubicBezTo>
                <a:cubicBezTo>
                  <a:pt x="27781" y="9832"/>
                  <a:pt x="30104" y="12154"/>
                  <a:pt x="32990" y="12154"/>
                </a:cubicBezTo>
                <a:lnTo>
                  <a:pt x="36463" y="12154"/>
                </a:lnTo>
                <a:close/>
                <a:moveTo>
                  <a:pt x="70712" y="60685"/>
                </a:moveTo>
                <a:lnTo>
                  <a:pt x="72557" y="79242"/>
                </a:lnTo>
                <a:lnTo>
                  <a:pt x="82845" y="92091"/>
                </a:lnTo>
                <a:lnTo>
                  <a:pt x="83756" y="93328"/>
                </a:lnTo>
                <a:cubicBezTo>
                  <a:pt x="85753" y="96301"/>
                  <a:pt x="86816" y="99817"/>
                  <a:pt x="86816" y="103420"/>
                </a:cubicBezTo>
                <a:cubicBezTo>
                  <a:pt x="86816" y="106176"/>
                  <a:pt x="86209" y="108803"/>
                  <a:pt x="85102" y="111125"/>
                </a:cubicBezTo>
                <a:lnTo>
                  <a:pt x="103138" y="111125"/>
                </a:lnTo>
                <a:cubicBezTo>
                  <a:pt x="107544" y="111125"/>
                  <a:pt x="111125" y="107544"/>
                  <a:pt x="111125" y="103138"/>
                </a:cubicBezTo>
                <a:cubicBezTo>
                  <a:pt x="111125" y="101553"/>
                  <a:pt x="110648" y="100013"/>
                  <a:pt x="109779" y="98710"/>
                </a:cubicBezTo>
                <a:lnTo>
                  <a:pt x="104180" y="90311"/>
                </a:lnTo>
                <a:lnTo>
                  <a:pt x="104180" y="76420"/>
                </a:lnTo>
                <a:lnTo>
                  <a:pt x="107066" y="73533"/>
                </a:lnTo>
                <a:cubicBezTo>
                  <a:pt x="109671" y="70929"/>
                  <a:pt x="111125" y="67391"/>
                  <a:pt x="111125" y="63702"/>
                </a:cubicBezTo>
                <a:lnTo>
                  <a:pt x="111125" y="41672"/>
                </a:lnTo>
                <a:cubicBezTo>
                  <a:pt x="111125" y="37830"/>
                  <a:pt x="108021" y="34727"/>
                  <a:pt x="104180" y="34727"/>
                </a:cubicBezTo>
                <a:cubicBezTo>
                  <a:pt x="100338" y="34727"/>
                  <a:pt x="97234" y="37830"/>
                  <a:pt x="97234" y="41672"/>
                </a:cubicBezTo>
                <a:lnTo>
                  <a:pt x="97234" y="45145"/>
                </a:lnTo>
                <a:lnTo>
                  <a:pt x="90289" y="45145"/>
                </a:lnTo>
                <a:lnTo>
                  <a:pt x="90289" y="41672"/>
                </a:lnTo>
                <a:cubicBezTo>
                  <a:pt x="90289" y="37830"/>
                  <a:pt x="87185" y="34727"/>
                  <a:pt x="83344" y="34727"/>
                </a:cubicBezTo>
                <a:cubicBezTo>
                  <a:pt x="79502" y="34727"/>
                  <a:pt x="76398" y="37830"/>
                  <a:pt x="76398" y="41672"/>
                </a:cubicBezTo>
                <a:lnTo>
                  <a:pt x="76398" y="48617"/>
                </a:lnTo>
                <a:cubicBezTo>
                  <a:pt x="76398" y="53479"/>
                  <a:pt x="74185" y="57820"/>
                  <a:pt x="70712" y="60685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9" name="Text 37"/>
          <p:cNvSpPr/>
          <p:nvPr/>
        </p:nvSpPr>
        <p:spPr>
          <a:xfrm>
            <a:off x="762000" y="6532563"/>
            <a:ext cx="5048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Long-Term Positioning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579438" y="6723063"/>
            <a:ext cx="522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Strengthens, not weakens, future career options.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179344" y="1242219"/>
            <a:ext cx="5691188" cy="3659187"/>
          </a:xfrm>
          <a:custGeom>
            <a:avLst/>
            <a:gdLst/>
            <a:ahLst/>
            <a:cxnLst/>
            <a:rect l="l" t="t" r="r" b="b"/>
            <a:pathLst>
              <a:path w="5691188" h="3659187">
                <a:moveTo>
                  <a:pt x="63487" y="0"/>
                </a:moveTo>
                <a:lnTo>
                  <a:pt x="5627701" y="0"/>
                </a:lnTo>
                <a:cubicBezTo>
                  <a:pt x="5662763" y="0"/>
                  <a:pt x="5691188" y="28424"/>
                  <a:pt x="5691188" y="63487"/>
                </a:cubicBezTo>
                <a:lnTo>
                  <a:pt x="5691188" y="3595701"/>
                </a:lnTo>
                <a:cubicBezTo>
                  <a:pt x="5691188" y="3630763"/>
                  <a:pt x="5662763" y="3659187"/>
                  <a:pt x="5627701" y="3659187"/>
                </a:cubicBezTo>
                <a:lnTo>
                  <a:pt x="63487" y="3659187"/>
                </a:lnTo>
                <a:cubicBezTo>
                  <a:pt x="28424" y="3659187"/>
                  <a:pt x="0" y="3630763"/>
                  <a:pt x="0" y="3595701"/>
                </a:cubicBezTo>
                <a:lnTo>
                  <a:pt x="0" y="63487"/>
                </a:lnTo>
                <a:cubicBezTo>
                  <a:pt x="0" y="28448"/>
                  <a:pt x="28448" y="0"/>
                  <a:pt x="63487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8D99AE">
                <a:alpha val="30196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370836" y="1444625"/>
            <a:ext cx="125016" cy="142875"/>
          </a:xfrm>
          <a:custGeom>
            <a:avLst/>
            <a:gdLst/>
            <a:ahLst/>
            <a:cxnLst/>
            <a:rect l="l" t="t" r="r" b="b"/>
            <a:pathLst>
              <a:path w="125016" h="142875">
                <a:moveTo>
                  <a:pt x="17859" y="8930"/>
                </a:moveTo>
                <a:cubicBezTo>
                  <a:pt x="17859" y="3990"/>
                  <a:pt x="13869" y="0"/>
                  <a:pt x="8930" y="0"/>
                </a:cubicBezTo>
                <a:cubicBezTo>
                  <a:pt x="3990" y="0"/>
                  <a:pt x="0" y="3990"/>
                  <a:pt x="0" y="8930"/>
                </a:cubicBezTo>
                <a:lnTo>
                  <a:pt x="0" y="133945"/>
                </a:lnTo>
                <a:cubicBezTo>
                  <a:pt x="0" y="138885"/>
                  <a:pt x="3990" y="142875"/>
                  <a:pt x="8930" y="142875"/>
                </a:cubicBezTo>
                <a:cubicBezTo>
                  <a:pt x="13869" y="142875"/>
                  <a:pt x="17859" y="138885"/>
                  <a:pt x="17859" y="133945"/>
                </a:cubicBezTo>
                <a:lnTo>
                  <a:pt x="17859" y="100013"/>
                </a:lnTo>
                <a:lnTo>
                  <a:pt x="35356" y="94766"/>
                </a:lnTo>
                <a:cubicBezTo>
                  <a:pt x="47048" y="91250"/>
                  <a:pt x="59661" y="92339"/>
                  <a:pt x="70572" y="97808"/>
                </a:cubicBezTo>
                <a:cubicBezTo>
                  <a:pt x="82488" y="103780"/>
                  <a:pt x="96385" y="104505"/>
                  <a:pt x="108858" y="99817"/>
                </a:cubicBezTo>
                <a:lnTo>
                  <a:pt x="119211" y="95938"/>
                </a:lnTo>
                <a:cubicBezTo>
                  <a:pt x="122699" y="94627"/>
                  <a:pt x="125016" y="91306"/>
                  <a:pt x="125016" y="87567"/>
                </a:cubicBezTo>
                <a:lnTo>
                  <a:pt x="125016" y="18445"/>
                </a:lnTo>
                <a:cubicBezTo>
                  <a:pt x="125016" y="12027"/>
                  <a:pt x="118263" y="7841"/>
                  <a:pt x="112514" y="10716"/>
                </a:cubicBezTo>
                <a:lnTo>
                  <a:pt x="109221" y="12362"/>
                </a:lnTo>
                <a:cubicBezTo>
                  <a:pt x="96692" y="18641"/>
                  <a:pt x="81930" y="18641"/>
                  <a:pt x="69373" y="12362"/>
                </a:cubicBezTo>
                <a:cubicBezTo>
                  <a:pt x="59215" y="7283"/>
                  <a:pt x="47523" y="6279"/>
                  <a:pt x="36668" y="9544"/>
                </a:cubicBezTo>
                <a:lnTo>
                  <a:pt x="17859" y="15180"/>
                </a:lnTo>
                <a:lnTo>
                  <a:pt x="17859" y="893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43" name="Text 41"/>
          <p:cNvSpPr/>
          <p:nvPr/>
        </p:nvSpPr>
        <p:spPr>
          <a:xfrm>
            <a:off x="6524625" y="1404938"/>
            <a:ext cx="5254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Red Flags — Say No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357938" y="1754188"/>
            <a:ext cx="5349875" cy="508000"/>
          </a:xfrm>
          <a:custGeom>
            <a:avLst/>
            <a:gdLst/>
            <a:ahLst/>
            <a:cxnLst/>
            <a:rect l="l" t="t" r="r" b="b"/>
            <a:pathLst>
              <a:path w="5349875" h="508000">
                <a:moveTo>
                  <a:pt x="31750" y="0"/>
                </a:moveTo>
                <a:lnTo>
                  <a:pt x="5318125" y="0"/>
                </a:lnTo>
                <a:cubicBezTo>
                  <a:pt x="5335648" y="0"/>
                  <a:pt x="5349875" y="14227"/>
                  <a:pt x="5349875" y="31750"/>
                </a:cubicBezTo>
                <a:lnTo>
                  <a:pt x="5349875" y="476250"/>
                </a:lnTo>
                <a:cubicBezTo>
                  <a:pt x="5349875" y="493773"/>
                  <a:pt x="5335648" y="508000"/>
                  <a:pt x="531812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45" name="Shape 43"/>
          <p:cNvSpPr/>
          <p:nvPr/>
        </p:nvSpPr>
        <p:spPr>
          <a:xfrm>
            <a:off x="6357938" y="1754188"/>
            <a:ext cx="31750" cy="508000"/>
          </a:xfrm>
          <a:custGeom>
            <a:avLst/>
            <a:gdLst/>
            <a:ahLst/>
            <a:cxnLst/>
            <a:rect l="l" t="t" r="r" b="b"/>
            <a:pathLst>
              <a:path w="31750" h="508000">
                <a:moveTo>
                  <a:pt x="31750" y="0"/>
                </a:moveTo>
                <a:lnTo>
                  <a:pt x="31750" y="0"/>
                </a:lnTo>
                <a:lnTo>
                  <a:pt x="31750" y="508000"/>
                </a:ln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46" name="Text 44"/>
          <p:cNvSpPr/>
          <p:nvPr/>
        </p:nvSpPr>
        <p:spPr>
          <a:xfrm>
            <a:off x="6469063" y="1849438"/>
            <a:ext cx="519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🚩 Vague Role Definition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469063" y="2039938"/>
            <a:ext cx="51911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"We'll figure out your role as we go" = career trap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357938" y="2325688"/>
            <a:ext cx="5349875" cy="508000"/>
          </a:xfrm>
          <a:custGeom>
            <a:avLst/>
            <a:gdLst/>
            <a:ahLst/>
            <a:cxnLst/>
            <a:rect l="l" t="t" r="r" b="b"/>
            <a:pathLst>
              <a:path w="5349875" h="508000">
                <a:moveTo>
                  <a:pt x="31750" y="0"/>
                </a:moveTo>
                <a:lnTo>
                  <a:pt x="5318125" y="0"/>
                </a:lnTo>
                <a:cubicBezTo>
                  <a:pt x="5335648" y="0"/>
                  <a:pt x="5349875" y="14227"/>
                  <a:pt x="5349875" y="31750"/>
                </a:cubicBezTo>
                <a:lnTo>
                  <a:pt x="5349875" y="476250"/>
                </a:lnTo>
                <a:cubicBezTo>
                  <a:pt x="5349875" y="493773"/>
                  <a:pt x="5335648" y="508000"/>
                  <a:pt x="531812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49" name="Shape 47"/>
          <p:cNvSpPr/>
          <p:nvPr/>
        </p:nvSpPr>
        <p:spPr>
          <a:xfrm>
            <a:off x="6357938" y="2325688"/>
            <a:ext cx="31750" cy="508000"/>
          </a:xfrm>
          <a:custGeom>
            <a:avLst/>
            <a:gdLst/>
            <a:ahLst/>
            <a:cxnLst/>
            <a:rect l="l" t="t" r="r" b="b"/>
            <a:pathLst>
              <a:path w="31750" h="508000">
                <a:moveTo>
                  <a:pt x="31750" y="0"/>
                </a:moveTo>
                <a:lnTo>
                  <a:pt x="31750" y="0"/>
                </a:lnTo>
                <a:lnTo>
                  <a:pt x="31750" y="508000"/>
                </a:ln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50" name="Text 48"/>
          <p:cNvSpPr/>
          <p:nvPr/>
        </p:nvSpPr>
        <p:spPr>
          <a:xfrm>
            <a:off x="6469063" y="2420938"/>
            <a:ext cx="519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🚩 High Turnover Team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469063" y="2611438"/>
            <a:ext cx="51911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Everyone has been there &lt;1 year. Sign of dysfunction.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357938" y="2897188"/>
            <a:ext cx="5349875" cy="508000"/>
          </a:xfrm>
          <a:custGeom>
            <a:avLst/>
            <a:gdLst/>
            <a:ahLst/>
            <a:cxnLst/>
            <a:rect l="l" t="t" r="r" b="b"/>
            <a:pathLst>
              <a:path w="5349875" h="508000">
                <a:moveTo>
                  <a:pt x="31750" y="0"/>
                </a:moveTo>
                <a:lnTo>
                  <a:pt x="5318125" y="0"/>
                </a:lnTo>
                <a:cubicBezTo>
                  <a:pt x="5335648" y="0"/>
                  <a:pt x="5349875" y="14227"/>
                  <a:pt x="5349875" y="31750"/>
                </a:cubicBezTo>
                <a:lnTo>
                  <a:pt x="5349875" y="476250"/>
                </a:lnTo>
                <a:cubicBezTo>
                  <a:pt x="5349875" y="493773"/>
                  <a:pt x="5335648" y="508000"/>
                  <a:pt x="531812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53" name="Shape 51"/>
          <p:cNvSpPr/>
          <p:nvPr/>
        </p:nvSpPr>
        <p:spPr>
          <a:xfrm>
            <a:off x="6357938" y="2897188"/>
            <a:ext cx="31750" cy="508000"/>
          </a:xfrm>
          <a:custGeom>
            <a:avLst/>
            <a:gdLst/>
            <a:ahLst/>
            <a:cxnLst/>
            <a:rect l="l" t="t" r="r" b="b"/>
            <a:pathLst>
              <a:path w="31750" h="508000">
                <a:moveTo>
                  <a:pt x="31750" y="0"/>
                </a:moveTo>
                <a:lnTo>
                  <a:pt x="31750" y="0"/>
                </a:lnTo>
                <a:lnTo>
                  <a:pt x="31750" y="508000"/>
                </a:ln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54" name="Text 52"/>
          <p:cNvSpPr/>
          <p:nvPr/>
        </p:nvSpPr>
        <p:spPr>
          <a:xfrm>
            <a:off x="6469063" y="2992438"/>
            <a:ext cx="519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🚩 No Budget Authority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6469063" y="3182938"/>
            <a:ext cx="51911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"Advisor" role with no team, no budget, no influence.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6357938" y="3468688"/>
            <a:ext cx="5349875" cy="508000"/>
          </a:xfrm>
          <a:custGeom>
            <a:avLst/>
            <a:gdLst/>
            <a:ahLst/>
            <a:cxnLst/>
            <a:rect l="l" t="t" r="r" b="b"/>
            <a:pathLst>
              <a:path w="5349875" h="508000">
                <a:moveTo>
                  <a:pt x="31750" y="0"/>
                </a:moveTo>
                <a:lnTo>
                  <a:pt x="5318125" y="0"/>
                </a:lnTo>
                <a:cubicBezTo>
                  <a:pt x="5335648" y="0"/>
                  <a:pt x="5349875" y="14227"/>
                  <a:pt x="5349875" y="31750"/>
                </a:cubicBezTo>
                <a:lnTo>
                  <a:pt x="5349875" y="476250"/>
                </a:lnTo>
                <a:cubicBezTo>
                  <a:pt x="5349875" y="493773"/>
                  <a:pt x="5335648" y="508000"/>
                  <a:pt x="531812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57" name="Shape 55"/>
          <p:cNvSpPr/>
          <p:nvPr/>
        </p:nvSpPr>
        <p:spPr>
          <a:xfrm>
            <a:off x="6357938" y="3468688"/>
            <a:ext cx="31750" cy="508000"/>
          </a:xfrm>
          <a:custGeom>
            <a:avLst/>
            <a:gdLst/>
            <a:ahLst/>
            <a:cxnLst/>
            <a:rect l="l" t="t" r="r" b="b"/>
            <a:pathLst>
              <a:path w="31750" h="508000">
                <a:moveTo>
                  <a:pt x="31750" y="0"/>
                </a:moveTo>
                <a:lnTo>
                  <a:pt x="31750" y="0"/>
                </a:lnTo>
                <a:lnTo>
                  <a:pt x="31750" y="508000"/>
                </a:ln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58" name="Text 56"/>
          <p:cNvSpPr/>
          <p:nvPr/>
        </p:nvSpPr>
        <p:spPr>
          <a:xfrm>
            <a:off x="6469063" y="3563938"/>
            <a:ext cx="519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🚩 Unrealistic Expectations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6469063" y="3754438"/>
            <a:ext cx="51911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"Transform our entire AI strategy in 3 months alone."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6357938" y="4040188"/>
            <a:ext cx="5349875" cy="508000"/>
          </a:xfrm>
          <a:custGeom>
            <a:avLst/>
            <a:gdLst/>
            <a:ahLst/>
            <a:cxnLst/>
            <a:rect l="l" t="t" r="r" b="b"/>
            <a:pathLst>
              <a:path w="5349875" h="508000">
                <a:moveTo>
                  <a:pt x="31750" y="0"/>
                </a:moveTo>
                <a:lnTo>
                  <a:pt x="5318125" y="0"/>
                </a:lnTo>
                <a:cubicBezTo>
                  <a:pt x="5335648" y="0"/>
                  <a:pt x="5349875" y="14227"/>
                  <a:pt x="5349875" y="31750"/>
                </a:cubicBezTo>
                <a:lnTo>
                  <a:pt x="5349875" y="476250"/>
                </a:lnTo>
                <a:cubicBezTo>
                  <a:pt x="5349875" y="493773"/>
                  <a:pt x="5335648" y="508000"/>
                  <a:pt x="531812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7938" y="4040188"/>
            <a:ext cx="31750" cy="508000"/>
          </a:xfrm>
          <a:custGeom>
            <a:avLst/>
            <a:gdLst/>
            <a:ahLst/>
            <a:cxnLst/>
            <a:rect l="l" t="t" r="r" b="b"/>
            <a:pathLst>
              <a:path w="31750" h="508000">
                <a:moveTo>
                  <a:pt x="31750" y="0"/>
                </a:moveTo>
                <a:lnTo>
                  <a:pt x="31750" y="0"/>
                </a:lnTo>
                <a:lnTo>
                  <a:pt x="31750" y="508000"/>
                </a:ln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62" name="Text 60"/>
          <p:cNvSpPr/>
          <p:nvPr/>
        </p:nvSpPr>
        <p:spPr>
          <a:xfrm>
            <a:off x="6469063" y="4135438"/>
            <a:ext cx="519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🚩 Compensation Games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6469063" y="4325938"/>
            <a:ext cx="51911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Heavy equity with low base, "unlimited PTO" with no culture.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6179344" y="5036344"/>
            <a:ext cx="5691188" cy="2071688"/>
          </a:xfrm>
          <a:custGeom>
            <a:avLst/>
            <a:gdLst/>
            <a:ahLst/>
            <a:cxnLst/>
            <a:rect l="l" t="t" r="r" b="b"/>
            <a:pathLst>
              <a:path w="5691188" h="2071688">
                <a:moveTo>
                  <a:pt x="63497" y="0"/>
                </a:moveTo>
                <a:lnTo>
                  <a:pt x="5627690" y="0"/>
                </a:lnTo>
                <a:cubicBezTo>
                  <a:pt x="5662759" y="0"/>
                  <a:pt x="5691188" y="28429"/>
                  <a:pt x="5691188" y="63497"/>
                </a:cubicBezTo>
                <a:lnTo>
                  <a:pt x="5691188" y="2008190"/>
                </a:lnTo>
                <a:cubicBezTo>
                  <a:pt x="5691188" y="2043259"/>
                  <a:pt x="5662759" y="2071688"/>
                  <a:pt x="5627690" y="2071688"/>
                </a:cubicBezTo>
                <a:lnTo>
                  <a:pt x="63497" y="2071688"/>
                </a:lnTo>
                <a:cubicBezTo>
                  <a:pt x="28429" y="2071688"/>
                  <a:pt x="0" y="2043259"/>
                  <a:pt x="0" y="2008190"/>
                </a:cubicBezTo>
                <a:lnTo>
                  <a:pt x="0" y="63497"/>
                </a:lnTo>
                <a:cubicBezTo>
                  <a:pt x="0" y="28452"/>
                  <a:pt x="28452" y="0"/>
                  <a:pt x="63497" y="0"/>
                </a:cubicBezTo>
                <a:close/>
              </a:path>
            </a:pathLst>
          </a:custGeom>
          <a:solidFill>
            <a:srgbClr val="C0A062">
              <a:alpha val="10196"/>
            </a:srgbClr>
          </a:solidFill>
          <a:ln w="12700">
            <a:solidFill>
              <a:srgbClr val="C0A062">
                <a:alpha val="40000"/>
              </a:srgbClr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6310313" y="5167313"/>
            <a:ext cx="5492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Decision Matrix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6310313" y="5453063"/>
            <a:ext cx="2667000" cy="444500"/>
          </a:xfrm>
          <a:custGeom>
            <a:avLst/>
            <a:gdLst/>
            <a:ahLst/>
            <a:cxnLst/>
            <a:rect l="l" t="t" r="r" b="b"/>
            <a:pathLst>
              <a:path w="2667000" h="444500">
                <a:moveTo>
                  <a:pt x="31751" y="0"/>
                </a:moveTo>
                <a:lnTo>
                  <a:pt x="2635249" y="0"/>
                </a:lnTo>
                <a:cubicBezTo>
                  <a:pt x="2652785" y="0"/>
                  <a:pt x="2667000" y="14215"/>
                  <a:pt x="2667000" y="31751"/>
                </a:cubicBezTo>
                <a:lnTo>
                  <a:pt x="2667000" y="412749"/>
                </a:lnTo>
                <a:cubicBezTo>
                  <a:pt x="2667000" y="430285"/>
                  <a:pt x="2652785" y="444500"/>
                  <a:pt x="2635249" y="444500"/>
                </a:cubicBezTo>
                <a:lnTo>
                  <a:pt x="31751" y="444500"/>
                </a:lnTo>
                <a:cubicBezTo>
                  <a:pt x="14215" y="444500"/>
                  <a:pt x="0" y="430285"/>
                  <a:pt x="0" y="412749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67" name="Text 65"/>
          <p:cNvSpPr/>
          <p:nvPr/>
        </p:nvSpPr>
        <p:spPr>
          <a:xfrm>
            <a:off x="6373813" y="5516563"/>
            <a:ext cx="25876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 ≥ Rp 2B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6373813" y="5675313"/>
            <a:ext cx="2595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REQUIRED</a:t>
            </a:r>
            <a:endParaRPr lang="en-US" sz="1600" dirty="0"/>
          </a:p>
        </p:txBody>
      </p:sp>
      <p:sp>
        <p:nvSpPr>
          <p:cNvPr id="69" name="Shape 67"/>
          <p:cNvSpPr/>
          <p:nvPr/>
        </p:nvSpPr>
        <p:spPr>
          <a:xfrm>
            <a:off x="9072563" y="5453063"/>
            <a:ext cx="2667000" cy="444500"/>
          </a:xfrm>
          <a:custGeom>
            <a:avLst/>
            <a:gdLst/>
            <a:ahLst/>
            <a:cxnLst/>
            <a:rect l="l" t="t" r="r" b="b"/>
            <a:pathLst>
              <a:path w="2667000" h="444500">
                <a:moveTo>
                  <a:pt x="31751" y="0"/>
                </a:moveTo>
                <a:lnTo>
                  <a:pt x="2635249" y="0"/>
                </a:lnTo>
                <a:cubicBezTo>
                  <a:pt x="2652785" y="0"/>
                  <a:pt x="2667000" y="14215"/>
                  <a:pt x="2667000" y="31751"/>
                </a:cubicBezTo>
                <a:lnTo>
                  <a:pt x="2667000" y="412749"/>
                </a:lnTo>
                <a:cubicBezTo>
                  <a:pt x="2667000" y="430285"/>
                  <a:pt x="2652785" y="444500"/>
                  <a:pt x="2635249" y="444500"/>
                </a:cubicBezTo>
                <a:lnTo>
                  <a:pt x="31751" y="444500"/>
                </a:lnTo>
                <a:cubicBezTo>
                  <a:pt x="14215" y="444500"/>
                  <a:pt x="0" y="430285"/>
                  <a:pt x="0" y="412749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70" name="Text 68"/>
          <p:cNvSpPr/>
          <p:nvPr/>
        </p:nvSpPr>
        <p:spPr>
          <a:xfrm>
            <a:off x="9136063" y="5516563"/>
            <a:ext cx="25876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Growth Trajectory Clear</a:t>
            </a:r>
            <a:endParaRPr lang="en-US" sz="1600" dirty="0"/>
          </a:p>
        </p:txBody>
      </p:sp>
      <p:sp>
        <p:nvSpPr>
          <p:cNvPr id="71" name="Text 69"/>
          <p:cNvSpPr/>
          <p:nvPr/>
        </p:nvSpPr>
        <p:spPr>
          <a:xfrm>
            <a:off x="9136063" y="5675313"/>
            <a:ext cx="2595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REQUIRED</a:t>
            </a: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6310313" y="5992813"/>
            <a:ext cx="2667000" cy="444500"/>
          </a:xfrm>
          <a:custGeom>
            <a:avLst/>
            <a:gdLst/>
            <a:ahLst/>
            <a:cxnLst/>
            <a:rect l="l" t="t" r="r" b="b"/>
            <a:pathLst>
              <a:path w="2667000" h="444500">
                <a:moveTo>
                  <a:pt x="31751" y="0"/>
                </a:moveTo>
                <a:lnTo>
                  <a:pt x="2635249" y="0"/>
                </a:lnTo>
                <a:cubicBezTo>
                  <a:pt x="2652785" y="0"/>
                  <a:pt x="2667000" y="14215"/>
                  <a:pt x="2667000" y="31751"/>
                </a:cubicBezTo>
                <a:lnTo>
                  <a:pt x="2667000" y="412749"/>
                </a:lnTo>
                <a:cubicBezTo>
                  <a:pt x="2667000" y="430285"/>
                  <a:pt x="2652785" y="444500"/>
                  <a:pt x="2635249" y="444500"/>
                </a:cubicBezTo>
                <a:lnTo>
                  <a:pt x="31751" y="444500"/>
                </a:lnTo>
                <a:cubicBezTo>
                  <a:pt x="14215" y="444500"/>
                  <a:pt x="0" y="430285"/>
                  <a:pt x="0" y="412749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73" name="Text 71"/>
          <p:cNvSpPr/>
          <p:nvPr/>
        </p:nvSpPr>
        <p:spPr>
          <a:xfrm>
            <a:off x="6373813" y="6056313"/>
            <a:ext cx="25876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Intellectual Challenge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6373813" y="6215063"/>
            <a:ext cx="2595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REQUIRED</a:t>
            </a:r>
            <a:endParaRPr lang="en-US" sz="1600" dirty="0"/>
          </a:p>
        </p:txBody>
      </p:sp>
      <p:sp>
        <p:nvSpPr>
          <p:cNvPr id="75" name="Shape 73"/>
          <p:cNvSpPr/>
          <p:nvPr/>
        </p:nvSpPr>
        <p:spPr>
          <a:xfrm>
            <a:off x="9072563" y="5992813"/>
            <a:ext cx="2667000" cy="444500"/>
          </a:xfrm>
          <a:custGeom>
            <a:avLst/>
            <a:gdLst/>
            <a:ahLst/>
            <a:cxnLst/>
            <a:rect l="l" t="t" r="r" b="b"/>
            <a:pathLst>
              <a:path w="2667000" h="444500">
                <a:moveTo>
                  <a:pt x="31751" y="0"/>
                </a:moveTo>
                <a:lnTo>
                  <a:pt x="2635249" y="0"/>
                </a:lnTo>
                <a:cubicBezTo>
                  <a:pt x="2652785" y="0"/>
                  <a:pt x="2667000" y="14215"/>
                  <a:pt x="2667000" y="31751"/>
                </a:cubicBezTo>
                <a:lnTo>
                  <a:pt x="2667000" y="412749"/>
                </a:lnTo>
                <a:cubicBezTo>
                  <a:pt x="2667000" y="430285"/>
                  <a:pt x="2652785" y="444500"/>
                  <a:pt x="2635249" y="444500"/>
                </a:cubicBezTo>
                <a:lnTo>
                  <a:pt x="31751" y="444500"/>
                </a:lnTo>
                <a:cubicBezTo>
                  <a:pt x="14215" y="444500"/>
                  <a:pt x="0" y="430285"/>
                  <a:pt x="0" y="412749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76" name="Text 74"/>
          <p:cNvSpPr/>
          <p:nvPr/>
        </p:nvSpPr>
        <p:spPr>
          <a:xfrm>
            <a:off x="9136063" y="6056313"/>
            <a:ext cx="25876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Alignment</a:t>
            </a:r>
            <a:endParaRPr lang="en-US" sz="1600" dirty="0"/>
          </a:p>
        </p:txBody>
      </p:sp>
      <p:sp>
        <p:nvSpPr>
          <p:cNvPr id="77" name="Text 75"/>
          <p:cNvSpPr/>
          <p:nvPr/>
        </p:nvSpPr>
        <p:spPr>
          <a:xfrm>
            <a:off x="9136063" y="6215063"/>
            <a:ext cx="2595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PREFERRED</a:t>
            </a:r>
            <a:endParaRPr lang="en-US" sz="1600" dirty="0"/>
          </a:p>
        </p:txBody>
      </p:sp>
      <p:sp>
        <p:nvSpPr>
          <p:cNvPr id="78" name="Shape 76"/>
          <p:cNvSpPr/>
          <p:nvPr/>
        </p:nvSpPr>
        <p:spPr>
          <a:xfrm>
            <a:off x="6310313" y="6532563"/>
            <a:ext cx="2667000" cy="444500"/>
          </a:xfrm>
          <a:custGeom>
            <a:avLst/>
            <a:gdLst/>
            <a:ahLst/>
            <a:cxnLst/>
            <a:rect l="l" t="t" r="r" b="b"/>
            <a:pathLst>
              <a:path w="2667000" h="444500">
                <a:moveTo>
                  <a:pt x="31751" y="0"/>
                </a:moveTo>
                <a:lnTo>
                  <a:pt x="2635249" y="0"/>
                </a:lnTo>
                <a:cubicBezTo>
                  <a:pt x="2652785" y="0"/>
                  <a:pt x="2667000" y="14215"/>
                  <a:pt x="2667000" y="31751"/>
                </a:cubicBezTo>
                <a:lnTo>
                  <a:pt x="2667000" y="412749"/>
                </a:lnTo>
                <a:cubicBezTo>
                  <a:pt x="2667000" y="430285"/>
                  <a:pt x="2652785" y="444500"/>
                  <a:pt x="2635249" y="444500"/>
                </a:cubicBezTo>
                <a:lnTo>
                  <a:pt x="31751" y="444500"/>
                </a:lnTo>
                <a:cubicBezTo>
                  <a:pt x="14215" y="444500"/>
                  <a:pt x="0" y="430285"/>
                  <a:pt x="0" y="412749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79" name="Text 77"/>
          <p:cNvSpPr/>
          <p:nvPr/>
        </p:nvSpPr>
        <p:spPr>
          <a:xfrm>
            <a:off x="6373813" y="6596063"/>
            <a:ext cx="25876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 Red Flags</a:t>
            </a:r>
            <a:endParaRPr lang="en-US" sz="1600" dirty="0"/>
          </a:p>
        </p:txBody>
      </p:sp>
      <p:sp>
        <p:nvSpPr>
          <p:cNvPr id="80" name="Text 78"/>
          <p:cNvSpPr/>
          <p:nvPr/>
        </p:nvSpPr>
        <p:spPr>
          <a:xfrm>
            <a:off x="6373813" y="6754813"/>
            <a:ext cx="2595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REQUIRED</a:t>
            </a:r>
            <a:endParaRPr lang="en-US" sz="1600" dirty="0"/>
          </a:p>
        </p:txBody>
      </p:sp>
      <p:sp>
        <p:nvSpPr>
          <p:cNvPr id="81" name="Shape 79"/>
          <p:cNvSpPr/>
          <p:nvPr/>
        </p:nvSpPr>
        <p:spPr>
          <a:xfrm>
            <a:off x="9072563" y="6532563"/>
            <a:ext cx="2667000" cy="444500"/>
          </a:xfrm>
          <a:custGeom>
            <a:avLst/>
            <a:gdLst/>
            <a:ahLst/>
            <a:cxnLst/>
            <a:rect l="l" t="t" r="r" b="b"/>
            <a:pathLst>
              <a:path w="2667000" h="444500">
                <a:moveTo>
                  <a:pt x="31751" y="0"/>
                </a:moveTo>
                <a:lnTo>
                  <a:pt x="2635249" y="0"/>
                </a:lnTo>
                <a:cubicBezTo>
                  <a:pt x="2652785" y="0"/>
                  <a:pt x="2667000" y="14215"/>
                  <a:pt x="2667000" y="31751"/>
                </a:cubicBezTo>
                <a:lnTo>
                  <a:pt x="2667000" y="412749"/>
                </a:lnTo>
                <a:cubicBezTo>
                  <a:pt x="2667000" y="430285"/>
                  <a:pt x="2652785" y="444500"/>
                  <a:pt x="2635249" y="444500"/>
                </a:cubicBezTo>
                <a:lnTo>
                  <a:pt x="31751" y="444500"/>
                </a:lnTo>
                <a:cubicBezTo>
                  <a:pt x="14215" y="444500"/>
                  <a:pt x="0" y="430285"/>
                  <a:pt x="0" y="412749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82" name="Text 80"/>
          <p:cNvSpPr/>
          <p:nvPr/>
        </p:nvSpPr>
        <p:spPr>
          <a:xfrm>
            <a:off x="9136063" y="6596063"/>
            <a:ext cx="25876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Remote Flexibility</a:t>
            </a:r>
            <a:endParaRPr lang="en-US" sz="1600" dirty="0"/>
          </a:p>
        </p:txBody>
      </p:sp>
      <p:sp>
        <p:nvSpPr>
          <p:cNvPr id="83" name="Text 81"/>
          <p:cNvSpPr/>
          <p:nvPr/>
        </p:nvSpPr>
        <p:spPr>
          <a:xfrm>
            <a:off x="9136063" y="6754813"/>
            <a:ext cx="2595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NICE-TO-HAVE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ages.stockcake.com/fbe4dc8d107cd176971782a69f88b34e3b49aa41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0" r="0" t="21875" b="21875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4">
                  <a:alpha val="95000"/>
                </a:srgbClr>
              </a:gs>
              <a:gs pos="50000">
                <a:srgbClr val="1A1D24">
                  <a:alpha val="90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  <a:ln/>
        </p:spPr>
      </p:sp>
      <p:sp>
        <p:nvSpPr>
          <p:cNvPr id="4" name="Text 1"/>
          <p:cNvSpPr/>
          <p:nvPr/>
        </p:nvSpPr>
        <p:spPr>
          <a:xfrm>
            <a:off x="381000" y="496491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105" kern="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Final Assessment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381000" y="839391"/>
            <a:ext cx="116586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F0F0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Bottom Line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00050" y="1791891"/>
            <a:ext cx="8515350" cy="657225"/>
          </a:xfrm>
          <a:custGeom>
            <a:avLst/>
            <a:gdLst/>
            <a:ahLst/>
            <a:cxnLst/>
            <a:rect l="l" t="t" r="r" b="b"/>
            <a:pathLst>
              <a:path w="8515350" h="657225">
                <a:moveTo>
                  <a:pt x="38100" y="0"/>
                </a:moveTo>
                <a:lnTo>
                  <a:pt x="8439151" y="0"/>
                </a:lnTo>
                <a:cubicBezTo>
                  <a:pt x="8481235" y="0"/>
                  <a:pt x="8515350" y="34115"/>
                  <a:pt x="8515350" y="76199"/>
                </a:cubicBezTo>
                <a:lnTo>
                  <a:pt x="8515350" y="581026"/>
                </a:lnTo>
                <a:cubicBezTo>
                  <a:pt x="8515350" y="623110"/>
                  <a:pt x="8481235" y="657225"/>
                  <a:pt x="8439151" y="657225"/>
                </a:cubicBezTo>
                <a:lnTo>
                  <a:pt x="38100" y="657225"/>
                </a:lnTo>
                <a:cubicBezTo>
                  <a:pt x="17072" y="657225"/>
                  <a:pt x="0" y="640153"/>
                  <a:pt x="0" y="6191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B2D42">
              <a:alpha val="70196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400050" y="1791891"/>
            <a:ext cx="38100" cy="657225"/>
          </a:xfrm>
          <a:custGeom>
            <a:avLst/>
            <a:gdLst/>
            <a:ahLst/>
            <a:cxnLst/>
            <a:rect l="l" t="t" r="r" b="b"/>
            <a:pathLst>
              <a:path w="38100" h="657225">
                <a:moveTo>
                  <a:pt x="38100" y="0"/>
                </a:moveTo>
                <a:lnTo>
                  <a:pt x="38100" y="0"/>
                </a:lnTo>
                <a:lnTo>
                  <a:pt x="38100" y="657225"/>
                </a:lnTo>
                <a:lnTo>
                  <a:pt x="38100" y="657225"/>
                </a:lnTo>
                <a:cubicBezTo>
                  <a:pt x="17072" y="657225"/>
                  <a:pt x="0" y="640153"/>
                  <a:pt x="0" y="6191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8" name="Text 5"/>
          <p:cNvSpPr/>
          <p:nvPr/>
        </p:nvSpPr>
        <p:spPr>
          <a:xfrm>
            <a:off x="609600" y="1982391"/>
            <a:ext cx="820102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Pivot is not about 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escaping ASN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it's about </a:t>
            </a:r>
            <a:pPr>
              <a:lnSpc>
                <a:spcPct val="140000"/>
              </a:lnSpc>
            </a:pPr>
            <a:r>
              <a:rPr lang="en-US" sz="135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capturing value that current path cannot deliver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381000" y="2603897"/>
            <a:ext cx="4191000" cy="1581150"/>
          </a:xfrm>
          <a:custGeom>
            <a:avLst/>
            <a:gdLst/>
            <a:ahLst/>
            <a:cxnLst/>
            <a:rect l="l" t="t" r="r" b="b"/>
            <a:pathLst>
              <a:path w="4191000" h="1581150">
                <a:moveTo>
                  <a:pt x="76196" y="0"/>
                </a:moveTo>
                <a:lnTo>
                  <a:pt x="4114804" y="0"/>
                </a:lnTo>
                <a:cubicBezTo>
                  <a:pt x="4156886" y="0"/>
                  <a:pt x="4191000" y="34114"/>
                  <a:pt x="4191000" y="76196"/>
                </a:cubicBezTo>
                <a:lnTo>
                  <a:pt x="4191000" y="1504954"/>
                </a:lnTo>
                <a:cubicBezTo>
                  <a:pt x="4191000" y="1547036"/>
                  <a:pt x="4156886" y="1581150"/>
                  <a:pt x="4114804" y="1581150"/>
                </a:cubicBezTo>
                <a:lnTo>
                  <a:pt x="76196" y="1581150"/>
                </a:lnTo>
                <a:cubicBezTo>
                  <a:pt x="34114" y="1581150"/>
                  <a:pt x="0" y="1547036"/>
                  <a:pt x="0" y="1504954"/>
                </a:cubicBezTo>
                <a:lnTo>
                  <a:pt x="0" y="76196"/>
                </a:lnTo>
                <a:cubicBezTo>
                  <a:pt x="0" y="34142"/>
                  <a:pt x="34142" y="0"/>
                  <a:pt x="76196" y="0"/>
                </a:cubicBezTo>
                <a:close/>
              </a:path>
            </a:pathLst>
          </a:custGeom>
          <a:solidFill>
            <a:srgbClr val="2B2D42">
              <a:alpha val="70196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533400" y="2756297"/>
            <a:ext cx="395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Combination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33400" y="3022997"/>
            <a:ext cx="39624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insider access + AI expertise + MBA + research credentials + entrepreneurial track record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533400" y="3594497"/>
            <a:ext cx="395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= Rare &amp; Marketable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724400" y="2603897"/>
            <a:ext cx="4191000" cy="1581150"/>
          </a:xfrm>
          <a:custGeom>
            <a:avLst/>
            <a:gdLst/>
            <a:ahLst/>
            <a:cxnLst/>
            <a:rect l="l" t="t" r="r" b="b"/>
            <a:pathLst>
              <a:path w="4191000" h="1581150">
                <a:moveTo>
                  <a:pt x="76196" y="0"/>
                </a:moveTo>
                <a:lnTo>
                  <a:pt x="4114804" y="0"/>
                </a:lnTo>
                <a:cubicBezTo>
                  <a:pt x="4156886" y="0"/>
                  <a:pt x="4191000" y="34114"/>
                  <a:pt x="4191000" y="76196"/>
                </a:cubicBezTo>
                <a:lnTo>
                  <a:pt x="4191000" y="1504954"/>
                </a:lnTo>
                <a:cubicBezTo>
                  <a:pt x="4191000" y="1547036"/>
                  <a:pt x="4156886" y="1581150"/>
                  <a:pt x="4114804" y="1581150"/>
                </a:cubicBezTo>
                <a:lnTo>
                  <a:pt x="76196" y="1581150"/>
                </a:lnTo>
                <a:cubicBezTo>
                  <a:pt x="34114" y="1581150"/>
                  <a:pt x="0" y="1547036"/>
                  <a:pt x="0" y="1504954"/>
                </a:cubicBezTo>
                <a:lnTo>
                  <a:pt x="0" y="76196"/>
                </a:lnTo>
                <a:cubicBezTo>
                  <a:pt x="0" y="34142"/>
                  <a:pt x="34142" y="0"/>
                  <a:pt x="76196" y="0"/>
                </a:cubicBezTo>
                <a:close/>
              </a:path>
            </a:pathLst>
          </a:custGeom>
          <a:solidFill>
            <a:srgbClr val="2B2D42">
              <a:alpha val="70196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4876800" y="2756297"/>
            <a:ext cx="395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Window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876800" y="3022997"/>
            <a:ext cx="39624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trajectory adds credibility multiplier. CareerIntel platform demonstrates systematic thinking. Network at peak value.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4876800" y="3842147"/>
            <a:ext cx="3952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= Timing is Right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385763" y="4342209"/>
            <a:ext cx="8524875" cy="1295400"/>
          </a:xfrm>
          <a:custGeom>
            <a:avLst/>
            <a:gdLst/>
            <a:ahLst/>
            <a:cxnLst/>
            <a:rect l="l" t="t" r="r" b="b"/>
            <a:pathLst>
              <a:path w="8524875" h="1295400">
                <a:moveTo>
                  <a:pt x="76195" y="0"/>
                </a:moveTo>
                <a:lnTo>
                  <a:pt x="8448680" y="0"/>
                </a:lnTo>
                <a:cubicBezTo>
                  <a:pt x="8490733" y="0"/>
                  <a:pt x="8524875" y="34142"/>
                  <a:pt x="8524875" y="76195"/>
                </a:cubicBezTo>
                <a:lnTo>
                  <a:pt x="8524875" y="1219205"/>
                </a:lnTo>
                <a:cubicBezTo>
                  <a:pt x="8524875" y="1261286"/>
                  <a:pt x="8490761" y="1295400"/>
                  <a:pt x="8448680" y="1295400"/>
                </a:cubicBezTo>
                <a:lnTo>
                  <a:pt x="76195" y="1295400"/>
                </a:lnTo>
                <a:cubicBezTo>
                  <a:pt x="34142" y="1295400"/>
                  <a:pt x="0" y="1261258"/>
                  <a:pt x="0" y="1219205"/>
                </a:cubicBezTo>
                <a:lnTo>
                  <a:pt x="0" y="76195"/>
                </a:lnTo>
                <a:cubicBezTo>
                  <a:pt x="0" y="34142"/>
                  <a:pt x="34142" y="0"/>
                  <a:pt x="76195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 w="12700">
            <a:solidFill>
              <a:srgbClr val="C0A062">
                <a:alpha val="4000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04838" y="4570809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95250" y="65484"/>
                </a:moveTo>
                <a:cubicBezTo>
                  <a:pt x="88664" y="65484"/>
                  <a:pt x="83344" y="70805"/>
                  <a:pt x="83344" y="77391"/>
                </a:cubicBezTo>
                <a:cubicBezTo>
                  <a:pt x="83344" y="82339"/>
                  <a:pt x="79363" y="86320"/>
                  <a:pt x="74414" y="86320"/>
                </a:cubicBezTo>
                <a:cubicBezTo>
                  <a:pt x="69466" y="86320"/>
                  <a:pt x="65484" y="82339"/>
                  <a:pt x="65484" y="77391"/>
                </a:cubicBezTo>
                <a:cubicBezTo>
                  <a:pt x="65484" y="60945"/>
                  <a:pt x="78804" y="47625"/>
                  <a:pt x="95250" y="47625"/>
                </a:cubicBezTo>
                <a:cubicBezTo>
                  <a:pt x="111696" y="47625"/>
                  <a:pt x="125016" y="60945"/>
                  <a:pt x="125016" y="77391"/>
                </a:cubicBezTo>
                <a:cubicBezTo>
                  <a:pt x="125016" y="94952"/>
                  <a:pt x="111621" y="102394"/>
                  <a:pt x="104180" y="105110"/>
                </a:cubicBezTo>
                <a:lnTo>
                  <a:pt x="104180" y="106524"/>
                </a:lnTo>
                <a:cubicBezTo>
                  <a:pt x="104180" y="111472"/>
                  <a:pt x="100199" y="115453"/>
                  <a:pt x="95250" y="115453"/>
                </a:cubicBezTo>
                <a:cubicBezTo>
                  <a:pt x="90301" y="115453"/>
                  <a:pt x="86320" y="111472"/>
                  <a:pt x="86320" y="106524"/>
                </a:cubicBezTo>
                <a:lnTo>
                  <a:pt x="86320" y="103510"/>
                </a:lnTo>
                <a:cubicBezTo>
                  <a:pt x="86320" y="95883"/>
                  <a:pt x="91827" y="90413"/>
                  <a:pt x="97520" y="88553"/>
                </a:cubicBezTo>
                <a:cubicBezTo>
                  <a:pt x="99901" y="87771"/>
                  <a:pt x="102431" y="86506"/>
                  <a:pt x="104291" y="84720"/>
                </a:cubicBezTo>
                <a:cubicBezTo>
                  <a:pt x="105891" y="83158"/>
                  <a:pt x="107156" y="81000"/>
                  <a:pt x="107156" y="77428"/>
                </a:cubicBezTo>
                <a:cubicBezTo>
                  <a:pt x="107156" y="70842"/>
                  <a:pt x="101836" y="65522"/>
                  <a:pt x="95250" y="65522"/>
                </a:cubicBezTo>
                <a:close/>
                <a:moveTo>
                  <a:pt x="83344" y="136922"/>
                </a:moveTo>
                <a:cubicBezTo>
                  <a:pt x="83344" y="130351"/>
                  <a:pt x="88679" y="125016"/>
                  <a:pt x="95250" y="125016"/>
                </a:cubicBezTo>
                <a:cubicBezTo>
                  <a:pt x="101821" y="125016"/>
                  <a:pt x="107156" y="130351"/>
                  <a:pt x="107156" y="136922"/>
                </a:cubicBezTo>
                <a:cubicBezTo>
                  <a:pt x="107156" y="143493"/>
                  <a:pt x="101821" y="148828"/>
                  <a:pt x="95250" y="148828"/>
                </a:cubicBezTo>
                <a:cubicBezTo>
                  <a:pt x="88679" y="148828"/>
                  <a:pt x="83344" y="143493"/>
                  <a:pt x="83344" y="136922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19" name="Text 16"/>
          <p:cNvSpPr/>
          <p:nvPr/>
        </p:nvSpPr>
        <p:spPr>
          <a:xfrm>
            <a:off x="876300" y="4537472"/>
            <a:ext cx="79343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Real Question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81025" y="4880372"/>
            <a:ext cx="8220075" cy="5619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Not whether pivot is 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possible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it's whether Subkhan is </a:t>
            </a:r>
            <a:pPr>
              <a:lnSpc>
                <a:spcPct val="140000"/>
              </a:lnSpc>
            </a:pPr>
            <a:r>
              <a:rPr lang="en-US" sz="135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ready to make the move</a:t>
            </a:r>
            <a:pPr>
              <a:lnSpc>
                <a:spcPct val="140000"/>
              </a:lnSpc>
            </a:pPr>
            <a:r>
              <a:rPr lang="en-US" sz="13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when the right opportunity arrives.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381000" y="5942409"/>
            <a:ext cx="11715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Document Version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381000" y="6132909"/>
            <a:ext cx="1181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1.0 • March 2026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8116044" y="5942409"/>
            <a:ext cx="800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Next Review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8106519" y="6132909"/>
            <a:ext cx="809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June 2026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Reality Check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0F0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Why Pivot — The Honest Calculus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11049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Not about disliking ASN. About a ceiling that doesn't match deliverable value.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5763" y="1490663"/>
            <a:ext cx="5610225" cy="4210050"/>
          </a:xfrm>
          <a:custGeom>
            <a:avLst/>
            <a:gdLst/>
            <a:ahLst/>
            <a:cxnLst/>
            <a:rect l="l" t="t" r="r" b="b"/>
            <a:pathLst>
              <a:path w="5610225" h="4210050">
                <a:moveTo>
                  <a:pt x="76202" y="0"/>
                </a:moveTo>
                <a:lnTo>
                  <a:pt x="5534023" y="0"/>
                </a:lnTo>
                <a:cubicBezTo>
                  <a:pt x="5576108" y="0"/>
                  <a:pt x="5610225" y="34117"/>
                  <a:pt x="5610225" y="76202"/>
                </a:cubicBezTo>
                <a:lnTo>
                  <a:pt x="5610225" y="4133848"/>
                </a:lnTo>
                <a:cubicBezTo>
                  <a:pt x="5610225" y="4175933"/>
                  <a:pt x="5576108" y="4210050"/>
                  <a:pt x="5534023" y="4210050"/>
                </a:cubicBezTo>
                <a:lnTo>
                  <a:pt x="76202" y="4210050"/>
                </a:lnTo>
                <a:cubicBezTo>
                  <a:pt x="34117" y="4210050"/>
                  <a:pt x="0" y="4175933"/>
                  <a:pt x="0" y="4133848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28650" y="172402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23812" y="0"/>
                </a:moveTo>
                <a:cubicBezTo>
                  <a:pt x="10678" y="0"/>
                  <a:pt x="0" y="10678"/>
                  <a:pt x="0" y="23812"/>
                </a:cubicBezTo>
                <a:lnTo>
                  <a:pt x="0" y="166688"/>
                </a:lnTo>
                <a:cubicBezTo>
                  <a:pt x="0" y="179822"/>
                  <a:pt x="10678" y="190500"/>
                  <a:pt x="23812" y="190500"/>
                </a:cubicBezTo>
                <a:lnTo>
                  <a:pt x="119063" y="190500"/>
                </a:lnTo>
                <a:cubicBezTo>
                  <a:pt x="132197" y="190500"/>
                  <a:pt x="142875" y="179822"/>
                  <a:pt x="142875" y="166688"/>
                </a:cubicBezTo>
                <a:lnTo>
                  <a:pt x="142875" y="23812"/>
                </a:lnTo>
                <a:cubicBezTo>
                  <a:pt x="142875" y="10678"/>
                  <a:pt x="132197" y="0"/>
                  <a:pt x="119063" y="0"/>
                </a:cubicBezTo>
                <a:lnTo>
                  <a:pt x="23812" y="0"/>
                </a:lnTo>
                <a:close/>
                <a:moveTo>
                  <a:pt x="65484" y="130969"/>
                </a:moveTo>
                <a:lnTo>
                  <a:pt x="77391" y="130969"/>
                </a:lnTo>
                <a:cubicBezTo>
                  <a:pt x="83976" y="130969"/>
                  <a:pt x="89297" y="136289"/>
                  <a:pt x="89297" y="142875"/>
                </a:cubicBezTo>
                <a:lnTo>
                  <a:pt x="89297" y="172641"/>
                </a:lnTo>
                <a:lnTo>
                  <a:pt x="53578" y="172641"/>
                </a:lnTo>
                <a:lnTo>
                  <a:pt x="53578" y="142875"/>
                </a:lnTo>
                <a:cubicBezTo>
                  <a:pt x="53578" y="136289"/>
                  <a:pt x="58899" y="130969"/>
                  <a:pt x="65484" y="130969"/>
                </a:cubicBezTo>
                <a:close/>
                <a:moveTo>
                  <a:pt x="35719" y="41672"/>
                </a:moveTo>
                <a:cubicBezTo>
                  <a:pt x="35719" y="38398"/>
                  <a:pt x="38398" y="35719"/>
                  <a:pt x="41672" y="35719"/>
                </a:cubicBezTo>
                <a:lnTo>
                  <a:pt x="53578" y="35719"/>
                </a:lnTo>
                <a:cubicBezTo>
                  <a:pt x="56852" y="35719"/>
                  <a:pt x="59531" y="38398"/>
                  <a:pt x="59531" y="41672"/>
                </a:cubicBezTo>
                <a:lnTo>
                  <a:pt x="59531" y="53578"/>
                </a:lnTo>
                <a:cubicBezTo>
                  <a:pt x="59531" y="56852"/>
                  <a:pt x="56852" y="59531"/>
                  <a:pt x="53578" y="59531"/>
                </a:cubicBezTo>
                <a:lnTo>
                  <a:pt x="41672" y="59531"/>
                </a:lnTo>
                <a:cubicBezTo>
                  <a:pt x="38398" y="59531"/>
                  <a:pt x="35719" y="56852"/>
                  <a:pt x="35719" y="53578"/>
                </a:cubicBezTo>
                <a:lnTo>
                  <a:pt x="35719" y="41672"/>
                </a:lnTo>
                <a:close/>
                <a:moveTo>
                  <a:pt x="89297" y="35719"/>
                </a:moveTo>
                <a:lnTo>
                  <a:pt x="101203" y="35719"/>
                </a:lnTo>
                <a:cubicBezTo>
                  <a:pt x="104477" y="35719"/>
                  <a:pt x="107156" y="38398"/>
                  <a:pt x="107156" y="41672"/>
                </a:cubicBezTo>
                <a:lnTo>
                  <a:pt x="107156" y="53578"/>
                </a:lnTo>
                <a:cubicBezTo>
                  <a:pt x="107156" y="56852"/>
                  <a:pt x="104477" y="59531"/>
                  <a:pt x="101203" y="59531"/>
                </a:cubicBezTo>
                <a:lnTo>
                  <a:pt x="89297" y="59531"/>
                </a:lnTo>
                <a:cubicBezTo>
                  <a:pt x="86023" y="59531"/>
                  <a:pt x="83344" y="56852"/>
                  <a:pt x="83344" y="53578"/>
                </a:cubicBezTo>
                <a:lnTo>
                  <a:pt x="83344" y="41672"/>
                </a:lnTo>
                <a:cubicBezTo>
                  <a:pt x="83344" y="38398"/>
                  <a:pt x="86023" y="35719"/>
                  <a:pt x="89297" y="35719"/>
                </a:cubicBezTo>
                <a:close/>
                <a:moveTo>
                  <a:pt x="35719" y="89297"/>
                </a:moveTo>
                <a:cubicBezTo>
                  <a:pt x="35719" y="86023"/>
                  <a:pt x="38398" y="83344"/>
                  <a:pt x="41672" y="83344"/>
                </a:cubicBezTo>
                <a:lnTo>
                  <a:pt x="53578" y="83344"/>
                </a:lnTo>
                <a:cubicBezTo>
                  <a:pt x="56852" y="83344"/>
                  <a:pt x="59531" y="86023"/>
                  <a:pt x="59531" y="89297"/>
                </a:cubicBezTo>
                <a:lnTo>
                  <a:pt x="59531" y="101203"/>
                </a:lnTo>
                <a:cubicBezTo>
                  <a:pt x="59531" y="104477"/>
                  <a:pt x="56852" y="107156"/>
                  <a:pt x="53578" y="107156"/>
                </a:cubicBezTo>
                <a:lnTo>
                  <a:pt x="41672" y="107156"/>
                </a:lnTo>
                <a:cubicBezTo>
                  <a:pt x="38398" y="107156"/>
                  <a:pt x="35719" y="104477"/>
                  <a:pt x="35719" y="101203"/>
                </a:cubicBezTo>
                <a:lnTo>
                  <a:pt x="35719" y="89297"/>
                </a:lnTo>
                <a:close/>
                <a:moveTo>
                  <a:pt x="89297" y="83344"/>
                </a:moveTo>
                <a:lnTo>
                  <a:pt x="101203" y="83344"/>
                </a:lnTo>
                <a:cubicBezTo>
                  <a:pt x="104477" y="83344"/>
                  <a:pt x="107156" y="86023"/>
                  <a:pt x="107156" y="89297"/>
                </a:cubicBezTo>
                <a:lnTo>
                  <a:pt x="107156" y="101203"/>
                </a:lnTo>
                <a:cubicBezTo>
                  <a:pt x="107156" y="104477"/>
                  <a:pt x="104477" y="107156"/>
                  <a:pt x="101203" y="107156"/>
                </a:cubicBezTo>
                <a:lnTo>
                  <a:pt x="89297" y="107156"/>
                </a:lnTo>
                <a:cubicBezTo>
                  <a:pt x="86023" y="107156"/>
                  <a:pt x="83344" y="104477"/>
                  <a:pt x="83344" y="101203"/>
                </a:cubicBezTo>
                <a:lnTo>
                  <a:pt x="83344" y="89297"/>
                </a:lnTo>
                <a:cubicBezTo>
                  <a:pt x="83344" y="86023"/>
                  <a:pt x="86023" y="83344"/>
                  <a:pt x="89297" y="83344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7" name="Text 5"/>
          <p:cNvSpPr/>
          <p:nvPr/>
        </p:nvSpPr>
        <p:spPr>
          <a:xfrm>
            <a:off x="819150" y="1685925"/>
            <a:ext cx="50768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Current ASN Trajectory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81025" y="2066925"/>
            <a:ext cx="5219700" cy="762000"/>
          </a:xfrm>
          <a:custGeom>
            <a:avLst/>
            <a:gdLst/>
            <a:ahLst/>
            <a:cxnLst/>
            <a:rect l="l" t="t" r="r" b="b"/>
            <a:pathLst>
              <a:path w="5219700" h="762000">
                <a:moveTo>
                  <a:pt x="38100" y="0"/>
                </a:moveTo>
                <a:lnTo>
                  <a:pt x="5181600" y="0"/>
                </a:lnTo>
                <a:cubicBezTo>
                  <a:pt x="5202628" y="0"/>
                  <a:pt x="5219700" y="17072"/>
                  <a:pt x="5219700" y="38100"/>
                </a:cubicBezTo>
                <a:lnTo>
                  <a:pt x="5219700" y="723900"/>
                </a:lnTo>
                <a:cubicBezTo>
                  <a:pt x="5219700" y="744928"/>
                  <a:pt x="5202628" y="762000"/>
                  <a:pt x="5181600" y="762000"/>
                </a:cubicBezTo>
                <a:lnTo>
                  <a:pt x="38100" y="762000"/>
                </a:lnTo>
                <a:cubicBezTo>
                  <a:pt x="17072" y="762000"/>
                  <a:pt x="0" y="744928"/>
                  <a:pt x="0" y="723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9" name="Text 7"/>
          <p:cNvSpPr/>
          <p:nvPr/>
        </p:nvSpPr>
        <p:spPr>
          <a:xfrm>
            <a:off x="695325" y="2181225"/>
            <a:ext cx="5057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Golongan IV Base Salary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95325" y="2409825"/>
            <a:ext cx="51054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3.0–5.9M </a:t>
            </a:r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/month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81025" y="2905125"/>
            <a:ext cx="5219700" cy="762000"/>
          </a:xfrm>
          <a:custGeom>
            <a:avLst/>
            <a:gdLst/>
            <a:ahLst/>
            <a:cxnLst/>
            <a:rect l="l" t="t" r="r" b="b"/>
            <a:pathLst>
              <a:path w="5219700" h="762000">
                <a:moveTo>
                  <a:pt x="38100" y="0"/>
                </a:moveTo>
                <a:lnTo>
                  <a:pt x="5181600" y="0"/>
                </a:lnTo>
                <a:cubicBezTo>
                  <a:pt x="5202628" y="0"/>
                  <a:pt x="5219700" y="17072"/>
                  <a:pt x="5219700" y="38100"/>
                </a:cubicBezTo>
                <a:lnTo>
                  <a:pt x="5219700" y="723900"/>
                </a:lnTo>
                <a:cubicBezTo>
                  <a:pt x="5219700" y="744928"/>
                  <a:pt x="5202628" y="762000"/>
                  <a:pt x="5181600" y="762000"/>
                </a:cubicBezTo>
                <a:lnTo>
                  <a:pt x="38100" y="762000"/>
                </a:lnTo>
                <a:cubicBezTo>
                  <a:pt x="17072" y="762000"/>
                  <a:pt x="0" y="744928"/>
                  <a:pt x="0" y="723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2" name="Text 10"/>
          <p:cNvSpPr/>
          <p:nvPr/>
        </p:nvSpPr>
        <p:spPr>
          <a:xfrm>
            <a:off x="695325" y="3019425"/>
            <a:ext cx="5057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With Allowances (Senior)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95325" y="3248025"/>
            <a:ext cx="51054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15–40M </a:t>
            </a:r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/month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81025" y="3743325"/>
            <a:ext cx="5219700" cy="762000"/>
          </a:xfrm>
          <a:custGeom>
            <a:avLst/>
            <a:gdLst/>
            <a:ahLst/>
            <a:cxnLst/>
            <a:rect l="l" t="t" r="r" b="b"/>
            <a:pathLst>
              <a:path w="5219700" h="762000">
                <a:moveTo>
                  <a:pt x="38100" y="0"/>
                </a:moveTo>
                <a:lnTo>
                  <a:pt x="5181600" y="0"/>
                </a:lnTo>
                <a:cubicBezTo>
                  <a:pt x="5202628" y="0"/>
                  <a:pt x="5219700" y="17072"/>
                  <a:pt x="5219700" y="38100"/>
                </a:cubicBezTo>
                <a:lnTo>
                  <a:pt x="5219700" y="723900"/>
                </a:lnTo>
                <a:cubicBezTo>
                  <a:pt x="5219700" y="744928"/>
                  <a:pt x="5202628" y="762000"/>
                  <a:pt x="5181600" y="762000"/>
                </a:cubicBezTo>
                <a:lnTo>
                  <a:pt x="38100" y="762000"/>
                </a:lnTo>
                <a:cubicBezTo>
                  <a:pt x="17072" y="762000"/>
                  <a:pt x="0" y="744928"/>
                  <a:pt x="0" y="723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5" name="Text 13"/>
          <p:cNvSpPr/>
          <p:nvPr/>
        </p:nvSpPr>
        <p:spPr>
          <a:xfrm>
            <a:off x="695325" y="3857625"/>
            <a:ext cx="5057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10-Year Ceiling (Echelon I)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95325" y="4086225"/>
            <a:ext cx="51054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~Rp 60M </a:t>
            </a:r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/month max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81025" y="5195888"/>
            <a:ext cx="5219700" cy="9525"/>
          </a:xfrm>
          <a:custGeom>
            <a:avLst/>
            <a:gdLst/>
            <a:ahLst/>
            <a:cxnLst/>
            <a:rect l="l" t="t" r="r" b="b"/>
            <a:pathLst>
              <a:path w="5219700" h="9525">
                <a:moveTo>
                  <a:pt x="0" y="0"/>
                </a:moveTo>
                <a:lnTo>
                  <a:pt x="5219700" y="0"/>
                </a:lnTo>
                <a:lnTo>
                  <a:pt x="52197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30196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616744" y="5338763"/>
            <a:ext cx="100013" cy="133350"/>
          </a:xfrm>
          <a:custGeom>
            <a:avLst/>
            <a:gdLst/>
            <a:ahLst/>
            <a:cxnLst/>
            <a:rect l="l" t="t" r="r" b="b"/>
            <a:pathLst>
              <a:path w="100013" h="133350">
                <a:moveTo>
                  <a:pt x="33337" y="25003"/>
                </a:moveTo>
                <a:lnTo>
                  <a:pt x="33337" y="41672"/>
                </a:lnTo>
                <a:lnTo>
                  <a:pt x="66675" y="41672"/>
                </a:lnTo>
                <a:lnTo>
                  <a:pt x="66675" y="25003"/>
                </a:lnTo>
                <a:cubicBezTo>
                  <a:pt x="66675" y="15809"/>
                  <a:pt x="59200" y="8334"/>
                  <a:pt x="50006" y="8334"/>
                </a:cubicBezTo>
                <a:cubicBezTo>
                  <a:pt x="40812" y="8334"/>
                  <a:pt x="33337" y="15809"/>
                  <a:pt x="33337" y="25003"/>
                </a:cubicBezTo>
                <a:close/>
                <a:moveTo>
                  <a:pt x="16669" y="41672"/>
                </a:moveTo>
                <a:lnTo>
                  <a:pt x="16669" y="25003"/>
                </a:lnTo>
                <a:cubicBezTo>
                  <a:pt x="16669" y="6589"/>
                  <a:pt x="31592" y="-8334"/>
                  <a:pt x="50006" y="-8334"/>
                </a:cubicBezTo>
                <a:cubicBezTo>
                  <a:pt x="68420" y="-8334"/>
                  <a:pt x="83344" y="6589"/>
                  <a:pt x="83344" y="25003"/>
                </a:cubicBezTo>
                <a:lnTo>
                  <a:pt x="83344" y="41672"/>
                </a:lnTo>
                <a:cubicBezTo>
                  <a:pt x="92538" y="41672"/>
                  <a:pt x="100013" y="49147"/>
                  <a:pt x="100013" y="58341"/>
                </a:cubicBezTo>
                <a:lnTo>
                  <a:pt x="100013" y="116681"/>
                </a:lnTo>
                <a:cubicBezTo>
                  <a:pt x="100013" y="125875"/>
                  <a:pt x="92538" y="133350"/>
                  <a:pt x="83344" y="133350"/>
                </a:cubicBezTo>
                <a:lnTo>
                  <a:pt x="16669" y="133350"/>
                </a:lnTo>
                <a:cubicBezTo>
                  <a:pt x="7475" y="133350"/>
                  <a:pt x="0" y="125875"/>
                  <a:pt x="0" y="116681"/>
                </a:cubicBezTo>
                <a:lnTo>
                  <a:pt x="0" y="58341"/>
                </a:lnTo>
                <a:cubicBezTo>
                  <a:pt x="0" y="49147"/>
                  <a:pt x="7475" y="41672"/>
                  <a:pt x="16669" y="41672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19" name="Text 17"/>
          <p:cNvSpPr/>
          <p:nvPr/>
        </p:nvSpPr>
        <p:spPr>
          <a:xfrm>
            <a:off x="809625" y="5314950"/>
            <a:ext cx="5057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Hard ceiling regardless of performance or value delivered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196013" y="1490663"/>
            <a:ext cx="5610225" cy="4210050"/>
          </a:xfrm>
          <a:custGeom>
            <a:avLst/>
            <a:gdLst/>
            <a:ahLst/>
            <a:cxnLst/>
            <a:rect l="l" t="t" r="r" b="b"/>
            <a:pathLst>
              <a:path w="5610225" h="4210050">
                <a:moveTo>
                  <a:pt x="76202" y="0"/>
                </a:moveTo>
                <a:lnTo>
                  <a:pt x="5534023" y="0"/>
                </a:lnTo>
                <a:cubicBezTo>
                  <a:pt x="5576108" y="0"/>
                  <a:pt x="5610225" y="34117"/>
                  <a:pt x="5610225" y="76202"/>
                </a:cubicBezTo>
                <a:lnTo>
                  <a:pt x="5610225" y="4133848"/>
                </a:lnTo>
                <a:cubicBezTo>
                  <a:pt x="5610225" y="4175933"/>
                  <a:pt x="5576108" y="4210050"/>
                  <a:pt x="5534023" y="4210050"/>
                </a:cubicBezTo>
                <a:lnTo>
                  <a:pt x="76202" y="4210050"/>
                </a:lnTo>
                <a:cubicBezTo>
                  <a:pt x="34117" y="4210050"/>
                  <a:pt x="0" y="4175933"/>
                  <a:pt x="0" y="4133848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C0A062">
                <a:alpha val="30196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15088" y="17240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47625" y="119063"/>
                </a:moveTo>
                <a:lnTo>
                  <a:pt x="9116" y="119063"/>
                </a:lnTo>
                <a:cubicBezTo>
                  <a:pt x="-149" y="119063"/>
                  <a:pt x="-5842" y="108979"/>
                  <a:pt x="-1079" y="101017"/>
                </a:cubicBezTo>
                <a:lnTo>
                  <a:pt x="18604" y="68200"/>
                </a:lnTo>
                <a:cubicBezTo>
                  <a:pt x="21841" y="62805"/>
                  <a:pt x="27645" y="59531"/>
                  <a:pt x="33933" y="59531"/>
                </a:cubicBezTo>
                <a:lnTo>
                  <a:pt x="69279" y="59531"/>
                </a:lnTo>
                <a:cubicBezTo>
                  <a:pt x="97594" y="11571"/>
                  <a:pt x="139824" y="9153"/>
                  <a:pt x="168064" y="13283"/>
                </a:cubicBezTo>
                <a:cubicBezTo>
                  <a:pt x="172827" y="13990"/>
                  <a:pt x="176547" y="17711"/>
                  <a:pt x="177217" y="22436"/>
                </a:cubicBezTo>
                <a:cubicBezTo>
                  <a:pt x="181347" y="50676"/>
                  <a:pt x="178929" y="92906"/>
                  <a:pt x="130969" y="121221"/>
                </a:cubicBezTo>
                <a:lnTo>
                  <a:pt x="130969" y="156567"/>
                </a:lnTo>
                <a:cubicBezTo>
                  <a:pt x="130969" y="162855"/>
                  <a:pt x="127695" y="168659"/>
                  <a:pt x="122300" y="171896"/>
                </a:cubicBezTo>
                <a:lnTo>
                  <a:pt x="89483" y="191579"/>
                </a:lnTo>
                <a:cubicBezTo>
                  <a:pt x="81558" y="196342"/>
                  <a:pt x="71438" y="190612"/>
                  <a:pt x="71438" y="181384"/>
                </a:cubicBezTo>
                <a:lnTo>
                  <a:pt x="71438" y="142875"/>
                </a:lnTo>
                <a:cubicBezTo>
                  <a:pt x="71438" y="129741"/>
                  <a:pt x="60759" y="119063"/>
                  <a:pt x="47625" y="119063"/>
                </a:cubicBezTo>
                <a:lnTo>
                  <a:pt x="47588" y="119063"/>
                </a:lnTo>
                <a:close/>
                <a:moveTo>
                  <a:pt x="148828" y="59531"/>
                </a:moveTo>
                <a:cubicBezTo>
                  <a:pt x="148828" y="49674"/>
                  <a:pt x="140826" y="41672"/>
                  <a:pt x="130969" y="41672"/>
                </a:cubicBezTo>
                <a:cubicBezTo>
                  <a:pt x="121112" y="41672"/>
                  <a:pt x="113109" y="49674"/>
                  <a:pt x="113109" y="59531"/>
                </a:cubicBezTo>
                <a:cubicBezTo>
                  <a:pt x="113109" y="69388"/>
                  <a:pt x="121112" y="77391"/>
                  <a:pt x="130969" y="77391"/>
                </a:cubicBezTo>
                <a:cubicBezTo>
                  <a:pt x="140826" y="77391"/>
                  <a:pt x="148828" y="69388"/>
                  <a:pt x="148828" y="59531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22" name="Text 20"/>
          <p:cNvSpPr/>
          <p:nvPr/>
        </p:nvSpPr>
        <p:spPr>
          <a:xfrm>
            <a:off x="6629400" y="1685925"/>
            <a:ext cx="50768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Market Rate for Subkhan's Profile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410325" y="2066925"/>
            <a:ext cx="5200650" cy="952500"/>
          </a:xfrm>
          <a:custGeom>
            <a:avLst/>
            <a:gdLst/>
            <a:ahLst/>
            <a:cxnLst/>
            <a:rect l="l" t="t" r="r" b="b"/>
            <a:pathLst>
              <a:path w="5200650" h="952500">
                <a:moveTo>
                  <a:pt x="38100" y="0"/>
                </a:moveTo>
                <a:lnTo>
                  <a:pt x="5162550" y="0"/>
                </a:lnTo>
                <a:cubicBezTo>
                  <a:pt x="5183578" y="0"/>
                  <a:pt x="5200650" y="17072"/>
                  <a:pt x="5200650" y="38100"/>
                </a:cubicBezTo>
                <a:lnTo>
                  <a:pt x="5200650" y="914400"/>
                </a:lnTo>
                <a:cubicBezTo>
                  <a:pt x="5200650" y="935428"/>
                  <a:pt x="5183578" y="952500"/>
                  <a:pt x="5162550" y="952500"/>
                </a:cubicBezTo>
                <a:lnTo>
                  <a:pt x="38100" y="952500"/>
                </a:lnTo>
                <a:cubicBezTo>
                  <a:pt x="17072" y="952500"/>
                  <a:pt x="0" y="935428"/>
                  <a:pt x="0" y="914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24" name="Shape 22"/>
          <p:cNvSpPr/>
          <p:nvPr/>
        </p:nvSpPr>
        <p:spPr>
          <a:xfrm>
            <a:off x="6410325" y="2066925"/>
            <a:ext cx="38100" cy="952500"/>
          </a:xfrm>
          <a:custGeom>
            <a:avLst/>
            <a:gdLst/>
            <a:ahLst/>
            <a:cxnLst/>
            <a:rect l="l" t="t" r="r" b="b"/>
            <a:pathLst>
              <a:path w="38100" h="952500">
                <a:moveTo>
                  <a:pt x="38100" y="0"/>
                </a:moveTo>
                <a:lnTo>
                  <a:pt x="38100" y="0"/>
                </a:lnTo>
                <a:lnTo>
                  <a:pt x="38100" y="952500"/>
                </a:lnTo>
                <a:lnTo>
                  <a:pt x="38100" y="952500"/>
                </a:lnTo>
                <a:cubicBezTo>
                  <a:pt x="17072" y="952500"/>
                  <a:pt x="0" y="935428"/>
                  <a:pt x="0" y="914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25" name="Text 23"/>
          <p:cNvSpPr/>
          <p:nvPr/>
        </p:nvSpPr>
        <p:spPr>
          <a:xfrm>
            <a:off x="6543675" y="2181225"/>
            <a:ext cx="5019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MBB Consultant (Post-MBA)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543675" y="2409825"/>
            <a:ext cx="5067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$150–237K </a:t>
            </a:r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/year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543675" y="2752725"/>
            <a:ext cx="50101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≈ Rp 2.4–3.8B /year total comp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410325" y="3095625"/>
            <a:ext cx="5200650" cy="952500"/>
          </a:xfrm>
          <a:custGeom>
            <a:avLst/>
            <a:gdLst/>
            <a:ahLst/>
            <a:cxnLst/>
            <a:rect l="l" t="t" r="r" b="b"/>
            <a:pathLst>
              <a:path w="5200650" h="952500">
                <a:moveTo>
                  <a:pt x="38100" y="0"/>
                </a:moveTo>
                <a:lnTo>
                  <a:pt x="5162550" y="0"/>
                </a:lnTo>
                <a:cubicBezTo>
                  <a:pt x="5183578" y="0"/>
                  <a:pt x="5200650" y="17072"/>
                  <a:pt x="5200650" y="38100"/>
                </a:cubicBezTo>
                <a:lnTo>
                  <a:pt x="5200650" y="914400"/>
                </a:lnTo>
                <a:cubicBezTo>
                  <a:pt x="5200650" y="935428"/>
                  <a:pt x="5183578" y="952500"/>
                  <a:pt x="5162550" y="952500"/>
                </a:cubicBezTo>
                <a:lnTo>
                  <a:pt x="38100" y="952500"/>
                </a:lnTo>
                <a:cubicBezTo>
                  <a:pt x="17072" y="952500"/>
                  <a:pt x="0" y="935428"/>
                  <a:pt x="0" y="914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29" name="Shape 27"/>
          <p:cNvSpPr/>
          <p:nvPr/>
        </p:nvSpPr>
        <p:spPr>
          <a:xfrm>
            <a:off x="6410325" y="3095625"/>
            <a:ext cx="38100" cy="952500"/>
          </a:xfrm>
          <a:custGeom>
            <a:avLst/>
            <a:gdLst/>
            <a:ahLst/>
            <a:cxnLst/>
            <a:rect l="l" t="t" r="r" b="b"/>
            <a:pathLst>
              <a:path w="38100" h="952500">
                <a:moveTo>
                  <a:pt x="38100" y="0"/>
                </a:moveTo>
                <a:lnTo>
                  <a:pt x="38100" y="0"/>
                </a:lnTo>
                <a:lnTo>
                  <a:pt x="38100" y="952500"/>
                </a:lnTo>
                <a:lnTo>
                  <a:pt x="38100" y="952500"/>
                </a:lnTo>
                <a:cubicBezTo>
                  <a:pt x="17072" y="952500"/>
                  <a:pt x="0" y="935428"/>
                  <a:pt x="0" y="914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30" name="Text 28"/>
          <p:cNvSpPr/>
          <p:nvPr/>
        </p:nvSpPr>
        <p:spPr>
          <a:xfrm>
            <a:off x="6543675" y="3209925"/>
            <a:ext cx="5019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ADB International Staff (IS6-IS8)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543675" y="3438525"/>
            <a:ext cx="5067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$179–339K </a:t>
            </a:r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/year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543675" y="3781425"/>
            <a:ext cx="50101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≈ Rp 2.9–5.5B /year + benefits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410325" y="4124325"/>
            <a:ext cx="5200650" cy="952500"/>
          </a:xfrm>
          <a:custGeom>
            <a:avLst/>
            <a:gdLst/>
            <a:ahLst/>
            <a:cxnLst/>
            <a:rect l="l" t="t" r="r" b="b"/>
            <a:pathLst>
              <a:path w="5200650" h="952500">
                <a:moveTo>
                  <a:pt x="38100" y="0"/>
                </a:moveTo>
                <a:lnTo>
                  <a:pt x="5162550" y="0"/>
                </a:lnTo>
                <a:cubicBezTo>
                  <a:pt x="5183578" y="0"/>
                  <a:pt x="5200650" y="17072"/>
                  <a:pt x="5200650" y="38100"/>
                </a:cubicBezTo>
                <a:lnTo>
                  <a:pt x="5200650" y="914400"/>
                </a:lnTo>
                <a:cubicBezTo>
                  <a:pt x="5200650" y="935428"/>
                  <a:pt x="5183578" y="952500"/>
                  <a:pt x="5162550" y="952500"/>
                </a:cubicBezTo>
                <a:lnTo>
                  <a:pt x="38100" y="952500"/>
                </a:lnTo>
                <a:cubicBezTo>
                  <a:pt x="17072" y="952500"/>
                  <a:pt x="0" y="935428"/>
                  <a:pt x="0" y="914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34" name="Shape 32"/>
          <p:cNvSpPr/>
          <p:nvPr/>
        </p:nvSpPr>
        <p:spPr>
          <a:xfrm>
            <a:off x="6410325" y="4124325"/>
            <a:ext cx="38100" cy="952500"/>
          </a:xfrm>
          <a:custGeom>
            <a:avLst/>
            <a:gdLst/>
            <a:ahLst/>
            <a:cxnLst/>
            <a:rect l="l" t="t" r="r" b="b"/>
            <a:pathLst>
              <a:path w="38100" h="952500">
                <a:moveTo>
                  <a:pt x="38100" y="0"/>
                </a:moveTo>
                <a:lnTo>
                  <a:pt x="38100" y="0"/>
                </a:lnTo>
                <a:lnTo>
                  <a:pt x="38100" y="952500"/>
                </a:lnTo>
                <a:lnTo>
                  <a:pt x="38100" y="952500"/>
                </a:lnTo>
                <a:cubicBezTo>
                  <a:pt x="17072" y="952500"/>
                  <a:pt x="0" y="935428"/>
                  <a:pt x="0" y="9144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35" name="Text 33"/>
          <p:cNvSpPr/>
          <p:nvPr/>
        </p:nvSpPr>
        <p:spPr>
          <a:xfrm>
            <a:off x="6543675" y="4238625"/>
            <a:ext cx="5019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 Policy Consultant (Senior)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543675" y="4467225"/>
            <a:ext cx="50673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$140–225K </a:t>
            </a:r>
            <a:pPr>
              <a:lnSpc>
                <a:spcPct val="11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/year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543675" y="4810125"/>
            <a:ext cx="50101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≈ Rp 2.3–3.6B /year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91275" y="5195888"/>
            <a:ext cx="5219700" cy="9525"/>
          </a:xfrm>
          <a:custGeom>
            <a:avLst/>
            <a:gdLst/>
            <a:ahLst/>
            <a:cxnLst/>
            <a:rect l="l" t="t" r="r" b="b"/>
            <a:pathLst>
              <a:path w="5219700" h="9525">
                <a:moveTo>
                  <a:pt x="0" y="0"/>
                </a:moveTo>
                <a:lnTo>
                  <a:pt x="5219700" y="0"/>
                </a:lnTo>
                <a:lnTo>
                  <a:pt x="52197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C0A062">
              <a:alpha val="30196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6410325" y="5338763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16669" y="16669"/>
                </a:moveTo>
                <a:cubicBezTo>
                  <a:pt x="16669" y="12059"/>
                  <a:pt x="12944" y="8334"/>
                  <a:pt x="8334" y="8334"/>
                </a:cubicBezTo>
                <a:cubicBezTo>
                  <a:pt x="3724" y="8334"/>
                  <a:pt x="0" y="12059"/>
                  <a:pt x="0" y="16669"/>
                </a:cubicBezTo>
                <a:lnTo>
                  <a:pt x="0" y="104180"/>
                </a:lnTo>
                <a:cubicBezTo>
                  <a:pt x="0" y="115692"/>
                  <a:pt x="9324" y="125016"/>
                  <a:pt x="20836" y="125016"/>
                </a:cubicBezTo>
                <a:lnTo>
                  <a:pt x="125016" y="125016"/>
                </a:lnTo>
                <a:cubicBezTo>
                  <a:pt x="129626" y="125016"/>
                  <a:pt x="133350" y="121291"/>
                  <a:pt x="133350" y="116681"/>
                </a:cubicBezTo>
                <a:cubicBezTo>
                  <a:pt x="133350" y="112071"/>
                  <a:pt x="129626" y="108347"/>
                  <a:pt x="125016" y="108347"/>
                </a:cubicBezTo>
                <a:lnTo>
                  <a:pt x="20836" y="108347"/>
                </a:lnTo>
                <a:cubicBezTo>
                  <a:pt x="18544" y="108347"/>
                  <a:pt x="16669" y="106472"/>
                  <a:pt x="16669" y="104180"/>
                </a:cubicBezTo>
                <a:lnTo>
                  <a:pt x="16669" y="16669"/>
                </a:lnTo>
                <a:close/>
                <a:moveTo>
                  <a:pt x="122567" y="39224"/>
                </a:moveTo>
                <a:cubicBezTo>
                  <a:pt x="125823" y="35968"/>
                  <a:pt x="125823" y="30681"/>
                  <a:pt x="122567" y="27425"/>
                </a:cubicBezTo>
                <a:cubicBezTo>
                  <a:pt x="119312" y="24170"/>
                  <a:pt x="114025" y="24170"/>
                  <a:pt x="110769" y="27425"/>
                </a:cubicBezTo>
                <a:lnTo>
                  <a:pt x="83344" y="54877"/>
                </a:lnTo>
                <a:lnTo>
                  <a:pt x="68394" y="39953"/>
                </a:lnTo>
                <a:cubicBezTo>
                  <a:pt x="65138" y="36697"/>
                  <a:pt x="59851" y="36697"/>
                  <a:pt x="56596" y="39953"/>
                </a:cubicBezTo>
                <a:lnTo>
                  <a:pt x="31592" y="64956"/>
                </a:lnTo>
                <a:cubicBezTo>
                  <a:pt x="28337" y="68212"/>
                  <a:pt x="28337" y="73499"/>
                  <a:pt x="31592" y="76754"/>
                </a:cubicBezTo>
                <a:cubicBezTo>
                  <a:pt x="34848" y="80010"/>
                  <a:pt x="40135" y="80010"/>
                  <a:pt x="43391" y="76754"/>
                </a:cubicBezTo>
                <a:lnTo>
                  <a:pt x="62508" y="57637"/>
                </a:lnTo>
                <a:lnTo>
                  <a:pt x="77458" y="72587"/>
                </a:lnTo>
                <a:cubicBezTo>
                  <a:pt x="80713" y="75843"/>
                  <a:pt x="86000" y="75843"/>
                  <a:pt x="89256" y="72587"/>
                </a:cubicBezTo>
                <a:lnTo>
                  <a:pt x="122593" y="39250"/>
                </a:ln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40" name="Text 38"/>
          <p:cNvSpPr/>
          <p:nvPr/>
        </p:nvSpPr>
        <p:spPr>
          <a:xfrm>
            <a:off x="6619875" y="5314950"/>
            <a:ext cx="5057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Performance-linked growth, no artificial ceiling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385763" y="5862638"/>
            <a:ext cx="11420475" cy="885825"/>
          </a:xfrm>
          <a:custGeom>
            <a:avLst/>
            <a:gdLst/>
            <a:ahLst/>
            <a:cxnLst/>
            <a:rect l="l" t="t" r="r" b="b"/>
            <a:pathLst>
              <a:path w="11420475" h="885825">
                <a:moveTo>
                  <a:pt x="76199" y="0"/>
                </a:moveTo>
                <a:lnTo>
                  <a:pt x="11344276" y="0"/>
                </a:lnTo>
                <a:cubicBezTo>
                  <a:pt x="11386360" y="0"/>
                  <a:pt x="11420475" y="34115"/>
                  <a:pt x="11420475" y="76199"/>
                </a:cubicBezTo>
                <a:lnTo>
                  <a:pt x="11420475" y="809626"/>
                </a:lnTo>
                <a:cubicBezTo>
                  <a:pt x="11420475" y="851710"/>
                  <a:pt x="11386360" y="885825"/>
                  <a:pt x="11344276" y="885825"/>
                </a:cubicBezTo>
                <a:lnTo>
                  <a:pt x="76199" y="885825"/>
                </a:lnTo>
                <a:cubicBezTo>
                  <a:pt x="34115" y="885825"/>
                  <a:pt x="0" y="851710"/>
                  <a:pt x="0" y="809626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C0A062">
              <a:alpha val="10196"/>
            </a:srgbClr>
          </a:solidFill>
          <a:ln w="12700">
            <a:solidFill>
              <a:srgbClr val="C0A062">
                <a:alpha val="4000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542925" y="6019800"/>
            <a:ext cx="2571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 Gap (Conservative Estimate)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542925" y="6248400"/>
            <a:ext cx="26479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4–8x </a:t>
            </a:r>
            <a:pPr>
              <a:lnSpc>
                <a:spcPct val="100000"/>
              </a:lnSpc>
            </a:pPr>
            <a:r>
              <a:rPr lang="en-US" sz="13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current earning potential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10099402" y="6038850"/>
            <a:ext cx="15525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10-Year Opportunity Cost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10051777" y="6267450"/>
            <a:ext cx="16002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15–30B+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Competitive Positioning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0F0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Asset Inventory — What Subkhan Brings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11049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Not a CV list. A competitive asset analysis: what the market cannot easily replicate.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5763" y="1490663"/>
            <a:ext cx="3695700" cy="2295525"/>
          </a:xfrm>
          <a:custGeom>
            <a:avLst/>
            <a:gdLst/>
            <a:ahLst/>
            <a:cxnLst/>
            <a:rect l="l" t="t" r="r" b="b"/>
            <a:pathLst>
              <a:path w="3695700" h="2295525">
                <a:moveTo>
                  <a:pt x="76211" y="0"/>
                </a:moveTo>
                <a:lnTo>
                  <a:pt x="3619489" y="0"/>
                </a:lnTo>
                <a:cubicBezTo>
                  <a:pt x="3661579" y="0"/>
                  <a:pt x="3695700" y="34121"/>
                  <a:pt x="3695700" y="76211"/>
                </a:cubicBezTo>
                <a:lnTo>
                  <a:pt x="3695700" y="2219314"/>
                </a:lnTo>
                <a:cubicBezTo>
                  <a:pt x="3695700" y="2261404"/>
                  <a:pt x="3661579" y="2295525"/>
                  <a:pt x="3619489" y="2295525"/>
                </a:cubicBezTo>
                <a:lnTo>
                  <a:pt x="76211" y="2295525"/>
                </a:lnTo>
                <a:cubicBezTo>
                  <a:pt x="34121" y="2295525"/>
                  <a:pt x="0" y="2261404"/>
                  <a:pt x="0" y="2219314"/>
                </a:cubicBezTo>
                <a:lnTo>
                  <a:pt x="0" y="76211"/>
                </a:lnTo>
                <a:cubicBezTo>
                  <a:pt x="0" y="34121"/>
                  <a:pt x="34121" y="0"/>
                  <a:pt x="76211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2925" y="164782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50081" y="175260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79932" y="1708"/>
                </a:moveTo>
                <a:cubicBezTo>
                  <a:pt x="83448" y="-569"/>
                  <a:pt x="88002" y="-569"/>
                  <a:pt x="91518" y="1708"/>
                </a:cubicBezTo>
                <a:lnTo>
                  <a:pt x="166528" y="49928"/>
                </a:lnTo>
                <a:cubicBezTo>
                  <a:pt x="170512" y="52507"/>
                  <a:pt x="172354" y="57396"/>
                  <a:pt x="171015" y="61950"/>
                </a:cubicBezTo>
                <a:cubicBezTo>
                  <a:pt x="169675" y="66504"/>
                  <a:pt x="165489" y="69652"/>
                  <a:pt x="160734" y="69652"/>
                </a:cubicBezTo>
                <a:lnTo>
                  <a:pt x="150019" y="69652"/>
                </a:lnTo>
                <a:lnTo>
                  <a:pt x="150019" y="139303"/>
                </a:lnTo>
                <a:lnTo>
                  <a:pt x="167164" y="152162"/>
                </a:lnTo>
                <a:cubicBezTo>
                  <a:pt x="169876" y="154171"/>
                  <a:pt x="171450" y="157352"/>
                  <a:pt x="171450" y="160734"/>
                </a:cubicBezTo>
                <a:cubicBezTo>
                  <a:pt x="171450" y="166661"/>
                  <a:pt x="166661" y="171450"/>
                  <a:pt x="160734" y="171450"/>
                </a:cubicBezTo>
                <a:lnTo>
                  <a:pt x="10716" y="171450"/>
                </a:lnTo>
                <a:cubicBezTo>
                  <a:pt x="4789" y="171450"/>
                  <a:pt x="0" y="166661"/>
                  <a:pt x="0" y="160734"/>
                </a:cubicBezTo>
                <a:cubicBezTo>
                  <a:pt x="0" y="157352"/>
                  <a:pt x="1574" y="154171"/>
                  <a:pt x="4286" y="152162"/>
                </a:cubicBezTo>
                <a:lnTo>
                  <a:pt x="21431" y="139303"/>
                </a:lnTo>
                <a:lnTo>
                  <a:pt x="21431" y="139303"/>
                </a:lnTo>
                <a:lnTo>
                  <a:pt x="21431" y="69652"/>
                </a:lnTo>
                <a:lnTo>
                  <a:pt x="10716" y="69652"/>
                </a:lnTo>
                <a:cubicBezTo>
                  <a:pt x="5961" y="69652"/>
                  <a:pt x="1775" y="66504"/>
                  <a:pt x="435" y="61950"/>
                </a:cubicBezTo>
                <a:cubicBezTo>
                  <a:pt x="-904" y="57396"/>
                  <a:pt x="938" y="52473"/>
                  <a:pt x="4922" y="49928"/>
                </a:cubicBezTo>
                <a:lnTo>
                  <a:pt x="79932" y="1708"/>
                </a:lnTo>
                <a:close/>
                <a:moveTo>
                  <a:pt x="112514" y="69652"/>
                </a:moveTo>
                <a:lnTo>
                  <a:pt x="112514" y="139303"/>
                </a:lnTo>
                <a:lnTo>
                  <a:pt x="133945" y="139303"/>
                </a:lnTo>
                <a:lnTo>
                  <a:pt x="133945" y="69652"/>
                </a:lnTo>
                <a:lnTo>
                  <a:pt x="112514" y="69652"/>
                </a:lnTo>
                <a:close/>
                <a:moveTo>
                  <a:pt x="75009" y="139303"/>
                </a:moveTo>
                <a:lnTo>
                  <a:pt x="96441" y="139303"/>
                </a:lnTo>
                <a:lnTo>
                  <a:pt x="96441" y="69652"/>
                </a:lnTo>
                <a:lnTo>
                  <a:pt x="75009" y="69652"/>
                </a:lnTo>
                <a:lnTo>
                  <a:pt x="75009" y="139303"/>
                </a:lnTo>
                <a:close/>
                <a:moveTo>
                  <a:pt x="37505" y="69652"/>
                </a:moveTo>
                <a:lnTo>
                  <a:pt x="37505" y="139303"/>
                </a:lnTo>
                <a:lnTo>
                  <a:pt x="58936" y="139303"/>
                </a:lnTo>
                <a:lnTo>
                  <a:pt x="58936" y="69652"/>
                </a:lnTo>
                <a:lnTo>
                  <a:pt x="37505" y="69652"/>
                </a:ln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8" name="Text 6"/>
          <p:cNvSpPr/>
          <p:nvPr/>
        </p:nvSpPr>
        <p:spPr>
          <a:xfrm>
            <a:off x="1038225" y="1704975"/>
            <a:ext cx="21621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Government Insider Access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2925" y="2143125"/>
            <a:ext cx="344805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Active network across KemenPKP and broader government ecosystem. Decision-maker relationships that take years to build.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42925" y="2828925"/>
            <a:ext cx="3381375" cy="800100"/>
          </a:xfrm>
          <a:custGeom>
            <a:avLst/>
            <a:gdLst/>
            <a:ahLst/>
            <a:cxnLst/>
            <a:rect l="l" t="t" r="r" b="b"/>
            <a:pathLst>
              <a:path w="3381375" h="800100">
                <a:moveTo>
                  <a:pt x="38101" y="0"/>
                </a:moveTo>
                <a:lnTo>
                  <a:pt x="3343274" y="0"/>
                </a:lnTo>
                <a:cubicBezTo>
                  <a:pt x="3364317" y="0"/>
                  <a:pt x="3381375" y="17058"/>
                  <a:pt x="3381375" y="38101"/>
                </a:cubicBezTo>
                <a:lnTo>
                  <a:pt x="3381375" y="761999"/>
                </a:lnTo>
                <a:cubicBezTo>
                  <a:pt x="3381375" y="783042"/>
                  <a:pt x="3364317" y="800100"/>
                  <a:pt x="3343274" y="800100"/>
                </a:cubicBezTo>
                <a:lnTo>
                  <a:pt x="38101" y="800100"/>
                </a:lnTo>
                <a:cubicBezTo>
                  <a:pt x="17058" y="800100"/>
                  <a:pt x="0" y="783042"/>
                  <a:pt x="0" y="7619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1" name="Text 9"/>
          <p:cNvSpPr/>
          <p:nvPr/>
        </p:nvSpPr>
        <p:spPr>
          <a:xfrm>
            <a:off x="657225" y="2943225"/>
            <a:ext cx="32099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WHO PAYS PREMIUM: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7225" y="3133725"/>
            <a:ext cx="3219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Intl. consultants, tech companies, multilateral orgs needing government navigation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246513" y="1490663"/>
            <a:ext cx="3695700" cy="2295525"/>
          </a:xfrm>
          <a:custGeom>
            <a:avLst/>
            <a:gdLst/>
            <a:ahLst/>
            <a:cxnLst/>
            <a:rect l="l" t="t" r="r" b="b"/>
            <a:pathLst>
              <a:path w="3695700" h="2295525">
                <a:moveTo>
                  <a:pt x="76211" y="0"/>
                </a:moveTo>
                <a:lnTo>
                  <a:pt x="3619489" y="0"/>
                </a:lnTo>
                <a:cubicBezTo>
                  <a:pt x="3661579" y="0"/>
                  <a:pt x="3695700" y="34121"/>
                  <a:pt x="3695700" y="76211"/>
                </a:cubicBezTo>
                <a:lnTo>
                  <a:pt x="3695700" y="2219314"/>
                </a:lnTo>
                <a:cubicBezTo>
                  <a:pt x="3695700" y="2261404"/>
                  <a:pt x="3661579" y="2295525"/>
                  <a:pt x="3619489" y="2295525"/>
                </a:cubicBezTo>
                <a:lnTo>
                  <a:pt x="76211" y="2295525"/>
                </a:lnTo>
                <a:cubicBezTo>
                  <a:pt x="34121" y="2295525"/>
                  <a:pt x="0" y="2261404"/>
                  <a:pt x="0" y="2219314"/>
                </a:cubicBezTo>
                <a:lnTo>
                  <a:pt x="0" y="76211"/>
                </a:lnTo>
                <a:cubicBezTo>
                  <a:pt x="0" y="34121"/>
                  <a:pt x="34121" y="0"/>
                  <a:pt x="76211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403675" y="164782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4489400" y="1752600"/>
            <a:ext cx="214313" cy="171450"/>
          </a:xfrm>
          <a:custGeom>
            <a:avLst/>
            <a:gdLst/>
            <a:ahLst/>
            <a:cxnLst/>
            <a:rect l="l" t="t" r="r" b="b"/>
            <a:pathLst>
              <a:path w="214313" h="171450">
                <a:moveTo>
                  <a:pt x="117872" y="0"/>
                </a:moveTo>
                <a:cubicBezTo>
                  <a:pt x="117872" y="-5927"/>
                  <a:pt x="113083" y="-10716"/>
                  <a:pt x="107156" y="-10716"/>
                </a:cubicBezTo>
                <a:cubicBezTo>
                  <a:pt x="101229" y="-10716"/>
                  <a:pt x="96441" y="-5927"/>
                  <a:pt x="96441" y="0"/>
                </a:cubicBezTo>
                <a:lnTo>
                  <a:pt x="96441" y="21431"/>
                </a:lnTo>
                <a:lnTo>
                  <a:pt x="64294" y="21431"/>
                </a:lnTo>
                <a:cubicBezTo>
                  <a:pt x="46546" y="21431"/>
                  <a:pt x="32147" y="35830"/>
                  <a:pt x="32147" y="53578"/>
                </a:cubicBezTo>
                <a:lnTo>
                  <a:pt x="32147" y="128588"/>
                </a:lnTo>
                <a:cubicBezTo>
                  <a:pt x="32147" y="146335"/>
                  <a:pt x="46546" y="160734"/>
                  <a:pt x="64294" y="160734"/>
                </a:cubicBezTo>
                <a:lnTo>
                  <a:pt x="150019" y="160734"/>
                </a:lnTo>
                <a:cubicBezTo>
                  <a:pt x="167767" y="160734"/>
                  <a:pt x="182166" y="146335"/>
                  <a:pt x="182166" y="128588"/>
                </a:cubicBezTo>
                <a:lnTo>
                  <a:pt x="182166" y="53578"/>
                </a:lnTo>
                <a:cubicBezTo>
                  <a:pt x="182166" y="35830"/>
                  <a:pt x="167767" y="21431"/>
                  <a:pt x="150019" y="21431"/>
                </a:cubicBezTo>
                <a:lnTo>
                  <a:pt x="117872" y="21431"/>
                </a:lnTo>
                <a:lnTo>
                  <a:pt x="117872" y="0"/>
                </a:lnTo>
                <a:close/>
                <a:moveTo>
                  <a:pt x="53578" y="123230"/>
                </a:moveTo>
                <a:cubicBezTo>
                  <a:pt x="53578" y="118776"/>
                  <a:pt x="57161" y="115193"/>
                  <a:pt x="61615" y="115193"/>
                </a:cubicBezTo>
                <a:lnTo>
                  <a:pt x="72330" y="115193"/>
                </a:lnTo>
                <a:cubicBezTo>
                  <a:pt x="76784" y="115193"/>
                  <a:pt x="80367" y="118776"/>
                  <a:pt x="80367" y="123230"/>
                </a:cubicBezTo>
                <a:cubicBezTo>
                  <a:pt x="80367" y="127683"/>
                  <a:pt x="76784" y="131266"/>
                  <a:pt x="72330" y="131266"/>
                </a:cubicBezTo>
                <a:lnTo>
                  <a:pt x="61615" y="131266"/>
                </a:lnTo>
                <a:cubicBezTo>
                  <a:pt x="57161" y="131266"/>
                  <a:pt x="53578" y="127683"/>
                  <a:pt x="53578" y="123230"/>
                </a:cubicBezTo>
                <a:close/>
                <a:moveTo>
                  <a:pt x="93762" y="123230"/>
                </a:moveTo>
                <a:cubicBezTo>
                  <a:pt x="93762" y="118776"/>
                  <a:pt x="97345" y="115193"/>
                  <a:pt x="101798" y="115193"/>
                </a:cubicBezTo>
                <a:lnTo>
                  <a:pt x="112514" y="115193"/>
                </a:lnTo>
                <a:cubicBezTo>
                  <a:pt x="116968" y="115193"/>
                  <a:pt x="120551" y="118776"/>
                  <a:pt x="120551" y="123230"/>
                </a:cubicBezTo>
                <a:cubicBezTo>
                  <a:pt x="120551" y="127683"/>
                  <a:pt x="116968" y="131266"/>
                  <a:pt x="112514" y="131266"/>
                </a:cubicBezTo>
                <a:lnTo>
                  <a:pt x="101798" y="131266"/>
                </a:lnTo>
                <a:cubicBezTo>
                  <a:pt x="97345" y="131266"/>
                  <a:pt x="93762" y="127683"/>
                  <a:pt x="93762" y="123230"/>
                </a:cubicBezTo>
                <a:close/>
                <a:moveTo>
                  <a:pt x="133945" y="123230"/>
                </a:moveTo>
                <a:cubicBezTo>
                  <a:pt x="133945" y="118776"/>
                  <a:pt x="137528" y="115193"/>
                  <a:pt x="141982" y="115193"/>
                </a:cubicBezTo>
                <a:lnTo>
                  <a:pt x="152698" y="115193"/>
                </a:lnTo>
                <a:cubicBezTo>
                  <a:pt x="157151" y="115193"/>
                  <a:pt x="160734" y="118776"/>
                  <a:pt x="160734" y="123230"/>
                </a:cubicBezTo>
                <a:cubicBezTo>
                  <a:pt x="160734" y="127683"/>
                  <a:pt x="157151" y="131266"/>
                  <a:pt x="152698" y="131266"/>
                </a:cubicBezTo>
                <a:lnTo>
                  <a:pt x="141982" y="131266"/>
                </a:lnTo>
                <a:cubicBezTo>
                  <a:pt x="137528" y="131266"/>
                  <a:pt x="133945" y="127683"/>
                  <a:pt x="133945" y="123230"/>
                </a:cubicBezTo>
                <a:close/>
                <a:moveTo>
                  <a:pt x="75009" y="58936"/>
                </a:moveTo>
                <a:cubicBezTo>
                  <a:pt x="83881" y="58936"/>
                  <a:pt x="91083" y="66138"/>
                  <a:pt x="91083" y="75009"/>
                </a:cubicBezTo>
                <a:cubicBezTo>
                  <a:pt x="91083" y="83881"/>
                  <a:pt x="83881" y="91083"/>
                  <a:pt x="75009" y="91083"/>
                </a:cubicBezTo>
                <a:cubicBezTo>
                  <a:pt x="66138" y="91083"/>
                  <a:pt x="58936" y="83881"/>
                  <a:pt x="58936" y="75009"/>
                </a:cubicBezTo>
                <a:cubicBezTo>
                  <a:pt x="58936" y="66138"/>
                  <a:pt x="66138" y="58936"/>
                  <a:pt x="75009" y="58936"/>
                </a:cubicBezTo>
                <a:close/>
                <a:moveTo>
                  <a:pt x="123230" y="75009"/>
                </a:moveTo>
                <a:cubicBezTo>
                  <a:pt x="123230" y="66138"/>
                  <a:pt x="130432" y="58936"/>
                  <a:pt x="139303" y="58936"/>
                </a:cubicBezTo>
                <a:cubicBezTo>
                  <a:pt x="148174" y="58936"/>
                  <a:pt x="155377" y="66138"/>
                  <a:pt x="155377" y="75009"/>
                </a:cubicBezTo>
                <a:cubicBezTo>
                  <a:pt x="155377" y="83881"/>
                  <a:pt x="148174" y="91083"/>
                  <a:pt x="139303" y="91083"/>
                </a:cubicBezTo>
                <a:cubicBezTo>
                  <a:pt x="130432" y="91083"/>
                  <a:pt x="123230" y="83881"/>
                  <a:pt x="123230" y="75009"/>
                </a:cubicBezTo>
                <a:close/>
                <a:moveTo>
                  <a:pt x="21431" y="75009"/>
                </a:moveTo>
                <a:cubicBezTo>
                  <a:pt x="21431" y="69082"/>
                  <a:pt x="16643" y="64294"/>
                  <a:pt x="10716" y="64294"/>
                </a:cubicBezTo>
                <a:cubicBezTo>
                  <a:pt x="4789" y="64294"/>
                  <a:pt x="0" y="69082"/>
                  <a:pt x="0" y="75009"/>
                </a:cubicBezTo>
                <a:lnTo>
                  <a:pt x="0" y="107156"/>
                </a:lnTo>
                <a:cubicBezTo>
                  <a:pt x="0" y="113083"/>
                  <a:pt x="4789" y="117872"/>
                  <a:pt x="10716" y="117872"/>
                </a:cubicBezTo>
                <a:cubicBezTo>
                  <a:pt x="16643" y="117872"/>
                  <a:pt x="21431" y="113083"/>
                  <a:pt x="21431" y="107156"/>
                </a:cubicBezTo>
                <a:lnTo>
                  <a:pt x="21431" y="75009"/>
                </a:lnTo>
                <a:close/>
                <a:moveTo>
                  <a:pt x="203597" y="64294"/>
                </a:moveTo>
                <a:cubicBezTo>
                  <a:pt x="197670" y="64294"/>
                  <a:pt x="192881" y="69082"/>
                  <a:pt x="192881" y="75009"/>
                </a:cubicBezTo>
                <a:lnTo>
                  <a:pt x="192881" y="107156"/>
                </a:lnTo>
                <a:cubicBezTo>
                  <a:pt x="192881" y="113083"/>
                  <a:pt x="197670" y="117872"/>
                  <a:pt x="203597" y="117872"/>
                </a:cubicBezTo>
                <a:cubicBezTo>
                  <a:pt x="209524" y="117872"/>
                  <a:pt x="214313" y="113083"/>
                  <a:pt x="214313" y="107156"/>
                </a:cubicBezTo>
                <a:lnTo>
                  <a:pt x="214313" y="75009"/>
                </a:lnTo>
                <a:cubicBezTo>
                  <a:pt x="214313" y="69082"/>
                  <a:pt x="209524" y="64294"/>
                  <a:pt x="203597" y="64294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16" name="Text 14"/>
          <p:cNvSpPr/>
          <p:nvPr/>
        </p:nvSpPr>
        <p:spPr>
          <a:xfrm>
            <a:off x="4898975" y="1704975"/>
            <a:ext cx="1724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SIBARU Track Record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403675" y="2143125"/>
            <a:ext cx="344805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Operated autonomous AI system processing 500K+ real government data points. Production deployment, not theoretical.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403675" y="2828925"/>
            <a:ext cx="3381375" cy="800100"/>
          </a:xfrm>
          <a:custGeom>
            <a:avLst/>
            <a:gdLst/>
            <a:ahLst/>
            <a:cxnLst/>
            <a:rect l="l" t="t" r="r" b="b"/>
            <a:pathLst>
              <a:path w="3381375" h="800100">
                <a:moveTo>
                  <a:pt x="38101" y="0"/>
                </a:moveTo>
                <a:lnTo>
                  <a:pt x="3343274" y="0"/>
                </a:lnTo>
                <a:cubicBezTo>
                  <a:pt x="3364317" y="0"/>
                  <a:pt x="3381375" y="17058"/>
                  <a:pt x="3381375" y="38101"/>
                </a:cubicBezTo>
                <a:lnTo>
                  <a:pt x="3381375" y="761999"/>
                </a:lnTo>
                <a:cubicBezTo>
                  <a:pt x="3381375" y="783042"/>
                  <a:pt x="3364317" y="800100"/>
                  <a:pt x="3343274" y="800100"/>
                </a:cubicBezTo>
                <a:lnTo>
                  <a:pt x="38101" y="800100"/>
                </a:lnTo>
                <a:cubicBezTo>
                  <a:pt x="17058" y="800100"/>
                  <a:pt x="0" y="783042"/>
                  <a:pt x="0" y="7619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9" name="Text 17"/>
          <p:cNvSpPr/>
          <p:nvPr/>
        </p:nvSpPr>
        <p:spPr>
          <a:xfrm>
            <a:off x="4517975" y="2943225"/>
            <a:ext cx="32099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WHO PAYS PREMIUM: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517975" y="3133725"/>
            <a:ext cx="3219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 policy roles, government digital transformation projects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8107338" y="1490663"/>
            <a:ext cx="3695700" cy="2295525"/>
          </a:xfrm>
          <a:custGeom>
            <a:avLst/>
            <a:gdLst/>
            <a:ahLst/>
            <a:cxnLst/>
            <a:rect l="l" t="t" r="r" b="b"/>
            <a:pathLst>
              <a:path w="3695700" h="2295525">
                <a:moveTo>
                  <a:pt x="76211" y="0"/>
                </a:moveTo>
                <a:lnTo>
                  <a:pt x="3619489" y="0"/>
                </a:lnTo>
                <a:cubicBezTo>
                  <a:pt x="3661579" y="0"/>
                  <a:pt x="3695700" y="34121"/>
                  <a:pt x="3695700" y="76211"/>
                </a:cubicBezTo>
                <a:lnTo>
                  <a:pt x="3695700" y="2219314"/>
                </a:lnTo>
                <a:cubicBezTo>
                  <a:pt x="3695700" y="2261404"/>
                  <a:pt x="3661579" y="2295525"/>
                  <a:pt x="3619489" y="2295525"/>
                </a:cubicBezTo>
                <a:lnTo>
                  <a:pt x="76211" y="2295525"/>
                </a:lnTo>
                <a:cubicBezTo>
                  <a:pt x="34121" y="2295525"/>
                  <a:pt x="0" y="2261404"/>
                  <a:pt x="0" y="2219314"/>
                </a:cubicBezTo>
                <a:lnTo>
                  <a:pt x="0" y="76211"/>
                </a:lnTo>
                <a:cubicBezTo>
                  <a:pt x="0" y="34121"/>
                  <a:pt x="34121" y="0"/>
                  <a:pt x="76211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264500" y="164782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8393088" y="1752600"/>
            <a:ext cx="128588" cy="171450"/>
          </a:xfrm>
          <a:custGeom>
            <a:avLst/>
            <a:gdLst/>
            <a:ahLst/>
            <a:cxnLst/>
            <a:rect l="l" t="t" r="r" b="b"/>
            <a:pathLst>
              <a:path w="128588" h="171450">
                <a:moveTo>
                  <a:pt x="98081" y="128588"/>
                </a:moveTo>
                <a:cubicBezTo>
                  <a:pt x="100526" y="121120"/>
                  <a:pt x="105415" y="114356"/>
                  <a:pt x="110940" y="108529"/>
                </a:cubicBezTo>
                <a:cubicBezTo>
                  <a:pt x="121890" y="97010"/>
                  <a:pt x="128587" y="81439"/>
                  <a:pt x="128587" y="64294"/>
                </a:cubicBezTo>
                <a:cubicBezTo>
                  <a:pt x="128587" y="28798"/>
                  <a:pt x="99789" y="0"/>
                  <a:pt x="64294" y="0"/>
                </a:cubicBezTo>
                <a:cubicBezTo>
                  <a:pt x="28798" y="0"/>
                  <a:pt x="0" y="28798"/>
                  <a:pt x="0" y="64294"/>
                </a:cubicBezTo>
                <a:cubicBezTo>
                  <a:pt x="0" y="81439"/>
                  <a:pt x="6697" y="97010"/>
                  <a:pt x="17647" y="108529"/>
                </a:cubicBezTo>
                <a:cubicBezTo>
                  <a:pt x="23173" y="114356"/>
                  <a:pt x="28095" y="121120"/>
                  <a:pt x="30506" y="128588"/>
                </a:cubicBezTo>
                <a:lnTo>
                  <a:pt x="98048" y="128588"/>
                </a:lnTo>
                <a:close/>
                <a:moveTo>
                  <a:pt x="96441" y="144661"/>
                </a:moveTo>
                <a:lnTo>
                  <a:pt x="32147" y="144661"/>
                </a:lnTo>
                <a:lnTo>
                  <a:pt x="32147" y="150019"/>
                </a:lnTo>
                <a:cubicBezTo>
                  <a:pt x="32147" y="164820"/>
                  <a:pt x="44135" y="176808"/>
                  <a:pt x="58936" y="176808"/>
                </a:cubicBezTo>
                <a:lnTo>
                  <a:pt x="69652" y="176808"/>
                </a:lnTo>
                <a:cubicBezTo>
                  <a:pt x="84453" y="176808"/>
                  <a:pt x="96441" y="164820"/>
                  <a:pt x="96441" y="150019"/>
                </a:cubicBezTo>
                <a:lnTo>
                  <a:pt x="96441" y="144661"/>
                </a:lnTo>
                <a:close/>
                <a:moveTo>
                  <a:pt x="61615" y="37505"/>
                </a:moveTo>
                <a:cubicBezTo>
                  <a:pt x="48287" y="37505"/>
                  <a:pt x="37505" y="48287"/>
                  <a:pt x="37505" y="61615"/>
                </a:cubicBezTo>
                <a:cubicBezTo>
                  <a:pt x="37505" y="66069"/>
                  <a:pt x="33922" y="69652"/>
                  <a:pt x="29468" y="69652"/>
                </a:cubicBezTo>
                <a:cubicBezTo>
                  <a:pt x="25014" y="69652"/>
                  <a:pt x="21431" y="66069"/>
                  <a:pt x="21431" y="61615"/>
                </a:cubicBezTo>
                <a:cubicBezTo>
                  <a:pt x="21431" y="39413"/>
                  <a:pt x="39413" y="21431"/>
                  <a:pt x="61615" y="21431"/>
                </a:cubicBezTo>
                <a:cubicBezTo>
                  <a:pt x="66069" y="21431"/>
                  <a:pt x="69652" y="25014"/>
                  <a:pt x="69652" y="29468"/>
                </a:cubicBezTo>
                <a:cubicBezTo>
                  <a:pt x="69652" y="33922"/>
                  <a:pt x="66069" y="37505"/>
                  <a:pt x="61615" y="37505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24" name="Text 22"/>
          <p:cNvSpPr/>
          <p:nvPr/>
        </p:nvSpPr>
        <p:spPr>
          <a:xfrm>
            <a:off x="8759800" y="1704975"/>
            <a:ext cx="20955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Original IP (AAGIF &amp; AGIR)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264500" y="2143125"/>
            <a:ext cx="344805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Proprietary frameworks for AI governance. Original intellectual property that demonstrates thought leadership.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8264500" y="3019425"/>
            <a:ext cx="3381375" cy="609600"/>
          </a:xfrm>
          <a:custGeom>
            <a:avLst/>
            <a:gdLst/>
            <a:ahLst/>
            <a:cxnLst/>
            <a:rect l="l" t="t" r="r" b="b"/>
            <a:pathLst>
              <a:path w="3381375" h="609600">
                <a:moveTo>
                  <a:pt x="38100" y="0"/>
                </a:moveTo>
                <a:lnTo>
                  <a:pt x="3343275" y="0"/>
                </a:lnTo>
                <a:cubicBezTo>
                  <a:pt x="3364303" y="0"/>
                  <a:pt x="3381375" y="17072"/>
                  <a:pt x="3381375" y="38100"/>
                </a:cubicBezTo>
                <a:lnTo>
                  <a:pt x="3381375" y="571500"/>
                </a:lnTo>
                <a:cubicBezTo>
                  <a:pt x="3381375" y="592528"/>
                  <a:pt x="3364303" y="609600"/>
                  <a:pt x="334327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27" name="Text 25"/>
          <p:cNvSpPr/>
          <p:nvPr/>
        </p:nvSpPr>
        <p:spPr>
          <a:xfrm>
            <a:off x="8378800" y="3133725"/>
            <a:ext cx="32099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WHO PAYS PREMIUM: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8378800" y="3324225"/>
            <a:ext cx="32194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Think tanks, research institutions, consulting firms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385763" y="3948112"/>
            <a:ext cx="3695700" cy="2295525"/>
          </a:xfrm>
          <a:custGeom>
            <a:avLst/>
            <a:gdLst/>
            <a:ahLst/>
            <a:cxnLst/>
            <a:rect l="l" t="t" r="r" b="b"/>
            <a:pathLst>
              <a:path w="3695700" h="2295525">
                <a:moveTo>
                  <a:pt x="76211" y="0"/>
                </a:moveTo>
                <a:lnTo>
                  <a:pt x="3619489" y="0"/>
                </a:lnTo>
                <a:cubicBezTo>
                  <a:pt x="3661579" y="0"/>
                  <a:pt x="3695700" y="34121"/>
                  <a:pt x="3695700" y="76211"/>
                </a:cubicBezTo>
                <a:lnTo>
                  <a:pt x="3695700" y="2219314"/>
                </a:lnTo>
                <a:cubicBezTo>
                  <a:pt x="3695700" y="2261404"/>
                  <a:pt x="3661579" y="2295525"/>
                  <a:pt x="3619489" y="2295525"/>
                </a:cubicBezTo>
                <a:lnTo>
                  <a:pt x="76211" y="2295525"/>
                </a:lnTo>
                <a:cubicBezTo>
                  <a:pt x="34121" y="2295525"/>
                  <a:pt x="0" y="2261404"/>
                  <a:pt x="0" y="2219314"/>
                </a:cubicBezTo>
                <a:lnTo>
                  <a:pt x="0" y="76211"/>
                </a:lnTo>
                <a:cubicBezTo>
                  <a:pt x="0" y="34121"/>
                  <a:pt x="34121" y="0"/>
                  <a:pt x="76211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42925" y="41052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628650" y="4210050"/>
            <a:ext cx="214313" cy="171450"/>
          </a:xfrm>
          <a:custGeom>
            <a:avLst/>
            <a:gdLst/>
            <a:ahLst/>
            <a:cxnLst/>
            <a:rect l="l" t="t" r="r" b="b"/>
            <a:pathLst>
              <a:path w="214313" h="171450">
                <a:moveTo>
                  <a:pt x="107156" y="5358"/>
                </a:moveTo>
                <a:cubicBezTo>
                  <a:pt x="126377" y="5358"/>
                  <a:pt x="141982" y="20963"/>
                  <a:pt x="141982" y="40184"/>
                </a:cubicBezTo>
                <a:cubicBezTo>
                  <a:pt x="141982" y="59404"/>
                  <a:pt x="126377" y="75009"/>
                  <a:pt x="107156" y="75009"/>
                </a:cubicBezTo>
                <a:cubicBezTo>
                  <a:pt x="87935" y="75009"/>
                  <a:pt x="72330" y="59404"/>
                  <a:pt x="72330" y="40184"/>
                </a:cubicBezTo>
                <a:cubicBezTo>
                  <a:pt x="72330" y="20963"/>
                  <a:pt x="87935" y="5358"/>
                  <a:pt x="107156" y="5358"/>
                </a:cubicBezTo>
                <a:close/>
                <a:moveTo>
                  <a:pt x="32147" y="29468"/>
                </a:moveTo>
                <a:cubicBezTo>
                  <a:pt x="45454" y="29468"/>
                  <a:pt x="56257" y="40271"/>
                  <a:pt x="56257" y="53578"/>
                </a:cubicBezTo>
                <a:cubicBezTo>
                  <a:pt x="56257" y="66885"/>
                  <a:pt x="45454" y="77688"/>
                  <a:pt x="32147" y="77688"/>
                </a:cubicBezTo>
                <a:cubicBezTo>
                  <a:pt x="18840" y="77688"/>
                  <a:pt x="8037" y="66885"/>
                  <a:pt x="8037" y="53578"/>
                </a:cubicBezTo>
                <a:cubicBezTo>
                  <a:pt x="8037" y="40271"/>
                  <a:pt x="18840" y="29468"/>
                  <a:pt x="32147" y="29468"/>
                </a:cubicBezTo>
                <a:close/>
                <a:moveTo>
                  <a:pt x="0" y="139303"/>
                </a:moveTo>
                <a:cubicBezTo>
                  <a:pt x="0" y="115628"/>
                  <a:pt x="19188" y="96441"/>
                  <a:pt x="42863" y="96441"/>
                </a:cubicBezTo>
                <a:cubicBezTo>
                  <a:pt x="47149" y="96441"/>
                  <a:pt x="51301" y="97077"/>
                  <a:pt x="55219" y="98249"/>
                </a:cubicBezTo>
                <a:cubicBezTo>
                  <a:pt x="44202" y="110572"/>
                  <a:pt x="37505" y="126846"/>
                  <a:pt x="37505" y="144661"/>
                </a:cubicBezTo>
                <a:lnTo>
                  <a:pt x="37505" y="150019"/>
                </a:lnTo>
                <a:cubicBezTo>
                  <a:pt x="37505" y="153836"/>
                  <a:pt x="38308" y="157453"/>
                  <a:pt x="39748" y="160734"/>
                </a:cubicBezTo>
                <a:lnTo>
                  <a:pt x="10716" y="160734"/>
                </a:lnTo>
                <a:cubicBezTo>
                  <a:pt x="4789" y="160734"/>
                  <a:pt x="0" y="155946"/>
                  <a:pt x="0" y="150019"/>
                </a:cubicBezTo>
                <a:lnTo>
                  <a:pt x="0" y="139303"/>
                </a:lnTo>
                <a:close/>
                <a:moveTo>
                  <a:pt x="174564" y="160734"/>
                </a:moveTo>
                <a:cubicBezTo>
                  <a:pt x="176004" y="157453"/>
                  <a:pt x="176808" y="153836"/>
                  <a:pt x="176808" y="150019"/>
                </a:cubicBezTo>
                <a:lnTo>
                  <a:pt x="176808" y="144661"/>
                </a:lnTo>
                <a:cubicBezTo>
                  <a:pt x="176808" y="126846"/>
                  <a:pt x="170111" y="110572"/>
                  <a:pt x="159094" y="98249"/>
                </a:cubicBezTo>
                <a:cubicBezTo>
                  <a:pt x="163011" y="97077"/>
                  <a:pt x="167164" y="96441"/>
                  <a:pt x="171450" y="96441"/>
                </a:cubicBezTo>
                <a:cubicBezTo>
                  <a:pt x="195125" y="96441"/>
                  <a:pt x="214313" y="115628"/>
                  <a:pt x="214313" y="139303"/>
                </a:cubicBezTo>
                <a:lnTo>
                  <a:pt x="214313" y="150019"/>
                </a:lnTo>
                <a:cubicBezTo>
                  <a:pt x="214313" y="155946"/>
                  <a:pt x="209524" y="160734"/>
                  <a:pt x="203597" y="160734"/>
                </a:cubicBezTo>
                <a:lnTo>
                  <a:pt x="174564" y="160734"/>
                </a:lnTo>
                <a:close/>
                <a:moveTo>
                  <a:pt x="158055" y="53578"/>
                </a:moveTo>
                <a:cubicBezTo>
                  <a:pt x="158055" y="40271"/>
                  <a:pt x="168859" y="29468"/>
                  <a:pt x="182166" y="29468"/>
                </a:cubicBezTo>
                <a:cubicBezTo>
                  <a:pt x="195472" y="29468"/>
                  <a:pt x="206276" y="40271"/>
                  <a:pt x="206276" y="53578"/>
                </a:cubicBezTo>
                <a:cubicBezTo>
                  <a:pt x="206276" y="66885"/>
                  <a:pt x="195472" y="77688"/>
                  <a:pt x="182166" y="77688"/>
                </a:cubicBezTo>
                <a:cubicBezTo>
                  <a:pt x="168859" y="77688"/>
                  <a:pt x="158055" y="66885"/>
                  <a:pt x="158055" y="53578"/>
                </a:cubicBezTo>
                <a:close/>
                <a:moveTo>
                  <a:pt x="53578" y="144661"/>
                </a:moveTo>
                <a:cubicBezTo>
                  <a:pt x="53578" y="115059"/>
                  <a:pt x="77554" y="91083"/>
                  <a:pt x="107156" y="91083"/>
                </a:cubicBezTo>
                <a:cubicBezTo>
                  <a:pt x="136758" y="91083"/>
                  <a:pt x="160734" y="115059"/>
                  <a:pt x="160734" y="144661"/>
                </a:cubicBezTo>
                <a:lnTo>
                  <a:pt x="160734" y="150019"/>
                </a:lnTo>
                <a:cubicBezTo>
                  <a:pt x="160734" y="155946"/>
                  <a:pt x="155946" y="160734"/>
                  <a:pt x="150019" y="160734"/>
                </a:cubicBezTo>
                <a:lnTo>
                  <a:pt x="64294" y="160734"/>
                </a:lnTo>
                <a:cubicBezTo>
                  <a:pt x="58367" y="160734"/>
                  <a:pt x="53578" y="155946"/>
                  <a:pt x="53578" y="150019"/>
                </a:cubicBezTo>
                <a:lnTo>
                  <a:pt x="53578" y="144661"/>
                </a:ln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32" name="Text 30"/>
          <p:cNvSpPr/>
          <p:nvPr/>
        </p:nvSpPr>
        <p:spPr>
          <a:xfrm>
            <a:off x="1038225" y="4162425"/>
            <a:ext cx="11239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PPTI Network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542925" y="4600575"/>
            <a:ext cx="344805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1,500+ member community of IT professionals. Built and led from scratch. Demonstrates community leadership and reach.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542925" y="5286375"/>
            <a:ext cx="3381375" cy="800100"/>
          </a:xfrm>
          <a:custGeom>
            <a:avLst/>
            <a:gdLst/>
            <a:ahLst/>
            <a:cxnLst/>
            <a:rect l="l" t="t" r="r" b="b"/>
            <a:pathLst>
              <a:path w="3381375" h="800100">
                <a:moveTo>
                  <a:pt x="38101" y="0"/>
                </a:moveTo>
                <a:lnTo>
                  <a:pt x="3343274" y="0"/>
                </a:lnTo>
                <a:cubicBezTo>
                  <a:pt x="3364317" y="0"/>
                  <a:pt x="3381375" y="17058"/>
                  <a:pt x="3381375" y="38101"/>
                </a:cubicBezTo>
                <a:lnTo>
                  <a:pt x="3381375" y="761999"/>
                </a:lnTo>
                <a:cubicBezTo>
                  <a:pt x="3381375" y="783042"/>
                  <a:pt x="3364317" y="800100"/>
                  <a:pt x="3343274" y="800100"/>
                </a:cubicBezTo>
                <a:lnTo>
                  <a:pt x="38101" y="800100"/>
                </a:lnTo>
                <a:cubicBezTo>
                  <a:pt x="17058" y="800100"/>
                  <a:pt x="0" y="783042"/>
                  <a:pt x="0" y="7619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35" name="Text 33"/>
          <p:cNvSpPr/>
          <p:nvPr/>
        </p:nvSpPr>
        <p:spPr>
          <a:xfrm>
            <a:off x="657225" y="5400675"/>
            <a:ext cx="32099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WHO PAYS PREMIUM: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57225" y="5591175"/>
            <a:ext cx="3219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 companies, ecosystem builders, platform businesses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4246513" y="3948112"/>
            <a:ext cx="3695700" cy="2295525"/>
          </a:xfrm>
          <a:custGeom>
            <a:avLst/>
            <a:gdLst/>
            <a:ahLst/>
            <a:cxnLst/>
            <a:rect l="l" t="t" r="r" b="b"/>
            <a:pathLst>
              <a:path w="3695700" h="2295525">
                <a:moveTo>
                  <a:pt x="76211" y="0"/>
                </a:moveTo>
                <a:lnTo>
                  <a:pt x="3619489" y="0"/>
                </a:lnTo>
                <a:cubicBezTo>
                  <a:pt x="3661579" y="0"/>
                  <a:pt x="3695700" y="34121"/>
                  <a:pt x="3695700" y="76211"/>
                </a:cubicBezTo>
                <a:lnTo>
                  <a:pt x="3695700" y="2219314"/>
                </a:lnTo>
                <a:cubicBezTo>
                  <a:pt x="3695700" y="2261404"/>
                  <a:pt x="3661579" y="2295525"/>
                  <a:pt x="3619489" y="2295525"/>
                </a:cubicBezTo>
                <a:lnTo>
                  <a:pt x="76211" y="2295525"/>
                </a:lnTo>
                <a:cubicBezTo>
                  <a:pt x="34121" y="2295525"/>
                  <a:pt x="0" y="2261404"/>
                  <a:pt x="0" y="2219314"/>
                </a:cubicBezTo>
                <a:lnTo>
                  <a:pt x="0" y="76211"/>
                </a:lnTo>
                <a:cubicBezTo>
                  <a:pt x="0" y="34121"/>
                  <a:pt x="34121" y="0"/>
                  <a:pt x="76211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4403675" y="41052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4500116" y="4210050"/>
            <a:ext cx="192881" cy="171450"/>
          </a:xfrm>
          <a:custGeom>
            <a:avLst/>
            <a:gdLst/>
            <a:ahLst/>
            <a:cxnLst/>
            <a:rect l="l" t="t" r="r" b="b"/>
            <a:pathLst>
              <a:path w="192881" h="171450">
                <a:moveTo>
                  <a:pt x="16073" y="65566"/>
                </a:moveTo>
                <a:lnTo>
                  <a:pt x="86127" y="94398"/>
                </a:lnTo>
                <a:cubicBezTo>
                  <a:pt x="89408" y="95737"/>
                  <a:pt x="92891" y="96441"/>
                  <a:pt x="96441" y="96441"/>
                </a:cubicBezTo>
                <a:cubicBezTo>
                  <a:pt x="99990" y="96441"/>
                  <a:pt x="103473" y="95737"/>
                  <a:pt x="106754" y="94398"/>
                </a:cubicBezTo>
                <a:lnTo>
                  <a:pt x="187925" y="60979"/>
                </a:lnTo>
                <a:cubicBezTo>
                  <a:pt x="190939" y="59740"/>
                  <a:pt x="192881" y="56826"/>
                  <a:pt x="192881" y="53578"/>
                </a:cubicBezTo>
                <a:cubicBezTo>
                  <a:pt x="192881" y="50330"/>
                  <a:pt x="190939" y="47417"/>
                  <a:pt x="187925" y="46178"/>
                </a:cubicBezTo>
                <a:lnTo>
                  <a:pt x="106754" y="12758"/>
                </a:lnTo>
                <a:cubicBezTo>
                  <a:pt x="103473" y="11419"/>
                  <a:pt x="99990" y="10716"/>
                  <a:pt x="96441" y="10716"/>
                </a:cubicBezTo>
                <a:cubicBezTo>
                  <a:pt x="92891" y="10716"/>
                  <a:pt x="89408" y="11419"/>
                  <a:pt x="86127" y="12758"/>
                </a:cubicBezTo>
                <a:lnTo>
                  <a:pt x="4956" y="46178"/>
                </a:lnTo>
                <a:cubicBezTo>
                  <a:pt x="1942" y="47417"/>
                  <a:pt x="0" y="50330"/>
                  <a:pt x="0" y="53578"/>
                </a:cubicBezTo>
                <a:lnTo>
                  <a:pt x="0" y="152698"/>
                </a:lnTo>
                <a:cubicBezTo>
                  <a:pt x="0" y="157151"/>
                  <a:pt x="3583" y="160734"/>
                  <a:pt x="8037" y="160734"/>
                </a:cubicBezTo>
                <a:cubicBezTo>
                  <a:pt x="12490" y="160734"/>
                  <a:pt x="16073" y="157151"/>
                  <a:pt x="16073" y="152698"/>
                </a:cubicBezTo>
                <a:lnTo>
                  <a:pt x="16073" y="65566"/>
                </a:lnTo>
                <a:close/>
                <a:moveTo>
                  <a:pt x="32147" y="89576"/>
                </a:moveTo>
                <a:lnTo>
                  <a:pt x="32147" y="128588"/>
                </a:lnTo>
                <a:cubicBezTo>
                  <a:pt x="32147" y="146335"/>
                  <a:pt x="60945" y="160734"/>
                  <a:pt x="96441" y="160734"/>
                </a:cubicBezTo>
                <a:cubicBezTo>
                  <a:pt x="131936" y="160734"/>
                  <a:pt x="160734" y="146335"/>
                  <a:pt x="160734" y="128588"/>
                </a:cubicBezTo>
                <a:lnTo>
                  <a:pt x="160734" y="89542"/>
                </a:lnTo>
                <a:lnTo>
                  <a:pt x="112882" y="109266"/>
                </a:lnTo>
                <a:cubicBezTo>
                  <a:pt x="107659" y="111409"/>
                  <a:pt x="102100" y="112514"/>
                  <a:pt x="96441" y="112514"/>
                </a:cubicBezTo>
                <a:cubicBezTo>
                  <a:pt x="90781" y="112514"/>
                  <a:pt x="85223" y="111409"/>
                  <a:pt x="79999" y="109266"/>
                </a:cubicBezTo>
                <a:lnTo>
                  <a:pt x="32147" y="89542"/>
                </a:ln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40" name="Text 38"/>
          <p:cNvSpPr/>
          <p:nvPr/>
        </p:nvSpPr>
        <p:spPr>
          <a:xfrm>
            <a:off x="4898975" y="4162425"/>
            <a:ext cx="13239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Dual Credentials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4403675" y="4600575"/>
            <a:ext cx="3448050" cy="76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MBA + S.Kom combination. Technical depth + business acumen. 50+ certifications demonstrating continuous learning.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4403675" y="5476875"/>
            <a:ext cx="3381375" cy="609600"/>
          </a:xfrm>
          <a:custGeom>
            <a:avLst/>
            <a:gdLst/>
            <a:ahLst/>
            <a:cxnLst/>
            <a:rect l="l" t="t" r="r" b="b"/>
            <a:pathLst>
              <a:path w="3381375" h="609600">
                <a:moveTo>
                  <a:pt x="38100" y="0"/>
                </a:moveTo>
                <a:lnTo>
                  <a:pt x="3343275" y="0"/>
                </a:lnTo>
                <a:cubicBezTo>
                  <a:pt x="3364303" y="0"/>
                  <a:pt x="3381375" y="17072"/>
                  <a:pt x="3381375" y="38100"/>
                </a:cubicBezTo>
                <a:lnTo>
                  <a:pt x="3381375" y="571500"/>
                </a:lnTo>
                <a:cubicBezTo>
                  <a:pt x="3381375" y="592528"/>
                  <a:pt x="3364303" y="609600"/>
                  <a:pt x="334327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43" name="Text 41"/>
          <p:cNvSpPr/>
          <p:nvPr/>
        </p:nvSpPr>
        <p:spPr>
          <a:xfrm>
            <a:off x="4517975" y="5591175"/>
            <a:ext cx="32099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WHO PAYS PREMIUM: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4517975" y="5781675"/>
            <a:ext cx="32194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Consulting firms, strategy roles, leadership positions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8107338" y="3948112"/>
            <a:ext cx="3695700" cy="2295525"/>
          </a:xfrm>
          <a:custGeom>
            <a:avLst/>
            <a:gdLst/>
            <a:ahLst/>
            <a:cxnLst/>
            <a:rect l="l" t="t" r="r" b="b"/>
            <a:pathLst>
              <a:path w="3695700" h="2295525">
                <a:moveTo>
                  <a:pt x="76211" y="0"/>
                </a:moveTo>
                <a:lnTo>
                  <a:pt x="3619489" y="0"/>
                </a:lnTo>
                <a:cubicBezTo>
                  <a:pt x="3661579" y="0"/>
                  <a:pt x="3695700" y="34121"/>
                  <a:pt x="3695700" y="76211"/>
                </a:cubicBezTo>
                <a:lnTo>
                  <a:pt x="3695700" y="2219314"/>
                </a:lnTo>
                <a:cubicBezTo>
                  <a:pt x="3695700" y="2261404"/>
                  <a:pt x="3661579" y="2295525"/>
                  <a:pt x="3619489" y="2295525"/>
                </a:cubicBezTo>
                <a:lnTo>
                  <a:pt x="76211" y="2295525"/>
                </a:lnTo>
                <a:cubicBezTo>
                  <a:pt x="34121" y="2295525"/>
                  <a:pt x="0" y="2261404"/>
                  <a:pt x="0" y="2219314"/>
                </a:cubicBezTo>
                <a:lnTo>
                  <a:pt x="0" y="76211"/>
                </a:lnTo>
                <a:cubicBezTo>
                  <a:pt x="0" y="34121"/>
                  <a:pt x="34121" y="0"/>
                  <a:pt x="76211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264500" y="41052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47" name="Shape 45"/>
          <p:cNvSpPr/>
          <p:nvPr/>
        </p:nvSpPr>
        <p:spPr>
          <a:xfrm>
            <a:off x="8371656" y="421005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42863" y="107156"/>
                </a:moveTo>
                <a:lnTo>
                  <a:pt x="8204" y="107156"/>
                </a:lnTo>
                <a:cubicBezTo>
                  <a:pt x="-134" y="107156"/>
                  <a:pt x="-5257" y="98081"/>
                  <a:pt x="-971" y="90915"/>
                </a:cubicBezTo>
                <a:lnTo>
                  <a:pt x="16743" y="61380"/>
                </a:lnTo>
                <a:cubicBezTo>
                  <a:pt x="19656" y="56525"/>
                  <a:pt x="24880" y="53578"/>
                  <a:pt x="30540" y="53578"/>
                </a:cubicBezTo>
                <a:lnTo>
                  <a:pt x="62352" y="53578"/>
                </a:lnTo>
                <a:cubicBezTo>
                  <a:pt x="87835" y="10414"/>
                  <a:pt x="125842" y="8238"/>
                  <a:pt x="151258" y="11955"/>
                </a:cubicBezTo>
                <a:cubicBezTo>
                  <a:pt x="155544" y="12591"/>
                  <a:pt x="158893" y="15939"/>
                  <a:pt x="159495" y="20192"/>
                </a:cubicBezTo>
                <a:cubicBezTo>
                  <a:pt x="163212" y="45608"/>
                  <a:pt x="161036" y="83615"/>
                  <a:pt x="117872" y="109098"/>
                </a:cubicBezTo>
                <a:lnTo>
                  <a:pt x="117872" y="140910"/>
                </a:lnTo>
                <a:cubicBezTo>
                  <a:pt x="117872" y="146570"/>
                  <a:pt x="114925" y="151794"/>
                  <a:pt x="110070" y="154707"/>
                </a:cubicBezTo>
                <a:lnTo>
                  <a:pt x="80535" y="172421"/>
                </a:lnTo>
                <a:cubicBezTo>
                  <a:pt x="73402" y="176707"/>
                  <a:pt x="64294" y="171550"/>
                  <a:pt x="64294" y="163246"/>
                </a:cubicBezTo>
                <a:lnTo>
                  <a:pt x="64294" y="128588"/>
                </a:lnTo>
                <a:cubicBezTo>
                  <a:pt x="64294" y="116767"/>
                  <a:pt x="54683" y="107156"/>
                  <a:pt x="42863" y="107156"/>
                </a:cubicBezTo>
                <a:lnTo>
                  <a:pt x="42829" y="107156"/>
                </a:lnTo>
                <a:close/>
                <a:moveTo>
                  <a:pt x="133945" y="53578"/>
                </a:moveTo>
                <a:cubicBezTo>
                  <a:pt x="133945" y="44707"/>
                  <a:pt x="126743" y="37505"/>
                  <a:pt x="117872" y="37505"/>
                </a:cubicBezTo>
                <a:cubicBezTo>
                  <a:pt x="109001" y="37505"/>
                  <a:pt x="101798" y="44707"/>
                  <a:pt x="101798" y="53578"/>
                </a:cubicBezTo>
                <a:cubicBezTo>
                  <a:pt x="101798" y="62449"/>
                  <a:pt x="109001" y="69652"/>
                  <a:pt x="117872" y="69652"/>
                </a:cubicBezTo>
                <a:cubicBezTo>
                  <a:pt x="126743" y="69652"/>
                  <a:pt x="133945" y="62449"/>
                  <a:pt x="133945" y="53578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48" name="Text 46"/>
          <p:cNvSpPr/>
          <p:nvPr/>
        </p:nvSpPr>
        <p:spPr>
          <a:xfrm>
            <a:off x="8759800" y="4162425"/>
            <a:ext cx="17430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DNO + PhD Trajectory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264500" y="4600575"/>
            <a:ext cx="344805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Entrepreneurial execution proof (DNO). PhD trajectory for academic credibility and compensation multiplier effect.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264500" y="5286375"/>
            <a:ext cx="3381375" cy="800100"/>
          </a:xfrm>
          <a:custGeom>
            <a:avLst/>
            <a:gdLst/>
            <a:ahLst/>
            <a:cxnLst/>
            <a:rect l="l" t="t" r="r" b="b"/>
            <a:pathLst>
              <a:path w="3381375" h="800100">
                <a:moveTo>
                  <a:pt x="38101" y="0"/>
                </a:moveTo>
                <a:lnTo>
                  <a:pt x="3343274" y="0"/>
                </a:lnTo>
                <a:cubicBezTo>
                  <a:pt x="3364317" y="0"/>
                  <a:pt x="3381375" y="17058"/>
                  <a:pt x="3381375" y="38101"/>
                </a:cubicBezTo>
                <a:lnTo>
                  <a:pt x="3381375" y="761999"/>
                </a:lnTo>
                <a:cubicBezTo>
                  <a:pt x="3381375" y="783042"/>
                  <a:pt x="3364317" y="800100"/>
                  <a:pt x="3343274" y="800100"/>
                </a:cubicBezTo>
                <a:lnTo>
                  <a:pt x="38101" y="800100"/>
                </a:lnTo>
                <a:cubicBezTo>
                  <a:pt x="17058" y="800100"/>
                  <a:pt x="0" y="783042"/>
                  <a:pt x="0" y="7619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51" name="Text 49"/>
          <p:cNvSpPr/>
          <p:nvPr/>
        </p:nvSpPr>
        <p:spPr>
          <a:xfrm>
            <a:off x="8378800" y="5400675"/>
            <a:ext cx="32099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WHO PAYS PREMIUM: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8378800" y="5591175"/>
            <a:ext cx="3219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institutions, senior advisory roles, international orgs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385763" y="6405563"/>
            <a:ext cx="11420475" cy="428625"/>
          </a:xfrm>
          <a:custGeom>
            <a:avLst/>
            <a:gdLst/>
            <a:ahLst/>
            <a:cxnLst/>
            <a:rect l="l" t="t" r="r" b="b"/>
            <a:pathLst>
              <a:path w="11420475" h="428625">
                <a:moveTo>
                  <a:pt x="76201" y="0"/>
                </a:moveTo>
                <a:lnTo>
                  <a:pt x="11344274" y="0"/>
                </a:lnTo>
                <a:cubicBezTo>
                  <a:pt x="11386359" y="0"/>
                  <a:pt x="11420475" y="34116"/>
                  <a:pt x="11420475" y="76201"/>
                </a:cubicBezTo>
                <a:lnTo>
                  <a:pt x="11420475" y="352424"/>
                </a:lnTo>
                <a:cubicBezTo>
                  <a:pt x="11420475" y="394509"/>
                  <a:pt x="11386359" y="428625"/>
                  <a:pt x="11344274" y="428625"/>
                </a:cubicBezTo>
                <a:lnTo>
                  <a:pt x="76201" y="428625"/>
                </a:lnTo>
                <a:cubicBezTo>
                  <a:pt x="34116" y="428625"/>
                  <a:pt x="0" y="394509"/>
                  <a:pt x="0" y="35242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523875" y="6548438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0"/>
                </a:moveTo>
                <a:cubicBezTo>
                  <a:pt x="70504" y="0"/>
                  <a:pt x="74020" y="2110"/>
                  <a:pt x="75843" y="5469"/>
                </a:cubicBezTo>
                <a:lnTo>
                  <a:pt x="132100" y="109649"/>
                </a:lnTo>
                <a:cubicBezTo>
                  <a:pt x="133845" y="112879"/>
                  <a:pt x="133767" y="116785"/>
                  <a:pt x="131891" y="119937"/>
                </a:cubicBezTo>
                <a:cubicBezTo>
                  <a:pt x="130016" y="123088"/>
                  <a:pt x="126604" y="125016"/>
                  <a:pt x="122932" y="125016"/>
                </a:cubicBezTo>
                <a:lnTo>
                  <a:pt x="10418" y="125016"/>
                </a:lnTo>
                <a:cubicBezTo>
                  <a:pt x="6746" y="125016"/>
                  <a:pt x="3360" y="123088"/>
                  <a:pt x="1459" y="119937"/>
                </a:cubicBezTo>
                <a:cubicBezTo>
                  <a:pt x="-443" y="116785"/>
                  <a:pt x="-495" y="112879"/>
                  <a:pt x="1250" y="109649"/>
                </a:cubicBezTo>
                <a:lnTo>
                  <a:pt x="57507" y="5469"/>
                </a:lnTo>
                <a:cubicBezTo>
                  <a:pt x="59330" y="2110"/>
                  <a:pt x="62846" y="0"/>
                  <a:pt x="66675" y="0"/>
                </a:cubicBezTo>
                <a:close/>
                <a:moveTo>
                  <a:pt x="66675" y="43755"/>
                </a:moveTo>
                <a:cubicBezTo>
                  <a:pt x="63211" y="43755"/>
                  <a:pt x="60424" y="46542"/>
                  <a:pt x="60424" y="50006"/>
                </a:cubicBezTo>
                <a:lnTo>
                  <a:pt x="60424" y="79177"/>
                </a:lnTo>
                <a:cubicBezTo>
                  <a:pt x="60424" y="82641"/>
                  <a:pt x="63211" y="85427"/>
                  <a:pt x="66675" y="85427"/>
                </a:cubicBezTo>
                <a:cubicBezTo>
                  <a:pt x="70139" y="85427"/>
                  <a:pt x="72926" y="82641"/>
                  <a:pt x="72926" y="79177"/>
                </a:cubicBezTo>
                <a:lnTo>
                  <a:pt x="72926" y="50006"/>
                </a:lnTo>
                <a:cubicBezTo>
                  <a:pt x="72926" y="46542"/>
                  <a:pt x="70139" y="43755"/>
                  <a:pt x="66675" y="43755"/>
                </a:cubicBezTo>
                <a:close/>
                <a:moveTo>
                  <a:pt x="73629" y="100013"/>
                </a:moveTo>
                <a:cubicBezTo>
                  <a:pt x="73787" y="97431"/>
                  <a:pt x="72500" y="94975"/>
                  <a:pt x="70287" y="93637"/>
                </a:cubicBezTo>
                <a:cubicBezTo>
                  <a:pt x="68074" y="92299"/>
                  <a:pt x="65302" y="92299"/>
                  <a:pt x="63089" y="93637"/>
                </a:cubicBezTo>
                <a:cubicBezTo>
                  <a:pt x="60876" y="94975"/>
                  <a:pt x="59589" y="97431"/>
                  <a:pt x="59747" y="100012"/>
                </a:cubicBezTo>
                <a:cubicBezTo>
                  <a:pt x="59589" y="102594"/>
                  <a:pt x="60876" y="105050"/>
                  <a:pt x="63089" y="106388"/>
                </a:cubicBezTo>
                <a:cubicBezTo>
                  <a:pt x="65302" y="107726"/>
                  <a:pt x="68074" y="107726"/>
                  <a:pt x="70287" y="106388"/>
                </a:cubicBezTo>
                <a:cubicBezTo>
                  <a:pt x="72500" y="105050"/>
                  <a:pt x="73787" y="102594"/>
                  <a:pt x="73629" y="100013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55" name="Text 53"/>
          <p:cNvSpPr/>
          <p:nvPr/>
        </p:nvSpPr>
        <p:spPr>
          <a:xfrm>
            <a:off x="733425" y="6524625"/>
            <a:ext cx="110204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Insight: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The combination of government access + AI expertise + business credential + research trajectory is rare. Most candidates have 2-3 of these. Subkhan has all 4.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44" kern="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Market Segmentation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0F0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Target Market — Who Pays Premium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92075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Four employer categories most likely to pay premium for the Subkhan profile combination.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1469" y="1242219"/>
            <a:ext cx="5707063" cy="2897188"/>
          </a:xfrm>
          <a:custGeom>
            <a:avLst/>
            <a:gdLst/>
            <a:ahLst/>
            <a:cxnLst/>
            <a:rect l="l" t="t" r="r" b="b"/>
            <a:pathLst>
              <a:path w="5707063" h="2897188">
                <a:moveTo>
                  <a:pt x="63506" y="0"/>
                </a:moveTo>
                <a:lnTo>
                  <a:pt x="5643556" y="0"/>
                </a:lnTo>
                <a:cubicBezTo>
                  <a:pt x="5678630" y="0"/>
                  <a:pt x="5707063" y="28433"/>
                  <a:pt x="5707063" y="63506"/>
                </a:cubicBezTo>
                <a:lnTo>
                  <a:pt x="5707063" y="2833681"/>
                </a:lnTo>
                <a:cubicBezTo>
                  <a:pt x="5707063" y="2868755"/>
                  <a:pt x="5678630" y="2897188"/>
                  <a:pt x="5643556" y="2897188"/>
                </a:cubicBezTo>
                <a:lnTo>
                  <a:pt x="63506" y="2897188"/>
                </a:lnTo>
                <a:cubicBezTo>
                  <a:pt x="28433" y="2897188"/>
                  <a:pt x="0" y="2868755"/>
                  <a:pt x="0" y="2833681"/>
                </a:cubicBezTo>
                <a:lnTo>
                  <a:pt x="0" y="63506"/>
                </a:lnTo>
                <a:cubicBezTo>
                  <a:pt x="0" y="28456"/>
                  <a:pt x="28456" y="0"/>
                  <a:pt x="63506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C0A062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4187" y="1404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649511" y="1484313"/>
            <a:ext cx="1270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60438" y="1404938"/>
            <a:ext cx="1825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International Consultants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0438" y="1627188"/>
            <a:ext cx="1801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McKinsey, Deloitte, PwC, KPMG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84187" y="1881187"/>
            <a:ext cx="5381625" cy="666750"/>
          </a:xfrm>
          <a:custGeom>
            <a:avLst/>
            <a:gdLst/>
            <a:ahLst/>
            <a:cxnLst/>
            <a:rect l="l" t="t" r="r" b="b"/>
            <a:pathLst>
              <a:path w="5381625" h="666750">
                <a:moveTo>
                  <a:pt x="31751" y="0"/>
                </a:moveTo>
                <a:lnTo>
                  <a:pt x="5349874" y="0"/>
                </a:lnTo>
                <a:cubicBezTo>
                  <a:pt x="5367410" y="0"/>
                  <a:pt x="5381625" y="14215"/>
                  <a:pt x="5381625" y="31751"/>
                </a:cubicBezTo>
                <a:lnTo>
                  <a:pt x="5381625" y="634999"/>
                </a:lnTo>
                <a:cubicBezTo>
                  <a:pt x="5381625" y="652535"/>
                  <a:pt x="5367410" y="666750"/>
                  <a:pt x="5349874" y="666750"/>
                </a:cubicBezTo>
                <a:lnTo>
                  <a:pt x="31751" y="666750"/>
                </a:lnTo>
                <a:cubicBezTo>
                  <a:pt x="14215" y="666750"/>
                  <a:pt x="0" y="652535"/>
                  <a:pt x="0" y="634999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1" name="Text 9"/>
          <p:cNvSpPr/>
          <p:nvPr/>
        </p:nvSpPr>
        <p:spPr>
          <a:xfrm>
            <a:off x="579438" y="197643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They Need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79438" y="2135188"/>
            <a:ext cx="5246688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Public sector practice consultants who can speak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bureaucracy AND AI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 Bridge between government clients and technical teams.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4187" y="2643188"/>
            <a:ext cx="5381625" cy="698500"/>
          </a:xfrm>
          <a:custGeom>
            <a:avLst/>
            <a:gdLst/>
            <a:ahLst/>
            <a:cxnLst/>
            <a:rect l="l" t="t" r="r" b="b"/>
            <a:pathLst>
              <a:path w="5381625" h="698500">
                <a:moveTo>
                  <a:pt x="31747" y="0"/>
                </a:moveTo>
                <a:lnTo>
                  <a:pt x="5349878" y="0"/>
                </a:lnTo>
                <a:cubicBezTo>
                  <a:pt x="5367411" y="0"/>
                  <a:pt x="5381625" y="14214"/>
                  <a:pt x="5381625" y="31747"/>
                </a:cubicBezTo>
                <a:lnTo>
                  <a:pt x="5381625" y="666753"/>
                </a:lnTo>
                <a:cubicBezTo>
                  <a:pt x="5381625" y="684286"/>
                  <a:pt x="5367411" y="698500"/>
                  <a:pt x="5349878" y="698500"/>
                </a:cubicBezTo>
                <a:lnTo>
                  <a:pt x="31747" y="698500"/>
                </a:lnTo>
                <a:cubicBezTo>
                  <a:pt x="14214" y="698500"/>
                  <a:pt x="0" y="684286"/>
                  <a:pt x="0" y="666753"/>
                </a:cubicBezTo>
                <a:lnTo>
                  <a:pt x="0" y="31747"/>
                </a:lnTo>
                <a:cubicBezTo>
                  <a:pt x="0" y="14225"/>
                  <a:pt x="14225" y="0"/>
                  <a:pt x="31747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4" name="Text 12"/>
          <p:cNvSpPr/>
          <p:nvPr/>
        </p:nvSpPr>
        <p:spPr>
          <a:xfrm>
            <a:off x="579438" y="273843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 Range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79438" y="2897188"/>
            <a:ext cx="52625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$150–237K/year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79438" y="311943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Post-MBA Associate level + bonus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84187" y="3436938"/>
            <a:ext cx="5381625" cy="539750"/>
          </a:xfrm>
          <a:custGeom>
            <a:avLst/>
            <a:gdLst/>
            <a:ahLst/>
            <a:cxnLst/>
            <a:rect l="l" t="t" r="r" b="b"/>
            <a:pathLst>
              <a:path w="5381625" h="539750">
                <a:moveTo>
                  <a:pt x="31748" y="0"/>
                </a:moveTo>
                <a:lnTo>
                  <a:pt x="5349877" y="0"/>
                </a:lnTo>
                <a:cubicBezTo>
                  <a:pt x="5367411" y="0"/>
                  <a:pt x="5381625" y="14214"/>
                  <a:pt x="5381625" y="31748"/>
                </a:cubicBezTo>
                <a:lnTo>
                  <a:pt x="5381625" y="508002"/>
                </a:lnTo>
                <a:cubicBezTo>
                  <a:pt x="5381625" y="525536"/>
                  <a:pt x="5367411" y="539750"/>
                  <a:pt x="5349877" y="539750"/>
                </a:cubicBezTo>
                <a:lnTo>
                  <a:pt x="31748" y="539750"/>
                </a:lnTo>
                <a:cubicBezTo>
                  <a:pt x="14214" y="539750"/>
                  <a:pt x="0" y="525536"/>
                  <a:pt x="0" y="508002"/>
                </a:cubicBezTo>
                <a:lnTo>
                  <a:pt x="0" y="31748"/>
                </a:lnTo>
                <a:cubicBezTo>
                  <a:pt x="0" y="14226"/>
                  <a:pt x="14226" y="0"/>
                  <a:pt x="31748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8" name="Text 16"/>
          <p:cNvSpPr/>
          <p:nvPr/>
        </p:nvSpPr>
        <p:spPr>
          <a:xfrm>
            <a:off x="579438" y="353218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Fit Score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79438" y="3754438"/>
            <a:ext cx="4881563" cy="63500"/>
          </a:xfrm>
          <a:custGeom>
            <a:avLst/>
            <a:gdLst/>
            <a:ahLst/>
            <a:cxnLst/>
            <a:rect l="l" t="t" r="r" b="b"/>
            <a:pathLst>
              <a:path w="4881563" h="63500">
                <a:moveTo>
                  <a:pt x="31750" y="0"/>
                </a:moveTo>
                <a:lnTo>
                  <a:pt x="4849813" y="0"/>
                </a:lnTo>
                <a:cubicBezTo>
                  <a:pt x="4867336" y="0"/>
                  <a:pt x="4881563" y="14227"/>
                  <a:pt x="4881563" y="31750"/>
                </a:cubicBezTo>
                <a:lnTo>
                  <a:pt x="4881563" y="31750"/>
                </a:lnTo>
                <a:cubicBezTo>
                  <a:pt x="4881563" y="49273"/>
                  <a:pt x="4867336" y="63500"/>
                  <a:pt x="4849813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4A6C8C">
              <a:alpha val="30196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579438" y="3754438"/>
            <a:ext cx="4151313" cy="63500"/>
          </a:xfrm>
          <a:custGeom>
            <a:avLst/>
            <a:gdLst/>
            <a:ahLst/>
            <a:cxnLst/>
            <a:rect l="l" t="t" r="r" b="b"/>
            <a:pathLst>
              <a:path w="4151313" h="63500">
                <a:moveTo>
                  <a:pt x="31750" y="0"/>
                </a:moveTo>
                <a:lnTo>
                  <a:pt x="4119562" y="0"/>
                </a:lnTo>
                <a:cubicBezTo>
                  <a:pt x="4137086" y="0"/>
                  <a:pt x="4151313" y="14227"/>
                  <a:pt x="4151313" y="31750"/>
                </a:cubicBezTo>
                <a:lnTo>
                  <a:pt x="4151313" y="31750"/>
                </a:lnTo>
                <a:cubicBezTo>
                  <a:pt x="4151313" y="49273"/>
                  <a:pt x="4137086" y="63500"/>
                  <a:pt x="4119562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21" name="Text 19"/>
          <p:cNvSpPr/>
          <p:nvPr/>
        </p:nvSpPr>
        <p:spPr>
          <a:xfrm>
            <a:off x="5527477" y="3690937"/>
            <a:ext cx="309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85%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163469" y="1242219"/>
            <a:ext cx="5707063" cy="2897188"/>
          </a:xfrm>
          <a:custGeom>
            <a:avLst/>
            <a:gdLst/>
            <a:ahLst/>
            <a:cxnLst/>
            <a:rect l="l" t="t" r="r" b="b"/>
            <a:pathLst>
              <a:path w="5707063" h="2897188">
                <a:moveTo>
                  <a:pt x="63506" y="0"/>
                </a:moveTo>
                <a:lnTo>
                  <a:pt x="5643556" y="0"/>
                </a:lnTo>
                <a:cubicBezTo>
                  <a:pt x="5678630" y="0"/>
                  <a:pt x="5707063" y="28433"/>
                  <a:pt x="5707063" y="63506"/>
                </a:cubicBezTo>
                <a:lnTo>
                  <a:pt x="5707063" y="2833681"/>
                </a:lnTo>
                <a:cubicBezTo>
                  <a:pt x="5707063" y="2868755"/>
                  <a:pt x="5678630" y="2897188"/>
                  <a:pt x="5643556" y="2897188"/>
                </a:cubicBezTo>
                <a:lnTo>
                  <a:pt x="63506" y="2897188"/>
                </a:lnTo>
                <a:cubicBezTo>
                  <a:pt x="28433" y="2897188"/>
                  <a:pt x="0" y="2868755"/>
                  <a:pt x="0" y="2833681"/>
                </a:cubicBezTo>
                <a:lnTo>
                  <a:pt x="0" y="63506"/>
                </a:lnTo>
                <a:cubicBezTo>
                  <a:pt x="0" y="28456"/>
                  <a:pt x="28456" y="0"/>
                  <a:pt x="63506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26188" y="140493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6476256" y="1484313"/>
            <a:ext cx="158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802438" y="1404938"/>
            <a:ext cx="1952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International Organizations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6802438" y="1627188"/>
            <a:ext cx="1928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World Bank, ADB, UNDP, GIZ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326188" y="1881187"/>
            <a:ext cx="5381625" cy="508000"/>
          </a:xfrm>
          <a:custGeom>
            <a:avLst/>
            <a:gdLst/>
            <a:ahLst/>
            <a:cxnLst/>
            <a:rect l="l" t="t" r="r" b="b"/>
            <a:pathLst>
              <a:path w="5381625" h="5080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476250"/>
                </a:lnTo>
                <a:cubicBezTo>
                  <a:pt x="5381625" y="493773"/>
                  <a:pt x="5367398" y="508000"/>
                  <a:pt x="534987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28" name="Text 26"/>
          <p:cNvSpPr/>
          <p:nvPr/>
        </p:nvSpPr>
        <p:spPr>
          <a:xfrm>
            <a:off x="6421438" y="197643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They Need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421438" y="2135188"/>
            <a:ext cx="5246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Policy + technical + local government network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combination. Researchers and advisors with insider access.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326188" y="2484438"/>
            <a:ext cx="5381625" cy="698500"/>
          </a:xfrm>
          <a:custGeom>
            <a:avLst/>
            <a:gdLst/>
            <a:ahLst/>
            <a:cxnLst/>
            <a:rect l="l" t="t" r="r" b="b"/>
            <a:pathLst>
              <a:path w="5381625" h="698500">
                <a:moveTo>
                  <a:pt x="31747" y="0"/>
                </a:moveTo>
                <a:lnTo>
                  <a:pt x="5349878" y="0"/>
                </a:lnTo>
                <a:cubicBezTo>
                  <a:pt x="5367411" y="0"/>
                  <a:pt x="5381625" y="14214"/>
                  <a:pt x="5381625" y="31747"/>
                </a:cubicBezTo>
                <a:lnTo>
                  <a:pt x="5381625" y="666753"/>
                </a:lnTo>
                <a:cubicBezTo>
                  <a:pt x="5381625" y="684286"/>
                  <a:pt x="5367411" y="698500"/>
                  <a:pt x="5349878" y="698500"/>
                </a:cubicBezTo>
                <a:lnTo>
                  <a:pt x="31747" y="698500"/>
                </a:lnTo>
                <a:cubicBezTo>
                  <a:pt x="14214" y="698500"/>
                  <a:pt x="0" y="684286"/>
                  <a:pt x="0" y="666753"/>
                </a:cubicBezTo>
                <a:lnTo>
                  <a:pt x="0" y="31747"/>
                </a:lnTo>
                <a:cubicBezTo>
                  <a:pt x="0" y="14225"/>
                  <a:pt x="14225" y="0"/>
                  <a:pt x="31747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31" name="Text 29"/>
          <p:cNvSpPr/>
          <p:nvPr/>
        </p:nvSpPr>
        <p:spPr>
          <a:xfrm>
            <a:off x="6421438" y="257968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 Range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421438" y="2738438"/>
            <a:ext cx="52625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$179–339K/year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421438" y="296068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IS6-IS8 level + expat benefits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326188" y="3278188"/>
            <a:ext cx="5381625" cy="539750"/>
          </a:xfrm>
          <a:custGeom>
            <a:avLst/>
            <a:gdLst/>
            <a:ahLst/>
            <a:cxnLst/>
            <a:rect l="l" t="t" r="r" b="b"/>
            <a:pathLst>
              <a:path w="5381625" h="539750">
                <a:moveTo>
                  <a:pt x="31748" y="0"/>
                </a:moveTo>
                <a:lnTo>
                  <a:pt x="5349877" y="0"/>
                </a:lnTo>
                <a:cubicBezTo>
                  <a:pt x="5367411" y="0"/>
                  <a:pt x="5381625" y="14214"/>
                  <a:pt x="5381625" y="31748"/>
                </a:cubicBezTo>
                <a:lnTo>
                  <a:pt x="5381625" y="508002"/>
                </a:lnTo>
                <a:cubicBezTo>
                  <a:pt x="5381625" y="525536"/>
                  <a:pt x="5367411" y="539750"/>
                  <a:pt x="5349877" y="539750"/>
                </a:cubicBezTo>
                <a:lnTo>
                  <a:pt x="31748" y="539750"/>
                </a:lnTo>
                <a:cubicBezTo>
                  <a:pt x="14214" y="539750"/>
                  <a:pt x="0" y="525536"/>
                  <a:pt x="0" y="508002"/>
                </a:cubicBezTo>
                <a:lnTo>
                  <a:pt x="0" y="31748"/>
                </a:lnTo>
                <a:cubicBezTo>
                  <a:pt x="0" y="14226"/>
                  <a:pt x="14226" y="0"/>
                  <a:pt x="31748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35" name="Text 33"/>
          <p:cNvSpPr/>
          <p:nvPr/>
        </p:nvSpPr>
        <p:spPr>
          <a:xfrm>
            <a:off x="6421438" y="337343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Fit Score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421438" y="3595688"/>
            <a:ext cx="4873625" cy="63500"/>
          </a:xfrm>
          <a:custGeom>
            <a:avLst/>
            <a:gdLst/>
            <a:ahLst/>
            <a:cxnLst/>
            <a:rect l="l" t="t" r="r" b="b"/>
            <a:pathLst>
              <a:path w="4873625" h="63500">
                <a:moveTo>
                  <a:pt x="31750" y="0"/>
                </a:moveTo>
                <a:lnTo>
                  <a:pt x="4841875" y="0"/>
                </a:lnTo>
                <a:cubicBezTo>
                  <a:pt x="4859398" y="0"/>
                  <a:pt x="4873625" y="14227"/>
                  <a:pt x="4873625" y="31750"/>
                </a:cubicBezTo>
                <a:lnTo>
                  <a:pt x="4873625" y="31750"/>
                </a:lnTo>
                <a:cubicBezTo>
                  <a:pt x="4873625" y="49273"/>
                  <a:pt x="4859398" y="63500"/>
                  <a:pt x="4841875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4A6C8C">
              <a:alpha val="30196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6421438" y="3595688"/>
            <a:ext cx="4381500" cy="63500"/>
          </a:xfrm>
          <a:custGeom>
            <a:avLst/>
            <a:gdLst/>
            <a:ahLst/>
            <a:cxnLst/>
            <a:rect l="l" t="t" r="r" b="b"/>
            <a:pathLst>
              <a:path w="4381500" h="63500">
                <a:moveTo>
                  <a:pt x="31750" y="0"/>
                </a:moveTo>
                <a:lnTo>
                  <a:pt x="4349750" y="0"/>
                </a:lnTo>
                <a:cubicBezTo>
                  <a:pt x="4367273" y="0"/>
                  <a:pt x="4381500" y="14227"/>
                  <a:pt x="4381500" y="31750"/>
                </a:cubicBezTo>
                <a:lnTo>
                  <a:pt x="4381500" y="31750"/>
                </a:lnTo>
                <a:cubicBezTo>
                  <a:pt x="4381500" y="49273"/>
                  <a:pt x="4367273" y="63500"/>
                  <a:pt x="4349750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8" name="Text 36"/>
          <p:cNvSpPr/>
          <p:nvPr/>
        </p:nvSpPr>
        <p:spPr>
          <a:xfrm>
            <a:off x="11356144" y="3532188"/>
            <a:ext cx="317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90%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321469" y="4274344"/>
            <a:ext cx="5707063" cy="2897188"/>
          </a:xfrm>
          <a:custGeom>
            <a:avLst/>
            <a:gdLst/>
            <a:ahLst/>
            <a:cxnLst/>
            <a:rect l="l" t="t" r="r" b="b"/>
            <a:pathLst>
              <a:path w="5707063" h="2897188">
                <a:moveTo>
                  <a:pt x="63506" y="0"/>
                </a:moveTo>
                <a:lnTo>
                  <a:pt x="5643556" y="0"/>
                </a:lnTo>
                <a:cubicBezTo>
                  <a:pt x="5678630" y="0"/>
                  <a:pt x="5707063" y="28433"/>
                  <a:pt x="5707063" y="63506"/>
                </a:cubicBezTo>
                <a:lnTo>
                  <a:pt x="5707063" y="2833681"/>
                </a:lnTo>
                <a:cubicBezTo>
                  <a:pt x="5707063" y="2868755"/>
                  <a:pt x="5678630" y="2897188"/>
                  <a:pt x="5643556" y="2897188"/>
                </a:cubicBezTo>
                <a:lnTo>
                  <a:pt x="63506" y="2897188"/>
                </a:lnTo>
                <a:cubicBezTo>
                  <a:pt x="28433" y="2897188"/>
                  <a:pt x="0" y="2868755"/>
                  <a:pt x="0" y="2833681"/>
                </a:cubicBezTo>
                <a:lnTo>
                  <a:pt x="0" y="63506"/>
                </a:lnTo>
                <a:cubicBezTo>
                  <a:pt x="0" y="28456"/>
                  <a:pt x="28456" y="0"/>
                  <a:pt x="63506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84187" y="443706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632209" y="4516438"/>
            <a:ext cx="16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960438" y="4437063"/>
            <a:ext cx="17859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Tech Companies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960438" y="4659313"/>
            <a:ext cx="17621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Microsoft, Google, AWS, Salesforce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484187" y="4913313"/>
            <a:ext cx="5381625" cy="666750"/>
          </a:xfrm>
          <a:custGeom>
            <a:avLst/>
            <a:gdLst/>
            <a:ahLst/>
            <a:cxnLst/>
            <a:rect l="l" t="t" r="r" b="b"/>
            <a:pathLst>
              <a:path w="5381625" h="666750">
                <a:moveTo>
                  <a:pt x="31751" y="0"/>
                </a:moveTo>
                <a:lnTo>
                  <a:pt x="5349874" y="0"/>
                </a:lnTo>
                <a:cubicBezTo>
                  <a:pt x="5367410" y="0"/>
                  <a:pt x="5381625" y="14215"/>
                  <a:pt x="5381625" y="31751"/>
                </a:cubicBezTo>
                <a:lnTo>
                  <a:pt x="5381625" y="634999"/>
                </a:lnTo>
                <a:cubicBezTo>
                  <a:pt x="5381625" y="652535"/>
                  <a:pt x="5367410" y="666750"/>
                  <a:pt x="5349874" y="666750"/>
                </a:cubicBezTo>
                <a:lnTo>
                  <a:pt x="31751" y="666750"/>
                </a:lnTo>
                <a:cubicBezTo>
                  <a:pt x="14215" y="666750"/>
                  <a:pt x="0" y="652535"/>
                  <a:pt x="0" y="634999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45" name="Text 43"/>
          <p:cNvSpPr/>
          <p:nvPr/>
        </p:nvSpPr>
        <p:spPr>
          <a:xfrm>
            <a:off x="579438" y="5008563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They Need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579438" y="5167313"/>
            <a:ext cx="5246688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vertical leaders who can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sell AND deliver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to government clients. Navigate procurement, build relationships.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484187" y="5675313"/>
            <a:ext cx="5381625" cy="698500"/>
          </a:xfrm>
          <a:custGeom>
            <a:avLst/>
            <a:gdLst/>
            <a:ahLst/>
            <a:cxnLst/>
            <a:rect l="l" t="t" r="r" b="b"/>
            <a:pathLst>
              <a:path w="5381625" h="698500">
                <a:moveTo>
                  <a:pt x="31747" y="0"/>
                </a:moveTo>
                <a:lnTo>
                  <a:pt x="5349878" y="0"/>
                </a:lnTo>
                <a:cubicBezTo>
                  <a:pt x="5367411" y="0"/>
                  <a:pt x="5381625" y="14214"/>
                  <a:pt x="5381625" y="31747"/>
                </a:cubicBezTo>
                <a:lnTo>
                  <a:pt x="5381625" y="666753"/>
                </a:lnTo>
                <a:cubicBezTo>
                  <a:pt x="5381625" y="684286"/>
                  <a:pt x="5367411" y="698500"/>
                  <a:pt x="5349878" y="698500"/>
                </a:cubicBezTo>
                <a:lnTo>
                  <a:pt x="31747" y="698500"/>
                </a:lnTo>
                <a:cubicBezTo>
                  <a:pt x="14214" y="698500"/>
                  <a:pt x="0" y="684286"/>
                  <a:pt x="0" y="666753"/>
                </a:cubicBezTo>
                <a:lnTo>
                  <a:pt x="0" y="31747"/>
                </a:lnTo>
                <a:cubicBezTo>
                  <a:pt x="0" y="14225"/>
                  <a:pt x="14225" y="0"/>
                  <a:pt x="31747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48" name="Text 46"/>
          <p:cNvSpPr/>
          <p:nvPr/>
        </p:nvSpPr>
        <p:spPr>
          <a:xfrm>
            <a:off x="579438" y="5770563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 Range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579438" y="5929313"/>
            <a:ext cx="52625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$140–200K/year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579438" y="6151563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Affairs / AI Policy roles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484187" y="6469063"/>
            <a:ext cx="5381625" cy="539750"/>
          </a:xfrm>
          <a:custGeom>
            <a:avLst/>
            <a:gdLst/>
            <a:ahLst/>
            <a:cxnLst/>
            <a:rect l="l" t="t" r="r" b="b"/>
            <a:pathLst>
              <a:path w="5381625" h="539750">
                <a:moveTo>
                  <a:pt x="31748" y="0"/>
                </a:moveTo>
                <a:lnTo>
                  <a:pt x="5349877" y="0"/>
                </a:lnTo>
                <a:cubicBezTo>
                  <a:pt x="5367411" y="0"/>
                  <a:pt x="5381625" y="14214"/>
                  <a:pt x="5381625" y="31748"/>
                </a:cubicBezTo>
                <a:lnTo>
                  <a:pt x="5381625" y="508002"/>
                </a:lnTo>
                <a:cubicBezTo>
                  <a:pt x="5381625" y="525536"/>
                  <a:pt x="5367411" y="539750"/>
                  <a:pt x="5349877" y="539750"/>
                </a:cubicBezTo>
                <a:lnTo>
                  <a:pt x="31748" y="539750"/>
                </a:lnTo>
                <a:cubicBezTo>
                  <a:pt x="14214" y="539750"/>
                  <a:pt x="0" y="525536"/>
                  <a:pt x="0" y="508002"/>
                </a:cubicBezTo>
                <a:lnTo>
                  <a:pt x="0" y="31748"/>
                </a:lnTo>
                <a:cubicBezTo>
                  <a:pt x="0" y="14226"/>
                  <a:pt x="14226" y="0"/>
                  <a:pt x="31748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52" name="Text 50"/>
          <p:cNvSpPr/>
          <p:nvPr/>
        </p:nvSpPr>
        <p:spPr>
          <a:xfrm>
            <a:off x="579438" y="6564313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Fit Score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579438" y="6786563"/>
            <a:ext cx="4897438" cy="63500"/>
          </a:xfrm>
          <a:custGeom>
            <a:avLst/>
            <a:gdLst/>
            <a:ahLst/>
            <a:cxnLst/>
            <a:rect l="l" t="t" r="r" b="b"/>
            <a:pathLst>
              <a:path w="4897438" h="63500">
                <a:moveTo>
                  <a:pt x="31750" y="0"/>
                </a:moveTo>
                <a:lnTo>
                  <a:pt x="4865688" y="0"/>
                </a:lnTo>
                <a:cubicBezTo>
                  <a:pt x="4883211" y="0"/>
                  <a:pt x="4897438" y="14227"/>
                  <a:pt x="4897438" y="31750"/>
                </a:cubicBezTo>
                <a:lnTo>
                  <a:pt x="4897438" y="31750"/>
                </a:lnTo>
                <a:cubicBezTo>
                  <a:pt x="4897438" y="49273"/>
                  <a:pt x="4883211" y="63500"/>
                  <a:pt x="4865688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4A6C8C">
              <a:alpha val="30196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579438" y="6786563"/>
            <a:ext cx="3675063" cy="63500"/>
          </a:xfrm>
          <a:custGeom>
            <a:avLst/>
            <a:gdLst/>
            <a:ahLst/>
            <a:cxnLst/>
            <a:rect l="l" t="t" r="r" b="b"/>
            <a:pathLst>
              <a:path w="3675063" h="63500">
                <a:moveTo>
                  <a:pt x="31750" y="0"/>
                </a:moveTo>
                <a:lnTo>
                  <a:pt x="3643313" y="0"/>
                </a:lnTo>
                <a:cubicBezTo>
                  <a:pt x="3660836" y="0"/>
                  <a:pt x="3675063" y="14227"/>
                  <a:pt x="3675063" y="31750"/>
                </a:cubicBezTo>
                <a:lnTo>
                  <a:pt x="3675063" y="31750"/>
                </a:lnTo>
                <a:cubicBezTo>
                  <a:pt x="3675063" y="49273"/>
                  <a:pt x="3660836" y="63500"/>
                  <a:pt x="3643313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55" name="Text 53"/>
          <p:cNvSpPr/>
          <p:nvPr/>
        </p:nvSpPr>
        <p:spPr>
          <a:xfrm>
            <a:off x="5540251" y="6723063"/>
            <a:ext cx="293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75%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6163469" y="4274344"/>
            <a:ext cx="5707063" cy="2897188"/>
          </a:xfrm>
          <a:custGeom>
            <a:avLst/>
            <a:gdLst/>
            <a:ahLst/>
            <a:cxnLst/>
            <a:rect l="l" t="t" r="r" b="b"/>
            <a:pathLst>
              <a:path w="5707063" h="2897188">
                <a:moveTo>
                  <a:pt x="63506" y="0"/>
                </a:moveTo>
                <a:lnTo>
                  <a:pt x="5643556" y="0"/>
                </a:lnTo>
                <a:cubicBezTo>
                  <a:pt x="5678630" y="0"/>
                  <a:pt x="5707063" y="28433"/>
                  <a:pt x="5707063" y="63506"/>
                </a:cubicBezTo>
                <a:lnTo>
                  <a:pt x="5707063" y="2833681"/>
                </a:lnTo>
                <a:cubicBezTo>
                  <a:pt x="5707063" y="2868755"/>
                  <a:pt x="5678630" y="2897188"/>
                  <a:pt x="5643556" y="2897188"/>
                </a:cubicBezTo>
                <a:lnTo>
                  <a:pt x="63506" y="2897188"/>
                </a:lnTo>
                <a:cubicBezTo>
                  <a:pt x="28433" y="2897188"/>
                  <a:pt x="0" y="2868755"/>
                  <a:pt x="0" y="2833681"/>
                </a:cubicBezTo>
                <a:lnTo>
                  <a:pt x="0" y="63506"/>
                </a:lnTo>
                <a:cubicBezTo>
                  <a:pt x="0" y="28456"/>
                  <a:pt x="28456" y="0"/>
                  <a:pt x="63506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8D99AE">
                <a:alpha val="30196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6326188" y="443706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8D99AE">
              <a:alpha val="20000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6476318" y="4516438"/>
            <a:ext cx="158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6802438" y="4437063"/>
            <a:ext cx="17541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Think Tanks &amp; Research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6802438" y="4659313"/>
            <a:ext cx="17303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CSIS, CIPS, Prakarsa, SMERU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6326188" y="4913313"/>
            <a:ext cx="5381625" cy="666750"/>
          </a:xfrm>
          <a:custGeom>
            <a:avLst/>
            <a:gdLst/>
            <a:ahLst/>
            <a:cxnLst/>
            <a:rect l="l" t="t" r="r" b="b"/>
            <a:pathLst>
              <a:path w="5381625" h="666750">
                <a:moveTo>
                  <a:pt x="31751" y="0"/>
                </a:moveTo>
                <a:lnTo>
                  <a:pt x="5349874" y="0"/>
                </a:lnTo>
                <a:cubicBezTo>
                  <a:pt x="5367410" y="0"/>
                  <a:pt x="5381625" y="14215"/>
                  <a:pt x="5381625" y="31751"/>
                </a:cubicBezTo>
                <a:lnTo>
                  <a:pt x="5381625" y="634999"/>
                </a:lnTo>
                <a:cubicBezTo>
                  <a:pt x="5381625" y="652535"/>
                  <a:pt x="5367410" y="666750"/>
                  <a:pt x="5349874" y="666750"/>
                </a:cubicBezTo>
                <a:lnTo>
                  <a:pt x="31751" y="666750"/>
                </a:lnTo>
                <a:cubicBezTo>
                  <a:pt x="14215" y="666750"/>
                  <a:pt x="0" y="652535"/>
                  <a:pt x="0" y="634999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62" name="Text 60"/>
          <p:cNvSpPr/>
          <p:nvPr/>
        </p:nvSpPr>
        <p:spPr>
          <a:xfrm>
            <a:off x="6421438" y="5008563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What They Need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6421438" y="5167313"/>
            <a:ext cx="5246688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Researchers with </a:t>
            </a:r>
            <a:pPr>
              <a:lnSpc>
                <a:spcPct val="120000"/>
              </a:lnSpc>
            </a:pPr>
            <a:r>
              <a:rPr lang="en-US" sz="875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insider government data access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for original research. Policy analysts with implementation experience.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6326188" y="5675313"/>
            <a:ext cx="5381625" cy="698500"/>
          </a:xfrm>
          <a:custGeom>
            <a:avLst/>
            <a:gdLst/>
            <a:ahLst/>
            <a:cxnLst/>
            <a:rect l="l" t="t" r="r" b="b"/>
            <a:pathLst>
              <a:path w="5381625" h="698500">
                <a:moveTo>
                  <a:pt x="31747" y="0"/>
                </a:moveTo>
                <a:lnTo>
                  <a:pt x="5349878" y="0"/>
                </a:lnTo>
                <a:cubicBezTo>
                  <a:pt x="5367411" y="0"/>
                  <a:pt x="5381625" y="14214"/>
                  <a:pt x="5381625" y="31747"/>
                </a:cubicBezTo>
                <a:lnTo>
                  <a:pt x="5381625" y="666753"/>
                </a:lnTo>
                <a:cubicBezTo>
                  <a:pt x="5381625" y="684286"/>
                  <a:pt x="5367411" y="698500"/>
                  <a:pt x="5349878" y="698500"/>
                </a:cubicBezTo>
                <a:lnTo>
                  <a:pt x="31747" y="698500"/>
                </a:lnTo>
                <a:cubicBezTo>
                  <a:pt x="14214" y="698500"/>
                  <a:pt x="0" y="684286"/>
                  <a:pt x="0" y="666753"/>
                </a:cubicBezTo>
                <a:lnTo>
                  <a:pt x="0" y="31747"/>
                </a:lnTo>
                <a:cubicBezTo>
                  <a:pt x="0" y="14225"/>
                  <a:pt x="14225" y="0"/>
                  <a:pt x="31747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65" name="Text 63"/>
          <p:cNvSpPr/>
          <p:nvPr/>
        </p:nvSpPr>
        <p:spPr>
          <a:xfrm>
            <a:off x="6421438" y="5770563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 Range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6421438" y="5929313"/>
            <a:ext cx="52625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$80–150K/year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6421438" y="6151563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Lower comp but prestige + network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6326188" y="6469063"/>
            <a:ext cx="5381625" cy="539750"/>
          </a:xfrm>
          <a:custGeom>
            <a:avLst/>
            <a:gdLst/>
            <a:ahLst/>
            <a:cxnLst/>
            <a:rect l="l" t="t" r="r" b="b"/>
            <a:pathLst>
              <a:path w="5381625" h="539750">
                <a:moveTo>
                  <a:pt x="31748" y="0"/>
                </a:moveTo>
                <a:lnTo>
                  <a:pt x="5349877" y="0"/>
                </a:lnTo>
                <a:cubicBezTo>
                  <a:pt x="5367411" y="0"/>
                  <a:pt x="5381625" y="14214"/>
                  <a:pt x="5381625" y="31748"/>
                </a:cubicBezTo>
                <a:lnTo>
                  <a:pt x="5381625" y="508002"/>
                </a:lnTo>
                <a:cubicBezTo>
                  <a:pt x="5381625" y="525536"/>
                  <a:pt x="5367411" y="539750"/>
                  <a:pt x="5349877" y="539750"/>
                </a:cubicBezTo>
                <a:lnTo>
                  <a:pt x="31748" y="539750"/>
                </a:lnTo>
                <a:cubicBezTo>
                  <a:pt x="14214" y="539750"/>
                  <a:pt x="0" y="525536"/>
                  <a:pt x="0" y="508002"/>
                </a:cubicBezTo>
                <a:lnTo>
                  <a:pt x="0" y="31748"/>
                </a:lnTo>
                <a:cubicBezTo>
                  <a:pt x="0" y="14226"/>
                  <a:pt x="14226" y="0"/>
                  <a:pt x="31748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69" name="Text 67"/>
          <p:cNvSpPr/>
          <p:nvPr/>
        </p:nvSpPr>
        <p:spPr>
          <a:xfrm>
            <a:off x="6421438" y="6564313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Fit Score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6421438" y="6786563"/>
            <a:ext cx="4873625" cy="63500"/>
          </a:xfrm>
          <a:custGeom>
            <a:avLst/>
            <a:gdLst/>
            <a:ahLst/>
            <a:cxnLst/>
            <a:rect l="l" t="t" r="r" b="b"/>
            <a:pathLst>
              <a:path w="4873625" h="63500">
                <a:moveTo>
                  <a:pt x="31750" y="0"/>
                </a:moveTo>
                <a:lnTo>
                  <a:pt x="4841875" y="0"/>
                </a:lnTo>
                <a:cubicBezTo>
                  <a:pt x="4859398" y="0"/>
                  <a:pt x="4873625" y="14227"/>
                  <a:pt x="4873625" y="31750"/>
                </a:cubicBezTo>
                <a:lnTo>
                  <a:pt x="4873625" y="31750"/>
                </a:lnTo>
                <a:cubicBezTo>
                  <a:pt x="4873625" y="49273"/>
                  <a:pt x="4859398" y="63500"/>
                  <a:pt x="4841875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4A6C8C">
              <a:alpha val="30196"/>
            </a:srgbClr>
          </a:solidFill>
          <a:ln/>
        </p:spPr>
      </p:sp>
      <p:sp>
        <p:nvSpPr>
          <p:cNvPr id="71" name="Shape 69"/>
          <p:cNvSpPr/>
          <p:nvPr/>
        </p:nvSpPr>
        <p:spPr>
          <a:xfrm>
            <a:off x="6421438" y="6786563"/>
            <a:ext cx="3897313" cy="63500"/>
          </a:xfrm>
          <a:custGeom>
            <a:avLst/>
            <a:gdLst/>
            <a:ahLst/>
            <a:cxnLst/>
            <a:rect l="l" t="t" r="r" b="b"/>
            <a:pathLst>
              <a:path w="3897313" h="63500">
                <a:moveTo>
                  <a:pt x="31750" y="0"/>
                </a:moveTo>
                <a:lnTo>
                  <a:pt x="3865563" y="0"/>
                </a:lnTo>
                <a:cubicBezTo>
                  <a:pt x="3883086" y="0"/>
                  <a:pt x="3897313" y="14227"/>
                  <a:pt x="3897313" y="31750"/>
                </a:cubicBezTo>
                <a:lnTo>
                  <a:pt x="3897313" y="31750"/>
                </a:lnTo>
                <a:cubicBezTo>
                  <a:pt x="3897313" y="49273"/>
                  <a:pt x="3883086" y="63500"/>
                  <a:pt x="3865563" y="63500"/>
                </a:cubicBezTo>
                <a:lnTo>
                  <a:pt x="31750" y="63500"/>
                </a:lnTo>
                <a:cubicBezTo>
                  <a:pt x="14227" y="63500"/>
                  <a:pt x="0" y="49273"/>
                  <a:pt x="0" y="31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72" name="Text 70"/>
          <p:cNvSpPr/>
          <p:nvPr/>
        </p:nvSpPr>
        <p:spPr>
          <a:xfrm>
            <a:off x="11355338" y="6723063"/>
            <a:ext cx="317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80%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Real Numbers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0F0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Compensation Intelligence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11049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Concrete market data and opportunity cost analysis over 5-10 year horizon.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5763" y="1490663"/>
            <a:ext cx="6315075" cy="4981575"/>
          </a:xfrm>
          <a:custGeom>
            <a:avLst/>
            <a:gdLst/>
            <a:ahLst/>
            <a:cxnLst/>
            <a:rect l="l" t="t" r="r" b="b"/>
            <a:pathLst>
              <a:path w="6315075" h="4981575">
                <a:moveTo>
                  <a:pt x="76218" y="0"/>
                </a:moveTo>
                <a:lnTo>
                  <a:pt x="6238857" y="0"/>
                </a:lnTo>
                <a:cubicBezTo>
                  <a:pt x="6280951" y="0"/>
                  <a:pt x="6315075" y="34124"/>
                  <a:pt x="6315075" y="76218"/>
                </a:cubicBezTo>
                <a:lnTo>
                  <a:pt x="6315075" y="4905357"/>
                </a:lnTo>
                <a:cubicBezTo>
                  <a:pt x="6315075" y="4947451"/>
                  <a:pt x="6280951" y="4981575"/>
                  <a:pt x="6238857" y="4981575"/>
                </a:cubicBezTo>
                <a:lnTo>
                  <a:pt x="76218" y="4981575"/>
                </a:lnTo>
                <a:cubicBezTo>
                  <a:pt x="34124" y="4981575"/>
                  <a:pt x="0" y="4947451"/>
                  <a:pt x="0" y="4905357"/>
                </a:cubicBezTo>
                <a:lnTo>
                  <a:pt x="0" y="76218"/>
                </a:lnTo>
                <a:cubicBezTo>
                  <a:pt x="0" y="34152"/>
                  <a:pt x="34152" y="0"/>
                  <a:pt x="76218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2925" y="1647825"/>
            <a:ext cx="60864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Compensation Trajectory Comparison</a:t>
            </a:r>
            <a:endParaRPr lang="en-US" sz="1600" dirty="0"/>
          </a:p>
        </p:txBody>
      </p:sp>
      <p:pic>
        <p:nvPicPr>
          <p:cNvPr id="7" name="Image 0" descr="https://kimi-img.moonshot.cn/pub/slides/26-03-01-18:16:06-d6i13pg51tqallfivgf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42925" y="2028825"/>
            <a:ext cx="6000750" cy="3619500"/>
          </a:xfrm>
          <a:prstGeom prst="roundRect">
            <a:avLst>
              <a:gd name="adj" fmla="val 0"/>
            </a:avLst>
          </a:prstGeom>
        </p:spPr>
      </p:pic>
      <p:sp>
        <p:nvSpPr>
          <p:cNvPr id="8" name="Shape 5"/>
          <p:cNvSpPr/>
          <p:nvPr/>
        </p:nvSpPr>
        <p:spPr>
          <a:xfrm>
            <a:off x="6903690" y="1490663"/>
            <a:ext cx="4905375" cy="2095500"/>
          </a:xfrm>
          <a:custGeom>
            <a:avLst/>
            <a:gdLst/>
            <a:ahLst/>
            <a:cxnLst/>
            <a:rect l="l" t="t" r="r" b="b"/>
            <a:pathLst>
              <a:path w="4905375" h="2095500">
                <a:moveTo>
                  <a:pt x="76192" y="0"/>
                </a:moveTo>
                <a:lnTo>
                  <a:pt x="4829183" y="0"/>
                </a:lnTo>
                <a:cubicBezTo>
                  <a:pt x="4871263" y="0"/>
                  <a:pt x="4905375" y="34112"/>
                  <a:pt x="4905375" y="76192"/>
                </a:cubicBezTo>
                <a:lnTo>
                  <a:pt x="4905375" y="2019308"/>
                </a:lnTo>
                <a:cubicBezTo>
                  <a:pt x="4905375" y="2061388"/>
                  <a:pt x="4871263" y="2095500"/>
                  <a:pt x="4829183" y="2095500"/>
                </a:cubicBezTo>
                <a:lnTo>
                  <a:pt x="76192" y="2095500"/>
                </a:lnTo>
                <a:cubicBezTo>
                  <a:pt x="34112" y="2095500"/>
                  <a:pt x="0" y="2061388"/>
                  <a:pt x="0" y="2019308"/>
                </a:cubicBezTo>
                <a:lnTo>
                  <a:pt x="0" y="76192"/>
                </a:lnTo>
                <a:cubicBezTo>
                  <a:pt x="0" y="34141"/>
                  <a:pt x="34141" y="0"/>
                  <a:pt x="76192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C0A062">
                <a:alpha val="30196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060853" y="1647825"/>
            <a:ext cx="46672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5-Year Opportunity Cost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060853" y="1990725"/>
            <a:ext cx="4591050" cy="381000"/>
          </a:xfrm>
          <a:custGeom>
            <a:avLst/>
            <a:gdLst/>
            <a:ahLst/>
            <a:cxnLst/>
            <a:rect l="l" t="t" r="r" b="b"/>
            <a:pathLst>
              <a:path w="4591050" h="381000">
                <a:moveTo>
                  <a:pt x="38100" y="0"/>
                </a:moveTo>
                <a:lnTo>
                  <a:pt x="4552950" y="0"/>
                </a:lnTo>
                <a:cubicBezTo>
                  <a:pt x="4573978" y="0"/>
                  <a:pt x="4591050" y="17072"/>
                  <a:pt x="4591050" y="38100"/>
                </a:cubicBezTo>
                <a:lnTo>
                  <a:pt x="4591050" y="342900"/>
                </a:lnTo>
                <a:cubicBezTo>
                  <a:pt x="4591050" y="363928"/>
                  <a:pt x="4573978" y="381000"/>
                  <a:pt x="4552950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1" name="Text 8"/>
          <p:cNvSpPr/>
          <p:nvPr/>
        </p:nvSpPr>
        <p:spPr>
          <a:xfrm>
            <a:off x="7137053" y="2085975"/>
            <a:ext cx="1285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ASN Path (optimistic)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070654" y="2066925"/>
            <a:ext cx="5810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3.6B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7060853" y="2447925"/>
            <a:ext cx="4591050" cy="381000"/>
          </a:xfrm>
          <a:custGeom>
            <a:avLst/>
            <a:gdLst/>
            <a:ahLst/>
            <a:cxnLst/>
            <a:rect l="l" t="t" r="r" b="b"/>
            <a:pathLst>
              <a:path w="4591050" h="381000">
                <a:moveTo>
                  <a:pt x="38100" y="0"/>
                </a:moveTo>
                <a:lnTo>
                  <a:pt x="4552950" y="0"/>
                </a:lnTo>
                <a:cubicBezTo>
                  <a:pt x="4573978" y="0"/>
                  <a:pt x="4591050" y="17072"/>
                  <a:pt x="4591050" y="38100"/>
                </a:cubicBezTo>
                <a:lnTo>
                  <a:pt x="4591050" y="342900"/>
                </a:lnTo>
                <a:cubicBezTo>
                  <a:pt x="4591050" y="363928"/>
                  <a:pt x="4573978" y="381000"/>
                  <a:pt x="4552950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4" name="Text 11"/>
          <p:cNvSpPr/>
          <p:nvPr/>
        </p:nvSpPr>
        <p:spPr>
          <a:xfrm>
            <a:off x="7137053" y="2543175"/>
            <a:ext cx="16002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Market Path (conservative)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0927110" y="2524125"/>
            <a:ext cx="7239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12–18B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7065615" y="2909888"/>
            <a:ext cx="4581525" cy="390525"/>
          </a:xfrm>
          <a:custGeom>
            <a:avLst/>
            <a:gdLst/>
            <a:ahLst/>
            <a:cxnLst/>
            <a:rect l="l" t="t" r="r" b="b"/>
            <a:pathLst>
              <a:path w="4581525" h="390525">
                <a:moveTo>
                  <a:pt x="38100" y="0"/>
                </a:moveTo>
                <a:lnTo>
                  <a:pt x="4543425" y="0"/>
                </a:lnTo>
                <a:cubicBezTo>
                  <a:pt x="4564467" y="0"/>
                  <a:pt x="4581525" y="17058"/>
                  <a:pt x="4581525" y="38100"/>
                </a:cubicBezTo>
                <a:lnTo>
                  <a:pt x="4581525" y="352425"/>
                </a:lnTo>
                <a:cubicBezTo>
                  <a:pt x="4581525" y="373467"/>
                  <a:pt x="4564467" y="390525"/>
                  <a:pt x="4543425" y="390525"/>
                </a:cubicBezTo>
                <a:lnTo>
                  <a:pt x="38100" y="390525"/>
                </a:lnTo>
                <a:cubicBezTo>
                  <a:pt x="17058" y="390525"/>
                  <a:pt x="0" y="373467"/>
                  <a:pt x="0" y="3524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 w="12700">
            <a:solidFill>
              <a:srgbClr val="C0A062">
                <a:alpha val="4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146578" y="3009900"/>
            <a:ext cx="295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Gap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0739586" y="2990850"/>
            <a:ext cx="8953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8.4–14.4B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6903690" y="3709988"/>
            <a:ext cx="4905375" cy="2095500"/>
          </a:xfrm>
          <a:custGeom>
            <a:avLst/>
            <a:gdLst/>
            <a:ahLst/>
            <a:cxnLst/>
            <a:rect l="l" t="t" r="r" b="b"/>
            <a:pathLst>
              <a:path w="4905375" h="2095500">
                <a:moveTo>
                  <a:pt x="76192" y="0"/>
                </a:moveTo>
                <a:lnTo>
                  <a:pt x="4829183" y="0"/>
                </a:lnTo>
                <a:cubicBezTo>
                  <a:pt x="4871263" y="0"/>
                  <a:pt x="4905375" y="34112"/>
                  <a:pt x="4905375" y="76192"/>
                </a:cubicBezTo>
                <a:lnTo>
                  <a:pt x="4905375" y="2019308"/>
                </a:lnTo>
                <a:cubicBezTo>
                  <a:pt x="4905375" y="2061388"/>
                  <a:pt x="4871263" y="2095500"/>
                  <a:pt x="4829183" y="2095500"/>
                </a:cubicBezTo>
                <a:lnTo>
                  <a:pt x="76192" y="2095500"/>
                </a:lnTo>
                <a:cubicBezTo>
                  <a:pt x="34112" y="2095500"/>
                  <a:pt x="0" y="2061388"/>
                  <a:pt x="0" y="2019308"/>
                </a:cubicBezTo>
                <a:lnTo>
                  <a:pt x="0" y="76192"/>
                </a:lnTo>
                <a:cubicBezTo>
                  <a:pt x="0" y="34141"/>
                  <a:pt x="34141" y="0"/>
                  <a:pt x="76192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C0A062">
                <a:alpha val="30196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7060853" y="3867150"/>
            <a:ext cx="46672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10-Year Opportunity Cost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7060853" y="4210050"/>
            <a:ext cx="4591050" cy="381000"/>
          </a:xfrm>
          <a:custGeom>
            <a:avLst/>
            <a:gdLst/>
            <a:ahLst/>
            <a:cxnLst/>
            <a:rect l="l" t="t" r="r" b="b"/>
            <a:pathLst>
              <a:path w="4591050" h="381000">
                <a:moveTo>
                  <a:pt x="38100" y="0"/>
                </a:moveTo>
                <a:lnTo>
                  <a:pt x="4552950" y="0"/>
                </a:lnTo>
                <a:cubicBezTo>
                  <a:pt x="4573978" y="0"/>
                  <a:pt x="4591050" y="17072"/>
                  <a:pt x="4591050" y="38100"/>
                </a:cubicBezTo>
                <a:lnTo>
                  <a:pt x="4591050" y="342900"/>
                </a:lnTo>
                <a:cubicBezTo>
                  <a:pt x="4591050" y="363928"/>
                  <a:pt x="4573978" y="381000"/>
                  <a:pt x="4552950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22" name="Text 19"/>
          <p:cNvSpPr/>
          <p:nvPr/>
        </p:nvSpPr>
        <p:spPr>
          <a:xfrm>
            <a:off x="7137053" y="4305300"/>
            <a:ext cx="1247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ASN Path (Echelon I)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11187857" y="428625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9B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7060853" y="4667250"/>
            <a:ext cx="4591050" cy="381000"/>
          </a:xfrm>
          <a:custGeom>
            <a:avLst/>
            <a:gdLst/>
            <a:ahLst/>
            <a:cxnLst/>
            <a:rect l="l" t="t" r="r" b="b"/>
            <a:pathLst>
              <a:path w="4591050" h="381000">
                <a:moveTo>
                  <a:pt x="38100" y="0"/>
                </a:moveTo>
                <a:lnTo>
                  <a:pt x="4552950" y="0"/>
                </a:lnTo>
                <a:cubicBezTo>
                  <a:pt x="4573978" y="0"/>
                  <a:pt x="4591050" y="17072"/>
                  <a:pt x="4591050" y="38100"/>
                </a:cubicBezTo>
                <a:lnTo>
                  <a:pt x="4591050" y="342900"/>
                </a:lnTo>
                <a:cubicBezTo>
                  <a:pt x="4591050" y="363928"/>
                  <a:pt x="4573978" y="381000"/>
                  <a:pt x="4552950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25" name="Text 22"/>
          <p:cNvSpPr/>
          <p:nvPr/>
        </p:nvSpPr>
        <p:spPr>
          <a:xfrm>
            <a:off x="7137053" y="4762500"/>
            <a:ext cx="1238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Market Path (Senior)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10825014" y="4743450"/>
            <a:ext cx="828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30–50B</a:t>
            </a: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7065615" y="5129213"/>
            <a:ext cx="4581525" cy="390525"/>
          </a:xfrm>
          <a:custGeom>
            <a:avLst/>
            <a:gdLst/>
            <a:ahLst/>
            <a:cxnLst/>
            <a:rect l="l" t="t" r="r" b="b"/>
            <a:pathLst>
              <a:path w="4581525" h="390525">
                <a:moveTo>
                  <a:pt x="38100" y="0"/>
                </a:moveTo>
                <a:lnTo>
                  <a:pt x="4543425" y="0"/>
                </a:lnTo>
                <a:cubicBezTo>
                  <a:pt x="4564467" y="0"/>
                  <a:pt x="4581525" y="17058"/>
                  <a:pt x="4581525" y="38100"/>
                </a:cubicBezTo>
                <a:lnTo>
                  <a:pt x="4581525" y="352425"/>
                </a:lnTo>
                <a:cubicBezTo>
                  <a:pt x="4581525" y="373467"/>
                  <a:pt x="4564467" y="390525"/>
                  <a:pt x="4543425" y="390525"/>
                </a:cubicBezTo>
                <a:lnTo>
                  <a:pt x="38100" y="390525"/>
                </a:lnTo>
                <a:cubicBezTo>
                  <a:pt x="17058" y="390525"/>
                  <a:pt x="0" y="373467"/>
                  <a:pt x="0" y="3524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 w="12700">
            <a:solidFill>
              <a:srgbClr val="C0A062">
                <a:alpha val="4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146578" y="5229225"/>
            <a:ext cx="2952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Gap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10925249" y="5210175"/>
            <a:ext cx="7143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Rp 21–41B</a:t>
            </a: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6903690" y="5929313"/>
            <a:ext cx="4905375" cy="542925"/>
          </a:xfrm>
          <a:custGeom>
            <a:avLst/>
            <a:gdLst/>
            <a:ahLst/>
            <a:cxnLst/>
            <a:rect l="l" t="t" r="r" b="b"/>
            <a:pathLst>
              <a:path w="4905375" h="542925">
                <a:moveTo>
                  <a:pt x="76200" y="0"/>
                </a:moveTo>
                <a:lnTo>
                  <a:pt x="4829175" y="0"/>
                </a:lnTo>
                <a:cubicBezTo>
                  <a:pt x="4871259" y="0"/>
                  <a:pt x="4905375" y="34116"/>
                  <a:pt x="4905375" y="76200"/>
                </a:cubicBezTo>
                <a:lnTo>
                  <a:pt x="4905375" y="466725"/>
                </a:lnTo>
                <a:cubicBezTo>
                  <a:pt x="4905375" y="508809"/>
                  <a:pt x="4871259" y="542925"/>
                  <a:pt x="4829175" y="542925"/>
                </a:cubicBezTo>
                <a:lnTo>
                  <a:pt x="76200" y="542925"/>
                </a:lnTo>
                <a:cubicBezTo>
                  <a:pt x="34116" y="542925"/>
                  <a:pt x="0" y="508809"/>
                  <a:pt x="0" y="4667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7037040" y="6062663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114300"/>
                </a:moveTo>
                <a:cubicBezTo>
                  <a:pt x="88692" y="114300"/>
                  <a:pt x="114300" y="88692"/>
                  <a:pt x="114300" y="57150"/>
                </a:cubicBezTo>
                <a:cubicBezTo>
                  <a:pt x="114300" y="25608"/>
                  <a:pt x="88692" y="0"/>
                  <a:pt x="57150" y="0"/>
                </a:cubicBezTo>
                <a:cubicBezTo>
                  <a:pt x="25608" y="0"/>
                  <a:pt x="0" y="25608"/>
                  <a:pt x="0" y="57150"/>
                </a:cubicBezTo>
                <a:cubicBezTo>
                  <a:pt x="0" y="88692"/>
                  <a:pt x="25608" y="114300"/>
                  <a:pt x="57150" y="114300"/>
                </a:cubicBezTo>
                <a:close/>
                <a:moveTo>
                  <a:pt x="50006" y="35719"/>
                </a:moveTo>
                <a:cubicBezTo>
                  <a:pt x="50006" y="31776"/>
                  <a:pt x="53207" y="28575"/>
                  <a:pt x="57150" y="28575"/>
                </a:cubicBezTo>
                <a:cubicBezTo>
                  <a:pt x="61093" y="28575"/>
                  <a:pt x="64294" y="31776"/>
                  <a:pt x="64294" y="35719"/>
                </a:cubicBezTo>
                <a:cubicBezTo>
                  <a:pt x="64294" y="39661"/>
                  <a:pt x="61093" y="42863"/>
                  <a:pt x="57150" y="42863"/>
                </a:cubicBezTo>
                <a:cubicBezTo>
                  <a:pt x="53207" y="42863"/>
                  <a:pt x="50006" y="39661"/>
                  <a:pt x="50006" y="35719"/>
                </a:cubicBezTo>
                <a:close/>
                <a:moveTo>
                  <a:pt x="48220" y="50006"/>
                </a:moveTo>
                <a:lnTo>
                  <a:pt x="58936" y="50006"/>
                </a:lnTo>
                <a:cubicBezTo>
                  <a:pt x="61905" y="50006"/>
                  <a:pt x="64294" y="52395"/>
                  <a:pt x="64294" y="55364"/>
                </a:cubicBezTo>
                <a:lnTo>
                  <a:pt x="64294" y="75009"/>
                </a:lnTo>
                <a:lnTo>
                  <a:pt x="66080" y="75009"/>
                </a:lnTo>
                <a:cubicBezTo>
                  <a:pt x="69049" y="75009"/>
                  <a:pt x="71438" y="77398"/>
                  <a:pt x="71438" y="80367"/>
                </a:cubicBezTo>
                <a:cubicBezTo>
                  <a:pt x="71438" y="83336"/>
                  <a:pt x="69049" y="85725"/>
                  <a:pt x="66080" y="85725"/>
                </a:cubicBezTo>
                <a:lnTo>
                  <a:pt x="48220" y="85725"/>
                </a:lnTo>
                <a:cubicBezTo>
                  <a:pt x="45251" y="85725"/>
                  <a:pt x="42863" y="83336"/>
                  <a:pt x="42863" y="80367"/>
                </a:cubicBezTo>
                <a:cubicBezTo>
                  <a:pt x="42863" y="77398"/>
                  <a:pt x="45251" y="75009"/>
                  <a:pt x="48220" y="75009"/>
                </a:cubicBezTo>
                <a:lnTo>
                  <a:pt x="53578" y="75009"/>
                </a:lnTo>
                <a:lnTo>
                  <a:pt x="53578" y="60722"/>
                </a:lnTo>
                <a:lnTo>
                  <a:pt x="48220" y="60722"/>
                </a:lnTo>
                <a:cubicBezTo>
                  <a:pt x="45251" y="60722"/>
                  <a:pt x="42863" y="58333"/>
                  <a:pt x="42863" y="55364"/>
                </a:cubicBezTo>
                <a:cubicBezTo>
                  <a:pt x="42863" y="52395"/>
                  <a:pt x="45251" y="50006"/>
                  <a:pt x="48220" y="50006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32" name="Text 29"/>
          <p:cNvSpPr/>
          <p:nvPr/>
        </p:nvSpPr>
        <p:spPr>
          <a:xfrm>
            <a:off x="7222778" y="6048375"/>
            <a:ext cx="4524375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Note:</a:t>
            </a:r>
            <a:pPr>
              <a:lnSpc>
                <a:spcPct val="110000"/>
              </a:lnSpc>
            </a:pPr>
            <a:r>
              <a:rPr lang="en-US" sz="90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Market path assumes conservative 10% annual growth. PhD completion in 2031 adds 20-30% premium.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Positioning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0F0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Role Targeting — Optimal Archetypes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11049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Three role types that maximize Subkhan's asymmetric advantage. Not applying to everything.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1000" y="1504950"/>
            <a:ext cx="3705225" cy="4229100"/>
          </a:xfrm>
          <a:custGeom>
            <a:avLst/>
            <a:gdLst/>
            <a:ahLst/>
            <a:cxnLst/>
            <a:rect l="l" t="t" r="r" b="b"/>
            <a:pathLst>
              <a:path w="3705225" h="422910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4152884"/>
                </a:lnTo>
                <a:cubicBezTo>
                  <a:pt x="3705225" y="4194977"/>
                  <a:pt x="3671102" y="4229100"/>
                  <a:pt x="3629009" y="4229100"/>
                </a:cubicBezTo>
                <a:lnTo>
                  <a:pt x="76216" y="4229100"/>
                </a:lnTo>
                <a:cubicBezTo>
                  <a:pt x="34123" y="4229100"/>
                  <a:pt x="0" y="4194977"/>
                  <a:pt x="0" y="4152884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381000" y="1504950"/>
            <a:ext cx="3705225" cy="38100"/>
          </a:xfrm>
          <a:custGeom>
            <a:avLst/>
            <a:gdLst/>
            <a:ahLst/>
            <a:cxnLst/>
            <a:rect l="l" t="t" r="r" b="b"/>
            <a:pathLst>
              <a:path w="3705225" h="3810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7" name="Shape 5"/>
          <p:cNvSpPr/>
          <p:nvPr/>
        </p:nvSpPr>
        <p:spPr>
          <a:xfrm>
            <a:off x="533400" y="1676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19125" y="1781175"/>
            <a:ext cx="214313" cy="171450"/>
          </a:xfrm>
          <a:custGeom>
            <a:avLst/>
            <a:gdLst/>
            <a:ahLst/>
            <a:cxnLst/>
            <a:rect l="l" t="t" r="r" b="b"/>
            <a:pathLst>
              <a:path w="214313" h="171450">
                <a:moveTo>
                  <a:pt x="128588" y="10716"/>
                </a:moveTo>
                <a:lnTo>
                  <a:pt x="171450" y="10716"/>
                </a:lnTo>
                <a:cubicBezTo>
                  <a:pt x="177377" y="10716"/>
                  <a:pt x="182166" y="15504"/>
                  <a:pt x="182166" y="21431"/>
                </a:cubicBezTo>
                <a:cubicBezTo>
                  <a:pt x="182166" y="27358"/>
                  <a:pt x="177377" y="32147"/>
                  <a:pt x="171450" y="32147"/>
                </a:cubicBezTo>
                <a:lnTo>
                  <a:pt x="133410" y="32147"/>
                </a:lnTo>
                <a:cubicBezTo>
                  <a:pt x="131668" y="40786"/>
                  <a:pt x="125741" y="47919"/>
                  <a:pt x="117872" y="51335"/>
                </a:cubicBezTo>
                <a:lnTo>
                  <a:pt x="117872" y="150019"/>
                </a:lnTo>
                <a:lnTo>
                  <a:pt x="171450" y="150019"/>
                </a:lnTo>
                <a:cubicBezTo>
                  <a:pt x="177377" y="150019"/>
                  <a:pt x="182166" y="154807"/>
                  <a:pt x="182166" y="160734"/>
                </a:cubicBezTo>
                <a:cubicBezTo>
                  <a:pt x="182166" y="166661"/>
                  <a:pt x="177377" y="171450"/>
                  <a:pt x="171450" y="171450"/>
                </a:cubicBezTo>
                <a:lnTo>
                  <a:pt x="42863" y="171450"/>
                </a:lnTo>
                <a:cubicBezTo>
                  <a:pt x="36935" y="171450"/>
                  <a:pt x="32147" y="166661"/>
                  <a:pt x="32147" y="160734"/>
                </a:cubicBezTo>
                <a:cubicBezTo>
                  <a:pt x="32147" y="154807"/>
                  <a:pt x="36935" y="150019"/>
                  <a:pt x="42863" y="150019"/>
                </a:cubicBezTo>
                <a:lnTo>
                  <a:pt x="96441" y="150019"/>
                </a:lnTo>
                <a:lnTo>
                  <a:pt x="96441" y="51335"/>
                </a:lnTo>
                <a:cubicBezTo>
                  <a:pt x="88571" y="47885"/>
                  <a:pt x="82644" y="40753"/>
                  <a:pt x="80903" y="32147"/>
                </a:cubicBezTo>
                <a:lnTo>
                  <a:pt x="42863" y="32147"/>
                </a:lnTo>
                <a:cubicBezTo>
                  <a:pt x="36935" y="32147"/>
                  <a:pt x="32147" y="27358"/>
                  <a:pt x="32147" y="21431"/>
                </a:cubicBezTo>
                <a:cubicBezTo>
                  <a:pt x="32147" y="15504"/>
                  <a:pt x="36935" y="10716"/>
                  <a:pt x="42863" y="10716"/>
                </a:cubicBezTo>
                <a:lnTo>
                  <a:pt x="85725" y="10716"/>
                </a:lnTo>
                <a:cubicBezTo>
                  <a:pt x="90614" y="4219"/>
                  <a:pt x="98383" y="0"/>
                  <a:pt x="107156" y="0"/>
                </a:cubicBezTo>
                <a:cubicBezTo>
                  <a:pt x="115930" y="0"/>
                  <a:pt x="123698" y="4219"/>
                  <a:pt x="128588" y="10716"/>
                </a:cubicBezTo>
                <a:close/>
                <a:moveTo>
                  <a:pt x="147206" y="107156"/>
                </a:moveTo>
                <a:lnTo>
                  <a:pt x="195694" y="107156"/>
                </a:lnTo>
                <a:lnTo>
                  <a:pt x="171450" y="65566"/>
                </a:lnTo>
                <a:lnTo>
                  <a:pt x="147206" y="107156"/>
                </a:lnTo>
                <a:close/>
                <a:moveTo>
                  <a:pt x="171450" y="139303"/>
                </a:moveTo>
                <a:cubicBezTo>
                  <a:pt x="150387" y="139303"/>
                  <a:pt x="132874" y="127918"/>
                  <a:pt x="129257" y="112882"/>
                </a:cubicBezTo>
                <a:cubicBezTo>
                  <a:pt x="128387" y="109199"/>
                  <a:pt x="129592" y="105415"/>
                  <a:pt x="131501" y="102133"/>
                </a:cubicBezTo>
                <a:lnTo>
                  <a:pt x="163380" y="47484"/>
                </a:lnTo>
                <a:cubicBezTo>
                  <a:pt x="165054" y="44604"/>
                  <a:pt x="168135" y="42863"/>
                  <a:pt x="171450" y="42863"/>
                </a:cubicBezTo>
                <a:cubicBezTo>
                  <a:pt x="174765" y="42863"/>
                  <a:pt x="177846" y="44637"/>
                  <a:pt x="179520" y="47484"/>
                </a:cubicBezTo>
                <a:lnTo>
                  <a:pt x="211399" y="102133"/>
                </a:lnTo>
                <a:cubicBezTo>
                  <a:pt x="213308" y="105415"/>
                  <a:pt x="214513" y="109199"/>
                  <a:pt x="213643" y="112882"/>
                </a:cubicBezTo>
                <a:cubicBezTo>
                  <a:pt x="210026" y="127884"/>
                  <a:pt x="192513" y="139303"/>
                  <a:pt x="171450" y="139303"/>
                </a:cubicBezTo>
                <a:close/>
                <a:moveTo>
                  <a:pt x="42461" y="65566"/>
                </a:moveTo>
                <a:lnTo>
                  <a:pt x="18217" y="107156"/>
                </a:lnTo>
                <a:lnTo>
                  <a:pt x="66738" y="107156"/>
                </a:lnTo>
                <a:lnTo>
                  <a:pt x="42461" y="65566"/>
                </a:lnTo>
                <a:close/>
                <a:moveTo>
                  <a:pt x="301" y="112882"/>
                </a:moveTo>
                <a:cubicBezTo>
                  <a:pt x="-569" y="109199"/>
                  <a:pt x="636" y="105415"/>
                  <a:pt x="2545" y="102133"/>
                </a:cubicBezTo>
                <a:lnTo>
                  <a:pt x="34424" y="47484"/>
                </a:lnTo>
                <a:cubicBezTo>
                  <a:pt x="36098" y="44604"/>
                  <a:pt x="39179" y="42863"/>
                  <a:pt x="42494" y="42863"/>
                </a:cubicBezTo>
                <a:cubicBezTo>
                  <a:pt x="45809" y="42863"/>
                  <a:pt x="48890" y="44637"/>
                  <a:pt x="50564" y="47484"/>
                </a:cubicBezTo>
                <a:lnTo>
                  <a:pt x="82443" y="102133"/>
                </a:lnTo>
                <a:cubicBezTo>
                  <a:pt x="84352" y="105415"/>
                  <a:pt x="85558" y="109199"/>
                  <a:pt x="84687" y="112882"/>
                </a:cubicBezTo>
                <a:cubicBezTo>
                  <a:pt x="81070" y="127884"/>
                  <a:pt x="63557" y="139303"/>
                  <a:pt x="42494" y="139303"/>
                </a:cubicBezTo>
                <a:cubicBezTo>
                  <a:pt x="21431" y="139303"/>
                  <a:pt x="3918" y="127918"/>
                  <a:pt x="301" y="112882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9" name="Text 7"/>
          <p:cNvSpPr/>
          <p:nvPr/>
        </p:nvSpPr>
        <p:spPr>
          <a:xfrm>
            <a:off x="1028700" y="1759744"/>
            <a:ext cx="2238375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3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AI Policy Advisor/Consultant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33400" y="2171700"/>
            <a:ext cx="3400425" cy="723900"/>
          </a:xfrm>
          <a:custGeom>
            <a:avLst/>
            <a:gdLst/>
            <a:ahLst/>
            <a:cxnLst/>
            <a:rect l="l" t="t" r="r" b="b"/>
            <a:pathLst>
              <a:path w="3400425" h="723900">
                <a:moveTo>
                  <a:pt x="38099" y="0"/>
                </a:moveTo>
                <a:lnTo>
                  <a:pt x="3362326" y="0"/>
                </a:lnTo>
                <a:cubicBezTo>
                  <a:pt x="3383353" y="0"/>
                  <a:pt x="3400425" y="17072"/>
                  <a:pt x="3400425" y="38099"/>
                </a:cubicBezTo>
                <a:lnTo>
                  <a:pt x="3400425" y="685801"/>
                </a:lnTo>
                <a:cubicBezTo>
                  <a:pt x="3400425" y="706828"/>
                  <a:pt x="3383353" y="723900"/>
                  <a:pt x="3362326" y="723900"/>
                </a:cubicBezTo>
                <a:lnTo>
                  <a:pt x="38099" y="723900"/>
                </a:lnTo>
                <a:cubicBezTo>
                  <a:pt x="17072" y="723900"/>
                  <a:pt x="0" y="706828"/>
                  <a:pt x="0" y="685801"/>
                </a:cubicBezTo>
                <a:lnTo>
                  <a:pt x="0" y="38099"/>
                </a:lnTo>
                <a:cubicBezTo>
                  <a:pt x="0" y="17072"/>
                  <a:pt x="17072" y="0"/>
                  <a:pt x="38099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1" name="Text 9"/>
          <p:cNvSpPr/>
          <p:nvPr/>
        </p:nvSpPr>
        <p:spPr>
          <a:xfrm>
            <a:off x="609600" y="2247900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Role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09600" y="2438400"/>
            <a:ext cx="33147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Bridge between government and AI industry. Advise on regulation, implementation, strategy.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33400" y="2971800"/>
            <a:ext cx="3400425" cy="723900"/>
          </a:xfrm>
          <a:custGeom>
            <a:avLst/>
            <a:gdLst/>
            <a:ahLst/>
            <a:cxnLst/>
            <a:rect l="l" t="t" r="r" b="b"/>
            <a:pathLst>
              <a:path w="3400425" h="723900">
                <a:moveTo>
                  <a:pt x="38099" y="0"/>
                </a:moveTo>
                <a:lnTo>
                  <a:pt x="3362326" y="0"/>
                </a:lnTo>
                <a:cubicBezTo>
                  <a:pt x="3383353" y="0"/>
                  <a:pt x="3400425" y="17072"/>
                  <a:pt x="3400425" y="38099"/>
                </a:cubicBezTo>
                <a:lnTo>
                  <a:pt x="3400425" y="685801"/>
                </a:lnTo>
                <a:cubicBezTo>
                  <a:pt x="3400425" y="706828"/>
                  <a:pt x="3383353" y="723900"/>
                  <a:pt x="3362326" y="723900"/>
                </a:cubicBezTo>
                <a:lnTo>
                  <a:pt x="38099" y="723900"/>
                </a:lnTo>
                <a:cubicBezTo>
                  <a:pt x="17072" y="723900"/>
                  <a:pt x="0" y="706828"/>
                  <a:pt x="0" y="685801"/>
                </a:cubicBezTo>
                <a:lnTo>
                  <a:pt x="0" y="38099"/>
                </a:lnTo>
                <a:cubicBezTo>
                  <a:pt x="0" y="17072"/>
                  <a:pt x="17072" y="0"/>
                  <a:pt x="38099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4" name="Text 12"/>
          <p:cNvSpPr/>
          <p:nvPr/>
        </p:nvSpPr>
        <p:spPr>
          <a:xfrm>
            <a:off x="609600" y="3048000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09600" y="3238500"/>
            <a:ext cx="3324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$140–225K/year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09600" y="3467100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Indonesia: Rp 2.3–3.6B/year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33400" y="3771900"/>
            <a:ext cx="3400425" cy="990600"/>
          </a:xfrm>
          <a:custGeom>
            <a:avLst/>
            <a:gdLst/>
            <a:ahLst/>
            <a:cxnLst/>
            <a:rect l="l" t="t" r="r" b="b"/>
            <a:pathLst>
              <a:path w="3400425" h="990600">
                <a:moveTo>
                  <a:pt x="38098" y="0"/>
                </a:moveTo>
                <a:lnTo>
                  <a:pt x="3362327" y="0"/>
                </a:lnTo>
                <a:cubicBezTo>
                  <a:pt x="3383368" y="0"/>
                  <a:pt x="3400425" y="17057"/>
                  <a:pt x="3400425" y="38098"/>
                </a:cubicBezTo>
                <a:lnTo>
                  <a:pt x="3400425" y="952502"/>
                </a:lnTo>
                <a:cubicBezTo>
                  <a:pt x="3400425" y="973543"/>
                  <a:pt x="3383368" y="990600"/>
                  <a:pt x="3362327" y="990600"/>
                </a:cubicBezTo>
                <a:lnTo>
                  <a:pt x="38098" y="990600"/>
                </a:lnTo>
                <a:cubicBezTo>
                  <a:pt x="17057" y="990600"/>
                  <a:pt x="0" y="973543"/>
                  <a:pt x="0" y="9525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8" name="Text 16"/>
          <p:cNvSpPr/>
          <p:nvPr/>
        </p:nvSpPr>
        <p:spPr>
          <a:xfrm>
            <a:off x="609600" y="3848100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Skills to Highlight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31031" y="4076700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20" name="Text 18"/>
          <p:cNvSpPr/>
          <p:nvPr/>
        </p:nvSpPr>
        <p:spPr>
          <a:xfrm>
            <a:off x="752475" y="4038600"/>
            <a:ext cx="3171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SIBARU track record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31031" y="4305300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22" name="Text 20"/>
          <p:cNvSpPr/>
          <p:nvPr/>
        </p:nvSpPr>
        <p:spPr>
          <a:xfrm>
            <a:off x="752475" y="4267200"/>
            <a:ext cx="3171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AAGIF/AGIR frameworks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31031" y="4533900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24" name="Text 22"/>
          <p:cNvSpPr/>
          <p:nvPr/>
        </p:nvSpPr>
        <p:spPr>
          <a:xfrm>
            <a:off x="752475" y="4495800"/>
            <a:ext cx="3171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stakeholder mgmt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38163" y="4843463"/>
            <a:ext cx="3390900" cy="733425"/>
          </a:xfrm>
          <a:custGeom>
            <a:avLst/>
            <a:gdLst/>
            <a:ahLst/>
            <a:cxnLst/>
            <a:rect l="l" t="t" r="r" b="b"/>
            <a:pathLst>
              <a:path w="3390900" h="733425">
                <a:moveTo>
                  <a:pt x="38101" y="0"/>
                </a:moveTo>
                <a:lnTo>
                  <a:pt x="3352799" y="0"/>
                </a:lnTo>
                <a:cubicBezTo>
                  <a:pt x="3373827" y="0"/>
                  <a:pt x="3390900" y="17073"/>
                  <a:pt x="3390900" y="38101"/>
                </a:cubicBezTo>
                <a:lnTo>
                  <a:pt x="3390900" y="695324"/>
                </a:lnTo>
                <a:cubicBezTo>
                  <a:pt x="3390900" y="716352"/>
                  <a:pt x="3373827" y="733425"/>
                  <a:pt x="3352799" y="733425"/>
                </a:cubicBezTo>
                <a:lnTo>
                  <a:pt x="38101" y="733425"/>
                </a:lnTo>
                <a:cubicBezTo>
                  <a:pt x="17073" y="733425"/>
                  <a:pt x="0" y="716352"/>
                  <a:pt x="0" y="695324"/>
                </a:cubicBezTo>
                <a:lnTo>
                  <a:pt x="0" y="38101"/>
                </a:lnTo>
                <a:cubicBezTo>
                  <a:pt x="0" y="17073"/>
                  <a:pt x="17073" y="0"/>
                  <a:pt x="38101" y="0"/>
                </a:cubicBezTo>
                <a:close/>
              </a:path>
            </a:pathLst>
          </a:custGeom>
          <a:solidFill>
            <a:srgbClr val="C0A062">
              <a:alpha val="10196"/>
            </a:srgbClr>
          </a:solidFill>
          <a:ln w="12700">
            <a:solidFill>
              <a:srgbClr val="C0A062">
                <a:alpha val="30196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19125" y="4924425"/>
            <a:ext cx="32861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GAP TO CLOSE: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19125" y="5114925"/>
            <a:ext cx="32956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International publication record, consulting case interview skills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241750" y="1504950"/>
            <a:ext cx="3705225" cy="4229100"/>
          </a:xfrm>
          <a:custGeom>
            <a:avLst/>
            <a:gdLst/>
            <a:ahLst/>
            <a:cxnLst/>
            <a:rect l="l" t="t" r="r" b="b"/>
            <a:pathLst>
              <a:path w="3705225" h="422910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4152884"/>
                </a:lnTo>
                <a:cubicBezTo>
                  <a:pt x="3705225" y="4194977"/>
                  <a:pt x="3671102" y="4229100"/>
                  <a:pt x="3629009" y="4229100"/>
                </a:cubicBezTo>
                <a:lnTo>
                  <a:pt x="76216" y="4229100"/>
                </a:lnTo>
                <a:cubicBezTo>
                  <a:pt x="34123" y="4229100"/>
                  <a:pt x="0" y="4194977"/>
                  <a:pt x="0" y="4152884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/>
        </p:spPr>
      </p:sp>
      <p:sp>
        <p:nvSpPr>
          <p:cNvPr id="29" name="Shape 27"/>
          <p:cNvSpPr/>
          <p:nvPr/>
        </p:nvSpPr>
        <p:spPr>
          <a:xfrm>
            <a:off x="4241750" y="1504950"/>
            <a:ext cx="3705225" cy="38100"/>
          </a:xfrm>
          <a:custGeom>
            <a:avLst/>
            <a:gdLst/>
            <a:ahLst/>
            <a:cxnLst/>
            <a:rect l="l" t="t" r="r" b="b"/>
            <a:pathLst>
              <a:path w="3705225" h="3810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0" name="Shape 28"/>
          <p:cNvSpPr/>
          <p:nvPr/>
        </p:nvSpPr>
        <p:spPr>
          <a:xfrm>
            <a:off x="4394150" y="1676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4490591" y="1781175"/>
            <a:ext cx="192881" cy="171450"/>
          </a:xfrm>
          <a:custGeom>
            <a:avLst/>
            <a:gdLst/>
            <a:ahLst/>
            <a:cxnLst/>
            <a:rect l="l" t="t" r="r" b="b"/>
            <a:pathLst>
              <a:path w="192881" h="171450">
                <a:moveTo>
                  <a:pt x="90045" y="28530"/>
                </a:moveTo>
                <a:lnTo>
                  <a:pt x="51000" y="71929"/>
                </a:lnTo>
                <a:cubicBezTo>
                  <a:pt x="49459" y="73636"/>
                  <a:pt x="49526" y="76282"/>
                  <a:pt x="51167" y="77923"/>
                </a:cubicBezTo>
                <a:cubicBezTo>
                  <a:pt x="61380" y="88136"/>
                  <a:pt x="77956" y="88136"/>
                  <a:pt x="88170" y="77923"/>
                </a:cubicBezTo>
                <a:lnTo>
                  <a:pt x="98818" y="67274"/>
                </a:lnTo>
                <a:cubicBezTo>
                  <a:pt x="100225" y="65868"/>
                  <a:pt x="101999" y="65097"/>
                  <a:pt x="103808" y="64963"/>
                </a:cubicBezTo>
                <a:cubicBezTo>
                  <a:pt x="106085" y="64763"/>
                  <a:pt x="108429" y="65533"/>
                  <a:pt x="110170" y="67274"/>
                </a:cubicBezTo>
                <a:lnTo>
                  <a:pt x="169307" y="125909"/>
                </a:lnTo>
                <a:lnTo>
                  <a:pt x="192881" y="107156"/>
                </a:lnTo>
                <a:lnTo>
                  <a:pt x="192881" y="10716"/>
                </a:lnTo>
                <a:lnTo>
                  <a:pt x="155377" y="32147"/>
                </a:lnTo>
                <a:lnTo>
                  <a:pt x="147407" y="26823"/>
                </a:lnTo>
                <a:cubicBezTo>
                  <a:pt x="142116" y="23306"/>
                  <a:pt x="135921" y="21431"/>
                  <a:pt x="129559" y="21431"/>
                </a:cubicBezTo>
                <a:lnTo>
                  <a:pt x="105984" y="21431"/>
                </a:lnTo>
                <a:cubicBezTo>
                  <a:pt x="105616" y="21431"/>
                  <a:pt x="105214" y="21431"/>
                  <a:pt x="104846" y="21465"/>
                </a:cubicBezTo>
                <a:cubicBezTo>
                  <a:pt x="99187" y="21766"/>
                  <a:pt x="93862" y="24311"/>
                  <a:pt x="90045" y="28530"/>
                </a:cubicBezTo>
                <a:close/>
                <a:moveTo>
                  <a:pt x="39045" y="61180"/>
                </a:moveTo>
                <a:lnTo>
                  <a:pt x="74808" y="21431"/>
                </a:lnTo>
                <a:lnTo>
                  <a:pt x="61548" y="21431"/>
                </a:lnTo>
                <a:cubicBezTo>
                  <a:pt x="53009" y="21431"/>
                  <a:pt x="44838" y="24813"/>
                  <a:pt x="38811" y="30841"/>
                </a:cubicBezTo>
                <a:lnTo>
                  <a:pt x="37505" y="32147"/>
                </a:lnTo>
                <a:lnTo>
                  <a:pt x="0" y="10716"/>
                </a:lnTo>
                <a:lnTo>
                  <a:pt x="0" y="107156"/>
                </a:lnTo>
                <a:lnTo>
                  <a:pt x="52373" y="150789"/>
                </a:lnTo>
                <a:cubicBezTo>
                  <a:pt x="60074" y="157218"/>
                  <a:pt x="69786" y="160734"/>
                  <a:pt x="79798" y="160734"/>
                </a:cubicBezTo>
                <a:lnTo>
                  <a:pt x="85055" y="160734"/>
                </a:lnTo>
                <a:lnTo>
                  <a:pt x="82711" y="158390"/>
                </a:lnTo>
                <a:cubicBezTo>
                  <a:pt x="79564" y="155243"/>
                  <a:pt x="79564" y="150153"/>
                  <a:pt x="82711" y="147038"/>
                </a:cubicBezTo>
                <a:cubicBezTo>
                  <a:pt x="85859" y="143924"/>
                  <a:pt x="90949" y="143891"/>
                  <a:pt x="94063" y="147038"/>
                </a:cubicBezTo>
                <a:lnTo>
                  <a:pt x="107792" y="160768"/>
                </a:lnTo>
                <a:lnTo>
                  <a:pt x="110806" y="160768"/>
                </a:lnTo>
                <a:cubicBezTo>
                  <a:pt x="117202" y="160768"/>
                  <a:pt x="123464" y="159328"/>
                  <a:pt x="129157" y="156649"/>
                </a:cubicBezTo>
                <a:lnTo>
                  <a:pt x="120216" y="147675"/>
                </a:lnTo>
                <a:cubicBezTo>
                  <a:pt x="117068" y="144527"/>
                  <a:pt x="117068" y="139437"/>
                  <a:pt x="120216" y="136323"/>
                </a:cubicBezTo>
                <a:cubicBezTo>
                  <a:pt x="123364" y="133209"/>
                  <a:pt x="128454" y="133175"/>
                  <a:pt x="131568" y="136323"/>
                </a:cubicBezTo>
                <a:lnTo>
                  <a:pt x="142283" y="147038"/>
                </a:lnTo>
                <a:lnTo>
                  <a:pt x="148144" y="141178"/>
                </a:lnTo>
                <a:cubicBezTo>
                  <a:pt x="151124" y="138198"/>
                  <a:pt x="151994" y="133878"/>
                  <a:pt x="150688" y="130094"/>
                </a:cubicBezTo>
                <a:lnTo>
                  <a:pt x="104511" y="84285"/>
                </a:lnTo>
                <a:lnTo>
                  <a:pt x="99521" y="89275"/>
                </a:lnTo>
                <a:cubicBezTo>
                  <a:pt x="83013" y="105783"/>
                  <a:pt x="56291" y="105783"/>
                  <a:pt x="39782" y="89275"/>
                </a:cubicBezTo>
                <a:cubicBezTo>
                  <a:pt x="32080" y="81573"/>
                  <a:pt x="31779" y="69216"/>
                  <a:pt x="39045" y="61146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2" name="Text 30"/>
          <p:cNvSpPr/>
          <p:nvPr/>
        </p:nvSpPr>
        <p:spPr>
          <a:xfrm>
            <a:off x="4889450" y="1759744"/>
            <a:ext cx="2409825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3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Government Affairs &amp; Strategy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394150" y="2171700"/>
            <a:ext cx="3400425" cy="723900"/>
          </a:xfrm>
          <a:custGeom>
            <a:avLst/>
            <a:gdLst/>
            <a:ahLst/>
            <a:cxnLst/>
            <a:rect l="l" t="t" r="r" b="b"/>
            <a:pathLst>
              <a:path w="3400425" h="723900">
                <a:moveTo>
                  <a:pt x="38099" y="0"/>
                </a:moveTo>
                <a:lnTo>
                  <a:pt x="3362326" y="0"/>
                </a:lnTo>
                <a:cubicBezTo>
                  <a:pt x="3383353" y="0"/>
                  <a:pt x="3400425" y="17072"/>
                  <a:pt x="3400425" y="38099"/>
                </a:cubicBezTo>
                <a:lnTo>
                  <a:pt x="3400425" y="685801"/>
                </a:lnTo>
                <a:cubicBezTo>
                  <a:pt x="3400425" y="706828"/>
                  <a:pt x="3383353" y="723900"/>
                  <a:pt x="3362326" y="723900"/>
                </a:cubicBezTo>
                <a:lnTo>
                  <a:pt x="38099" y="723900"/>
                </a:lnTo>
                <a:cubicBezTo>
                  <a:pt x="17072" y="723900"/>
                  <a:pt x="0" y="706828"/>
                  <a:pt x="0" y="685801"/>
                </a:cubicBezTo>
                <a:lnTo>
                  <a:pt x="0" y="38099"/>
                </a:lnTo>
                <a:cubicBezTo>
                  <a:pt x="0" y="17072"/>
                  <a:pt x="17072" y="0"/>
                  <a:pt x="38099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34" name="Text 32"/>
          <p:cNvSpPr/>
          <p:nvPr/>
        </p:nvSpPr>
        <p:spPr>
          <a:xfrm>
            <a:off x="4470350" y="2247900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Role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4470350" y="2438400"/>
            <a:ext cx="33147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Navigate regulation, build government relationships, drive public sector sales for tech companies.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394150" y="2971800"/>
            <a:ext cx="3400425" cy="723900"/>
          </a:xfrm>
          <a:custGeom>
            <a:avLst/>
            <a:gdLst/>
            <a:ahLst/>
            <a:cxnLst/>
            <a:rect l="l" t="t" r="r" b="b"/>
            <a:pathLst>
              <a:path w="3400425" h="723900">
                <a:moveTo>
                  <a:pt x="38099" y="0"/>
                </a:moveTo>
                <a:lnTo>
                  <a:pt x="3362326" y="0"/>
                </a:lnTo>
                <a:cubicBezTo>
                  <a:pt x="3383353" y="0"/>
                  <a:pt x="3400425" y="17072"/>
                  <a:pt x="3400425" y="38099"/>
                </a:cubicBezTo>
                <a:lnTo>
                  <a:pt x="3400425" y="685801"/>
                </a:lnTo>
                <a:cubicBezTo>
                  <a:pt x="3400425" y="706828"/>
                  <a:pt x="3383353" y="723900"/>
                  <a:pt x="3362326" y="723900"/>
                </a:cubicBezTo>
                <a:lnTo>
                  <a:pt x="38099" y="723900"/>
                </a:lnTo>
                <a:cubicBezTo>
                  <a:pt x="17072" y="723900"/>
                  <a:pt x="0" y="706828"/>
                  <a:pt x="0" y="685801"/>
                </a:cubicBezTo>
                <a:lnTo>
                  <a:pt x="0" y="38099"/>
                </a:lnTo>
                <a:cubicBezTo>
                  <a:pt x="0" y="17072"/>
                  <a:pt x="17072" y="0"/>
                  <a:pt x="38099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37" name="Text 35"/>
          <p:cNvSpPr/>
          <p:nvPr/>
        </p:nvSpPr>
        <p:spPr>
          <a:xfrm>
            <a:off x="4470350" y="3048000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4470350" y="3238500"/>
            <a:ext cx="3324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$120–200K/year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4470350" y="3467100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Indonesia: Rp 2.0–3.3B/year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4394150" y="3771900"/>
            <a:ext cx="3400425" cy="990600"/>
          </a:xfrm>
          <a:custGeom>
            <a:avLst/>
            <a:gdLst/>
            <a:ahLst/>
            <a:cxnLst/>
            <a:rect l="l" t="t" r="r" b="b"/>
            <a:pathLst>
              <a:path w="3400425" h="990600">
                <a:moveTo>
                  <a:pt x="38098" y="0"/>
                </a:moveTo>
                <a:lnTo>
                  <a:pt x="3362327" y="0"/>
                </a:lnTo>
                <a:cubicBezTo>
                  <a:pt x="3383368" y="0"/>
                  <a:pt x="3400425" y="17057"/>
                  <a:pt x="3400425" y="38098"/>
                </a:cubicBezTo>
                <a:lnTo>
                  <a:pt x="3400425" y="952502"/>
                </a:lnTo>
                <a:cubicBezTo>
                  <a:pt x="3400425" y="973543"/>
                  <a:pt x="3383368" y="990600"/>
                  <a:pt x="3362327" y="990600"/>
                </a:cubicBezTo>
                <a:lnTo>
                  <a:pt x="38098" y="990600"/>
                </a:lnTo>
                <a:cubicBezTo>
                  <a:pt x="17057" y="990600"/>
                  <a:pt x="0" y="973543"/>
                  <a:pt x="0" y="9525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41" name="Text 39"/>
          <p:cNvSpPr/>
          <p:nvPr/>
        </p:nvSpPr>
        <p:spPr>
          <a:xfrm>
            <a:off x="4470350" y="3848100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Skills to Highlight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4491782" y="4076700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43" name="Text 41"/>
          <p:cNvSpPr/>
          <p:nvPr/>
        </p:nvSpPr>
        <p:spPr>
          <a:xfrm>
            <a:off x="4613225" y="4038600"/>
            <a:ext cx="3171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KemenPKP network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4491782" y="4305300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45" name="Text 43"/>
          <p:cNvSpPr/>
          <p:nvPr/>
        </p:nvSpPr>
        <p:spPr>
          <a:xfrm>
            <a:off x="4613225" y="4267200"/>
            <a:ext cx="3171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Procurement &amp; policy knowledge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4491782" y="4533900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47" name="Text 45"/>
          <p:cNvSpPr/>
          <p:nvPr/>
        </p:nvSpPr>
        <p:spPr>
          <a:xfrm>
            <a:off x="4613225" y="4495800"/>
            <a:ext cx="3171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Stakeholder management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4398913" y="4843463"/>
            <a:ext cx="3390900" cy="542925"/>
          </a:xfrm>
          <a:custGeom>
            <a:avLst/>
            <a:gdLst/>
            <a:ahLst/>
            <a:cxnLst/>
            <a:rect l="l" t="t" r="r" b="b"/>
            <a:pathLst>
              <a:path w="3390900" h="542925">
                <a:moveTo>
                  <a:pt x="38102" y="0"/>
                </a:moveTo>
                <a:lnTo>
                  <a:pt x="3352798" y="0"/>
                </a:lnTo>
                <a:cubicBezTo>
                  <a:pt x="3373841" y="0"/>
                  <a:pt x="3390900" y="17059"/>
                  <a:pt x="3390900" y="38102"/>
                </a:cubicBezTo>
                <a:lnTo>
                  <a:pt x="3390900" y="504823"/>
                </a:lnTo>
                <a:cubicBezTo>
                  <a:pt x="3390900" y="525866"/>
                  <a:pt x="3373841" y="542925"/>
                  <a:pt x="3352798" y="542925"/>
                </a:cubicBezTo>
                <a:lnTo>
                  <a:pt x="38102" y="542925"/>
                </a:lnTo>
                <a:cubicBezTo>
                  <a:pt x="17059" y="542925"/>
                  <a:pt x="0" y="525866"/>
                  <a:pt x="0" y="504823"/>
                </a:cubicBezTo>
                <a:lnTo>
                  <a:pt x="0" y="38102"/>
                </a:lnTo>
                <a:cubicBezTo>
                  <a:pt x="0" y="17073"/>
                  <a:pt x="17073" y="0"/>
                  <a:pt x="38102" y="0"/>
                </a:cubicBezTo>
                <a:close/>
              </a:path>
            </a:pathLst>
          </a:custGeom>
          <a:solidFill>
            <a:srgbClr val="4A6C8C">
              <a:alpha val="1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479875" y="4924425"/>
            <a:ext cx="32861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GAP TO CLOSE: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4479875" y="5114925"/>
            <a:ext cx="32956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Sales/commercial experience, tech industry knowledge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8102575" y="1504950"/>
            <a:ext cx="3705225" cy="4229100"/>
          </a:xfrm>
          <a:custGeom>
            <a:avLst/>
            <a:gdLst/>
            <a:ahLst/>
            <a:cxnLst/>
            <a:rect l="l" t="t" r="r" b="b"/>
            <a:pathLst>
              <a:path w="3705225" h="422910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4152884"/>
                </a:lnTo>
                <a:cubicBezTo>
                  <a:pt x="3705225" y="4194977"/>
                  <a:pt x="3671102" y="4229100"/>
                  <a:pt x="3629009" y="4229100"/>
                </a:cubicBezTo>
                <a:lnTo>
                  <a:pt x="76216" y="4229100"/>
                </a:lnTo>
                <a:cubicBezTo>
                  <a:pt x="34123" y="4229100"/>
                  <a:pt x="0" y="4194977"/>
                  <a:pt x="0" y="4152884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/>
        </p:spPr>
      </p:sp>
      <p:sp>
        <p:nvSpPr>
          <p:cNvPr id="52" name="Shape 50"/>
          <p:cNvSpPr/>
          <p:nvPr/>
        </p:nvSpPr>
        <p:spPr>
          <a:xfrm>
            <a:off x="8102575" y="1504950"/>
            <a:ext cx="3705225" cy="38100"/>
          </a:xfrm>
          <a:custGeom>
            <a:avLst/>
            <a:gdLst/>
            <a:ahLst/>
            <a:cxnLst/>
            <a:rect l="l" t="t" r="r" b="b"/>
            <a:pathLst>
              <a:path w="3705225" h="38100">
                <a:moveTo>
                  <a:pt x="38100" y="0"/>
                </a:moveTo>
                <a:lnTo>
                  <a:pt x="3667125" y="0"/>
                </a:lnTo>
                <a:cubicBezTo>
                  <a:pt x="3688153" y="0"/>
                  <a:pt x="3705225" y="17072"/>
                  <a:pt x="3705225" y="38100"/>
                </a:cubicBezTo>
                <a:lnTo>
                  <a:pt x="3705225" y="38100"/>
                </a:lnTo>
                <a:lnTo>
                  <a:pt x="0" y="38100"/>
                </a:ln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53" name="Shape 51"/>
          <p:cNvSpPr/>
          <p:nvPr/>
        </p:nvSpPr>
        <p:spPr>
          <a:xfrm>
            <a:off x="8254975" y="17002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8D99AE">
              <a:alpha val="20000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8362131" y="1804988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58936" y="0"/>
                </a:moveTo>
                <a:cubicBezTo>
                  <a:pt x="50062" y="0"/>
                  <a:pt x="42863" y="7200"/>
                  <a:pt x="42863" y="16073"/>
                </a:cubicBezTo>
                <a:lnTo>
                  <a:pt x="42863" y="85725"/>
                </a:lnTo>
                <a:cubicBezTo>
                  <a:pt x="42863" y="94599"/>
                  <a:pt x="50062" y="101798"/>
                  <a:pt x="58936" y="101798"/>
                </a:cubicBezTo>
                <a:lnTo>
                  <a:pt x="80367" y="101798"/>
                </a:lnTo>
                <a:cubicBezTo>
                  <a:pt x="89241" y="101798"/>
                  <a:pt x="96441" y="94599"/>
                  <a:pt x="96441" y="85725"/>
                </a:cubicBezTo>
                <a:lnTo>
                  <a:pt x="96441" y="64294"/>
                </a:lnTo>
                <a:lnTo>
                  <a:pt x="107156" y="64294"/>
                </a:lnTo>
                <a:cubicBezTo>
                  <a:pt x="130831" y="64294"/>
                  <a:pt x="150019" y="83481"/>
                  <a:pt x="150019" y="107156"/>
                </a:cubicBezTo>
                <a:cubicBezTo>
                  <a:pt x="150019" y="130831"/>
                  <a:pt x="130831" y="150019"/>
                  <a:pt x="107156" y="150019"/>
                </a:cubicBezTo>
                <a:lnTo>
                  <a:pt x="10716" y="150019"/>
                </a:lnTo>
                <a:cubicBezTo>
                  <a:pt x="4789" y="150019"/>
                  <a:pt x="0" y="154807"/>
                  <a:pt x="0" y="160734"/>
                </a:cubicBezTo>
                <a:cubicBezTo>
                  <a:pt x="0" y="166661"/>
                  <a:pt x="4789" y="171450"/>
                  <a:pt x="10716" y="171450"/>
                </a:cubicBezTo>
                <a:lnTo>
                  <a:pt x="160734" y="171450"/>
                </a:lnTo>
                <a:cubicBezTo>
                  <a:pt x="166661" y="171450"/>
                  <a:pt x="171450" y="166661"/>
                  <a:pt x="171450" y="160734"/>
                </a:cubicBezTo>
                <a:cubicBezTo>
                  <a:pt x="171450" y="154807"/>
                  <a:pt x="166661" y="150019"/>
                  <a:pt x="160734" y="150019"/>
                </a:cubicBezTo>
                <a:lnTo>
                  <a:pt x="155075" y="150019"/>
                </a:lnTo>
                <a:cubicBezTo>
                  <a:pt x="165255" y="138633"/>
                  <a:pt x="171450" y="123632"/>
                  <a:pt x="171450" y="107156"/>
                </a:cubicBezTo>
                <a:cubicBezTo>
                  <a:pt x="171450" y="71661"/>
                  <a:pt x="142652" y="42863"/>
                  <a:pt x="107156" y="42863"/>
                </a:cubicBezTo>
                <a:lnTo>
                  <a:pt x="96441" y="42863"/>
                </a:lnTo>
                <a:lnTo>
                  <a:pt x="96441" y="16073"/>
                </a:lnTo>
                <a:cubicBezTo>
                  <a:pt x="96441" y="7200"/>
                  <a:pt x="89241" y="0"/>
                  <a:pt x="80367" y="0"/>
                </a:cubicBezTo>
                <a:lnTo>
                  <a:pt x="58936" y="0"/>
                </a:lnTo>
                <a:close/>
                <a:moveTo>
                  <a:pt x="40184" y="117872"/>
                </a:moveTo>
                <a:cubicBezTo>
                  <a:pt x="35730" y="117872"/>
                  <a:pt x="32147" y="121455"/>
                  <a:pt x="32147" y="125909"/>
                </a:cubicBezTo>
                <a:cubicBezTo>
                  <a:pt x="32147" y="130362"/>
                  <a:pt x="35730" y="133945"/>
                  <a:pt x="40184" y="133945"/>
                </a:cubicBezTo>
                <a:lnTo>
                  <a:pt x="99120" y="133945"/>
                </a:lnTo>
                <a:cubicBezTo>
                  <a:pt x="103573" y="133945"/>
                  <a:pt x="107156" y="130362"/>
                  <a:pt x="107156" y="125909"/>
                </a:cubicBezTo>
                <a:cubicBezTo>
                  <a:pt x="107156" y="121455"/>
                  <a:pt x="103573" y="117872"/>
                  <a:pt x="99120" y="117872"/>
                </a:cubicBezTo>
                <a:lnTo>
                  <a:pt x="40184" y="117872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55" name="Text 53"/>
          <p:cNvSpPr/>
          <p:nvPr/>
        </p:nvSpPr>
        <p:spPr>
          <a:xfrm>
            <a:off x="8750275" y="1676400"/>
            <a:ext cx="2990850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3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Research Director / Principal Researcher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8254975" y="2219325"/>
            <a:ext cx="3400425" cy="723900"/>
          </a:xfrm>
          <a:custGeom>
            <a:avLst/>
            <a:gdLst/>
            <a:ahLst/>
            <a:cxnLst/>
            <a:rect l="l" t="t" r="r" b="b"/>
            <a:pathLst>
              <a:path w="3400425" h="723900">
                <a:moveTo>
                  <a:pt x="38099" y="0"/>
                </a:moveTo>
                <a:lnTo>
                  <a:pt x="3362326" y="0"/>
                </a:lnTo>
                <a:cubicBezTo>
                  <a:pt x="3383353" y="0"/>
                  <a:pt x="3400425" y="17072"/>
                  <a:pt x="3400425" y="38099"/>
                </a:cubicBezTo>
                <a:lnTo>
                  <a:pt x="3400425" y="685801"/>
                </a:lnTo>
                <a:cubicBezTo>
                  <a:pt x="3400425" y="706828"/>
                  <a:pt x="3383353" y="723900"/>
                  <a:pt x="3362326" y="723900"/>
                </a:cubicBezTo>
                <a:lnTo>
                  <a:pt x="38099" y="723900"/>
                </a:lnTo>
                <a:cubicBezTo>
                  <a:pt x="17072" y="723900"/>
                  <a:pt x="0" y="706828"/>
                  <a:pt x="0" y="685801"/>
                </a:cubicBezTo>
                <a:lnTo>
                  <a:pt x="0" y="38099"/>
                </a:lnTo>
                <a:cubicBezTo>
                  <a:pt x="0" y="17072"/>
                  <a:pt x="17072" y="0"/>
                  <a:pt x="38099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57" name="Text 55"/>
          <p:cNvSpPr/>
          <p:nvPr/>
        </p:nvSpPr>
        <p:spPr>
          <a:xfrm>
            <a:off x="8331175" y="2295525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Role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8331175" y="2486025"/>
            <a:ext cx="33147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Lead original research programs with government data access. Publish, advise, build thought leadership.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8254975" y="3019425"/>
            <a:ext cx="3400425" cy="723900"/>
          </a:xfrm>
          <a:custGeom>
            <a:avLst/>
            <a:gdLst/>
            <a:ahLst/>
            <a:cxnLst/>
            <a:rect l="l" t="t" r="r" b="b"/>
            <a:pathLst>
              <a:path w="3400425" h="723900">
                <a:moveTo>
                  <a:pt x="38099" y="0"/>
                </a:moveTo>
                <a:lnTo>
                  <a:pt x="3362326" y="0"/>
                </a:lnTo>
                <a:cubicBezTo>
                  <a:pt x="3383353" y="0"/>
                  <a:pt x="3400425" y="17072"/>
                  <a:pt x="3400425" y="38099"/>
                </a:cubicBezTo>
                <a:lnTo>
                  <a:pt x="3400425" y="685801"/>
                </a:lnTo>
                <a:cubicBezTo>
                  <a:pt x="3400425" y="706828"/>
                  <a:pt x="3383353" y="723900"/>
                  <a:pt x="3362326" y="723900"/>
                </a:cubicBezTo>
                <a:lnTo>
                  <a:pt x="38099" y="723900"/>
                </a:lnTo>
                <a:cubicBezTo>
                  <a:pt x="17072" y="723900"/>
                  <a:pt x="0" y="706828"/>
                  <a:pt x="0" y="685801"/>
                </a:cubicBezTo>
                <a:lnTo>
                  <a:pt x="0" y="38099"/>
                </a:lnTo>
                <a:cubicBezTo>
                  <a:pt x="0" y="17072"/>
                  <a:pt x="17072" y="0"/>
                  <a:pt x="38099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60" name="Text 58"/>
          <p:cNvSpPr/>
          <p:nvPr/>
        </p:nvSpPr>
        <p:spPr>
          <a:xfrm>
            <a:off x="8331175" y="3095625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8331175" y="3286125"/>
            <a:ext cx="3324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$100–180K/year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8331175" y="3514725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Indonesia: Rp 1.6–2.9B/year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8254975" y="3819525"/>
            <a:ext cx="3400425" cy="990600"/>
          </a:xfrm>
          <a:custGeom>
            <a:avLst/>
            <a:gdLst/>
            <a:ahLst/>
            <a:cxnLst/>
            <a:rect l="l" t="t" r="r" b="b"/>
            <a:pathLst>
              <a:path w="3400425" h="990600">
                <a:moveTo>
                  <a:pt x="38098" y="0"/>
                </a:moveTo>
                <a:lnTo>
                  <a:pt x="3362327" y="0"/>
                </a:lnTo>
                <a:cubicBezTo>
                  <a:pt x="3383368" y="0"/>
                  <a:pt x="3400425" y="17057"/>
                  <a:pt x="3400425" y="38098"/>
                </a:cubicBezTo>
                <a:lnTo>
                  <a:pt x="3400425" y="952502"/>
                </a:lnTo>
                <a:cubicBezTo>
                  <a:pt x="3400425" y="973543"/>
                  <a:pt x="3383368" y="990600"/>
                  <a:pt x="3362327" y="990600"/>
                </a:cubicBezTo>
                <a:lnTo>
                  <a:pt x="38098" y="990600"/>
                </a:lnTo>
                <a:cubicBezTo>
                  <a:pt x="17057" y="990600"/>
                  <a:pt x="0" y="973543"/>
                  <a:pt x="0" y="9525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64" name="Text 62"/>
          <p:cNvSpPr/>
          <p:nvPr/>
        </p:nvSpPr>
        <p:spPr>
          <a:xfrm>
            <a:off x="8331175" y="3895725"/>
            <a:ext cx="33051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Skills to Highlight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8352606" y="4124325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66" name="Text 64"/>
          <p:cNvSpPr/>
          <p:nvPr/>
        </p:nvSpPr>
        <p:spPr>
          <a:xfrm>
            <a:off x="8474050" y="4086225"/>
            <a:ext cx="3171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trajectory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8352606" y="4352925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68" name="Text 66"/>
          <p:cNvSpPr/>
          <p:nvPr/>
        </p:nvSpPr>
        <p:spPr>
          <a:xfrm>
            <a:off x="8474050" y="4314825"/>
            <a:ext cx="3171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Government data access</a:t>
            </a:r>
            <a:endParaRPr lang="en-US" sz="1600" dirty="0"/>
          </a:p>
        </p:txBody>
      </p:sp>
      <p:sp>
        <p:nvSpPr>
          <p:cNvPr id="69" name="Shape 67"/>
          <p:cNvSpPr/>
          <p:nvPr/>
        </p:nvSpPr>
        <p:spPr>
          <a:xfrm>
            <a:off x="8352606" y="4581525"/>
            <a:ext cx="100013" cy="114300"/>
          </a:xfrm>
          <a:custGeom>
            <a:avLst/>
            <a:gdLst/>
            <a:ahLst/>
            <a:cxnLst/>
            <a:rect l="l" t="t" r="r" b="b"/>
            <a:pathLst>
              <a:path w="100013" h="114300">
                <a:moveTo>
                  <a:pt x="97066" y="15649"/>
                </a:moveTo>
                <a:cubicBezTo>
                  <a:pt x="100258" y="17971"/>
                  <a:pt x="100972" y="22436"/>
                  <a:pt x="98651" y="25628"/>
                </a:cubicBezTo>
                <a:lnTo>
                  <a:pt x="41501" y="104209"/>
                </a:lnTo>
                <a:cubicBezTo>
                  <a:pt x="40273" y="105906"/>
                  <a:pt x="38375" y="106955"/>
                  <a:pt x="36277" y="107134"/>
                </a:cubicBezTo>
                <a:cubicBezTo>
                  <a:pt x="34178" y="107313"/>
                  <a:pt x="32147" y="106531"/>
                  <a:pt x="30673" y="105058"/>
                </a:cubicBezTo>
                <a:lnTo>
                  <a:pt x="2098" y="76483"/>
                </a:lnTo>
                <a:cubicBezTo>
                  <a:pt x="-692" y="73692"/>
                  <a:pt x="-692" y="69160"/>
                  <a:pt x="2098" y="66370"/>
                </a:cubicBezTo>
                <a:cubicBezTo>
                  <a:pt x="4889" y="63579"/>
                  <a:pt x="9421" y="63579"/>
                  <a:pt x="12211" y="66370"/>
                </a:cubicBezTo>
                <a:lnTo>
                  <a:pt x="34870" y="89029"/>
                </a:lnTo>
                <a:lnTo>
                  <a:pt x="87109" y="17212"/>
                </a:lnTo>
                <a:cubicBezTo>
                  <a:pt x="89431" y="14020"/>
                  <a:pt x="93896" y="13305"/>
                  <a:pt x="97088" y="15627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70" name="Text 68"/>
          <p:cNvSpPr/>
          <p:nvPr/>
        </p:nvSpPr>
        <p:spPr>
          <a:xfrm>
            <a:off x="8474050" y="4543425"/>
            <a:ext cx="31718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methodology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8259738" y="4891088"/>
            <a:ext cx="3390900" cy="542925"/>
          </a:xfrm>
          <a:custGeom>
            <a:avLst/>
            <a:gdLst/>
            <a:ahLst/>
            <a:cxnLst/>
            <a:rect l="l" t="t" r="r" b="b"/>
            <a:pathLst>
              <a:path w="3390900" h="542925">
                <a:moveTo>
                  <a:pt x="38102" y="0"/>
                </a:moveTo>
                <a:lnTo>
                  <a:pt x="3352798" y="0"/>
                </a:lnTo>
                <a:cubicBezTo>
                  <a:pt x="3373841" y="0"/>
                  <a:pt x="3390900" y="17059"/>
                  <a:pt x="3390900" y="38102"/>
                </a:cubicBezTo>
                <a:lnTo>
                  <a:pt x="3390900" y="504823"/>
                </a:lnTo>
                <a:cubicBezTo>
                  <a:pt x="3390900" y="525866"/>
                  <a:pt x="3373841" y="542925"/>
                  <a:pt x="3352798" y="542925"/>
                </a:cubicBezTo>
                <a:lnTo>
                  <a:pt x="38102" y="542925"/>
                </a:lnTo>
                <a:cubicBezTo>
                  <a:pt x="17059" y="542925"/>
                  <a:pt x="0" y="525866"/>
                  <a:pt x="0" y="504823"/>
                </a:cubicBezTo>
                <a:lnTo>
                  <a:pt x="0" y="38102"/>
                </a:lnTo>
                <a:cubicBezTo>
                  <a:pt x="0" y="17073"/>
                  <a:pt x="17073" y="0"/>
                  <a:pt x="38102" y="0"/>
                </a:cubicBezTo>
                <a:close/>
              </a:path>
            </a:pathLst>
          </a:custGeom>
          <a:solidFill>
            <a:srgbClr val="8D99AE">
              <a:alpha val="10196"/>
            </a:srgbClr>
          </a:solidFill>
          <a:ln w="12700">
            <a:solidFill>
              <a:srgbClr val="8D99AE">
                <a:alpha val="30196"/>
              </a:srgbClr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8340700" y="4972050"/>
            <a:ext cx="32861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GAP TO CLOSE: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8340700" y="5162550"/>
            <a:ext cx="32956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International publications, PhD completion</a:t>
            </a:r>
            <a:endParaRPr lang="en-US" sz="1600" dirty="0"/>
          </a:p>
        </p:txBody>
      </p:sp>
      <p:sp>
        <p:nvSpPr>
          <p:cNvPr id="74" name="Shape 72"/>
          <p:cNvSpPr/>
          <p:nvPr/>
        </p:nvSpPr>
        <p:spPr>
          <a:xfrm>
            <a:off x="385763" y="5891213"/>
            <a:ext cx="11420475" cy="619125"/>
          </a:xfrm>
          <a:custGeom>
            <a:avLst/>
            <a:gdLst/>
            <a:ahLst/>
            <a:cxnLst/>
            <a:rect l="l" t="t" r="r" b="b"/>
            <a:pathLst>
              <a:path w="11420475" h="619125">
                <a:moveTo>
                  <a:pt x="76202" y="0"/>
                </a:moveTo>
                <a:lnTo>
                  <a:pt x="11344273" y="0"/>
                </a:lnTo>
                <a:cubicBezTo>
                  <a:pt x="11386358" y="0"/>
                  <a:pt x="11420475" y="34117"/>
                  <a:pt x="11420475" y="76202"/>
                </a:cubicBezTo>
                <a:lnTo>
                  <a:pt x="11420475" y="542923"/>
                </a:lnTo>
                <a:cubicBezTo>
                  <a:pt x="11420475" y="585008"/>
                  <a:pt x="11386358" y="619125"/>
                  <a:pt x="11344273" y="619125"/>
                </a:cubicBezTo>
                <a:lnTo>
                  <a:pt x="76202" y="619125"/>
                </a:lnTo>
                <a:cubicBezTo>
                  <a:pt x="34117" y="619125"/>
                  <a:pt x="0" y="585008"/>
                  <a:pt x="0" y="542923"/>
                </a:cubicBezTo>
                <a:lnTo>
                  <a:pt x="0" y="76202"/>
                </a:lnTo>
                <a:cubicBezTo>
                  <a:pt x="0" y="34117"/>
                  <a:pt x="34117" y="0"/>
                  <a:pt x="76202" y="0"/>
                </a:cubicBezTo>
                <a:close/>
              </a:path>
            </a:pathLst>
          </a:custGeom>
          <a:solidFill>
            <a:srgbClr val="C0A062">
              <a:alpha val="10196"/>
            </a:srgbClr>
          </a:solidFill>
          <a:ln w="12700">
            <a:solidFill>
              <a:srgbClr val="C0A062">
                <a:alpha val="4000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540544" y="6034088"/>
            <a:ext cx="100013" cy="133350"/>
          </a:xfrm>
          <a:custGeom>
            <a:avLst/>
            <a:gdLst/>
            <a:ahLst/>
            <a:cxnLst/>
            <a:rect l="l" t="t" r="r" b="b"/>
            <a:pathLst>
              <a:path w="100013" h="133350">
                <a:moveTo>
                  <a:pt x="76286" y="100013"/>
                </a:moveTo>
                <a:cubicBezTo>
                  <a:pt x="78187" y="94204"/>
                  <a:pt x="81989" y="88943"/>
                  <a:pt x="86287" y="84412"/>
                </a:cubicBezTo>
                <a:cubicBezTo>
                  <a:pt x="94804" y="75452"/>
                  <a:pt x="100012" y="63341"/>
                  <a:pt x="100012" y="50006"/>
                </a:cubicBezTo>
                <a:cubicBezTo>
                  <a:pt x="100012" y="22399"/>
                  <a:pt x="77614" y="0"/>
                  <a:pt x="50006" y="0"/>
                </a:cubicBezTo>
                <a:cubicBezTo>
                  <a:pt x="22399" y="0"/>
                  <a:pt x="0" y="22399"/>
                  <a:pt x="0" y="50006"/>
                </a:cubicBezTo>
                <a:cubicBezTo>
                  <a:pt x="0" y="63341"/>
                  <a:pt x="5209" y="75452"/>
                  <a:pt x="13726" y="84412"/>
                </a:cubicBezTo>
                <a:cubicBezTo>
                  <a:pt x="18023" y="88943"/>
                  <a:pt x="21852" y="94204"/>
                  <a:pt x="23727" y="100013"/>
                </a:cubicBezTo>
                <a:lnTo>
                  <a:pt x="76260" y="100013"/>
                </a:lnTo>
                <a:close/>
                <a:moveTo>
                  <a:pt x="75009" y="112514"/>
                </a:moveTo>
                <a:lnTo>
                  <a:pt x="25003" y="112514"/>
                </a:lnTo>
                <a:lnTo>
                  <a:pt x="25003" y="116681"/>
                </a:lnTo>
                <a:cubicBezTo>
                  <a:pt x="25003" y="128193"/>
                  <a:pt x="34327" y="137517"/>
                  <a:pt x="45839" y="137517"/>
                </a:cubicBezTo>
                <a:lnTo>
                  <a:pt x="54173" y="137517"/>
                </a:lnTo>
                <a:cubicBezTo>
                  <a:pt x="65685" y="137517"/>
                  <a:pt x="75009" y="128193"/>
                  <a:pt x="75009" y="116681"/>
                </a:cubicBezTo>
                <a:lnTo>
                  <a:pt x="75009" y="112514"/>
                </a:lnTo>
                <a:close/>
                <a:moveTo>
                  <a:pt x="47923" y="29170"/>
                </a:moveTo>
                <a:cubicBezTo>
                  <a:pt x="37557" y="29170"/>
                  <a:pt x="29170" y="37557"/>
                  <a:pt x="29170" y="47923"/>
                </a:cubicBezTo>
                <a:cubicBezTo>
                  <a:pt x="29170" y="51387"/>
                  <a:pt x="26384" y="54173"/>
                  <a:pt x="22920" y="54173"/>
                </a:cubicBezTo>
                <a:cubicBezTo>
                  <a:pt x="19456" y="54173"/>
                  <a:pt x="16669" y="51387"/>
                  <a:pt x="16669" y="47923"/>
                </a:cubicBezTo>
                <a:cubicBezTo>
                  <a:pt x="16669" y="30655"/>
                  <a:pt x="30655" y="16669"/>
                  <a:pt x="47923" y="16669"/>
                </a:cubicBezTo>
                <a:cubicBezTo>
                  <a:pt x="51387" y="16669"/>
                  <a:pt x="54173" y="19456"/>
                  <a:pt x="54173" y="22920"/>
                </a:cubicBezTo>
                <a:cubicBezTo>
                  <a:pt x="54173" y="26384"/>
                  <a:pt x="51387" y="29170"/>
                  <a:pt x="47923" y="29170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76" name="Text 74"/>
          <p:cNvSpPr/>
          <p:nvPr/>
        </p:nvSpPr>
        <p:spPr>
          <a:xfrm>
            <a:off x="733425" y="6010275"/>
            <a:ext cx="1102042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Note:</a:t>
            </a:r>
            <a:pPr>
              <a:lnSpc>
                <a:spcPct val="120000"/>
              </a:lnSpc>
            </a:pPr>
            <a:r>
              <a:rPr lang="en-US" sz="1050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Role 1 (AI Policy Consultant) offers highest comp + best PhD alignment. Role 2 offers fastest path but requires commercial skill build. Role 3 is PhD-dependent but builds strongest long-term credibility.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78928" y="378928"/>
            <a:ext cx="11500457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b="1" spc="52" kern="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Market Entry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78928" y="644177"/>
            <a:ext cx="11604662" cy="378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85" b="1" dirty="0">
                <a:solidFill>
                  <a:srgbClr val="F0F0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Positioning Strategy — How to Enter Market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78928" y="1098890"/>
            <a:ext cx="11509930" cy="2273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3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Not applying like fresh graduate. Leveraging unique position strategically.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97874" y="1477818"/>
            <a:ext cx="6725967" cy="2614601"/>
          </a:xfrm>
          <a:custGeom>
            <a:avLst/>
            <a:gdLst/>
            <a:ahLst/>
            <a:cxnLst/>
            <a:rect l="l" t="t" r="r" b="b"/>
            <a:pathLst>
              <a:path w="6725967" h="2614601">
                <a:moveTo>
                  <a:pt x="37893" y="0"/>
                </a:moveTo>
                <a:lnTo>
                  <a:pt x="6650170" y="0"/>
                </a:lnTo>
                <a:cubicBezTo>
                  <a:pt x="6692032" y="0"/>
                  <a:pt x="6725967" y="33936"/>
                  <a:pt x="6725967" y="75797"/>
                </a:cubicBezTo>
                <a:lnTo>
                  <a:pt x="6725967" y="2538804"/>
                </a:lnTo>
                <a:cubicBezTo>
                  <a:pt x="6725967" y="2580666"/>
                  <a:pt x="6692032" y="2614601"/>
                  <a:pt x="6650170" y="2614601"/>
                </a:cubicBezTo>
                <a:lnTo>
                  <a:pt x="37893" y="2614601"/>
                </a:lnTo>
                <a:cubicBezTo>
                  <a:pt x="16965" y="2614601"/>
                  <a:pt x="0" y="2597636"/>
                  <a:pt x="0" y="2576709"/>
                </a:cubicBezTo>
                <a:lnTo>
                  <a:pt x="0" y="37893"/>
                </a:lnTo>
                <a:cubicBezTo>
                  <a:pt x="0" y="16979"/>
                  <a:pt x="16979" y="0"/>
                  <a:pt x="37893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397874" y="1477818"/>
            <a:ext cx="37893" cy="2614601"/>
          </a:xfrm>
          <a:custGeom>
            <a:avLst/>
            <a:gdLst/>
            <a:ahLst/>
            <a:cxnLst/>
            <a:rect l="l" t="t" r="r" b="b"/>
            <a:pathLst>
              <a:path w="37893" h="2614601">
                <a:moveTo>
                  <a:pt x="37893" y="0"/>
                </a:moveTo>
                <a:lnTo>
                  <a:pt x="37893" y="0"/>
                </a:lnTo>
                <a:lnTo>
                  <a:pt x="37893" y="2614601"/>
                </a:lnTo>
                <a:lnTo>
                  <a:pt x="37893" y="2614601"/>
                </a:lnTo>
                <a:cubicBezTo>
                  <a:pt x="16965" y="2614601"/>
                  <a:pt x="0" y="2597636"/>
                  <a:pt x="0" y="2576709"/>
                </a:cubicBezTo>
                <a:lnTo>
                  <a:pt x="0" y="37893"/>
                </a:lnTo>
                <a:cubicBezTo>
                  <a:pt x="0" y="16965"/>
                  <a:pt x="16965" y="0"/>
                  <a:pt x="37893" y="0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7" name="Shape 5"/>
          <p:cNvSpPr/>
          <p:nvPr/>
        </p:nvSpPr>
        <p:spPr>
          <a:xfrm>
            <a:off x="606284" y="1667282"/>
            <a:ext cx="454713" cy="454713"/>
          </a:xfrm>
          <a:custGeom>
            <a:avLst/>
            <a:gdLst/>
            <a:ahLst/>
            <a:cxnLst/>
            <a:rect l="l" t="t" r="r" b="b"/>
            <a:pathLst>
              <a:path w="454713" h="454713">
                <a:moveTo>
                  <a:pt x="227357" y="0"/>
                </a:moveTo>
                <a:lnTo>
                  <a:pt x="227357" y="0"/>
                </a:lnTo>
                <a:cubicBezTo>
                  <a:pt x="352838" y="0"/>
                  <a:pt x="454713" y="101875"/>
                  <a:pt x="454713" y="227357"/>
                </a:cubicBezTo>
                <a:lnTo>
                  <a:pt x="454713" y="227357"/>
                </a:lnTo>
                <a:cubicBezTo>
                  <a:pt x="454713" y="352838"/>
                  <a:pt x="352838" y="454713"/>
                  <a:pt x="227357" y="454713"/>
                </a:cubicBezTo>
                <a:lnTo>
                  <a:pt x="227357" y="454713"/>
                </a:lnTo>
                <a:cubicBezTo>
                  <a:pt x="101875" y="454713"/>
                  <a:pt x="0" y="352838"/>
                  <a:pt x="0" y="227357"/>
                </a:cubicBezTo>
                <a:lnTo>
                  <a:pt x="0" y="227357"/>
                </a:lnTo>
                <a:cubicBezTo>
                  <a:pt x="0" y="101875"/>
                  <a:pt x="101875" y="0"/>
                  <a:pt x="227357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750751" y="1799907"/>
            <a:ext cx="165781" cy="189464"/>
          </a:xfrm>
          <a:custGeom>
            <a:avLst/>
            <a:gdLst/>
            <a:ahLst/>
            <a:cxnLst/>
            <a:rect l="l" t="t" r="r" b="b"/>
            <a:pathLst>
              <a:path w="165781" h="189464">
                <a:moveTo>
                  <a:pt x="0" y="65128"/>
                </a:moveTo>
                <a:lnTo>
                  <a:pt x="0" y="106573"/>
                </a:lnTo>
                <a:cubicBezTo>
                  <a:pt x="0" y="152348"/>
                  <a:pt x="37116" y="189464"/>
                  <a:pt x="82890" y="189464"/>
                </a:cubicBezTo>
                <a:cubicBezTo>
                  <a:pt x="128665" y="189464"/>
                  <a:pt x="165781" y="152348"/>
                  <a:pt x="165781" y="106573"/>
                </a:cubicBezTo>
                <a:lnTo>
                  <a:pt x="165781" y="65128"/>
                </a:lnTo>
                <a:lnTo>
                  <a:pt x="118415" y="65128"/>
                </a:lnTo>
                <a:lnTo>
                  <a:pt x="118415" y="106573"/>
                </a:lnTo>
                <a:cubicBezTo>
                  <a:pt x="118415" y="126186"/>
                  <a:pt x="102503" y="142098"/>
                  <a:pt x="82890" y="142098"/>
                </a:cubicBezTo>
                <a:cubicBezTo>
                  <a:pt x="63278" y="142098"/>
                  <a:pt x="47366" y="126186"/>
                  <a:pt x="47366" y="106573"/>
                </a:cubicBezTo>
                <a:lnTo>
                  <a:pt x="47366" y="65128"/>
                </a:lnTo>
                <a:lnTo>
                  <a:pt x="0" y="65128"/>
                </a:lnTo>
                <a:close/>
                <a:moveTo>
                  <a:pt x="0" y="47366"/>
                </a:moveTo>
                <a:lnTo>
                  <a:pt x="47366" y="47366"/>
                </a:lnTo>
                <a:lnTo>
                  <a:pt x="47366" y="23683"/>
                </a:lnTo>
                <a:cubicBezTo>
                  <a:pt x="47366" y="17133"/>
                  <a:pt x="42074" y="11841"/>
                  <a:pt x="35524" y="11841"/>
                </a:cubicBezTo>
                <a:lnTo>
                  <a:pt x="11841" y="11841"/>
                </a:lnTo>
                <a:cubicBezTo>
                  <a:pt x="5292" y="11841"/>
                  <a:pt x="0" y="17133"/>
                  <a:pt x="0" y="23683"/>
                </a:cubicBezTo>
                <a:lnTo>
                  <a:pt x="0" y="47366"/>
                </a:lnTo>
                <a:close/>
                <a:moveTo>
                  <a:pt x="118415" y="47366"/>
                </a:moveTo>
                <a:lnTo>
                  <a:pt x="165781" y="47366"/>
                </a:lnTo>
                <a:lnTo>
                  <a:pt x="165781" y="23683"/>
                </a:lnTo>
                <a:cubicBezTo>
                  <a:pt x="165781" y="17133"/>
                  <a:pt x="160489" y="11841"/>
                  <a:pt x="153939" y="11841"/>
                </a:cubicBezTo>
                <a:lnTo>
                  <a:pt x="130256" y="11841"/>
                </a:lnTo>
                <a:cubicBezTo>
                  <a:pt x="123707" y="11841"/>
                  <a:pt x="118415" y="17133"/>
                  <a:pt x="118415" y="23683"/>
                </a:cubicBezTo>
                <a:lnTo>
                  <a:pt x="118415" y="47366"/>
                </a:ln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9" name="Text 7"/>
          <p:cNvSpPr/>
          <p:nvPr/>
        </p:nvSpPr>
        <p:spPr>
          <a:xfrm>
            <a:off x="1174676" y="1762014"/>
            <a:ext cx="1752541" cy="2652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92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Inbound Positioning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06284" y="2235674"/>
            <a:ext cx="6394406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Build personal brand as Indonesia's AI governance expert. Let opportunities come.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606284" y="2538816"/>
            <a:ext cx="3107207" cy="1364140"/>
          </a:xfrm>
          <a:custGeom>
            <a:avLst/>
            <a:gdLst/>
            <a:ahLst/>
            <a:cxnLst/>
            <a:rect l="l" t="t" r="r" b="b"/>
            <a:pathLst>
              <a:path w="3107207" h="1364140">
                <a:moveTo>
                  <a:pt x="37896" y="0"/>
                </a:moveTo>
                <a:lnTo>
                  <a:pt x="3069312" y="0"/>
                </a:lnTo>
                <a:cubicBezTo>
                  <a:pt x="3090241" y="0"/>
                  <a:pt x="3107207" y="16967"/>
                  <a:pt x="3107207" y="37896"/>
                </a:cubicBezTo>
                <a:lnTo>
                  <a:pt x="3107207" y="1326244"/>
                </a:lnTo>
                <a:cubicBezTo>
                  <a:pt x="3107207" y="1347173"/>
                  <a:pt x="3090241" y="1364140"/>
                  <a:pt x="3069312" y="1364140"/>
                </a:cubicBezTo>
                <a:lnTo>
                  <a:pt x="37896" y="1364140"/>
                </a:lnTo>
                <a:cubicBezTo>
                  <a:pt x="16967" y="1364140"/>
                  <a:pt x="0" y="1347173"/>
                  <a:pt x="0" y="1326244"/>
                </a:cubicBezTo>
                <a:lnTo>
                  <a:pt x="0" y="37896"/>
                </a:lnTo>
                <a:cubicBezTo>
                  <a:pt x="0" y="16981"/>
                  <a:pt x="16981" y="0"/>
                  <a:pt x="37896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2" name="Shape 10"/>
          <p:cNvSpPr/>
          <p:nvPr/>
        </p:nvSpPr>
        <p:spPr>
          <a:xfrm>
            <a:off x="755487" y="2676177"/>
            <a:ext cx="99469" cy="132625"/>
          </a:xfrm>
          <a:custGeom>
            <a:avLst/>
            <a:gdLst/>
            <a:ahLst/>
            <a:cxnLst/>
            <a:rect l="l" t="t" r="r" b="b"/>
            <a:pathLst>
              <a:path w="99469" h="132625">
                <a:moveTo>
                  <a:pt x="0" y="16578"/>
                </a:moveTo>
                <a:cubicBezTo>
                  <a:pt x="0" y="7434"/>
                  <a:pt x="7434" y="0"/>
                  <a:pt x="16578" y="0"/>
                </a:cubicBezTo>
                <a:lnTo>
                  <a:pt x="55303" y="0"/>
                </a:lnTo>
                <a:cubicBezTo>
                  <a:pt x="59707" y="0"/>
                  <a:pt x="63929" y="1736"/>
                  <a:pt x="67038" y="4844"/>
                </a:cubicBezTo>
                <a:lnTo>
                  <a:pt x="94625" y="32457"/>
                </a:lnTo>
                <a:cubicBezTo>
                  <a:pt x="97733" y="35565"/>
                  <a:pt x="99469" y="39787"/>
                  <a:pt x="99469" y="44191"/>
                </a:cubicBezTo>
                <a:lnTo>
                  <a:pt x="99469" y="116047"/>
                </a:lnTo>
                <a:cubicBezTo>
                  <a:pt x="99469" y="125190"/>
                  <a:pt x="92034" y="132625"/>
                  <a:pt x="82890" y="132625"/>
                </a:cubicBezTo>
                <a:lnTo>
                  <a:pt x="16578" y="132625"/>
                </a:lnTo>
                <a:cubicBezTo>
                  <a:pt x="7434" y="132625"/>
                  <a:pt x="0" y="125190"/>
                  <a:pt x="0" y="116047"/>
                </a:cubicBezTo>
                <a:lnTo>
                  <a:pt x="0" y="16578"/>
                </a:lnTo>
                <a:close/>
                <a:moveTo>
                  <a:pt x="53879" y="15153"/>
                </a:moveTo>
                <a:lnTo>
                  <a:pt x="53879" y="39373"/>
                </a:lnTo>
                <a:cubicBezTo>
                  <a:pt x="53879" y="42818"/>
                  <a:pt x="56650" y="45590"/>
                  <a:pt x="60096" y="45590"/>
                </a:cubicBezTo>
                <a:lnTo>
                  <a:pt x="84315" y="45590"/>
                </a:lnTo>
                <a:lnTo>
                  <a:pt x="53879" y="15153"/>
                </a:lnTo>
                <a:close/>
                <a:moveTo>
                  <a:pt x="39373" y="66312"/>
                </a:moveTo>
                <a:cubicBezTo>
                  <a:pt x="35928" y="66312"/>
                  <a:pt x="33156" y="69084"/>
                  <a:pt x="33156" y="72529"/>
                </a:cubicBezTo>
                <a:lnTo>
                  <a:pt x="33156" y="109830"/>
                </a:lnTo>
                <a:cubicBezTo>
                  <a:pt x="33156" y="113275"/>
                  <a:pt x="35928" y="116047"/>
                  <a:pt x="39373" y="116047"/>
                </a:cubicBezTo>
                <a:cubicBezTo>
                  <a:pt x="42818" y="116047"/>
                  <a:pt x="45590" y="113275"/>
                  <a:pt x="45590" y="109830"/>
                </a:cubicBezTo>
                <a:lnTo>
                  <a:pt x="45590" y="103613"/>
                </a:lnTo>
                <a:lnTo>
                  <a:pt x="51807" y="103613"/>
                </a:lnTo>
                <a:cubicBezTo>
                  <a:pt x="62116" y="103613"/>
                  <a:pt x="70457" y="95272"/>
                  <a:pt x="70457" y="84963"/>
                </a:cubicBezTo>
                <a:cubicBezTo>
                  <a:pt x="70457" y="74653"/>
                  <a:pt x="62116" y="66312"/>
                  <a:pt x="51807" y="66312"/>
                </a:cubicBezTo>
                <a:lnTo>
                  <a:pt x="39373" y="66312"/>
                </a:lnTo>
                <a:close/>
                <a:moveTo>
                  <a:pt x="51807" y="91179"/>
                </a:moveTo>
                <a:lnTo>
                  <a:pt x="45590" y="91179"/>
                </a:lnTo>
                <a:lnTo>
                  <a:pt x="45590" y="78746"/>
                </a:lnTo>
                <a:lnTo>
                  <a:pt x="51807" y="78746"/>
                </a:lnTo>
                <a:cubicBezTo>
                  <a:pt x="55252" y="78746"/>
                  <a:pt x="58023" y="81518"/>
                  <a:pt x="58023" y="84963"/>
                </a:cubicBezTo>
                <a:cubicBezTo>
                  <a:pt x="58023" y="88408"/>
                  <a:pt x="55252" y="91179"/>
                  <a:pt x="51807" y="91179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13" name="Text 11"/>
          <p:cNvSpPr/>
          <p:nvPr/>
        </p:nvSpPr>
        <p:spPr>
          <a:xfrm>
            <a:off x="947010" y="2652494"/>
            <a:ext cx="2719116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Existing Assets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19963" y="2917744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State of AI Indonesia deck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19963" y="3145100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Policy Brief series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19963" y="3372457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Speaker Kit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19963" y="3599814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CareerIntel platform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828428" y="2538816"/>
            <a:ext cx="3107207" cy="1364140"/>
          </a:xfrm>
          <a:custGeom>
            <a:avLst/>
            <a:gdLst/>
            <a:ahLst/>
            <a:cxnLst/>
            <a:rect l="l" t="t" r="r" b="b"/>
            <a:pathLst>
              <a:path w="3107207" h="1364140">
                <a:moveTo>
                  <a:pt x="37896" y="0"/>
                </a:moveTo>
                <a:lnTo>
                  <a:pt x="3069312" y="0"/>
                </a:lnTo>
                <a:cubicBezTo>
                  <a:pt x="3090241" y="0"/>
                  <a:pt x="3107207" y="16967"/>
                  <a:pt x="3107207" y="37896"/>
                </a:cubicBezTo>
                <a:lnTo>
                  <a:pt x="3107207" y="1326244"/>
                </a:lnTo>
                <a:cubicBezTo>
                  <a:pt x="3107207" y="1347173"/>
                  <a:pt x="3090241" y="1364140"/>
                  <a:pt x="3069312" y="1364140"/>
                </a:cubicBezTo>
                <a:lnTo>
                  <a:pt x="37896" y="1364140"/>
                </a:lnTo>
                <a:cubicBezTo>
                  <a:pt x="16967" y="1364140"/>
                  <a:pt x="0" y="1347173"/>
                  <a:pt x="0" y="1326244"/>
                </a:cubicBezTo>
                <a:lnTo>
                  <a:pt x="0" y="37896"/>
                </a:lnTo>
                <a:cubicBezTo>
                  <a:pt x="0" y="16981"/>
                  <a:pt x="16981" y="0"/>
                  <a:pt x="37896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9" name="Shape 17"/>
          <p:cNvSpPr/>
          <p:nvPr/>
        </p:nvSpPr>
        <p:spPr>
          <a:xfrm>
            <a:off x="3961053" y="2676177"/>
            <a:ext cx="132625" cy="132625"/>
          </a:xfrm>
          <a:custGeom>
            <a:avLst/>
            <a:gdLst/>
            <a:ahLst/>
            <a:cxnLst/>
            <a:rect l="l" t="t" r="r" b="b"/>
            <a:pathLst>
              <a:path w="132625" h="132625">
                <a:moveTo>
                  <a:pt x="34659" y="9403"/>
                </a:moveTo>
                <a:cubicBezTo>
                  <a:pt x="37482" y="11372"/>
                  <a:pt x="38156" y="15257"/>
                  <a:pt x="36187" y="18055"/>
                </a:cubicBezTo>
                <a:lnTo>
                  <a:pt x="21681" y="38777"/>
                </a:lnTo>
                <a:cubicBezTo>
                  <a:pt x="20619" y="40280"/>
                  <a:pt x="18961" y="41238"/>
                  <a:pt x="17122" y="41393"/>
                </a:cubicBezTo>
                <a:cubicBezTo>
                  <a:pt x="15283" y="41549"/>
                  <a:pt x="13470" y="40927"/>
                  <a:pt x="12175" y="39632"/>
                </a:cubicBezTo>
                <a:lnTo>
                  <a:pt x="1813" y="29271"/>
                </a:lnTo>
                <a:cubicBezTo>
                  <a:pt x="-596" y="26836"/>
                  <a:pt x="-596" y="22898"/>
                  <a:pt x="1813" y="20464"/>
                </a:cubicBezTo>
                <a:cubicBezTo>
                  <a:pt x="4222" y="18029"/>
                  <a:pt x="8185" y="18055"/>
                  <a:pt x="10620" y="20464"/>
                </a:cubicBezTo>
                <a:lnTo>
                  <a:pt x="15749" y="25592"/>
                </a:lnTo>
                <a:lnTo>
                  <a:pt x="26007" y="10931"/>
                </a:lnTo>
                <a:cubicBezTo>
                  <a:pt x="27976" y="8108"/>
                  <a:pt x="31861" y="7434"/>
                  <a:pt x="34659" y="9403"/>
                </a:cubicBezTo>
                <a:close/>
                <a:moveTo>
                  <a:pt x="34659" y="50848"/>
                </a:moveTo>
                <a:cubicBezTo>
                  <a:pt x="37482" y="52817"/>
                  <a:pt x="38156" y="56702"/>
                  <a:pt x="36187" y="59500"/>
                </a:cubicBezTo>
                <a:lnTo>
                  <a:pt x="21681" y="80222"/>
                </a:lnTo>
                <a:cubicBezTo>
                  <a:pt x="20619" y="81725"/>
                  <a:pt x="18961" y="82683"/>
                  <a:pt x="17122" y="82839"/>
                </a:cubicBezTo>
                <a:cubicBezTo>
                  <a:pt x="15283" y="82994"/>
                  <a:pt x="13470" y="82372"/>
                  <a:pt x="12175" y="81077"/>
                </a:cubicBezTo>
                <a:lnTo>
                  <a:pt x="1813" y="70716"/>
                </a:lnTo>
                <a:cubicBezTo>
                  <a:pt x="-622" y="68281"/>
                  <a:pt x="-622" y="64344"/>
                  <a:pt x="1813" y="61935"/>
                </a:cubicBezTo>
                <a:cubicBezTo>
                  <a:pt x="4248" y="59526"/>
                  <a:pt x="8185" y="59500"/>
                  <a:pt x="10594" y="61935"/>
                </a:cubicBezTo>
                <a:lnTo>
                  <a:pt x="15723" y="67064"/>
                </a:lnTo>
                <a:lnTo>
                  <a:pt x="25981" y="52402"/>
                </a:lnTo>
                <a:cubicBezTo>
                  <a:pt x="27950" y="49579"/>
                  <a:pt x="31835" y="48905"/>
                  <a:pt x="34633" y="50874"/>
                </a:cubicBezTo>
                <a:close/>
                <a:moveTo>
                  <a:pt x="58023" y="24867"/>
                </a:moveTo>
                <a:cubicBezTo>
                  <a:pt x="58023" y="20282"/>
                  <a:pt x="61727" y="16578"/>
                  <a:pt x="66312" y="16578"/>
                </a:cubicBezTo>
                <a:lnTo>
                  <a:pt x="124336" y="16578"/>
                </a:lnTo>
                <a:cubicBezTo>
                  <a:pt x="128921" y="16578"/>
                  <a:pt x="132625" y="20282"/>
                  <a:pt x="132625" y="24867"/>
                </a:cubicBezTo>
                <a:cubicBezTo>
                  <a:pt x="132625" y="29452"/>
                  <a:pt x="128921" y="33156"/>
                  <a:pt x="124336" y="33156"/>
                </a:cubicBezTo>
                <a:lnTo>
                  <a:pt x="66312" y="33156"/>
                </a:lnTo>
                <a:cubicBezTo>
                  <a:pt x="61727" y="33156"/>
                  <a:pt x="58023" y="29452"/>
                  <a:pt x="58023" y="24867"/>
                </a:cubicBezTo>
                <a:close/>
                <a:moveTo>
                  <a:pt x="58023" y="66312"/>
                </a:moveTo>
                <a:cubicBezTo>
                  <a:pt x="58023" y="61727"/>
                  <a:pt x="61727" y="58023"/>
                  <a:pt x="66312" y="58023"/>
                </a:cubicBezTo>
                <a:lnTo>
                  <a:pt x="124336" y="58023"/>
                </a:lnTo>
                <a:cubicBezTo>
                  <a:pt x="128921" y="58023"/>
                  <a:pt x="132625" y="61727"/>
                  <a:pt x="132625" y="66312"/>
                </a:cubicBezTo>
                <a:cubicBezTo>
                  <a:pt x="132625" y="70897"/>
                  <a:pt x="128921" y="74601"/>
                  <a:pt x="124336" y="74601"/>
                </a:cubicBezTo>
                <a:lnTo>
                  <a:pt x="66312" y="74601"/>
                </a:lnTo>
                <a:cubicBezTo>
                  <a:pt x="61727" y="74601"/>
                  <a:pt x="58023" y="70897"/>
                  <a:pt x="58023" y="66312"/>
                </a:cubicBezTo>
                <a:close/>
                <a:moveTo>
                  <a:pt x="41445" y="107758"/>
                </a:moveTo>
                <a:cubicBezTo>
                  <a:pt x="41445" y="103173"/>
                  <a:pt x="45149" y="99469"/>
                  <a:pt x="49734" y="99469"/>
                </a:cubicBezTo>
                <a:lnTo>
                  <a:pt x="124336" y="99469"/>
                </a:lnTo>
                <a:cubicBezTo>
                  <a:pt x="128921" y="99469"/>
                  <a:pt x="132625" y="103173"/>
                  <a:pt x="132625" y="107758"/>
                </a:cubicBezTo>
                <a:cubicBezTo>
                  <a:pt x="132625" y="112342"/>
                  <a:pt x="128921" y="116047"/>
                  <a:pt x="124336" y="116047"/>
                </a:cubicBezTo>
                <a:lnTo>
                  <a:pt x="49734" y="116047"/>
                </a:lnTo>
                <a:cubicBezTo>
                  <a:pt x="45149" y="116047"/>
                  <a:pt x="41445" y="112342"/>
                  <a:pt x="41445" y="107758"/>
                </a:cubicBezTo>
                <a:close/>
                <a:moveTo>
                  <a:pt x="16578" y="97396"/>
                </a:moveTo>
                <a:cubicBezTo>
                  <a:pt x="22297" y="97396"/>
                  <a:pt x="26939" y="102039"/>
                  <a:pt x="26939" y="107758"/>
                </a:cubicBezTo>
                <a:cubicBezTo>
                  <a:pt x="26939" y="113476"/>
                  <a:pt x="22297" y="118119"/>
                  <a:pt x="16578" y="118119"/>
                </a:cubicBezTo>
                <a:cubicBezTo>
                  <a:pt x="10860" y="118119"/>
                  <a:pt x="6217" y="113476"/>
                  <a:pt x="6217" y="107758"/>
                </a:cubicBezTo>
                <a:cubicBezTo>
                  <a:pt x="6217" y="102039"/>
                  <a:pt x="10860" y="97396"/>
                  <a:pt x="16578" y="97396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20" name="Text 18"/>
          <p:cNvSpPr/>
          <p:nvPr/>
        </p:nvSpPr>
        <p:spPr>
          <a:xfrm>
            <a:off x="4169154" y="2652494"/>
            <a:ext cx="2719116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Actions Required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3942107" y="2917744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Publish on website/LinkedIn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3942107" y="3145100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SEO optimize for "AI policy Indonesia"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942107" y="3372457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Regular thought leadership posts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3942107" y="3599814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Media commentary outreach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397874" y="4243991"/>
            <a:ext cx="6725967" cy="2614601"/>
          </a:xfrm>
          <a:custGeom>
            <a:avLst/>
            <a:gdLst/>
            <a:ahLst/>
            <a:cxnLst/>
            <a:rect l="l" t="t" r="r" b="b"/>
            <a:pathLst>
              <a:path w="6725967" h="2614601">
                <a:moveTo>
                  <a:pt x="37893" y="0"/>
                </a:moveTo>
                <a:lnTo>
                  <a:pt x="6650170" y="0"/>
                </a:lnTo>
                <a:cubicBezTo>
                  <a:pt x="6692032" y="0"/>
                  <a:pt x="6725967" y="33936"/>
                  <a:pt x="6725967" y="75797"/>
                </a:cubicBezTo>
                <a:lnTo>
                  <a:pt x="6725967" y="2538804"/>
                </a:lnTo>
                <a:cubicBezTo>
                  <a:pt x="6725967" y="2580666"/>
                  <a:pt x="6692032" y="2614601"/>
                  <a:pt x="6650170" y="2614601"/>
                </a:cubicBezTo>
                <a:lnTo>
                  <a:pt x="37893" y="2614601"/>
                </a:lnTo>
                <a:cubicBezTo>
                  <a:pt x="16965" y="2614601"/>
                  <a:pt x="0" y="2597636"/>
                  <a:pt x="0" y="2576709"/>
                </a:cubicBezTo>
                <a:lnTo>
                  <a:pt x="0" y="37893"/>
                </a:lnTo>
                <a:cubicBezTo>
                  <a:pt x="0" y="16979"/>
                  <a:pt x="16979" y="0"/>
                  <a:pt x="37893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397874" y="4243991"/>
            <a:ext cx="37893" cy="2614601"/>
          </a:xfrm>
          <a:custGeom>
            <a:avLst/>
            <a:gdLst/>
            <a:ahLst/>
            <a:cxnLst/>
            <a:rect l="l" t="t" r="r" b="b"/>
            <a:pathLst>
              <a:path w="37893" h="2614601">
                <a:moveTo>
                  <a:pt x="37893" y="0"/>
                </a:moveTo>
                <a:lnTo>
                  <a:pt x="37893" y="0"/>
                </a:lnTo>
                <a:lnTo>
                  <a:pt x="37893" y="2614601"/>
                </a:lnTo>
                <a:lnTo>
                  <a:pt x="37893" y="2614601"/>
                </a:lnTo>
                <a:cubicBezTo>
                  <a:pt x="16965" y="2614601"/>
                  <a:pt x="0" y="2597636"/>
                  <a:pt x="0" y="2576709"/>
                </a:cubicBezTo>
                <a:lnTo>
                  <a:pt x="0" y="37893"/>
                </a:lnTo>
                <a:cubicBezTo>
                  <a:pt x="0" y="16965"/>
                  <a:pt x="16965" y="0"/>
                  <a:pt x="37893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27" name="Shape 25"/>
          <p:cNvSpPr/>
          <p:nvPr/>
        </p:nvSpPr>
        <p:spPr>
          <a:xfrm>
            <a:off x="606284" y="4433455"/>
            <a:ext cx="454713" cy="454713"/>
          </a:xfrm>
          <a:custGeom>
            <a:avLst/>
            <a:gdLst/>
            <a:ahLst/>
            <a:cxnLst/>
            <a:rect l="l" t="t" r="r" b="b"/>
            <a:pathLst>
              <a:path w="454713" h="454713">
                <a:moveTo>
                  <a:pt x="227357" y="0"/>
                </a:moveTo>
                <a:lnTo>
                  <a:pt x="227357" y="0"/>
                </a:lnTo>
                <a:cubicBezTo>
                  <a:pt x="352838" y="0"/>
                  <a:pt x="454713" y="101875"/>
                  <a:pt x="454713" y="227357"/>
                </a:cubicBezTo>
                <a:lnTo>
                  <a:pt x="454713" y="227357"/>
                </a:lnTo>
                <a:cubicBezTo>
                  <a:pt x="454713" y="352838"/>
                  <a:pt x="352838" y="454713"/>
                  <a:pt x="227357" y="454713"/>
                </a:cubicBezTo>
                <a:lnTo>
                  <a:pt x="227357" y="454713"/>
                </a:lnTo>
                <a:cubicBezTo>
                  <a:pt x="101875" y="454713"/>
                  <a:pt x="0" y="352838"/>
                  <a:pt x="0" y="227357"/>
                </a:cubicBezTo>
                <a:lnTo>
                  <a:pt x="0" y="227357"/>
                </a:lnTo>
                <a:cubicBezTo>
                  <a:pt x="0" y="101875"/>
                  <a:pt x="101875" y="0"/>
                  <a:pt x="227357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738909" y="4566079"/>
            <a:ext cx="189464" cy="189464"/>
          </a:xfrm>
          <a:custGeom>
            <a:avLst/>
            <a:gdLst/>
            <a:ahLst/>
            <a:cxnLst/>
            <a:rect l="l" t="t" r="r" b="b"/>
            <a:pathLst>
              <a:path w="189464" h="189464">
                <a:moveTo>
                  <a:pt x="165781" y="94732"/>
                </a:moveTo>
                <a:cubicBezTo>
                  <a:pt x="165781" y="55519"/>
                  <a:pt x="133945" y="23683"/>
                  <a:pt x="94732" y="23683"/>
                </a:cubicBezTo>
                <a:cubicBezTo>
                  <a:pt x="55519" y="23683"/>
                  <a:pt x="23683" y="55519"/>
                  <a:pt x="23683" y="94732"/>
                </a:cubicBezTo>
                <a:cubicBezTo>
                  <a:pt x="23683" y="133945"/>
                  <a:pt x="55519" y="165781"/>
                  <a:pt x="94732" y="165781"/>
                </a:cubicBezTo>
                <a:cubicBezTo>
                  <a:pt x="133945" y="165781"/>
                  <a:pt x="165781" y="133945"/>
                  <a:pt x="165781" y="94732"/>
                </a:cubicBezTo>
                <a:close/>
                <a:moveTo>
                  <a:pt x="0" y="94732"/>
                </a:moveTo>
                <a:cubicBezTo>
                  <a:pt x="0" y="42448"/>
                  <a:pt x="42448" y="0"/>
                  <a:pt x="94732" y="0"/>
                </a:cubicBezTo>
                <a:cubicBezTo>
                  <a:pt x="147016" y="0"/>
                  <a:pt x="189464" y="42448"/>
                  <a:pt x="189464" y="94732"/>
                </a:cubicBezTo>
                <a:cubicBezTo>
                  <a:pt x="189464" y="147016"/>
                  <a:pt x="147016" y="189464"/>
                  <a:pt x="94732" y="189464"/>
                </a:cubicBezTo>
                <a:cubicBezTo>
                  <a:pt x="42448" y="189464"/>
                  <a:pt x="0" y="147016"/>
                  <a:pt x="0" y="94732"/>
                </a:cubicBezTo>
                <a:close/>
                <a:moveTo>
                  <a:pt x="94732" y="124336"/>
                </a:moveTo>
                <a:cubicBezTo>
                  <a:pt x="111071" y="124336"/>
                  <a:pt x="124336" y="111071"/>
                  <a:pt x="124336" y="94732"/>
                </a:cubicBezTo>
                <a:cubicBezTo>
                  <a:pt x="124336" y="78393"/>
                  <a:pt x="111071" y="65128"/>
                  <a:pt x="94732" y="65128"/>
                </a:cubicBezTo>
                <a:cubicBezTo>
                  <a:pt x="78393" y="65128"/>
                  <a:pt x="65128" y="78393"/>
                  <a:pt x="65128" y="94732"/>
                </a:cubicBezTo>
                <a:cubicBezTo>
                  <a:pt x="65128" y="111071"/>
                  <a:pt x="78393" y="124336"/>
                  <a:pt x="94732" y="124336"/>
                </a:cubicBezTo>
                <a:close/>
                <a:moveTo>
                  <a:pt x="94732" y="41445"/>
                </a:moveTo>
                <a:cubicBezTo>
                  <a:pt x="124142" y="41445"/>
                  <a:pt x="148019" y="65322"/>
                  <a:pt x="148019" y="94732"/>
                </a:cubicBezTo>
                <a:cubicBezTo>
                  <a:pt x="148019" y="124142"/>
                  <a:pt x="124142" y="148019"/>
                  <a:pt x="94732" y="148019"/>
                </a:cubicBezTo>
                <a:cubicBezTo>
                  <a:pt x="65322" y="148019"/>
                  <a:pt x="41445" y="124142"/>
                  <a:pt x="41445" y="94732"/>
                </a:cubicBezTo>
                <a:cubicBezTo>
                  <a:pt x="41445" y="65322"/>
                  <a:pt x="65322" y="41445"/>
                  <a:pt x="94732" y="41445"/>
                </a:cubicBezTo>
                <a:close/>
                <a:moveTo>
                  <a:pt x="82890" y="94732"/>
                </a:moveTo>
                <a:cubicBezTo>
                  <a:pt x="82890" y="88196"/>
                  <a:pt x="88196" y="82890"/>
                  <a:pt x="94732" y="82890"/>
                </a:cubicBezTo>
                <a:cubicBezTo>
                  <a:pt x="101267" y="82890"/>
                  <a:pt x="106573" y="88196"/>
                  <a:pt x="106573" y="94732"/>
                </a:cubicBezTo>
                <a:cubicBezTo>
                  <a:pt x="106573" y="101267"/>
                  <a:pt x="101267" y="106573"/>
                  <a:pt x="94732" y="106573"/>
                </a:cubicBezTo>
                <a:cubicBezTo>
                  <a:pt x="88196" y="106573"/>
                  <a:pt x="82890" y="101267"/>
                  <a:pt x="82890" y="94732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29" name="Text 27"/>
          <p:cNvSpPr/>
          <p:nvPr/>
        </p:nvSpPr>
        <p:spPr>
          <a:xfrm>
            <a:off x="1174676" y="4528186"/>
            <a:ext cx="1780960" cy="2652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92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Outbound Targeting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06284" y="5001846"/>
            <a:ext cx="6394406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Identify and build relationships with decision makers before positions open.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606284" y="5304988"/>
            <a:ext cx="3107207" cy="1364140"/>
          </a:xfrm>
          <a:custGeom>
            <a:avLst/>
            <a:gdLst/>
            <a:ahLst/>
            <a:cxnLst/>
            <a:rect l="l" t="t" r="r" b="b"/>
            <a:pathLst>
              <a:path w="3107207" h="1364140">
                <a:moveTo>
                  <a:pt x="37896" y="0"/>
                </a:moveTo>
                <a:lnTo>
                  <a:pt x="3069312" y="0"/>
                </a:lnTo>
                <a:cubicBezTo>
                  <a:pt x="3090241" y="0"/>
                  <a:pt x="3107207" y="16967"/>
                  <a:pt x="3107207" y="37896"/>
                </a:cubicBezTo>
                <a:lnTo>
                  <a:pt x="3107207" y="1326244"/>
                </a:lnTo>
                <a:cubicBezTo>
                  <a:pt x="3107207" y="1347173"/>
                  <a:pt x="3090241" y="1364140"/>
                  <a:pt x="3069312" y="1364140"/>
                </a:cubicBezTo>
                <a:lnTo>
                  <a:pt x="37896" y="1364140"/>
                </a:lnTo>
                <a:cubicBezTo>
                  <a:pt x="16967" y="1364140"/>
                  <a:pt x="0" y="1347173"/>
                  <a:pt x="0" y="1326244"/>
                </a:cubicBezTo>
                <a:lnTo>
                  <a:pt x="0" y="37896"/>
                </a:lnTo>
                <a:cubicBezTo>
                  <a:pt x="0" y="16981"/>
                  <a:pt x="16981" y="0"/>
                  <a:pt x="37896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32" name="Shape 30"/>
          <p:cNvSpPr/>
          <p:nvPr/>
        </p:nvSpPr>
        <p:spPr>
          <a:xfrm>
            <a:off x="722331" y="5442350"/>
            <a:ext cx="165781" cy="132625"/>
          </a:xfrm>
          <a:custGeom>
            <a:avLst/>
            <a:gdLst/>
            <a:ahLst/>
            <a:cxnLst/>
            <a:rect l="l" t="t" r="r" b="b"/>
            <a:pathLst>
              <a:path w="165781" h="132625">
                <a:moveTo>
                  <a:pt x="82890" y="4145"/>
                </a:moveTo>
                <a:cubicBezTo>
                  <a:pt x="97759" y="4145"/>
                  <a:pt x="109830" y="16216"/>
                  <a:pt x="109830" y="31084"/>
                </a:cubicBezTo>
                <a:cubicBezTo>
                  <a:pt x="109830" y="45952"/>
                  <a:pt x="97759" y="58023"/>
                  <a:pt x="82890" y="58023"/>
                </a:cubicBezTo>
                <a:cubicBezTo>
                  <a:pt x="68022" y="58023"/>
                  <a:pt x="55951" y="45952"/>
                  <a:pt x="55951" y="31084"/>
                </a:cubicBezTo>
                <a:cubicBezTo>
                  <a:pt x="55951" y="16216"/>
                  <a:pt x="68022" y="4145"/>
                  <a:pt x="82890" y="4145"/>
                </a:cubicBezTo>
                <a:close/>
                <a:moveTo>
                  <a:pt x="24867" y="22795"/>
                </a:moveTo>
                <a:cubicBezTo>
                  <a:pt x="35161" y="22795"/>
                  <a:pt x="43517" y="31152"/>
                  <a:pt x="43517" y="41445"/>
                </a:cubicBezTo>
                <a:cubicBezTo>
                  <a:pt x="43517" y="51739"/>
                  <a:pt x="35161" y="60096"/>
                  <a:pt x="24867" y="60096"/>
                </a:cubicBezTo>
                <a:cubicBezTo>
                  <a:pt x="14574" y="60096"/>
                  <a:pt x="6217" y="51739"/>
                  <a:pt x="6217" y="41445"/>
                </a:cubicBezTo>
                <a:cubicBezTo>
                  <a:pt x="6217" y="31152"/>
                  <a:pt x="14574" y="22795"/>
                  <a:pt x="24867" y="22795"/>
                </a:cubicBezTo>
                <a:close/>
                <a:moveTo>
                  <a:pt x="0" y="107758"/>
                </a:moveTo>
                <a:cubicBezTo>
                  <a:pt x="0" y="89444"/>
                  <a:pt x="14843" y="74601"/>
                  <a:pt x="33156" y="74601"/>
                </a:cubicBezTo>
                <a:cubicBezTo>
                  <a:pt x="36472" y="74601"/>
                  <a:pt x="39684" y="75094"/>
                  <a:pt x="42714" y="76000"/>
                </a:cubicBezTo>
                <a:cubicBezTo>
                  <a:pt x="34192" y="85533"/>
                  <a:pt x="29012" y="98122"/>
                  <a:pt x="29012" y="111902"/>
                </a:cubicBezTo>
                <a:lnTo>
                  <a:pt x="29012" y="116047"/>
                </a:lnTo>
                <a:cubicBezTo>
                  <a:pt x="29012" y="119000"/>
                  <a:pt x="29633" y="121797"/>
                  <a:pt x="30747" y="124336"/>
                </a:cubicBezTo>
                <a:lnTo>
                  <a:pt x="8289" y="124336"/>
                </a:lnTo>
                <a:cubicBezTo>
                  <a:pt x="3704" y="124336"/>
                  <a:pt x="0" y="120631"/>
                  <a:pt x="0" y="116047"/>
                </a:cubicBezTo>
                <a:lnTo>
                  <a:pt x="0" y="107758"/>
                </a:lnTo>
                <a:close/>
                <a:moveTo>
                  <a:pt x="135034" y="124336"/>
                </a:moveTo>
                <a:cubicBezTo>
                  <a:pt x="136148" y="121797"/>
                  <a:pt x="136769" y="119000"/>
                  <a:pt x="136769" y="116047"/>
                </a:cubicBezTo>
                <a:lnTo>
                  <a:pt x="136769" y="111902"/>
                </a:lnTo>
                <a:cubicBezTo>
                  <a:pt x="136769" y="98122"/>
                  <a:pt x="131589" y="85533"/>
                  <a:pt x="123066" y="76000"/>
                </a:cubicBezTo>
                <a:cubicBezTo>
                  <a:pt x="126097" y="75094"/>
                  <a:pt x="129309" y="74601"/>
                  <a:pt x="132625" y="74601"/>
                </a:cubicBezTo>
                <a:cubicBezTo>
                  <a:pt x="150938" y="74601"/>
                  <a:pt x="165781" y="89444"/>
                  <a:pt x="165781" y="107758"/>
                </a:cubicBezTo>
                <a:lnTo>
                  <a:pt x="165781" y="116047"/>
                </a:lnTo>
                <a:cubicBezTo>
                  <a:pt x="165781" y="120631"/>
                  <a:pt x="162077" y="124336"/>
                  <a:pt x="157492" y="124336"/>
                </a:cubicBezTo>
                <a:lnTo>
                  <a:pt x="135034" y="124336"/>
                </a:lnTo>
                <a:close/>
                <a:moveTo>
                  <a:pt x="122263" y="41445"/>
                </a:moveTo>
                <a:cubicBezTo>
                  <a:pt x="122263" y="31152"/>
                  <a:pt x="130620" y="22795"/>
                  <a:pt x="140914" y="22795"/>
                </a:cubicBezTo>
                <a:cubicBezTo>
                  <a:pt x="151207" y="22795"/>
                  <a:pt x="159564" y="31152"/>
                  <a:pt x="159564" y="41445"/>
                </a:cubicBezTo>
                <a:cubicBezTo>
                  <a:pt x="159564" y="51739"/>
                  <a:pt x="151207" y="60096"/>
                  <a:pt x="140914" y="60096"/>
                </a:cubicBezTo>
                <a:cubicBezTo>
                  <a:pt x="130620" y="60096"/>
                  <a:pt x="122263" y="51739"/>
                  <a:pt x="122263" y="41445"/>
                </a:cubicBezTo>
                <a:close/>
                <a:moveTo>
                  <a:pt x="41445" y="111902"/>
                </a:moveTo>
                <a:cubicBezTo>
                  <a:pt x="41445" y="89004"/>
                  <a:pt x="59992" y="70457"/>
                  <a:pt x="82890" y="70457"/>
                </a:cubicBezTo>
                <a:cubicBezTo>
                  <a:pt x="105789" y="70457"/>
                  <a:pt x="124336" y="89004"/>
                  <a:pt x="124336" y="111902"/>
                </a:cubicBezTo>
                <a:lnTo>
                  <a:pt x="124336" y="116047"/>
                </a:lnTo>
                <a:cubicBezTo>
                  <a:pt x="124336" y="120631"/>
                  <a:pt x="120631" y="124336"/>
                  <a:pt x="116047" y="124336"/>
                </a:cubicBezTo>
                <a:lnTo>
                  <a:pt x="49734" y="124336"/>
                </a:lnTo>
                <a:cubicBezTo>
                  <a:pt x="45149" y="124336"/>
                  <a:pt x="41445" y="120631"/>
                  <a:pt x="41445" y="116047"/>
                </a:cubicBezTo>
                <a:lnTo>
                  <a:pt x="41445" y="111902"/>
                </a:ln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3" name="Text 31"/>
          <p:cNvSpPr/>
          <p:nvPr/>
        </p:nvSpPr>
        <p:spPr>
          <a:xfrm>
            <a:off x="947010" y="5418667"/>
            <a:ext cx="2719116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Target: 20 Decision Makers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719963" y="5683916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McKinsey/Deloitte partners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719963" y="5911273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ADB/World Bank directors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719963" y="6138629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Tech co. gov affairs leads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719963" y="6365986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Think tank research heads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3828428" y="5304988"/>
            <a:ext cx="3107207" cy="1364140"/>
          </a:xfrm>
          <a:custGeom>
            <a:avLst/>
            <a:gdLst/>
            <a:ahLst/>
            <a:cxnLst/>
            <a:rect l="l" t="t" r="r" b="b"/>
            <a:pathLst>
              <a:path w="3107207" h="1364140">
                <a:moveTo>
                  <a:pt x="37896" y="0"/>
                </a:moveTo>
                <a:lnTo>
                  <a:pt x="3069312" y="0"/>
                </a:lnTo>
                <a:cubicBezTo>
                  <a:pt x="3090241" y="0"/>
                  <a:pt x="3107207" y="16967"/>
                  <a:pt x="3107207" y="37896"/>
                </a:cubicBezTo>
                <a:lnTo>
                  <a:pt x="3107207" y="1326244"/>
                </a:lnTo>
                <a:cubicBezTo>
                  <a:pt x="3107207" y="1347173"/>
                  <a:pt x="3090241" y="1364140"/>
                  <a:pt x="3069312" y="1364140"/>
                </a:cubicBezTo>
                <a:lnTo>
                  <a:pt x="37896" y="1364140"/>
                </a:lnTo>
                <a:cubicBezTo>
                  <a:pt x="16967" y="1364140"/>
                  <a:pt x="0" y="1347173"/>
                  <a:pt x="0" y="1326244"/>
                </a:cubicBezTo>
                <a:lnTo>
                  <a:pt x="0" y="37896"/>
                </a:lnTo>
                <a:cubicBezTo>
                  <a:pt x="0" y="16981"/>
                  <a:pt x="16981" y="0"/>
                  <a:pt x="37896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39" name="Shape 37"/>
          <p:cNvSpPr/>
          <p:nvPr/>
        </p:nvSpPr>
        <p:spPr>
          <a:xfrm>
            <a:off x="3952764" y="5442350"/>
            <a:ext cx="149203" cy="132625"/>
          </a:xfrm>
          <a:custGeom>
            <a:avLst/>
            <a:gdLst/>
            <a:ahLst/>
            <a:cxnLst/>
            <a:rect l="l" t="t" r="r" b="b"/>
            <a:pathLst>
              <a:path w="149203" h="132625">
                <a:moveTo>
                  <a:pt x="69654" y="22070"/>
                </a:moveTo>
                <a:lnTo>
                  <a:pt x="39451" y="55640"/>
                </a:lnTo>
                <a:cubicBezTo>
                  <a:pt x="38259" y="56961"/>
                  <a:pt x="38311" y="59008"/>
                  <a:pt x="39580" y="60277"/>
                </a:cubicBezTo>
                <a:cubicBezTo>
                  <a:pt x="47481" y="68177"/>
                  <a:pt x="60303" y="68177"/>
                  <a:pt x="68203" y="60277"/>
                </a:cubicBezTo>
                <a:lnTo>
                  <a:pt x="76441" y="52040"/>
                </a:lnTo>
                <a:cubicBezTo>
                  <a:pt x="77528" y="50952"/>
                  <a:pt x="78901" y="50356"/>
                  <a:pt x="80300" y="50252"/>
                </a:cubicBezTo>
                <a:cubicBezTo>
                  <a:pt x="82062" y="50097"/>
                  <a:pt x="83875" y="50693"/>
                  <a:pt x="85222" y="52040"/>
                </a:cubicBezTo>
                <a:lnTo>
                  <a:pt x="130967" y="97396"/>
                </a:lnTo>
                <a:lnTo>
                  <a:pt x="149203" y="82890"/>
                </a:lnTo>
                <a:lnTo>
                  <a:pt x="149203" y="8289"/>
                </a:lnTo>
                <a:lnTo>
                  <a:pt x="120191" y="24867"/>
                </a:lnTo>
                <a:lnTo>
                  <a:pt x="114026" y="20749"/>
                </a:lnTo>
                <a:cubicBezTo>
                  <a:pt x="109933" y="18029"/>
                  <a:pt x="105141" y="16578"/>
                  <a:pt x="100220" y="16578"/>
                </a:cubicBezTo>
                <a:lnTo>
                  <a:pt x="81984" y="16578"/>
                </a:lnTo>
                <a:cubicBezTo>
                  <a:pt x="81699" y="16578"/>
                  <a:pt x="81388" y="16578"/>
                  <a:pt x="81103" y="16604"/>
                </a:cubicBezTo>
                <a:cubicBezTo>
                  <a:pt x="76725" y="16837"/>
                  <a:pt x="72607" y="18806"/>
                  <a:pt x="69654" y="22070"/>
                </a:cubicBezTo>
                <a:close/>
                <a:moveTo>
                  <a:pt x="30203" y="47325"/>
                </a:moveTo>
                <a:lnTo>
                  <a:pt x="57868" y="16578"/>
                </a:lnTo>
                <a:lnTo>
                  <a:pt x="47610" y="16578"/>
                </a:lnTo>
                <a:cubicBezTo>
                  <a:pt x="41005" y="16578"/>
                  <a:pt x="34684" y="19194"/>
                  <a:pt x="30022" y="23857"/>
                </a:cubicBezTo>
                <a:lnTo>
                  <a:pt x="29012" y="24867"/>
                </a:lnTo>
                <a:lnTo>
                  <a:pt x="0" y="8289"/>
                </a:lnTo>
                <a:lnTo>
                  <a:pt x="0" y="82890"/>
                </a:lnTo>
                <a:lnTo>
                  <a:pt x="40513" y="116642"/>
                </a:lnTo>
                <a:cubicBezTo>
                  <a:pt x="46470" y="121616"/>
                  <a:pt x="53982" y="124336"/>
                  <a:pt x="61727" y="124336"/>
                </a:cubicBezTo>
                <a:lnTo>
                  <a:pt x="65794" y="124336"/>
                </a:lnTo>
                <a:lnTo>
                  <a:pt x="63981" y="122522"/>
                </a:lnTo>
                <a:cubicBezTo>
                  <a:pt x="61546" y="120088"/>
                  <a:pt x="61546" y="116150"/>
                  <a:pt x="63981" y="113741"/>
                </a:cubicBezTo>
                <a:cubicBezTo>
                  <a:pt x="66416" y="111332"/>
                  <a:pt x="70353" y="111306"/>
                  <a:pt x="72762" y="113741"/>
                </a:cubicBezTo>
                <a:lnTo>
                  <a:pt x="83383" y="124362"/>
                </a:lnTo>
                <a:lnTo>
                  <a:pt x="85714" y="124362"/>
                </a:lnTo>
                <a:cubicBezTo>
                  <a:pt x="90661" y="124362"/>
                  <a:pt x="95505" y="123248"/>
                  <a:pt x="99909" y="121175"/>
                </a:cubicBezTo>
                <a:lnTo>
                  <a:pt x="92993" y="114233"/>
                </a:lnTo>
                <a:cubicBezTo>
                  <a:pt x="90558" y="111798"/>
                  <a:pt x="90558" y="107861"/>
                  <a:pt x="92993" y="105452"/>
                </a:cubicBezTo>
                <a:cubicBezTo>
                  <a:pt x="95428" y="103043"/>
                  <a:pt x="99365" y="103017"/>
                  <a:pt x="101774" y="105452"/>
                </a:cubicBezTo>
                <a:lnTo>
                  <a:pt x="110063" y="113741"/>
                </a:lnTo>
                <a:lnTo>
                  <a:pt x="114596" y="109208"/>
                </a:lnTo>
                <a:cubicBezTo>
                  <a:pt x="116901" y="106903"/>
                  <a:pt x="117575" y="103561"/>
                  <a:pt x="116565" y="100634"/>
                </a:cubicBezTo>
                <a:lnTo>
                  <a:pt x="80844" y="65199"/>
                </a:lnTo>
                <a:lnTo>
                  <a:pt x="76984" y="69058"/>
                </a:lnTo>
                <a:cubicBezTo>
                  <a:pt x="64214" y="81828"/>
                  <a:pt x="43543" y="81828"/>
                  <a:pt x="30773" y="69058"/>
                </a:cubicBezTo>
                <a:cubicBezTo>
                  <a:pt x="24815" y="63100"/>
                  <a:pt x="24582" y="53542"/>
                  <a:pt x="30203" y="47299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40" name="Text 38"/>
          <p:cNvSpPr/>
          <p:nvPr/>
        </p:nvSpPr>
        <p:spPr>
          <a:xfrm>
            <a:off x="4169154" y="5418667"/>
            <a:ext cx="2719116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Approach Strategy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3942107" y="5683916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LinkedIn connection + note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3942107" y="5911273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Share relevant insights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3942107" y="6138629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Request informational call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3942107" y="6365986"/>
            <a:ext cx="2946163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Offer Indonesia AI briefing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7334768" y="1477818"/>
            <a:ext cx="4480821" cy="3448242"/>
          </a:xfrm>
          <a:custGeom>
            <a:avLst/>
            <a:gdLst/>
            <a:ahLst/>
            <a:cxnLst/>
            <a:rect l="l" t="t" r="r" b="b"/>
            <a:pathLst>
              <a:path w="4480821" h="3448242">
                <a:moveTo>
                  <a:pt x="37893" y="0"/>
                </a:moveTo>
                <a:lnTo>
                  <a:pt x="4405028" y="0"/>
                </a:lnTo>
                <a:cubicBezTo>
                  <a:pt x="4446887" y="0"/>
                  <a:pt x="4480821" y="33933"/>
                  <a:pt x="4480821" y="75792"/>
                </a:cubicBezTo>
                <a:lnTo>
                  <a:pt x="4480821" y="3372450"/>
                </a:lnTo>
                <a:cubicBezTo>
                  <a:pt x="4480821" y="3414309"/>
                  <a:pt x="4446887" y="3448242"/>
                  <a:pt x="4405028" y="3448242"/>
                </a:cubicBezTo>
                <a:lnTo>
                  <a:pt x="37893" y="3448242"/>
                </a:lnTo>
                <a:cubicBezTo>
                  <a:pt x="16965" y="3448242"/>
                  <a:pt x="0" y="3431277"/>
                  <a:pt x="0" y="3410350"/>
                </a:cubicBezTo>
                <a:lnTo>
                  <a:pt x="0" y="37893"/>
                </a:lnTo>
                <a:cubicBezTo>
                  <a:pt x="0" y="16965"/>
                  <a:pt x="16965" y="0"/>
                  <a:pt x="37893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/>
        </p:spPr>
      </p:sp>
      <p:sp>
        <p:nvSpPr>
          <p:cNvPr id="46" name="Shape 44"/>
          <p:cNvSpPr/>
          <p:nvPr/>
        </p:nvSpPr>
        <p:spPr>
          <a:xfrm>
            <a:off x="7334768" y="1477818"/>
            <a:ext cx="37893" cy="3448242"/>
          </a:xfrm>
          <a:custGeom>
            <a:avLst/>
            <a:gdLst/>
            <a:ahLst/>
            <a:cxnLst/>
            <a:rect l="l" t="t" r="r" b="b"/>
            <a:pathLst>
              <a:path w="37893" h="3448242">
                <a:moveTo>
                  <a:pt x="37893" y="0"/>
                </a:moveTo>
                <a:lnTo>
                  <a:pt x="37893" y="0"/>
                </a:lnTo>
                <a:lnTo>
                  <a:pt x="37893" y="3448242"/>
                </a:lnTo>
                <a:lnTo>
                  <a:pt x="37893" y="3448242"/>
                </a:lnTo>
                <a:cubicBezTo>
                  <a:pt x="16965" y="3448242"/>
                  <a:pt x="0" y="3431277"/>
                  <a:pt x="0" y="3410350"/>
                </a:cubicBezTo>
                <a:lnTo>
                  <a:pt x="0" y="37893"/>
                </a:lnTo>
                <a:cubicBezTo>
                  <a:pt x="0" y="16965"/>
                  <a:pt x="16965" y="0"/>
                  <a:pt x="37893" y="0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47" name="Shape 45"/>
          <p:cNvSpPr/>
          <p:nvPr/>
        </p:nvSpPr>
        <p:spPr>
          <a:xfrm>
            <a:off x="7543178" y="1667282"/>
            <a:ext cx="454713" cy="454713"/>
          </a:xfrm>
          <a:custGeom>
            <a:avLst/>
            <a:gdLst/>
            <a:ahLst/>
            <a:cxnLst/>
            <a:rect l="l" t="t" r="r" b="b"/>
            <a:pathLst>
              <a:path w="454713" h="454713">
                <a:moveTo>
                  <a:pt x="227357" y="0"/>
                </a:moveTo>
                <a:lnTo>
                  <a:pt x="227357" y="0"/>
                </a:lnTo>
                <a:cubicBezTo>
                  <a:pt x="352838" y="0"/>
                  <a:pt x="454713" y="101875"/>
                  <a:pt x="454713" y="227357"/>
                </a:cubicBezTo>
                <a:lnTo>
                  <a:pt x="454713" y="227357"/>
                </a:lnTo>
                <a:cubicBezTo>
                  <a:pt x="454713" y="352838"/>
                  <a:pt x="352838" y="454713"/>
                  <a:pt x="227357" y="454713"/>
                </a:cubicBezTo>
                <a:lnTo>
                  <a:pt x="227357" y="454713"/>
                </a:lnTo>
                <a:cubicBezTo>
                  <a:pt x="101875" y="454713"/>
                  <a:pt x="0" y="352838"/>
                  <a:pt x="0" y="227357"/>
                </a:cubicBezTo>
                <a:lnTo>
                  <a:pt x="0" y="227357"/>
                </a:lnTo>
                <a:cubicBezTo>
                  <a:pt x="0" y="101875"/>
                  <a:pt x="101875" y="0"/>
                  <a:pt x="227357" y="0"/>
                </a:cubicBezTo>
                <a:close/>
              </a:path>
            </a:pathLst>
          </a:custGeom>
          <a:solidFill>
            <a:srgbClr val="8D99AE">
              <a:alpha val="20000"/>
            </a:srgbClr>
          </a:solidFill>
          <a:ln/>
        </p:spPr>
      </p:sp>
      <p:sp>
        <p:nvSpPr>
          <p:cNvPr id="48" name="Shape 46"/>
          <p:cNvSpPr/>
          <p:nvPr/>
        </p:nvSpPr>
        <p:spPr>
          <a:xfrm>
            <a:off x="7687645" y="1799907"/>
            <a:ext cx="165781" cy="189464"/>
          </a:xfrm>
          <a:custGeom>
            <a:avLst/>
            <a:gdLst/>
            <a:ahLst/>
            <a:cxnLst/>
            <a:rect l="l" t="t" r="r" b="b"/>
            <a:pathLst>
              <a:path w="165781" h="189464">
                <a:moveTo>
                  <a:pt x="47366" y="0"/>
                </a:moveTo>
                <a:cubicBezTo>
                  <a:pt x="53916" y="0"/>
                  <a:pt x="59207" y="5292"/>
                  <a:pt x="59207" y="11841"/>
                </a:cubicBezTo>
                <a:lnTo>
                  <a:pt x="59207" y="23683"/>
                </a:lnTo>
                <a:lnTo>
                  <a:pt x="106573" y="23683"/>
                </a:lnTo>
                <a:lnTo>
                  <a:pt x="106573" y="11841"/>
                </a:lnTo>
                <a:cubicBezTo>
                  <a:pt x="106573" y="5292"/>
                  <a:pt x="111865" y="0"/>
                  <a:pt x="118415" y="0"/>
                </a:cubicBezTo>
                <a:cubicBezTo>
                  <a:pt x="124965" y="0"/>
                  <a:pt x="130256" y="5292"/>
                  <a:pt x="130256" y="11841"/>
                </a:cubicBezTo>
                <a:lnTo>
                  <a:pt x="130256" y="23683"/>
                </a:lnTo>
                <a:lnTo>
                  <a:pt x="142098" y="23683"/>
                </a:lnTo>
                <a:cubicBezTo>
                  <a:pt x="155161" y="23683"/>
                  <a:pt x="165781" y="34303"/>
                  <a:pt x="165781" y="47366"/>
                </a:cubicBezTo>
                <a:lnTo>
                  <a:pt x="165781" y="153939"/>
                </a:lnTo>
                <a:cubicBezTo>
                  <a:pt x="165781" y="167002"/>
                  <a:pt x="155161" y="177622"/>
                  <a:pt x="142098" y="177622"/>
                </a:cubicBezTo>
                <a:lnTo>
                  <a:pt x="23683" y="177622"/>
                </a:lnTo>
                <a:cubicBezTo>
                  <a:pt x="10620" y="177622"/>
                  <a:pt x="0" y="167002"/>
                  <a:pt x="0" y="153939"/>
                </a:cubicBezTo>
                <a:lnTo>
                  <a:pt x="0" y="47366"/>
                </a:lnTo>
                <a:cubicBezTo>
                  <a:pt x="0" y="34303"/>
                  <a:pt x="10620" y="23683"/>
                  <a:pt x="23683" y="23683"/>
                </a:cubicBezTo>
                <a:lnTo>
                  <a:pt x="35524" y="23683"/>
                </a:lnTo>
                <a:lnTo>
                  <a:pt x="35524" y="11841"/>
                </a:lnTo>
                <a:cubicBezTo>
                  <a:pt x="35524" y="5292"/>
                  <a:pt x="40816" y="0"/>
                  <a:pt x="47366" y="0"/>
                </a:cubicBezTo>
                <a:close/>
                <a:moveTo>
                  <a:pt x="23683" y="88811"/>
                </a:moveTo>
                <a:lnTo>
                  <a:pt x="23683" y="100653"/>
                </a:lnTo>
                <a:cubicBezTo>
                  <a:pt x="23683" y="103909"/>
                  <a:pt x="26347" y="106573"/>
                  <a:pt x="29604" y="106573"/>
                </a:cubicBezTo>
                <a:lnTo>
                  <a:pt x="41445" y="106573"/>
                </a:lnTo>
                <a:cubicBezTo>
                  <a:pt x="44702" y="106573"/>
                  <a:pt x="47366" y="103909"/>
                  <a:pt x="47366" y="100653"/>
                </a:cubicBezTo>
                <a:lnTo>
                  <a:pt x="47366" y="88811"/>
                </a:lnTo>
                <a:cubicBezTo>
                  <a:pt x="47366" y="85555"/>
                  <a:pt x="44702" y="82890"/>
                  <a:pt x="41445" y="82890"/>
                </a:cubicBezTo>
                <a:lnTo>
                  <a:pt x="29604" y="82890"/>
                </a:lnTo>
                <a:cubicBezTo>
                  <a:pt x="26347" y="82890"/>
                  <a:pt x="23683" y="85555"/>
                  <a:pt x="23683" y="88811"/>
                </a:cubicBezTo>
                <a:close/>
                <a:moveTo>
                  <a:pt x="71049" y="88811"/>
                </a:moveTo>
                <a:lnTo>
                  <a:pt x="71049" y="100653"/>
                </a:lnTo>
                <a:cubicBezTo>
                  <a:pt x="71049" y="103909"/>
                  <a:pt x="73713" y="106573"/>
                  <a:pt x="76970" y="106573"/>
                </a:cubicBezTo>
                <a:lnTo>
                  <a:pt x="88811" y="106573"/>
                </a:lnTo>
                <a:cubicBezTo>
                  <a:pt x="92068" y="106573"/>
                  <a:pt x="94732" y="103909"/>
                  <a:pt x="94732" y="100653"/>
                </a:cubicBezTo>
                <a:lnTo>
                  <a:pt x="94732" y="88811"/>
                </a:lnTo>
                <a:cubicBezTo>
                  <a:pt x="94732" y="85555"/>
                  <a:pt x="92068" y="82890"/>
                  <a:pt x="88811" y="82890"/>
                </a:cubicBezTo>
                <a:lnTo>
                  <a:pt x="76970" y="82890"/>
                </a:lnTo>
                <a:cubicBezTo>
                  <a:pt x="73713" y="82890"/>
                  <a:pt x="71049" y="85555"/>
                  <a:pt x="71049" y="88811"/>
                </a:cubicBezTo>
                <a:close/>
                <a:moveTo>
                  <a:pt x="124336" y="82890"/>
                </a:moveTo>
                <a:cubicBezTo>
                  <a:pt x="121079" y="82890"/>
                  <a:pt x="118415" y="85555"/>
                  <a:pt x="118415" y="88811"/>
                </a:cubicBezTo>
                <a:lnTo>
                  <a:pt x="118415" y="100653"/>
                </a:lnTo>
                <a:cubicBezTo>
                  <a:pt x="118415" y="103909"/>
                  <a:pt x="121079" y="106573"/>
                  <a:pt x="124336" y="106573"/>
                </a:cubicBezTo>
                <a:lnTo>
                  <a:pt x="136177" y="106573"/>
                </a:lnTo>
                <a:cubicBezTo>
                  <a:pt x="139434" y="106573"/>
                  <a:pt x="142098" y="103909"/>
                  <a:pt x="142098" y="100653"/>
                </a:cubicBezTo>
                <a:lnTo>
                  <a:pt x="142098" y="88811"/>
                </a:lnTo>
                <a:cubicBezTo>
                  <a:pt x="142098" y="85555"/>
                  <a:pt x="139434" y="82890"/>
                  <a:pt x="136177" y="82890"/>
                </a:cubicBezTo>
                <a:lnTo>
                  <a:pt x="124336" y="82890"/>
                </a:lnTo>
                <a:close/>
                <a:moveTo>
                  <a:pt x="23683" y="136177"/>
                </a:moveTo>
                <a:lnTo>
                  <a:pt x="23683" y="148019"/>
                </a:lnTo>
                <a:cubicBezTo>
                  <a:pt x="23683" y="151275"/>
                  <a:pt x="26347" y="153939"/>
                  <a:pt x="29604" y="153939"/>
                </a:cubicBezTo>
                <a:lnTo>
                  <a:pt x="41445" y="153939"/>
                </a:lnTo>
                <a:cubicBezTo>
                  <a:pt x="44702" y="153939"/>
                  <a:pt x="47366" y="151275"/>
                  <a:pt x="47366" y="148019"/>
                </a:cubicBezTo>
                <a:lnTo>
                  <a:pt x="47366" y="136177"/>
                </a:lnTo>
                <a:cubicBezTo>
                  <a:pt x="47366" y="132921"/>
                  <a:pt x="44702" y="130256"/>
                  <a:pt x="41445" y="130256"/>
                </a:cubicBezTo>
                <a:lnTo>
                  <a:pt x="29604" y="130256"/>
                </a:lnTo>
                <a:cubicBezTo>
                  <a:pt x="26347" y="130256"/>
                  <a:pt x="23683" y="132921"/>
                  <a:pt x="23683" y="136177"/>
                </a:cubicBezTo>
                <a:close/>
                <a:moveTo>
                  <a:pt x="76970" y="130256"/>
                </a:moveTo>
                <a:cubicBezTo>
                  <a:pt x="73713" y="130256"/>
                  <a:pt x="71049" y="132921"/>
                  <a:pt x="71049" y="136177"/>
                </a:cubicBezTo>
                <a:lnTo>
                  <a:pt x="71049" y="148019"/>
                </a:lnTo>
                <a:cubicBezTo>
                  <a:pt x="71049" y="151275"/>
                  <a:pt x="73713" y="153939"/>
                  <a:pt x="76970" y="153939"/>
                </a:cubicBezTo>
                <a:lnTo>
                  <a:pt x="88811" y="153939"/>
                </a:lnTo>
                <a:cubicBezTo>
                  <a:pt x="92068" y="153939"/>
                  <a:pt x="94732" y="151275"/>
                  <a:pt x="94732" y="148019"/>
                </a:cubicBezTo>
                <a:lnTo>
                  <a:pt x="94732" y="136177"/>
                </a:lnTo>
                <a:cubicBezTo>
                  <a:pt x="94732" y="132921"/>
                  <a:pt x="92068" y="130256"/>
                  <a:pt x="88811" y="130256"/>
                </a:cubicBezTo>
                <a:lnTo>
                  <a:pt x="76970" y="130256"/>
                </a:lnTo>
                <a:close/>
                <a:moveTo>
                  <a:pt x="118415" y="136177"/>
                </a:moveTo>
                <a:lnTo>
                  <a:pt x="118415" y="148019"/>
                </a:lnTo>
                <a:cubicBezTo>
                  <a:pt x="118415" y="151275"/>
                  <a:pt x="121079" y="153939"/>
                  <a:pt x="124336" y="153939"/>
                </a:cubicBezTo>
                <a:lnTo>
                  <a:pt x="136177" y="153939"/>
                </a:lnTo>
                <a:cubicBezTo>
                  <a:pt x="139434" y="153939"/>
                  <a:pt x="142098" y="151275"/>
                  <a:pt x="142098" y="148019"/>
                </a:cubicBezTo>
                <a:lnTo>
                  <a:pt x="142098" y="136177"/>
                </a:lnTo>
                <a:cubicBezTo>
                  <a:pt x="142098" y="132921"/>
                  <a:pt x="139434" y="130256"/>
                  <a:pt x="136177" y="130256"/>
                </a:cubicBezTo>
                <a:lnTo>
                  <a:pt x="124336" y="130256"/>
                </a:lnTo>
                <a:cubicBezTo>
                  <a:pt x="121079" y="130256"/>
                  <a:pt x="118415" y="132921"/>
                  <a:pt x="118415" y="136177"/>
                </a:cubicBez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49" name="Text 47"/>
          <p:cNvSpPr/>
          <p:nvPr/>
        </p:nvSpPr>
        <p:spPr>
          <a:xfrm>
            <a:off x="8111570" y="1762014"/>
            <a:ext cx="1667282" cy="2652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92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Conference Circuit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7543178" y="2235674"/>
            <a:ext cx="4149259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Venues to meet hiring managers and partners in person.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7543178" y="2538816"/>
            <a:ext cx="4082946" cy="606284"/>
          </a:xfrm>
          <a:custGeom>
            <a:avLst/>
            <a:gdLst/>
            <a:ahLst/>
            <a:cxnLst/>
            <a:rect l="l" t="t" r="r" b="b"/>
            <a:pathLst>
              <a:path w="4082946" h="606284">
                <a:moveTo>
                  <a:pt x="37893" y="0"/>
                </a:moveTo>
                <a:lnTo>
                  <a:pt x="4045054" y="0"/>
                </a:lnTo>
                <a:cubicBezTo>
                  <a:pt x="4065981" y="0"/>
                  <a:pt x="4082946" y="16965"/>
                  <a:pt x="4082946" y="37893"/>
                </a:cubicBezTo>
                <a:lnTo>
                  <a:pt x="4082946" y="568392"/>
                </a:lnTo>
                <a:cubicBezTo>
                  <a:pt x="4082946" y="589319"/>
                  <a:pt x="4065981" y="606284"/>
                  <a:pt x="4045054" y="606284"/>
                </a:cubicBezTo>
                <a:lnTo>
                  <a:pt x="37893" y="606284"/>
                </a:lnTo>
                <a:cubicBezTo>
                  <a:pt x="16965" y="606284"/>
                  <a:pt x="0" y="589319"/>
                  <a:pt x="0" y="568392"/>
                </a:cubicBezTo>
                <a:lnTo>
                  <a:pt x="0" y="37893"/>
                </a:lnTo>
                <a:cubicBezTo>
                  <a:pt x="0" y="16965"/>
                  <a:pt x="16965" y="0"/>
                  <a:pt x="37893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52" name="Text 50"/>
          <p:cNvSpPr/>
          <p:nvPr/>
        </p:nvSpPr>
        <p:spPr>
          <a:xfrm>
            <a:off x="7656857" y="2652494"/>
            <a:ext cx="3921902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AAAI / ACM AIES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7656857" y="2879851"/>
            <a:ext cx="3912429" cy="1515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9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 ethics &amp; policy conferences. Submit paper or workshop proposal.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7543178" y="3220886"/>
            <a:ext cx="4082946" cy="606284"/>
          </a:xfrm>
          <a:custGeom>
            <a:avLst/>
            <a:gdLst/>
            <a:ahLst/>
            <a:cxnLst/>
            <a:rect l="l" t="t" r="r" b="b"/>
            <a:pathLst>
              <a:path w="4082946" h="606284">
                <a:moveTo>
                  <a:pt x="37893" y="0"/>
                </a:moveTo>
                <a:lnTo>
                  <a:pt x="4045054" y="0"/>
                </a:lnTo>
                <a:cubicBezTo>
                  <a:pt x="4065981" y="0"/>
                  <a:pt x="4082946" y="16965"/>
                  <a:pt x="4082946" y="37893"/>
                </a:cubicBezTo>
                <a:lnTo>
                  <a:pt x="4082946" y="568392"/>
                </a:lnTo>
                <a:cubicBezTo>
                  <a:pt x="4082946" y="589319"/>
                  <a:pt x="4065981" y="606284"/>
                  <a:pt x="4045054" y="606284"/>
                </a:cubicBezTo>
                <a:lnTo>
                  <a:pt x="37893" y="606284"/>
                </a:lnTo>
                <a:cubicBezTo>
                  <a:pt x="16965" y="606284"/>
                  <a:pt x="0" y="589319"/>
                  <a:pt x="0" y="568392"/>
                </a:cubicBezTo>
                <a:lnTo>
                  <a:pt x="0" y="37893"/>
                </a:lnTo>
                <a:cubicBezTo>
                  <a:pt x="0" y="16965"/>
                  <a:pt x="16965" y="0"/>
                  <a:pt x="37893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55" name="Text 53"/>
          <p:cNvSpPr/>
          <p:nvPr/>
        </p:nvSpPr>
        <p:spPr>
          <a:xfrm>
            <a:off x="7656857" y="3334564"/>
            <a:ext cx="3921902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Indonesia Policy Forums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7656857" y="3561921"/>
            <a:ext cx="3912429" cy="1515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9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Bappenas, Kemenko events. Local networking, lower cost.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7543178" y="3902956"/>
            <a:ext cx="4082946" cy="606284"/>
          </a:xfrm>
          <a:custGeom>
            <a:avLst/>
            <a:gdLst/>
            <a:ahLst/>
            <a:cxnLst/>
            <a:rect l="l" t="t" r="r" b="b"/>
            <a:pathLst>
              <a:path w="4082946" h="606284">
                <a:moveTo>
                  <a:pt x="37893" y="0"/>
                </a:moveTo>
                <a:lnTo>
                  <a:pt x="4045054" y="0"/>
                </a:lnTo>
                <a:cubicBezTo>
                  <a:pt x="4065981" y="0"/>
                  <a:pt x="4082946" y="16965"/>
                  <a:pt x="4082946" y="37893"/>
                </a:cubicBezTo>
                <a:lnTo>
                  <a:pt x="4082946" y="568392"/>
                </a:lnTo>
                <a:cubicBezTo>
                  <a:pt x="4082946" y="589319"/>
                  <a:pt x="4065981" y="606284"/>
                  <a:pt x="4045054" y="606284"/>
                </a:cubicBezTo>
                <a:lnTo>
                  <a:pt x="37893" y="606284"/>
                </a:lnTo>
                <a:cubicBezTo>
                  <a:pt x="16965" y="606284"/>
                  <a:pt x="0" y="589319"/>
                  <a:pt x="0" y="568392"/>
                </a:cubicBezTo>
                <a:lnTo>
                  <a:pt x="0" y="37893"/>
                </a:lnTo>
                <a:cubicBezTo>
                  <a:pt x="0" y="16965"/>
                  <a:pt x="16965" y="0"/>
                  <a:pt x="37893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58" name="Text 56"/>
          <p:cNvSpPr/>
          <p:nvPr/>
        </p:nvSpPr>
        <p:spPr>
          <a:xfrm>
            <a:off x="7656857" y="4016634"/>
            <a:ext cx="3921902" cy="189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World Bank/ADB Events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7656857" y="4243991"/>
            <a:ext cx="3912429" cy="1515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9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Regional conferences in Asia. Target 1-2 per year.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7334768" y="5077632"/>
            <a:ext cx="4480821" cy="1780960"/>
          </a:xfrm>
          <a:custGeom>
            <a:avLst/>
            <a:gdLst/>
            <a:ahLst/>
            <a:cxnLst/>
            <a:rect l="l" t="t" r="r" b="b"/>
            <a:pathLst>
              <a:path w="4480821" h="1780960">
                <a:moveTo>
                  <a:pt x="37893" y="0"/>
                </a:moveTo>
                <a:lnTo>
                  <a:pt x="4405041" y="0"/>
                </a:lnTo>
                <a:cubicBezTo>
                  <a:pt x="4446893" y="0"/>
                  <a:pt x="4480821" y="33928"/>
                  <a:pt x="4480821" y="75780"/>
                </a:cubicBezTo>
                <a:lnTo>
                  <a:pt x="4480821" y="1705181"/>
                </a:lnTo>
                <a:cubicBezTo>
                  <a:pt x="4480821" y="1747033"/>
                  <a:pt x="4446893" y="1780960"/>
                  <a:pt x="4405041" y="1780960"/>
                </a:cubicBezTo>
                <a:lnTo>
                  <a:pt x="37893" y="1780960"/>
                </a:lnTo>
                <a:cubicBezTo>
                  <a:pt x="16965" y="1780960"/>
                  <a:pt x="0" y="1763995"/>
                  <a:pt x="0" y="1743068"/>
                </a:cubicBezTo>
                <a:lnTo>
                  <a:pt x="0" y="37893"/>
                </a:lnTo>
                <a:cubicBezTo>
                  <a:pt x="0" y="16979"/>
                  <a:pt x="16979" y="0"/>
                  <a:pt x="37893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7334768" y="5077632"/>
            <a:ext cx="37893" cy="1780960"/>
          </a:xfrm>
          <a:custGeom>
            <a:avLst/>
            <a:gdLst/>
            <a:ahLst/>
            <a:cxnLst/>
            <a:rect l="l" t="t" r="r" b="b"/>
            <a:pathLst>
              <a:path w="37893" h="1780960">
                <a:moveTo>
                  <a:pt x="37893" y="0"/>
                </a:moveTo>
                <a:lnTo>
                  <a:pt x="37893" y="0"/>
                </a:lnTo>
                <a:lnTo>
                  <a:pt x="37893" y="1780960"/>
                </a:lnTo>
                <a:lnTo>
                  <a:pt x="37893" y="1780960"/>
                </a:lnTo>
                <a:cubicBezTo>
                  <a:pt x="16965" y="1780960"/>
                  <a:pt x="0" y="1763995"/>
                  <a:pt x="0" y="1743068"/>
                </a:cubicBezTo>
                <a:lnTo>
                  <a:pt x="0" y="37893"/>
                </a:lnTo>
                <a:cubicBezTo>
                  <a:pt x="0" y="16965"/>
                  <a:pt x="16965" y="0"/>
                  <a:pt x="37893" y="0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62" name="Shape 60"/>
          <p:cNvSpPr/>
          <p:nvPr/>
        </p:nvSpPr>
        <p:spPr>
          <a:xfrm>
            <a:off x="7543178" y="5267096"/>
            <a:ext cx="454713" cy="454713"/>
          </a:xfrm>
          <a:custGeom>
            <a:avLst/>
            <a:gdLst/>
            <a:ahLst/>
            <a:cxnLst/>
            <a:rect l="l" t="t" r="r" b="b"/>
            <a:pathLst>
              <a:path w="454713" h="454713">
                <a:moveTo>
                  <a:pt x="227357" y="0"/>
                </a:moveTo>
                <a:lnTo>
                  <a:pt x="227357" y="0"/>
                </a:lnTo>
                <a:cubicBezTo>
                  <a:pt x="352838" y="0"/>
                  <a:pt x="454713" y="101875"/>
                  <a:pt x="454713" y="227357"/>
                </a:cubicBezTo>
                <a:lnTo>
                  <a:pt x="454713" y="227357"/>
                </a:lnTo>
                <a:cubicBezTo>
                  <a:pt x="454713" y="352838"/>
                  <a:pt x="352838" y="454713"/>
                  <a:pt x="227357" y="454713"/>
                </a:cubicBezTo>
                <a:lnTo>
                  <a:pt x="227357" y="454713"/>
                </a:lnTo>
                <a:cubicBezTo>
                  <a:pt x="101875" y="454713"/>
                  <a:pt x="0" y="352838"/>
                  <a:pt x="0" y="227357"/>
                </a:cubicBezTo>
                <a:lnTo>
                  <a:pt x="0" y="227357"/>
                </a:lnTo>
                <a:cubicBezTo>
                  <a:pt x="0" y="101875"/>
                  <a:pt x="101875" y="0"/>
                  <a:pt x="227357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63" name="Shape 61"/>
          <p:cNvSpPr/>
          <p:nvPr/>
        </p:nvSpPr>
        <p:spPr>
          <a:xfrm>
            <a:off x="7663962" y="5399720"/>
            <a:ext cx="213147" cy="189464"/>
          </a:xfrm>
          <a:custGeom>
            <a:avLst/>
            <a:gdLst/>
            <a:ahLst/>
            <a:cxnLst/>
            <a:rect l="l" t="t" r="r" b="b"/>
            <a:pathLst>
              <a:path w="213147" h="189464">
                <a:moveTo>
                  <a:pt x="17762" y="72455"/>
                </a:moveTo>
                <a:lnTo>
                  <a:pt x="95176" y="104316"/>
                </a:lnTo>
                <a:cubicBezTo>
                  <a:pt x="98802" y="105796"/>
                  <a:pt x="102651" y="106573"/>
                  <a:pt x="106573" y="106573"/>
                </a:cubicBezTo>
                <a:cubicBezTo>
                  <a:pt x="110496" y="106573"/>
                  <a:pt x="114344" y="105796"/>
                  <a:pt x="117971" y="104316"/>
                </a:cubicBezTo>
                <a:lnTo>
                  <a:pt x="207670" y="67385"/>
                </a:lnTo>
                <a:cubicBezTo>
                  <a:pt x="211001" y="66016"/>
                  <a:pt x="213147" y="62797"/>
                  <a:pt x="213147" y="59207"/>
                </a:cubicBezTo>
                <a:cubicBezTo>
                  <a:pt x="213147" y="55618"/>
                  <a:pt x="211001" y="52399"/>
                  <a:pt x="207670" y="51029"/>
                </a:cubicBezTo>
                <a:lnTo>
                  <a:pt x="117971" y="14099"/>
                </a:lnTo>
                <a:cubicBezTo>
                  <a:pt x="114344" y="12619"/>
                  <a:pt x="110496" y="11841"/>
                  <a:pt x="106573" y="11841"/>
                </a:cubicBezTo>
                <a:cubicBezTo>
                  <a:pt x="102651" y="11841"/>
                  <a:pt x="98802" y="12619"/>
                  <a:pt x="95176" y="14099"/>
                </a:cubicBezTo>
                <a:lnTo>
                  <a:pt x="5477" y="51029"/>
                </a:lnTo>
                <a:cubicBezTo>
                  <a:pt x="2146" y="52399"/>
                  <a:pt x="0" y="55618"/>
                  <a:pt x="0" y="59207"/>
                </a:cubicBezTo>
                <a:lnTo>
                  <a:pt x="0" y="168741"/>
                </a:lnTo>
                <a:cubicBezTo>
                  <a:pt x="0" y="173663"/>
                  <a:pt x="3959" y="177622"/>
                  <a:pt x="8881" y="177622"/>
                </a:cubicBezTo>
                <a:cubicBezTo>
                  <a:pt x="13803" y="177622"/>
                  <a:pt x="17762" y="173663"/>
                  <a:pt x="17762" y="168741"/>
                </a:cubicBezTo>
                <a:lnTo>
                  <a:pt x="17762" y="72455"/>
                </a:lnTo>
                <a:close/>
                <a:moveTo>
                  <a:pt x="35524" y="98987"/>
                </a:moveTo>
                <a:lnTo>
                  <a:pt x="35524" y="142098"/>
                </a:lnTo>
                <a:cubicBezTo>
                  <a:pt x="35524" y="161710"/>
                  <a:pt x="67348" y="177622"/>
                  <a:pt x="106573" y="177622"/>
                </a:cubicBezTo>
                <a:cubicBezTo>
                  <a:pt x="145798" y="177622"/>
                  <a:pt x="177622" y="161710"/>
                  <a:pt x="177622" y="142098"/>
                </a:cubicBezTo>
                <a:lnTo>
                  <a:pt x="177622" y="98950"/>
                </a:lnTo>
                <a:lnTo>
                  <a:pt x="124743" y="120746"/>
                </a:lnTo>
                <a:cubicBezTo>
                  <a:pt x="118970" y="123115"/>
                  <a:pt x="112827" y="124336"/>
                  <a:pt x="106573" y="124336"/>
                </a:cubicBezTo>
                <a:cubicBezTo>
                  <a:pt x="100320" y="124336"/>
                  <a:pt x="94177" y="123115"/>
                  <a:pt x="88404" y="120746"/>
                </a:cubicBezTo>
                <a:lnTo>
                  <a:pt x="35524" y="98950"/>
                </a:ln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64" name="Text 62"/>
          <p:cNvSpPr/>
          <p:nvPr/>
        </p:nvSpPr>
        <p:spPr>
          <a:xfrm>
            <a:off x="8111570" y="5361828"/>
            <a:ext cx="1648336" cy="2652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92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PhD as Positioning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7543178" y="5835487"/>
            <a:ext cx="4149259" cy="378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Letters of intent to supervisors who can also open consulting/research doors.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7543178" y="6290200"/>
            <a:ext cx="4082946" cy="378928"/>
          </a:xfrm>
          <a:custGeom>
            <a:avLst/>
            <a:gdLst/>
            <a:ahLst/>
            <a:cxnLst/>
            <a:rect l="l" t="t" r="r" b="b"/>
            <a:pathLst>
              <a:path w="4082946" h="378928">
                <a:moveTo>
                  <a:pt x="37893" y="0"/>
                </a:moveTo>
                <a:lnTo>
                  <a:pt x="4045054" y="0"/>
                </a:lnTo>
                <a:cubicBezTo>
                  <a:pt x="4065981" y="0"/>
                  <a:pt x="4082946" y="16965"/>
                  <a:pt x="4082946" y="37893"/>
                </a:cubicBezTo>
                <a:lnTo>
                  <a:pt x="4082946" y="341035"/>
                </a:lnTo>
                <a:cubicBezTo>
                  <a:pt x="4082946" y="361963"/>
                  <a:pt x="4065981" y="378928"/>
                  <a:pt x="4045054" y="378928"/>
                </a:cubicBezTo>
                <a:lnTo>
                  <a:pt x="37893" y="378928"/>
                </a:lnTo>
                <a:cubicBezTo>
                  <a:pt x="16965" y="378928"/>
                  <a:pt x="0" y="361963"/>
                  <a:pt x="0" y="341035"/>
                </a:cubicBezTo>
                <a:lnTo>
                  <a:pt x="0" y="37893"/>
                </a:lnTo>
                <a:cubicBezTo>
                  <a:pt x="0" y="16979"/>
                  <a:pt x="16979" y="0"/>
                  <a:pt x="37893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67" name="Shape 65"/>
          <p:cNvSpPr/>
          <p:nvPr/>
        </p:nvSpPr>
        <p:spPr>
          <a:xfrm>
            <a:off x="7685276" y="6418089"/>
            <a:ext cx="85259" cy="113678"/>
          </a:xfrm>
          <a:custGeom>
            <a:avLst/>
            <a:gdLst/>
            <a:ahLst/>
            <a:cxnLst/>
            <a:rect l="l" t="t" r="r" b="b"/>
            <a:pathLst>
              <a:path w="85259" h="113678">
                <a:moveTo>
                  <a:pt x="65032" y="85259"/>
                </a:moveTo>
                <a:cubicBezTo>
                  <a:pt x="66653" y="80308"/>
                  <a:pt x="69894" y="75823"/>
                  <a:pt x="73558" y="71959"/>
                </a:cubicBezTo>
                <a:cubicBezTo>
                  <a:pt x="80818" y="64322"/>
                  <a:pt x="85259" y="53997"/>
                  <a:pt x="85259" y="42629"/>
                </a:cubicBezTo>
                <a:cubicBezTo>
                  <a:pt x="85259" y="19094"/>
                  <a:pt x="66164" y="0"/>
                  <a:pt x="42629" y="0"/>
                </a:cubicBezTo>
                <a:cubicBezTo>
                  <a:pt x="19094" y="0"/>
                  <a:pt x="0" y="19094"/>
                  <a:pt x="0" y="42629"/>
                </a:cubicBezTo>
                <a:cubicBezTo>
                  <a:pt x="0" y="53997"/>
                  <a:pt x="4441" y="64322"/>
                  <a:pt x="11701" y="71959"/>
                </a:cubicBezTo>
                <a:cubicBezTo>
                  <a:pt x="15364" y="75823"/>
                  <a:pt x="18628" y="80308"/>
                  <a:pt x="20227" y="85259"/>
                </a:cubicBezTo>
                <a:lnTo>
                  <a:pt x="65010" y="85259"/>
                </a:lnTo>
                <a:close/>
                <a:moveTo>
                  <a:pt x="63944" y="95916"/>
                </a:moveTo>
                <a:lnTo>
                  <a:pt x="21315" y="95916"/>
                </a:lnTo>
                <a:lnTo>
                  <a:pt x="21315" y="99469"/>
                </a:lnTo>
                <a:cubicBezTo>
                  <a:pt x="21315" y="109282"/>
                  <a:pt x="29263" y="117231"/>
                  <a:pt x="39077" y="117231"/>
                </a:cubicBezTo>
                <a:lnTo>
                  <a:pt x="46182" y="117231"/>
                </a:lnTo>
                <a:cubicBezTo>
                  <a:pt x="55995" y="117231"/>
                  <a:pt x="63944" y="109282"/>
                  <a:pt x="63944" y="99469"/>
                </a:cubicBezTo>
                <a:lnTo>
                  <a:pt x="63944" y="95916"/>
                </a:lnTo>
                <a:close/>
                <a:moveTo>
                  <a:pt x="40853" y="24867"/>
                </a:moveTo>
                <a:cubicBezTo>
                  <a:pt x="32016" y="24867"/>
                  <a:pt x="24867" y="32016"/>
                  <a:pt x="24867" y="40853"/>
                </a:cubicBezTo>
                <a:cubicBezTo>
                  <a:pt x="24867" y="43806"/>
                  <a:pt x="22491" y="46182"/>
                  <a:pt x="19538" y="46182"/>
                </a:cubicBezTo>
                <a:cubicBezTo>
                  <a:pt x="16585" y="46182"/>
                  <a:pt x="14210" y="43806"/>
                  <a:pt x="14210" y="40853"/>
                </a:cubicBezTo>
                <a:cubicBezTo>
                  <a:pt x="14210" y="26133"/>
                  <a:pt x="26133" y="14210"/>
                  <a:pt x="40853" y="14210"/>
                </a:cubicBezTo>
                <a:cubicBezTo>
                  <a:pt x="43806" y="14210"/>
                  <a:pt x="46182" y="16585"/>
                  <a:pt x="46182" y="19538"/>
                </a:cubicBezTo>
                <a:cubicBezTo>
                  <a:pt x="46182" y="22491"/>
                  <a:pt x="43806" y="24867"/>
                  <a:pt x="40853" y="24867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68" name="Text 66"/>
          <p:cNvSpPr/>
          <p:nvPr/>
        </p:nvSpPr>
        <p:spPr>
          <a:xfrm>
            <a:off x="7855485" y="6403879"/>
            <a:ext cx="3713801" cy="15157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9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 professors with industry connections and advisory roles.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7500" y="317500"/>
            <a:ext cx="1161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spc="44" kern="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Honest Assessment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17500" y="53975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F0F0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Gap Analysis — What Needs Closing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92075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Brutal honesty about what's missing for highest-tier compensation. No filter.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1469" y="1242219"/>
            <a:ext cx="5707063" cy="2976563"/>
          </a:xfrm>
          <a:custGeom>
            <a:avLst/>
            <a:gdLst/>
            <a:ahLst/>
            <a:cxnLst/>
            <a:rect l="l" t="t" r="r" b="b"/>
            <a:pathLst>
              <a:path w="5707063" h="2976563">
                <a:moveTo>
                  <a:pt x="63490" y="0"/>
                </a:moveTo>
                <a:lnTo>
                  <a:pt x="5643572" y="0"/>
                </a:lnTo>
                <a:cubicBezTo>
                  <a:pt x="5678637" y="0"/>
                  <a:pt x="5707063" y="28425"/>
                  <a:pt x="5707063" y="63490"/>
                </a:cubicBezTo>
                <a:lnTo>
                  <a:pt x="5707063" y="2913072"/>
                </a:lnTo>
                <a:cubicBezTo>
                  <a:pt x="5707063" y="2948137"/>
                  <a:pt x="5678637" y="2976562"/>
                  <a:pt x="5643572" y="2976563"/>
                </a:cubicBezTo>
                <a:lnTo>
                  <a:pt x="63490" y="2976563"/>
                </a:lnTo>
                <a:cubicBezTo>
                  <a:pt x="28425" y="2976563"/>
                  <a:pt x="0" y="2948137"/>
                  <a:pt x="0" y="2913072"/>
                </a:cubicBezTo>
                <a:lnTo>
                  <a:pt x="0" y="63490"/>
                </a:lnTo>
                <a:cubicBezTo>
                  <a:pt x="0" y="28449"/>
                  <a:pt x="28449" y="0"/>
                  <a:pt x="63490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C0A062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21891" y="1444625"/>
            <a:ext cx="107156" cy="142875"/>
          </a:xfrm>
          <a:custGeom>
            <a:avLst/>
            <a:gdLst/>
            <a:ahLst/>
            <a:cxnLst/>
            <a:rect l="l" t="t" r="r" b="b"/>
            <a:pathLst>
              <a:path w="107156" h="142875">
                <a:moveTo>
                  <a:pt x="0" y="17859"/>
                </a:moveTo>
                <a:cubicBezTo>
                  <a:pt x="0" y="8009"/>
                  <a:pt x="8009" y="0"/>
                  <a:pt x="17859" y="0"/>
                </a:cubicBezTo>
                <a:lnTo>
                  <a:pt x="59578" y="0"/>
                </a:lnTo>
                <a:cubicBezTo>
                  <a:pt x="64322" y="0"/>
                  <a:pt x="68870" y="1870"/>
                  <a:pt x="72219" y="5218"/>
                </a:cubicBezTo>
                <a:lnTo>
                  <a:pt x="101938" y="34965"/>
                </a:lnTo>
                <a:cubicBezTo>
                  <a:pt x="105287" y="38314"/>
                  <a:pt x="107156" y="42863"/>
                  <a:pt x="107156" y="47606"/>
                </a:cubicBezTo>
                <a:lnTo>
                  <a:pt x="107156" y="125016"/>
                </a:lnTo>
                <a:cubicBezTo>
                  <a:pt x="107156" y="134866"/>
                  <a:pt x="99147" y="142875"/>
                  <a:pt x="89297" y="142875"/>
                </a:cubicBezTo>
                <a:lnTo>
                  <a:pt x="17859" y="142875"/>
                </a:lnTo>
                <a:cubicBezTo>
                  <a:pt x="8009" y="142875"/>
                  <a:pt x="0" y="134866"/>
                  <a:pt x="0" y="125016"/>
                </a:cubicBezTo>
                <a:lnTo>
                  <a:pt x="0" y="17859"/>
                </a:lnTo>
                <a:close/>
                <a:moveTo>
                  <a:pt x="58043" y="16325"/>
                </a:moveTo>
                <a:lnTo>
                  <a:pt x="58043" y="42416"/>
                </a:lnTo>
                <a:cubicBezTo>
                  <a:pt x="58043" y="46127"/>
                  <a:pt x="61029" y="49113"/>
                  <a:pt x="64740" y="49113"/>
                </a:cubicBezTo>
                <a:lnTo>
                  <a:pt x="90832" y="49113"/>
                </a:lnTo>
                <a:lnTo>
                  <a:pt x="58043" y="16325"/>
                </a:lnTo>
                <a:close/>
                <a:moveTo>
                  <a:pt x="33486" y="71438"/>
                </a:moveTo>
                <a:cubicBezTo>
                  <a:pt x="29775" y="71438"/>
                  <a:pt x="26789" y="74423"/>
                  <a:pt x="26789" y="78135"/>
                </a:cubicBezTo>
                <a:cubicBezTo>
                  <a:pt x="26789" y="81846"/>
                  <a:pt x="29775" y="84832"/>
                  <a:pt x="33486" y="84832"/>
                </a:cubicBezTo>
                <a:lnTo>
                  <a:pt x="73670" y="84832"/>
                </a:lnTo>
                <a:cubicBezTo>
                  <a:pt x="77381" y="84832"/>
                  <a:pt x="80367" y="81846"/>
                  <a:pt x="80367" y="78135"/>
                </a:cubicBezTo>
                <a:cubicBezTo>
                  <a:pt x="80367" y="74423"/>
                  <a:pt x="77381" y="71438"/>
                  <a:pt x="73670" y="71438"/>
                </a:cubicBezTo>
                <a:lnTo>
                  <a:pt x="33486" y="71438"/>
                </a:lnTo>
                <a:close/>
                <a:moveTo>
                  <a:pt x="33486" y="98227"/>
                </a:moveTo>
                <a:cubicBezTo>
                  <a:pt x="29775" y="98227"/>
                  <a:pt x="26789" y="101212"/>
                  <a:pt x="26789" y="104924"/>
                </a:cubicBezTo>
                <a:cubicBezTo>
                  <a:pt x="26789" y="108635"/>
                  <a:pt x="29775" y="111621"/>
                  <a:pt x="33486" y="111621"/>
                </a:cubicBezTo>
                <a:lnTo>
                  <a:pt x="73670" y="111621"/>
                </a:lnTo>
                <a:cubicBezTo>
                  <a:pt x="77381" y="111621"/>
                  <a:pt x="80367" y="108635"/>
                  <a:pt x="80367" y="104924"/>
                </a:cubicBezTo>
                <a:cubicBezTo>
                  <a:pt x="80367" y="101212"/>
                  <a:pt x="77381" y="98227"/>
                  <a:pt x="73670" y="98227"/>
                </a:cubicBezTo>
                <a:lnTo>
                  <a:pt x="33486" y="98227"/>
                </a:ln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7" name="Text 5"/>
          <p:cNvSpPr/>
          <p:nvPr/>
        </p:nvSpPr>
        <p:spPr>
          <a:xfrm>
            <a:off x="666750" y="1404938"/>
            <a:ext cx="1722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International Publications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221201" y="1404938"/>
            <a:ext cx="642938" cy="222250"/>
          </a:xfrm>
          <a:custGeom>
            <a:avLst/>
            <a:gdLst/>
            <a:ahLst/>
            <a:cxnLst/>
            <a:rect l="l" t="t" r="r" b="b"/>
            <a:pathLst>
              <a:path w="642938" h="222250">
                <a:moveTo>
                  <a:pt x="31751" y="0"/>
                </a:moveTo>
                <a:lnTo>
                  <a:pt x="611187" y="0"/>
                </a:lnTo>
                <a:cubicBezTo>
                  <a:pt x="628722" y="0"/>
                  <a:pt x="642938" y="14215"/>
                  <a:pt x="642938" y="31751"/>
                </a:cubicBezTo>
                <a:lnTo>
                  <a:pt x="642938" y="190499"/>
                </a:lnTo>
                <a:cubicBezTo>
                  <a:pt x="642938" y="208035"/>
                  <a:pt x="628722" y="222250"/>
                  <a:pt x="611187" y="222250"/>
                </a:cubicBezTo>
                <a:lnTo>
                  <a:pt x="31751" y="222250"/>
                </a:lnTo>
                <a:cubicBezTo>
                  <a:pt x="14227" y="222250"/>
                  <a:pt x="0" y="208023"/>
                  <a:pt x="0" y="190499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5221201" y="1404938"/>
            <a:ext cx="698500" cy="22225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CRITICAL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84187" y="1722438"/>
            <a:ext cx="5381625" cy="508000"/>
          </a:xfrm>
          <a:custGeom>
            <a:avLst/>
            <a:gdLst/>
            <a:ahLst/>
            <a:cxnLst/>
            <a:rect l="l" t="t" r="r" b="b"/>
            <a:pathLst>
              <a:path w="5381625" h="5080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476250"/>
                </a:lnTo>
                <a:cubicBezTo>
                  <a:pt x="5381625" y="493773"/>
                  <a:pt x="5367398" y="508000"/>
                  <a:pt x="534987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1" name="Text 9"/>
          <p:cNvSpPr/>
          <p:nvPr/>
        </p:nvSpPr>
        <p:spPr>
          <a:xfrm>
            <a:off x="579438" y="181768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Current State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79438" y="1976438"/>
            <a:ext cx="5246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Limited international peer-reviewed publications. Mostly Indonesian-language outputs.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84187" y="2325688"/>
            <a:ext cx="5381625" cy="508000"/>
          </a:xfrm>
          <a:custGeom>
            <a:avLst/>
            <a:gdLst/>
            <a:ahLst/>
            <a:cxnLst/>
            <a:rect l="l" t="t" r="r" b="b"/>
            <a:pathLst>
              <a:path w="5381625" h="5080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476250"/>
                </a:lnTo>
                <a:cubicBezTo>
                  <a:pt x="5381625" y="493773"/>
                  <a:pt x="5367398" y="508000"/>
                  <a:pt x="534987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4" name="Text 12"/>
          <p:cNvSpPr/>
          <p:nvPr/>
        </p:nvSpPr>
        <p:spPr>
          <a:xfrm>
            <a:off x="579438" y="242093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Why It Matters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79438" y="2579688"/>
            <a:ext cx="5246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Required for World Bank/ADB research roles and top-tier consulting credibility.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84187" y="2928938"/>
            <a:ext cx="5381625" cy="508000"/>
          </a:xfrm>
          <a:custGeom>
            <a:avLst/>
            <a:gdLst/>
            <a:ahLst/>
            <a:cxnLst/>
            <a:rect l="l" t="t" r="r" b="b"/>
            <a:pathLst>
              <a:path w="5381625" h="5080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476250"/>
                </a:lnTo>
                <a:cubicBezTo>
                  <a:pt x="5381625" y="493773"/>
                  <a:pt x="5367398" y="508000"/>
                  <a:pt x="534987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7" name="Text 15"/>
          <p:cNvSpPr/>
          <p:nvPr/>
        </p:nvSpPr>
        <p:spPr>
          <a:xfrm>
            <a:off x="579438" y="302418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Timeline to Close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79438" y="3182938"/>
            <a:ext cx="5246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12–18 months for first Q1/Q2 journal article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88156" y="3536156"/>
            <a:ext cx="5373688" cy="515938"/>
          </a:xfrm>
          <a:custGeom>
            <a:avLst/>
            <a:gdLst/>
            <a:ahLst/>
            <a:cxnLst/>
            <a:rect l="l" t="t" r="r" b="b"/>
            <a:pathLst>
              <a:path w="5373688" h="515938">
                <a:moveTo>
                  <a:pt x="31751" y="0"/>
                </a:moveTo>
                <a:lnTo>
                  <a:pt x="5341937" y="0"/>
                </a:lnTo>
                <a:cubicBezTo>
                  <a:pt x="5359472" y="0"/>
                  <a:pt x="5373688" y="14215"/>
                  <a:pt x="5373688" y="31751"/>
                </a:cubicBezTo>
                <a:lnTo>
                  <a:pt x="5373688" y="484187"/>
                </a:lnTo>
                <a:cubicBezTo>
                  <a:pt x="5373687" y="501722"/>
                  <a:pt x="5359472" y="515938"/>
                  <a:pt x="5341937" y="515938"/>
                </a:cubicBezTo>
                <a:lnTo>
                  <a:pt x="31751" y="515938"/>
                </a:lnTo>
                <a:cubicBezTo>
                  <a:pt x="14215" y="515938"/>
                  <a:pt x="0" y="501722"/>
                  <a:pt x="0" y="484187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C0A062">
              <a:alpha val="10196"/>
            </a:srgbClr>
          </a:solidFill>
          <a:ln w="12700">
            <a:solidFill>
              <a:srgbClr val="C0A062">
                <a:alpha val="30196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87375" y="3635375"/>
            <a:ext cx="522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WORKAROUND: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87375" y="3794125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 consulting roles first (less publication-dependent), transition to research later.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163469" y="1242219"/>
            <a:ext cx="5707063" cy="2976563"/>
          </a:xfrm>
          <a:custGeom>
            <a:avLst/>
            <a:gdLst/>
            <a:ahLst/>
            <a:cxnLst/>
            <a:rect l="l" t="t" r="r" b="b"/>
            <a:pathLst>
              <a:path w="5707063" h="2976563">
                <a:moveTo>
                  <a:pt x="63490" y="0"/>
                </a:moveTo>
                <a:lnTo>
                  <a:pt x="5643572" y="0"/>
                </a:lnTo>
                <a:cubicBezTo>
                  <a:pt x="5678637" y="0"/>
                  <a:pt x="5707063" y="28425"/>
                  <a:pt x="5707063" y="63490"/>
                </a:cubicBezTo>
                <a:lnTo>
                  <a:pt x="5707063" y="2913072"/>
                </a:lnTo>
                <a:cubicBezTo>
                  <a:pt x="5707063" y="2948137"/>
                  <a:pt x="5678637" y="2976562"/>
                  <a:pt x="5643572" y="2976563"/>
                </a:cubicBezTo>
                <a:lnTo>
                  <a:pt x="63490" y="2976563"/>
                </a:lnTo>
                <a:cubicBezTo>
                  <a:pt x="28425" y="2976563"/>
                  <a:pt x="0" y="2948137"/>
                  <a:pt x="0" y="2913072"/>
                </a:cubicBezTo>
                <a:lnTo>
                  <a:pt x="0" y="63490"/>
                </a:lnTo>
                <a:cubicBezTo>
                  <a:pt x="0" y="28449"/>
                  <a:pt x="28449" y="0"/>
                  <a:pt x="63490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46031" y="144462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98199" y="78135"/>
                </a:moveTo>
                <a:lnTo>
                  <a:pt x="44927" y="78135"/>
                </a:lnTo>
                <a:cubicBezTo>
                  <a:pt x="45737" y="96134"/>
                  <a:pt x="49727" y="112709"/>
                  <a:pt x="55392" y="124848"/>
                </a:cubicBezTo>
                <a:cubicBezTo>
                  <a:pt x="58573" y="131685"/>
                  <a:pt x="62006" y="136513"/>
                  <a:pt x="65187" y="139471"/>
                </a:cubicBezTo>
                <a:cubicBezTo>
                  <a:pt x="68312" y="142401"/>
                  <a:pt x="70461" y="142875"/>
                  <a:pt x="71577" y="142875"/>
                </a:cubicBezTo>
                <a:cubicBezTo>
                  <a:pt x="72693" y="142875"/>
                  <a:pt x="74842" y="142401"/>
                  <a:pt x="77967" y="139471"/>
                </a:cubicBezTo>
                <a:cubicBezTo>
                  <a:pt x="81149" y="136513"/>
                  <a:pt x="84581" y="131657"/>
                  <a:pt x="87762" y="124848"/>
                </a:cubicBezTo>
                <a:cubicBezTo>
                  <a:pt x="93427" y="112709"/>
                  <a:pt x="97417" y="96134"/>
                  <a:pt x="98227" y="78135"/>
                </a:cubicBezTo>
                <a:close/>
                <a:moveTo>
                  <a:pt x="44900" y="64740"/>
                </a:moveTo>
                <a:lnTo>
                  <a:pt x="98171" y="64740"/>
                </a:lnTo>
                <a:cubicBezTo>
                  <a:pt x="97389" y="46741"/>
                  <a:pt x="93399" y="30166"/>
                  <a:pt x="87734" y="18027"/>
                </a:cubicBezTo>
                <a:cubicBezTo>
                  <a:pt x="84553" y="11218"/>
                  <a:pt x="81121" y="6362"/>
                  <a:pt x="77939" y="3404"/>
                </a:cubicBezTo>
                <a:cubicBezTo>
                  <a:pt x="74814" y="474"/>
                  <a:pt x="72665" y="0"/>
                  <a:pt x="71549" y="0"/>
                </a:cubicBezTo>
                <a:cubicBezTo>
                  <a:pt x="70433" y="0"/>
                  <a:pt x="68284" y="474"/>
                  <a:pt x="65159" y="3404"/>
                </a:cubicBezTo>
                <a:cubicBezTo>
                  <a:pt x="61978" y="6362"/>
                  <a:pt x="58545" y="11218"/>
                  <a:pt x="55364" y="18027"/>
                </a:cubicBezTo>
                <a:cubicBezTo>
                  <a:pt x="49699" y="30166"/>
                  <a:pt x="45709" y="46741"/>
                  <a:pt x="44900" y="64740"/>
                </a:cubicBezTo>
                <a:close/>
                <a:moveTo>
                  <a:pt x="31505" y="64740"/>
                </a:moveTo>
                <a:cubicBezTo>
                  <a:pt x="32482" y="40853"/>
                  <a:pt x="38649" y="18669"/>
                  <a:pt x="47662" y="4102"/>
                </a:cubicBezTo>
                <a:cubicBezTo>
                  <a:pt x="21961" y="13199"/>
                  <a:pt x="3042" y="36612"/>
                  <a:pt x="419" y="64740"/>
                </a:cubicBezTo>
                <a:lnTo>
                  <a:pt x="31505" y="64740"/>
                </a:lnTo>
                <a:close/>
                <a:moveTo>
                  <a:pt x="419" y="78135"/>
                </a:moveTo>
                <a:cubicBezTo>
                  <a:pt x="3042" y="106263"/>
                  <a:pt x="21961" y="129676"/>
                  <a:pt x="47662" y="138773"/>
                </a:cubicBezTo>
                <a:cubicBezTo>
                  <a:pt x="38649" y="124206"/>
                  <a:pt x="32482" y="102022"/>
                  <a:pt x="31505" y="78135"/>
                </a:cubicBezTo>
                <a:lnTo>
                  <a:pt x="419" y="78135"/>
                </a:lnTo>
                <a:close/>
                <a:moveTo>
                  <a:pt x="111593" y="78135"/>
                </a:moveTo>
                <a:cubicBezTo>
                  <a:pt x="110617" y="102022"/>
                  <a:pt x="104449" y="124206"/>
                  <a:pt x="95436" y="138773"/>
                </a:cubicBezTo>
                <a:cubicBezTo>
                  <a:pt x="121137" y="129648"/>
                  <a:pt x="140057" y="106263"/>
                  <a:pt x="142680" y="78135"/>
                </a:cubicBezTo>
                <a:lnTo>
                  <a:pt x="111593" y="78135"/>
                </a:lnTo>
                <a:close/>
                <a:moveTo>
                  <a:pt x="142680" y="64740"/>
                </a:moveTo>
                <a:cubicBezTo>
                  <a:pt x="140057" y="36612"/>
                  <a:pt x="121137" y="13199"/>
                  <a:pt x="95436" y="4102"/>
                </a:cubicBezTo>
                <a:cubicBezTo>
                  <a:pt x="104449" y="18669"/>
                  <a:pt x="110617" y="40853"/>
                  <a:pt x="111593" y="64740"/>
                </a:cubicBezTo>
                <a:lnTo>
                  <a:pt x="142680" y="64740"/>
                </a:ln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24" name="Text 22"/>
          <p:cNvSpPr/>
          <p:nvPr/>
        </p:nvSpPr>
        <p:spPr>
          <a:xfrm>
            <a:off x="6508750" y="1404938"/>
            <a:ext cx="14843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International Network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10948665" y="1404938"/>
            <a:ext cx="762000" cy="222250"/>
          </a:xfrm>
          <a:custGeom>
            <a:avLst/>
            <a:gdLst/>
            <a:ahLst/>
            <a:cxnLst/>
            <a:rect l="l" t="t" r="r" b="b"/>
            <a:pathLst>
              <a:path w="762000" h="222250">
                <a:moveTo>
                  <a:pt x="31751" y="0"/>
                </a:moveTo>
                <a:lnTo>
                  <a:pt x="730249" y="0"/>
                </a:lnTo>
                <a:cubicBezTo>
                  <a:pt x="747785" y="0"/>
                  <a:pt x="762000" y="14215"/>
                  <a:pt x="762000" y="31751"/>
                </a:cubicBezTo>
                <a:lnTo>
                  <a:pt x="762000" y="190499"/>
                </a:lnTo>
                <a:cubicBezTo>
                  <a:pt x="762000" y="208035"/>
                  <a:pt x="747785" y="222250"/>
                  <a:pt x="730249" y="222250"/>
                </a:cubicBezTo>
                <a:lnTo>
                  <a:pt x="31751" y="222250"/>
                </a:lnTo>
                <a:cubicBezTo>
                  <a:pt x="14227" y="222250"/>
                  <a:pt x="0" y="208023"/>
                  <a:pt x="0" y="190499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10948665" y="1404938"/>
            <a:ext cx="817563" cy="22225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MODERATE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6326188" y="1722438"/>
            <a:ext cx="5381625" cy="508000"/>
          </a:xfrm>
          <a:custGeom>
            <a:avLst/>
            <a:gdLst/>
            <a:ahLst/>
            <a:cxnLst/>
            <a:rect l="l" t="t" r="r" b="b"/>
            <a:pathLst>
              <a:path w="5381625" h="5080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476250"/>
                </a:lnTo>
                <a:cubicBezTo>
                  <a:pt x="5381625" y="493773"/>
                  <a:pt x="5367398" y="508000"/>
                  <a:pt x="534987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28" name="Text 26"/>
          <p:cNvSpPr/>
          <p:nvPr/>
        </p:nvSpPr>
        <p:spPr>
          <a:xfrm>
            <a:off x="6421438" y="181768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Current State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421438" y="1976438"/>
            <a:ext cx="5246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Strong Indonesia network, limited connections outside SE Asia.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326188" y="2325688"/>
            <a:ext cx="5381625" cy="508000"/>
          </a:xfrm>
          <a:custGeom>
            <a:avLst/>
            <a:gdLst/>
            <a:ahLst/>
            <a:cxnLst/>
            <a:rect l="l" t="t" r="r" b="b"/>
            <a:pathLst>
              <a:path w="5381625" h="5080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476250"/>
                </a:lnTo>
                <a:cubicBezTo>
                  <a:pt x="5381625" y="493773"/>
                  <a:pt x="5367398" y="508000"/>
                  <a:pt x="534987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31" name="Text 29"/>
          <p:cNvSpPr/>
          <p:nvPr/>
        </p:nvSpPr>
        <p:spPr>
          <a:xfrm>
            <a:off x="6421438" y="242093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Why It Matters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421438" y="2579688"/>
            <a:ext cx="5246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International orgs and MNCs value global professional network.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326188" y="2928938"/>
            <a:ext cx="5381625" cy="508000"/>
          </a:xfrm>
          <a:custGeom>
            <a:avLst/>
            <a:gdLst/>
            <a:ahLst/>
            <a:cxnLst/>
            <a:rect l="l" t="t" r="r" b="b"/>
            <a:pathLst>
              <a:path w="5381625" h="5080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476250"/>
                </a:lnTo>
                <a:cubicBezTo>
                  <a:pt x="5381625" y="493773"/>
                  <a:pt x="5367398" y="508000"/>
                  <a:pt x="534987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34" name="Text 32"/>
          <p:cNvSpPr/>
          <p:nvPr/>
        </p:nvSpPr>
        <p:spPr>
          <a:xfrm>
            <a:off x="6421438" y="302418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Timeline to Close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421438" y="3182938"/>
            <a:ext cx="5246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6–12 months through conference circuit and LinkedIn outreach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30156" y="3536156"/>
            <a:ext cx="5373688" cy="515938"/>
          </a:xfrm>
          <a:custGeom>
            <a:avLst/>
            <a:gdLst/>
            <a:ahLst/>
            <a:cxnLst/>
            <a:rect l="l" t="t" r="r" b="b"/>
            <a:pathLst>
              <a:path w="5373688" h="515938">
                <a:moveTo>
                  <a:pt x="31751" y="0"/>
                </a:moveTo>
                <a:lnTo>
                  <a:pt x="5341937" y="0"/>
                </a:lnTo>
                <a:cubicBezTo>
                  <a:pt x="5359472" y="0"/>
                  <a:pt x="5373688" y="14215"/>
                  <a:pt x="5373688" y="31751"/>
                </a:cubicBezTo>
                <a:lnTo>
                  <a:pt x="5373688" y="484187"/>
                </a:lnTo>
                <a:cubicBezTo>
                  <a:pt x="5373687" y="501722"/>
                  <a:pt x="5359472" y="515938"/>
                  <a:pt x="5341937" y="515938"/>
                </a:cubicBezTo>
                <a:lnTo>
                  <a:pt x="31751" y="515938"/>
                </a:lnTo>
                <a:cubicBezTo>
                  <a:pt x="14215" y="515938"/>
                  <a:pt x="0" y="501722"/>
                  <a:pt x="0" y="484187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4A6C8C">
              <a:alpha val="1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429375" y="3635375"/>
            <a:ext cx="522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WORKAROUND: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429375" y="3794125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Leverage Indonesia expertise as entry point; network builds organically.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321469" y="4353719"/>
            <a:ext cx="5707063" cy="2976563"/>
          </a:xfrm>
          <a:custGeom>
            <a:avLst/>
            <a:gdLst/>
            <a:ahLst/>
            <a:cxnLst/>
            <a:rect l="l" t="t" r="r" b="b"/>
            <a:pathLst>
              <a:path w="5707063" h="2976563">
                <a:moveTo>
                  <a:pt x="63490" y="0"/>
                </a:moveTo>
                <a:lnTo>
                  <a:pt x="5643572" y="0"/>
                </a:lnTo>
                <a:cubicBezTo>
                  <a:pt x="5678637" y="0"/>
                  <a:pt x="5707063" y="28425"/>
                  <a:pt x="5707063" y="63490"/>
                </a:cubicBezTo>
                <a:lnTo>
                  <a:pt x="5707063" y="2913072"/>
                </a:lnTo>
                <a:cubicBezTo>
                  <a:pt x="5707063" y="2948137"/>
                  <a:pt x="5678637" y="2976562"/>
                  <a:pt x="5643572" y="2976563"/>
                </a:cubicBezTo>
                <a:lnTo>
                  <a:pt x="63490" y="2976563"/>
                </a:lnTo>
                <a:cubicBezTo>
                  <a:pt x="28425" y="2976563"/>
                  <a:pt x="0" y="2948137"/>
                  <a:pt x="0" y="2913072"/>
                </a:cubicBezTo>
                <a:lnTo>
                  <a:pt x="0" y="63490"/>
                </a:lnTo>
                <a:cubicBezTo>
                  <a:pt x="0" y="28449"/>
                  <a:pt x="28449" y="0"/>
                  <a:pt x="63490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495102" y="4556125"/>
            <a:ext cx="160734" cy="142875"/>
          </a:xfrm>
          <a:custGeom>
            <a:avLst/>
            <a:gdLst/>
            <a:ahLst/>
            <a:cxnLst/>
            <a:rect l="l" t="t" r="r" b="b"/>
            <a:pathLst>
              <a:path w="160734" h="142875">
                <a:moveTo>
                  <a:pt x="44648" y="0"/>
                </a:moveTo>
                <a:cubicBezTo>
                  <a:pt x="49588" y="0"/>
                  <a:pt x="53578" y="3990"/>
                  <a:pt x="53578" y="8930"/>
                </a:cubicBezTo>
                <a:lnTo>
                  <a:pt x="53578" y="17859"/>
                </a:lnTo>
                <a:lnTo>
                  <a:pt x="89297" y="17859"/>
                </a:lnTo>
                <a:cubicBezTo>
                  <a:pt x="94236" y="17859"/>
                  <a:pt x="98227" y="21850"/>
                  <a:pt x="98227" y="26789"/>
                </a:cubicBezTo>
                <a:cubicBezTo>
                  <a:pt x="98227" y="31728"/>
                  <a:pt x="94236" y="35719"/>
                  <a:pt x="89297" y="35719"/>
                </a:cubicBezTo>
                <a:lnTo>
                  <a:pt x="86618" y="35719"/>
                </a:lnTo>
                <a:lnTo>
                  <a:pt x="84274" y="42165"/>
                </a:lnTo>
                <a:cubicBezTo>
                  <a:pt x="79697" y="54778"/>
                  <a:pt x="72805" y="66303"/>
                  <a:pt x="64126" y="76209"/>
                </a:cubicBezTo>
                <a:cubicBezTo>
                  <a:pt x="68089" y="78665"/>
                  <a:pt x="72219" y="80842"/>
                  <a:pt x="76516" y="82767"/>
                </a:cubicBezTo>
                <a:lnTo>
                  <a:pt x="90581" y="89018"/>
                </a:lnTo>
                <a:lnTo>
                  <a:pt x="107938" y="49950"/>
                </a:lnTo>
                <a:cubicBezTo>
                  <a:pt x="109361" y="46713"/>
                  <a:pt x="112570" y="44648"/>
                  <a:pt x="116086" y="44648"/>
                </a:cubicBezTo>
                <a:cubicBezTo>
                  <a:pt x="119602" y="44648"/>
                  <a:pt x="122811" y="46713"/>
                  <a:pt x="124234" y="49950"/>
                </a:cubicBezTo>
                <a:lnTo>
                  <a:pt x="159953" y="130318"/>
                </a:lnTo>
                <a:cubicBezTo>
                  <a:pt x="161962" y="134838"/>
                  <a:pt x="159925" y="140112"/>
                  <a:pt x="155432" y="142094"/>
                </a:cubicBezTo>
                <a:cubicBezTo>
                  <a:pt x="150940" y="144075"/>
                  <a:pt x="145638" y="142066"/>
                  <a:pt x="143656" y="137573"/>
                </a:cubicBezTo>
                <a:lnTo>
                  <a:pt x="138075" y="125016"/>
                </a:lnTo>
                <a:lnTo>
                  <a:pt x="94124" y="125016"/>
                </a:lnTo>
                <a:lnTo>
                  <a:pt x="88543" y="137573"/>
                </a:lnTo>
                <a:cubicBezTo>
                  <a:pt x="86534" y="142094"/>
                  <a:pt x="81260" y="144103"/>
                  <a:pt x="76767" y="142094"/>
                </a:cubicBezTo>
                <a:cubicBezTo>
                  <a:pt x="72275" y="140084"/>
                  <a:pt x="70238" y="134810"/>
                  <a:pt x="72247" y="130318"/>
                </a:cubicBezTo>
                <a:lnTo>
                  <a:pt x="83353" y="105342"/>
                </a:lnTo>
                <a:lnTo>
                  <a:pt x="69289" y="99092"/>
                </a:lnTo>
                <a:cubicBezTo>
                  <a:pt x="62871" y="96245"/>
                  <a:pt x="56731" y="92841"/>
                  <a:pt x="50927" y="88934"/>
                </a:cubicBezTo>
                <a:cubicBezTo>
                  <a:pt x="44983" y="93734"/>
                  <a:pt x="38481" y="97920"/>
                  <a:pt x="31533" y="101408"/>
                </a:cubicBezTo>
                <a:lnTo>
                  <a:pt x="21850" y="106207"/>
                </a:lnTo>
                <a:cubicBezTo>
                  <a:pt x="17441" y="108412"/>
                  <a:pt x="12083" y="106626"/>
                  <a:pt x="9878" y="102217"/>
                </a:cubicBezTo>
                <a:cubicBezTo>
                  <a:pt x="7674" y="97808"/>
                  <a:pt x="9460" y="92450"/>
                  <a:pt x="13869" y="90246"/>
                </a:cubicBezTo>
                <a:lnTo>
                  <a:pt x="23496" y="85418"/>
                </a:lnTo>
                <a:cubicBezTo>
                  <a:pt x="28045" y="83130"/>
                  <a:pt x="32370" y="80479"/>
                  <a:pt x="36444" y="77521"/>
                </a:cubicBezTo>
                <a:cubicBezTo>
                  <a:pt x="32593" y="73977"/>
                  <a:pt x="28966" y="70154"/>
                  <a:pt x="25589" y="66108"/>
                </a:cubicBezTo>
                <a:lnTo>
                  <a:pt x="22771" y="62703"/>
                </a:lnTo>
                <a:cubicBezTo>
                  <a:pt x="19617" y="58908"/>
                  <a:pt x="20120" y="53271"/>
                  <a:pt x="23915" y="50118"/>
                </a:cubicBezTo>
                <a:cubicBezTo>
                  <a:pt x="27710" y="46965"/>
                  <a:pt x="33347" y="47467"/>
                  <a:pt x="36500" y="51262"/>
                </a:cubicBezTo>
                <a:lnTo>
                  <a:pt x="39346" y="54666"/>
                </a:lnTo>
                <a:cubicBezTo>
                  <a:pt x="42556" y="58545"/>
                  <a:pt x="46072" y="62145"/>
                  <a:pt x="49783" y="65466"/>
                </a:cubicBezTo>
                <a:cubicBezTo>
                  <a:pt x="57457" y="56983"/>
                  <a:pt x="63512" y="47020"/>
                  <a:pt x="67503" y="36054"/>
                </a:cubicBezTo>
                <a:lnTo>
                  <a:pt x="67642" y="35719"/>
                </a:lnTo>
                <a:lnTo>
                  <a:pt x="8958" y="35719"/>
                </a:lnTo>
                <a:cubicBezTo>
                  <a:pt x="3990" y="35719"/>
                  <a:pt x="0" y="31728"/>
                  <a:pt x="0" y="26789"/>
                </a:cubicBezTo>
                <a:cubicBezTo>
                  <a:pt x="0" y="21850"/>
                  <a:pt x="3990" y="17859"/>
                  <a:pt x="8930" y="17859"/>
                </a:cubicBezTo>
                <a:lnTo>
                  <a:pt x="35719" y="17859"/>
                </a:lnTo>
                <a:lnTo>
                  <a:pt x="35719" y="8930"/>
                </a:lnTo>
                <a:cubicBezTo>
                  <a:pt x="35719" y="3990"/>
                  <a:pt x="39709" y="0"/>
                  <a:pt x="44648" y="0"/>
                </a:cubicBezTo>
                <a:close/>
                <a:moveTo>
                  <a:pt x="116086" y="75567"/>
                </a:moveTo>
                <a:lnTo>
                  <a:pt x="102050" y="107156"/>
                </a:lnTo>
                <a:lnTo>
                  <a:pt x="130122" y="107156"/>
                </a:lnTo>
                <a:lnTo>
                  <a:pt x="116086" y="75567"/>
                </a:ln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41" name="Text 39"/>
          <p:cNvSpPr/>
          <p:nvPr/>
        </p:nvSpPr>
        <p:spPr>
          <a:xfrm>
            <a:off x="666750" y="4516438"/>
            <a:ext cx="1825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Formal English Negotiation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5106665" y="4516438"/>
            <a:ext cx="762000" cy="222250"/>
          </a:xfrm>
          <a:custGeom>
            <a:avLst/>
            <a:gdLst/>
            <a:ahLst/>
            <a:cxnLst/>
            <a:rect l="l" t="t" r="r" b="b"/>
            <a:pathLst>
              <a:path w="762000" h="222250">
                <a:moveTo>
                  <a:pt x="31751" y="0"/>
                </a:moveTo>
                <a:lnTo>
                  <a:pt x="730249" y="0"/>
                </a:lnTo>
                <a:cubicBezTo>
                  <a:pt x="747785" y="0"/>
                  <a:pt x="762000" y="14215"/>
                  <a:pt x="762000" y="31751"/>
                </a:cubicBezTo>
                <a:lnTo>
                  <a:pt x="762000" y="190499"/>
                </a:lnTo>
                <a:cubicBezTo>
                  <a:pt x="762000" y="208035"/>
                  <a:pt x="747785" y="222250"/>
                  <a:pt x="730249" y="222250"/>
                </a:cubicBezTo>
                <a:lnTo>
                  <a:pt x="31751" y="222250"/>
                </a:lnTo>
                <a:cubicBezTo>
                  <a:pt x="14227" y="222250"/>
                  <a:pt x="0" y="208023"/>
                  <a:pt x="0" y="190499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5106665" y="4516438"/>
            <a:ext cx="817563" cy="22225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MODERATE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484187" y="4833938"/>
            <a:ext cx="5381625" cy="508000"/>
          </a:xfrm>
          <a:custGeom>
            <a:avLst/>
            <a:gdLst/>
            <a:ahLst/>
            <a:cxnLst/>
            <a:rect l="l" t="t" r="r" b="b"/>
            <a:pathLst>
              <a:path w="5381625" h="5080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476250"/>
                </a:lnTo>
                <a:cubicBezTo>
                  <a:pt x="5381625" y="493773"/>
                  <a:pt x="5367398" y="508000"/>
                  <a:pt x="534987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45" name="Text 43"/>
          <p:cNvSpPr/>
          <p:nvPr/>
        </p:nvSpPr>
        <p:spPr>
          <a:xfrm>
            <a:off x="579438" y="492918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Current State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579438" y="5087938"/>
            <a:ext cx="5246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Fluent in daily communication, less practiced in high-stakes negotiation contexts.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484187" y="5437188"/>
            <a:ext cx="5381625" cy="508000"/>
          </a:xfrm>
          <a:custGeom>
            <a:avLst/>
            <a:gdLst/>
            <a:ahLst/>
            <a:cxnLst/>
            <a:rect l="l" t="t" r="r" b="b"/>
            <a:pathLst>
              <a:path w="5381625" h="5080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476250"/>
                </a:lnTo>
                <a:cubicBezTo>
                  <a:pt x="5381625" y="493773"/>
                  <a:pt x="5367398" y="508000"/>
                  <a:pt x="534987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48" name="Text 46"/>
          <p:cNvSpPr/>
          <p:nvPr/>
        </p:nvSpPr>
        <p:spPr>
          <a:xfrm>
            <a:off x="579438" y="553243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Why It Matters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579438" y="5691188"/>
            <a:ext cx="5246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 negotiation, client presentations, board-level communication.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484187" y="6040438"/>
            <a:ext cx="5381625" cy="508000"/>
          </a:xfrm>
          <a:custGeom>
            <a:avLst/>
            <a:gdLst/>
            <a:ahLst/>
            <a:cxnLst/>
            <a:rect l="l" t="t" r="r" b="b"/>
            <a:pathLst>
              <a:path w="5381625" h="5080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476250"/>
                </a:lnTo>
                <a:cubicBezTo>
                  <a:pt x="5381625" y="493773"/>
                  <a:pt x="5367398" y="508000"/>
                  <a:pt x="534987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51" name="Text 49"/>
          <p:cNvSpPr/>
          <p:nvPr/>
        </p:nvSpPr>
        <p:spPr>
          <a:xfrm>
            <a:off x="579438" y="613568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Timeline to Close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579438" y="6294438"/>
            <a:ext cx="5246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3–6 months with focused practice (mock negotiations, presentations)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488156" y="6647656"/>
            <a:ext cx="5373688" cy="515938"/>
          </a:xfrm>
          <a:custGeom>
            <a:avLst/>
            <a:gdLst/>
            <a:ahLst/>
            <a:cxnLst/>
            <a:rect l="l" t="t" r="r" b="b"/>
            <a:pathLst>
              <a:path w="5373688" h="515938">
                <a:moveTo>
                  <a:pt x="31751" y="0"/>
                </a:moveTo>
                <a:lnTo>
                  <a:pt x="5341937" y="0"/>
                </a:lnTo>
                <a:cubicBezTo>
                  <a:pt x="5359472" y="0"/>
                  <a:pt x="5373688" y="14215"/>
                  <a:pt x="5373688" y="31751"/>
                </a:cubicBezTo>
                <a:lnTo>
                  <a:pt x="5373688" y="484187"/>
                </a:lnTo>
                <a:cubicBezTo>
                  <a:pt x="5373687" y="501722"/>
                  <a:pt x="5359472" y="515938"/>
                  <a:pt x="5341937" y="515938"/>
                </a:cubicBezTo>
                <a:lnTo>
                  <a:pt x="31751" y="515938"/>
                </a:lnTo>
                <a:cubicBezTo>
                  <a:pt x="14215" y="515938"/>
                  <a:pt x="0" y="501722"/>
                  <a:pt x="0" y="484187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4A6C8C">
              <a:alpha val="1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87375" y="6746875"/>
            <a:ext cx="522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4A6C8C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WORKAROUND: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587375" y="6905625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Start with written communication; verbal fluency improves with exposure.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6163469" y="4353719"/>
            <a:ext cx="5707063" cy="2976563"/>
          </a:xfrm>
          <a:custGeom>
            <a:avLst/>
            <a:gdLst/>
            <a:ahLst/>
            <a:cxnLst/>
            <a:rect l="l" t="t" r="r" b="b"/>
            <a:pathLst>
              <a:path w="5707063" h="2976563">
                <a:moveTo>
                  <a:pt x="63490" y="0"/>
                </a:moveTo>
                <a:lnTo>
                  <a:pt x="5643572" y="0"/>
                </a:lnTo>
                <a:cubicBezTo>
                  <a:pt x="5678637" y="0"/>
                  <a:pt x="5707063" y="28425"/>
                  <a:pt x="5707063" y="63490"/>
                </a:cubicBezTo>
                <a:lnTo>
                  <a:pt x="5707063" y="2913072"/>
                </a:lnTo>
                <a:cubicBezTo>
                  <a:pt x="5707063" y="2948137"/>
                  <a:pt x="5678637" y="2976562"/>
                  <a:pt x="5643572" y="2976563"/>
                </a:cubicBezTo>
                <a:lnTo>
                  <a:pt x="63490" y="2976563"/>
                </a:lnTo>
                <a:cubicBezTo>
                  <a:pt x="28425" y="2976563"/>
                  <a:pt x="0" y="2948137"/>
                  <a:pt x="0" y="2913072"/>
                </a:cubicBezTo>
                <a:lnTo>
                  <a:pt x="0" y="63490"/>
                </a:lnTo>
                <a:cubicBezTo>
                  <a:pt x="0" y="28449"/>
                  <a:pt x="28449" y="0"/>
                  <a:pt x="63490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8D99AE">
                <a:alpha val="30196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6346031" y="455612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55811" y="13395"/>
                </a:moveTo>
                <a:lnTo>
                  <a:pt x="87064" y="13395"/>
                </a:lnTo>
                <a:cubicBezTo>
                  <a:pt x="88292" y="13395"/>
                  <a:pt x="89297" y="14399"/>
                  <a:pt x="89297" y="15627"/>
                </a:cubicBezTo>
                <a:lnTo>
                  <a:pt x="89297" y="26789"/>
                </a:lnTo>
                <a:lnTo>
                  <a:pt x="53578" y="26789"/>
                </a:lnTo>
                <a:lnTo>
                  <a:pt x="53578" y="15627"/>
                </a:lnTo>
                <a:cubicBezTo>
                  <a:pt x="53578" y="14399"/>
                  <a:pt x="54583" y="13395"/>
                  <a:pt x="55811" y="13395"/>
                </a:cubicBezTo>
                <a:close/>
                <a:moveTo>
                  <a:pt x="40184" y="15627"/>
                </a:moveTo>
                <a:lnTo>
                  <a:pt x="40184" y="26789"/>
                </a:lnTo>
                <a:lnTo>
                  <a:pt x="17859" y="26789"/>
                </a:lnTo>
                <a:cubicBezTo>
                  <a:pt x="8009" y="26789"/>
                  <a:pt x="0" y="34798"/>
                  <a:pt x="0" y="44648"/>
                </a:cubicBezTo>
                <a:lnTo>
                  <a:pt x="0" y="71438"/>
                </a:lnTo>
                <a:lnTo>
                  <a:pt x="142875" y="71438"/>
                </a:lnTo>
                <a:lnTo>
                  <a:pt x="142875" y="44648"/>
                </a:lnTo>
                <a:cubicBezTo>
                  <a:pt x="142875" y="34798"/>
                  <a:pt x="134866" y="26789"/>
                  <a:pt x="125016" y="26789"/>
                </a:cubicBezTo>
                <a:lnTo>
                  <a:pt x="102691" y="26789"/>
                </a:lnTo>
                <a:lnTo>
                  <a:pt x="102691" y="15627"/>
                </a:lnTo>
                <a:cubicBezTo>
                  <a:pt x="102691" y="7004"/>
                  <a:pt x="95687" y="0"/>
                  <a:pt x="87064" y="0"/>
                </a:cubicBezTo>
                <a:lnTo>
                  <a:pt x="55811" y="0"/>
                </a:lnTo>
                <a:cubicBezTo>
                  <a:pt x="47188" y="0"/>
                  <a:pt x="40184" y="7004"/>
                  <a:pt x="40184" y="15627"/>
                </a:cubicBezTo>
                <a:close/>
                <a:moveTo>
                  <a:pt x="142875" y="84832"/>
                </a:moveTo>
                <a:lnTo>
                  <a:pt x="89297" y="84832"/>
                </a:lnTo>
                <a:lnTo>
                  <a:pt x="89297" y="89297"/>
                </a:lnTo>
                <a:cubicBezTo>
                  <a:pt x="89297" y="94236"/>
                  <a:pt x="85306" y="98227"/>
                  <a:pt x="80367" y="98227"/>
                </a:cubicBezTo>
                <a:lnTo>
                  <a:pt x="62508" y="98227"/>
                </a:lnTo>
                <a:cubicBezTo>
                  <a:pt x="57569" y="98227"/>
                  <a:pt x="53578" y="94236"/>
                  <a:pt x="53578" y="89297"/>
                </a:cubicBezTo>
                <a:lnTo>
                  <a:pt x="53578" y="84832"/>
                </a:lnTo>
                <a:lnTo>
                  <a:pt x="0" y="84832"/>
                </a:lnTo>
                <a:lnTo>
                  <a:pt x="0" y="116086"/>
                </a:lnTo>
                <a:cubicBezTo>
                  <a:pt x="0" y="125936"/>
                  <a:pt x="8009" y="133945"/>
                  <a:pt x="17859" y="133945"/>
                </a:cubicBezTo>
                <a:lnTo>
                  <a:pt x="125016" y="133945"/>
                </a:lnTo>
                <a:cubicBezTo>
                  <a:pt x="134866" y="133945"/>
                  <a:pt x="142875" y="125936"/>
                  <a:pt x="142875" y="116086"/>
                </a:cubicBezTo>
                <a:lnTo>
                  <a:pt x="142875" y="84832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58" name="Text 56"/>
          <p:cNvSpPr/>
          <p:nvPr/>
        </p:nvSpPr>
        <p:spPr>
          <a:xfrm>
            <a:off x="6508750" y="4516438"/>
            <a:ext cx="183356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Consulting Business Model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11259158" y="4516438"/>
            <a:ext cx="452438" cy="222250"/>
          </a:xfrm>
          <a:custGeom>
            <a:avLst/>
            <a:gdLst/>
            <a:ahLst/>
            <a:cxnLst/>
            <a:rect l="l" t="t" r="r" b="b"/>
            <a:pathLst>
              <a:path w="452438" h="222250">
                <a:moveTo>
                  <a:pt x="31751" y="0"/>
                </a:moveTo>
                <a:lnTo>
                  <a:pt x="420687" y="0"/>
                </a:lnTo>
                <a:cubicBezTo>
                  <a:pt x="438222" y="0"/>
                  <a:pt x="452438" y="14215"/>
                  <a:pt x="452438" y="31751"/>
                </a:cubicBezTo>
                <a:lnTo>
                  <a:pt x="452438" y="190499"/>
                </a:lnTo>
                <a:cubicBezTo>
                  <a:pt x="452438" y="208035"/>
                  <a:pt x="438222" y="222250"/>
                  <a:pt x="420687" y="222250"/>
                </a:cubicBezTo>
                <a:lnTo>
                  <a:pt x="31751" y="222250"/>
                </a:lnTo>
                <a:cubicBezTo>
                  <a:pt x="14227" y="222250"/>
                  <a:pt x="0" y="208023"/>
                  <a:pt x="0" y="190499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8D99AE">
              <a:alpha val="20000"/>
            </a:srgbClr>
          </a:solidFill>
          <a:ln/>
        </p:spPr>
      </p:sp>
      <p:sp>
        <p:nvSpPr>
          <p:cNvPr id="60" name="Text 58"/>
          <p:cNvSpPr/>
          <p:nvPr/>
        </p:nvSpPr>
        <p:spPr>
          <a:xfrm>
            <a:off x="11259158" y="4516438"/>
            <a:ext cx="508000" cy="222250"/>
          </a:xfrm>
          <a:prstGeom prst="rect">
            <a:avLst/>
          </a:prstGeom>
          <a:noFill/>
          <a:ln/>
        </p:spPr>
        <p:txBody>
          <a:bodyPr wrap="square" lIns="95250" tIns="31750" rIns="95250" bIns="3175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LOW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6326188" y="4833938"/>
            <a:ext cx="5381625" cy="508000"/>
          </a:xfrm>
          <a:custGeom>
            <a:avLst/>
            <a:gdLst/>
            <a:ahLst/>
            <a:cxnLst/>
            <a:rect l="l" t="t" r="r" b="b"/>
            <a:pathLst>
              <a:path w="5381625" h="5080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476250"/>
                </a:lnTo>
                <a:cubicBezTo>
                  <a:pt x="5381625" y="493773"/>
                  <a:pt x="5367398" y="508000"/>
                  <a:pt x="534987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62" name="Text 60"/>
          <p:cNvSpPr/>
          <p:nvPr/>
        </p:nvSpPr>
        <p:spPr>
          <a:xfrm>
            <a:off x="6421438" y="492918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Current State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6421438" y="5087938"/>
            <a:ext cx="5246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Deep bureaucracy knowledge, limited exposure to consulting business models.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6326188" y="5437188"/>
            <a:ext cx="5381625" cy="508000"/>
          </a:xfrm>
          <a:custGeom>
            <a:avLst/>
            <a:gdLst/>
            <a:ahLst/>
            <a:cxnLst/>
            <a:rect l="l" t="t" r="r" b="b"/>
            <a:pathLst>
              <a:path w="5381625" h="5080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476250"/>
                </a:lnTo>
                <a:cubicBezTo>
                  <a:pt x="5381625" y="493773"/>
                  <a:pt x="5367398" y="508000"/>
                  <a:pt x="534987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65" name="Text 63"/>
          <p:cNvSpPr/>
          <p:nvPr/>
        </p:nvSpPr>
        <p:spPr>
          <a:xfrm>
            <a:off x="6421438" y="553243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Why It Matters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6421438" y="5691188"/>
            <a:ext cx="5246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Understanding utilization, project economics, client management differs from PNS.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6326188" y="6040438"/>
            <a:ext cx="5381625" cy="508000"/>
          </a:xfrm>
          <a:custGeom>
            <a:avLst/>
            <a:gdLst/>
            <a:ahLst/>
            <a:cxnLst/>
            <a:rect l="l" t="t" r="r" b="b"/>
            <a:pathLst>
              <a:path w="5381625" h="508000">
                <a:moveTo>
                  <a:pt x="31750" y="0"/>
                </a:moveTo>
                <a:lnTo>
                  <a:pt x="5349875" y="0"/>
                </a:lnTo>
                <a:cubicBezTo>
                  <a:pt x="5367398" y="0"/>
                  <a:pt x="5381625" y="14227"/>
                  <a:pt x="5381625" y="31750"/>
                </a:cubicBezTo>
                <a:lnTo>
                  <a:pt x="5381625" y="476250"/>
                </a:lnTo>
                <a:cubicBezTo>
                  <a:pt x="5381625" y="493773"/>
                  <a:pt x="5367398" y="508000"/>
                  <a:pt x="5349875" y="508000"/>
                </a:cubicBezTo>
                <a:lnTo>
                  <a:pt x="31750" y="508000"/>
                </a:lnTo>
                <a:cubicBezTo>
                  <a:pt x="14227" y="508000"/>
                  <a:pt x="0" y="493773"/>
                  <a:pt x="0" y="4762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68" name="Text 66"/>
          <p:cNvSpPr/>
          <p:nvPr/>
        </p:nvSpPr>
        <p:spPr>
          <a:xfrm>
            <a:off x="6421438" y="6135688"/>
            <a:ext cx="52387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Timeline to Close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6421438" y="6294438"/>
            <a:ext cx="5246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2–3 months of reading + case interview prep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6330156" y="6647656"/>
            <a:ext cx="5373688" cy="515938"/>
          </a:xfrm>
          <a:custGeom>
            <a:avLst/>
            <a:gdLst/>
            <a:ahLst/>
            <a:cxnLst/>
            <a:rect l="l" t="t" r="r" b="b"/>
            <a:pathLst>
              <a:path w="5373688" h="515938">
                <a:moveTo>
                  <a:pt x="31751" y="0"/>
                </a:moveTo>
                <a:lnTo>
                  <a:pt x="5341937" y="0"/>
                </a:lnTo>
                <a:cubicBezTo>
                  <a:pt x="5359472" y="0"/>
                  <a:pt x="5373688" y="14215"/>
                  <a:pt x="5373688" y="31751"/>
                </a:cubicBezTo>
                <a:lnTo>
                  <a:pt x="5373688" y="484187"/>
                </a:lnTo>
                <a:cubicBezTo>
                  <a:pt x="5373687" y="501722"/>
                  <a:pt x="5359472" y="515938"/>
                  <a:pt x="5341937" y="515938"/>
                </a:cubicBezTo>
                <a:lnTo>
                  <a:pt x="31751" y="515938"/>
                </a:lnTo>
                <a:cubicBezTo>
                  <a:pt x="14215" y="515938"/>
                  <a:pt x="0" y="501722"/>
                  <a:pt x="0" y="484187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8D99AE">
              <a:alpha val="10196"/>
            </a:srgbClr>
          </a:solidFill>
          <a:ln w="12700">
            <a:solidFill>
              <a:srgbClr val="8D99AE">
                <a:alpha val="30196"/>
              </a:srgbClr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6429375" y="6746875"/>
            <a:ext cx="522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WORKAROUND:</a:t>
            </a:r>
            <a:endParaRPr lang="en-US" sz="1600" dirty="0"/>
          </a:p>
        </p:txBody>
      </p:sp>
      <p:sp>
        <p:nvSpPr>
          <p:cNvPr id="72" name="Text 70"/>
          <p:cNvSpPr/>
          <p:nvPr/>
        </p:nvSpPr>
        <p:spPr>
          <a:xfrm>
            <a:off x="6429375" y="6905625"/>
            <a:ext cx="523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Learn on the job; many consultants came from non-consulting backgrounds.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D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381000"/>
            <a:ext cx="114966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53" kern="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 Multiplier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381000" y="647700"/>
            <a:ext cx="1160145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0F0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PhD Multiplier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1104900"/>
            <a:ext cx="1150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as compensation multiplier, not just academic credential. The numbers don't lie.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85763" y="1490663"/>
            <a:ext cx="5610225" cy="4981575"/>
          </a:xfrm>
          <a:custGeom>
            <a:avLst/>
            <a:gdLst/>
            <a:ahLst/>
            <a:cxnLst/>
            <a:rect l="l" t="t" r="r" b="b"/>
            <a:pathLst>
              <a:path w="5610225" h="4981575">
                <a:moveTo>
                  <a:pt x="76218" y="0"/>
                </a:moveTo>
                <a:lnTo>
                  <a:pt x="5534007" y="0"/>
                </a:lnTo>
                <a:cubicBezTo>
                  <a:pt x="5576101" y="0"/>
                  <a:pt x="5610225" y="34124"/>
                  <a:pt x="5610225" y="76218"/>
                </a:cubicBezTo>
                <a:lnTo>
                  <a:pt x="5610225" y="4905357"/>
                </a:lnTo>
                <a:cubicBezTo>
                  <a:pt x="5610225" y="4947451"/>
                  <a:pt x="5576101" y="4981575"/>
                  <a:pt x="5534007" y="4981575"/>
                </a:cubicBezTo>
                <a:lnTo>
                  <a:pt x="76218" y="4981575"/>
                </a:lnTo>
                <a:cubicBezTo>
                  <a:pt x="34124" y="4981575"/>
                  <a:pt x="0" y="4947451"/>
                  <a:pt x="0" y="4905357"/>
                </a:cubicBezTo>
                <a:lnTo>
                  <a:pt x="0" y="76218"/>
                </a:lnTo>
                <a:cubicBezTo>
                  <a:pt x="0" y="34152"/>
                  <a:pt x="34152" y="0"/>
                  <a:pt x="76218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C0A062">
                <a:alpha val="30196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81025" y="1685925"/>
            <a:ext cx="5305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PhD Impact on Compensation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81025" y="2105025"/>
            <a:ext cx="5219700" cy="1295400"/>
          </a:xfrm>
          <a:custGeom>
            <a:avLst/>
            <a:gdLst/>
            <a:ahLst/>
            <a:cxnLst/>
            <a:rect l="l" t="t" r="r" b="b"/>
            <a:pathLst>
              <a:path w="5219700" h="1295400">
                <a:moveTo>
                  <a:pt x="38098" y="0"/>
                </a:moveTo>
                <a:lnTo>
                  <a:pt x="5181602" y="0"/>
                </a:lnTo>
                <a:cubicBezTo>
                  <a:pt x="5202629" y="0"/>
                  <a:pt x="5219700" y="17071"/>
                  <a:pt x="5219700" y="38098"/>
                </a:cubicBezTo>
                <a:lnTo>
                  <a:pt x="5219700" y="1257302"/>
                </a:lnTo>
                <a:cubicBezTo>
                  <a:pt x="5219700" y="1278343"/>
                  <a:pt x="5202643" y="1295400"/>
                  <a:pt x="5181602" y="1295400"/>
                </a:cubicBezTo>
                <a:lnTo>
                  <a:pt x="38098" y="1295400"/>
                </a:lnTo>
                <a:cubicBezTo>
                  <a:pt x="17071" y="1295400"/>
                  <a:pt x="0" y="1278329"/>
                  <a:pt x="0" y="12573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8" name="Text 6"/>
          <p:cNvSpPr/>
          <p:nvPr/>
        </p:nvSpPr>
        <p:spPr>
          <a:xfrm>
            <a:off x="733425" y="2276475"/>
            <a:ext cx="152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ADB Principal Researcher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135984" y="2257425"/>
            <a:ext cx="514350" cy="228600"/>
          </a:xfrm>
          <a:custGeom>
            <a:avLst/>
            <a:gdLst/>
            <a:ahLst/>
            <a:cxnLst/>
            <a:rect l="l" t="t" r="r" b="b"/>
            <a:pathLst>
              <a:path w="514350" h="228600">
                <a:moveTo>
                  <a:pt x="38101" y="0"/>
                </a:moveTo>
                <a:lnTo>
                  <a:pt x="476249" y="0"/>
                </a:lnTo>
                <a:cubicBezTo>
                  <a:pt x="497292" y="0"/>
                  <a:pt x="514350" y="17058"/>
                  <a:pt x="514350" y="38101"/>
                </a:cubicBezTo>
                <a:lnTo>
                  <a:pt x="514350" y="190499"/>
                </a:lnTo>
                <a:cubicBezTo>
                  <a:pt x="514350" y="211542"/>
                  <a:pt x="497292" y="228600"/>
                  <a:pt x="476249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5135984" y="2257425"/>
            <a:ext cx="571500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IS7-IS8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33425" y="2562225"/>
            <a:ext cx="24574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Without PhD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33425" y="2752725"/>
            <a:ext cx="2486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$200–250K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48025" y="2562225"/>
            <a:ext cx="24574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With PhD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248025" y="2752725"/>
            <a:ext cx="2486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$250–339K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62000" y="3109913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47908" y="3884"/>
                </a:moveTo>
                <a:cubicBezTo>
                  <a:pt x="45117" y="1094"/>
                  <a:pt x="40585" y="1094"/>
                  <a:pt x="37795" y="3884"/>
                </a:cubicBezTo>
                <a:lnTo>
                  <a:pt x="2076" y="39603"/>
                </a:lnTo>
                <a:cubicBezTo>
                  <a:pt x="-714" y="42394"/>
                  <a:pt x="-714" y="46926"/>
                  <a:pt x="2076" y="49716"/>
                </a:cubicBezTo>
                <a:cubicBezTo>
                  <a:pt x="4867" y="52507"/>
                  <a:pt x="9398" y="52507"/>
                  <a:pt x="12189" y="49716"/>
                </a:cubicBezTo>
                <a:lnTo>
                  <a:pt x="35719" y="26186"/>
                </a:lnTo>
                <a:lnTo>
                  <a:pt x="35719" y="108942"/>
                </a:lnTo>
                <a:cubicBezTo>
                  <a:pt x="35719" y="112894"/>
                  <a:pt x="38911" y="116086"/>
                  <a:pt x="42863" y="116086"/>
                </a:cubicBezTo>
                <a:cubicBezTo>
                  <a:pt x="46814" y="116086"/>
                  <a:pt x="50006" y="112894"/>
                  <a:pt x="50006" y="108942"/>
                </a:cubicBezTo>
                <a:lnTo>
                  <a:pt x="50006" y="26186"/>
                </a:lnTo>
                <a:lnTo>
                  <a:pt x="73536" y="49716"/>
                </a:lnTo>
                <a:cubicBezTo>
                  <a:pt x="76327" y="52507"/>
                  <a:pt x="80858" y="52507"/>
                  <a:pt x="83649" y="49716"/>
                </a:cubicBezTo>
                <a:cubicBezTo>
                  <a:pt x="86439" y="46926"/>
                  <a:pt x="86439" y="42394"/>
                  <a:pt x="83649" y="39603"/>
                </a:cubicBezTo>
                <a:lnTo>
                  <a:pt x="47930" y="3884"/>
                </a:ln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16" name="Text 14"/>
          <p:cNvSpPr/>
          <p:nvPr/>
        </p:nvSpPr>
        <p:spPr>
          <a:xfrm>
            <a:off x="904875" y="3095625"/>
            <a:ext cx="48006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25–35% premium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81025" y="3514725"/>
            <a:ext cx="5219700" cy="1295400"/>
          </a:xfrm>
          <a:custGeom>
            <a:avLst/>
            <a:gdLst/>
            <a:ahLst/>
            <a:cxnLst/>
            <a:rect l="l" t="t" r="r" b="b"/>
            <a:pathLst>
              <a:path w="5219700" h="1295400">
                <a:moveTo>
                  <a:pt x="38098" y="0"/>
                </a:moveTo>
                <a:lnTo>
                  <a:pt x="5181602" y="0"/>
                </a:lnTo>
                <a:cubicBezTo>
                  <a:pt x="5202629" y="0"/>
                  <a:pt x="5219700" y="17071"/>
                  <a:pt x="5219700" y="38098"/>
                </a:cubicBezTo>
                <a:lnTo>
                  <a:pt x="5219700" y="1257302"/>
                </a:lnTo>
                <a:cubicBezTo>
                  <a:pt x="5219700" y="1278343"/>
                  <a:pt x="5202643" y="1295400"/>
                  <a:pt x="5181602" y="1295400"/>
                </a:cubicBezTo>
                <a:lnTo>
                  <a:pt x="38098" y="1295400"/>
                </a:lnTo>
                <a:cubicBezTo>
                  <a:pt x="17071" y="1295400"/>
                  <a:pt x="0" y="1278329"/>
                  <a:pt x="0" y="12573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18" name="Text 16"/>
          <p:cNvSpPr/>
          <p:nvPr/>
        </p:nvSpPr>
        <p:spPr>
          <a:xfrm>
            <a:off x="733425" y="3686175"/>
            <a:ext cx="12001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MBB Senior Advisor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841751" y="3667125"/>
            <a:ext cx="809625" cy="228600"/>
          </a:xfrm>
          <a:custGeom>
            <a:avLst/>
            <a:gdLst/>
            <a:ahLst/>
            <a:cxnLst/>
            <a:rect l="l" t="t" r="r" b="b"/>
            <a:pathLst>
              <a:path w="809625" h="228600">
                <a:moveTo>
                  <a:pt x="38101" y="0"/>
                </a:moveTo>
                <a:lnTo>
                  <a:pt x="771524" y="0"/>
                </a:lnTo>
                <a:cubicBezTo>
                  <a:pt x="792567" y="0"/>
                  <a:pt x="809625" y="17058"/>
                  <a:pt x="809625" y="38101"/>
                </a:cubicBezTo>
                <a:lnTo>
                  <a:pt x="809625" y="190499"/>
                </a:lnTo>
                <a:cubicBezTo>
                  <a:pt x="809625" y="211542"/>
                  <a:pt x="792567" y="228600"/>
                  <a:pt x="77152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4841751" y="3667125"/>
            <a:ext cx="86677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Partner Track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33425" y="3971925"/>
            <a:ext cx="24574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Without PhD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733425" y="4162425"/>
            <a:ext cx="2486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$300–400K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48025" y="3971925"/>
            <a:ext cx="24574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With PhD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3248025" y="4162425"/>
            <a:ext cx="2486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$400–600K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762000" y="4519613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47908" y="3884"/>
                </a:moveTo>
                <a:cubicBezTo>
                  <a:pt x="45117" y="1094"/>
                  <a:pt x="40585" y="1094"/>
                  <a:pt x="37795" y="3884"/>
                </a:cubicBezTo>
                <a:lnTo>
                  <a:pt x="2076" y="39603"/>
                </a:lnTo>
                <a:cubicBezTo>
                  <a:pt x="-714" y="42394"/>
                  <a:pt x="-714" y="46926"/>
                  <a:pt x="2076" y="49716"/>
                </a:cubicBezTo>
                <a:cubicBezTo>
                  <a:pt x="4867" y="52507"/>
                  <a:pt x="9398" y="52507"/>
                  <a:pt x="12189" y="49716"/>
                </a:cubicBezTo>
                <a:lnTo>
                  <a:pt x="35719" y="26186"/>
                </a:lnTo>
                <a:lnTo>
                  <a:pt x="35719" y="108942"/>
                </a:lnTo>
                <a:cubicBezTo>
                  <a:pt x="35719" y="112894"/>
                  <a:pt x="38911" y="116086"/>
                  <a:pt x="42863" y="116086"/>
                </a:cubicBezTo>
                <a:cubicBezTo>
                  <a:pt x="46814" y="116086"/>
                  <a:pt x="50006" y="112894"/>
                  <a:pt x="50006" y="108942"/>
                </a:cubicBezTo>
                <a:lnTo>
                  <a:pt x="50006" y="26186"/>
                </a:lnTo>
                <a:lnTo>
                  <a:pt x="73536" y="49716"/>
                </a:lnTo>
                <a:cubicBezTo>
                  <a:pt x="76327" y="52507"/>
                  <a:pt x="80858" y="52507"/>
                  <a:pt x="83649" y="49716"/>
                </a:cubicBezTo>
                <a:cubicBezTo>
                  <a:pt x="86439" y="46926"/>
                  <a:pt x="86439" y="42394"/>
                  <a:pt x="83649" y="39603"/>
                </a:cubicBezTo>
                <a:lnTo>
                  <a:pt x="47930" y="3884"/>
                </a:ln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26" name="Text 24"/>
          <p:cNvSpPr/>
          <p:nvPr/>
        </p:nvSpPr>
        <p:spPr>
          <a:xfrm>
            <a:off x="904875" y="4505325"/>
            <a:ext cx="48006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30–50% premium + faster promotion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81025" y="4924425"/>
            <a:ext cx="5219700" cy="1295400"/>
          </a:xfrm>
          <a:custGeom>
            <a:avLst/>
            <a:gdLst/>
            <a:ahLst/>
            <a:cxnLst/>
            <a:rect l="l" t="t" r="r" b="b"/>
            <a:pathLst>
              <a:path w="5219700" h="1295400">
                <a:moveTo>
                  <a:pt x="38098" y="0"/>
                </a:moveTo>
                <a:lnTo>
                  <a:pt x="5181602" y="0"/>
                </a:lnTo>
                <a:cubicBezTo>
                  <a:pt x="5202629" y="0"/>
                  <a:pt x="5219700" y="17071"/>
                  <a:pt x="5219700" y="38098"/>
                </a:cubicBezTo>
                <a:lnTo>
                  <a:pt x="5219700" y="1257302"/>
                </a:lnTo>
                <a:cubicBezTo>
                  <a:pt x="5219700" y="1278343"/>
                  <a:pt x="5202643" y="1295400"/>
                  <a:pt x="5181602" y="1295400"/>
                </a:cubicBezTo>
                <a:lnTo>
                  <a:pt x="38098" y="1295400"/>
                </a:lnTo>
                <a:cubicBezTo>
                  <a:pt x="17071" y="1295400"/>
                  <a:pt x="0" y="1278329"/>
                  <a:pt x="0" y="1257302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28" name="Text 26"/>
          <p:cNvSpPr/>
          <p:nvPr/>
        </p:nvSpPr>
        <p:spPr>
          <a:xfrm>
            <a:off x="733425" y="5095875"/>
            <a:ext cx="1190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Think Tank Director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472657" y="5076825"/>
            <a:ext cx="1171575" cy="228600"/>
          </a:xfrm>
          <a:custGeom>
            <a:avLst/>
            <a:gdLst/>
            <a:ahLst/>
            <a:cxnLst/>
            <a:rect l="l" t="t" r="r" b="b"/>
            <a:pathLst>
              <a:path w="1171575" h="228600">
                <a:moveTo>
                  <a:pt x="38101" y="0"/>
                </a:moveTo>
                <a:lnTo>
                  <a:pt x="1133474" y="0"/>
                </a:lnTo>
                <a:cubicBezTo>
                  <a:pt x="1154517" y="0"/>
                  <a:pt x="1171575" y="17058"/>
                  <a:pt x="1171575" y="38101"/>
                </a:cubicBezTo>
                <a:lnTo>
                  <a:pt x="1171575" y="190499"/>
                </a:lnTo>
                <a:cubicBezTo>
                  <a:pt x="1171575" y="211542"/>
                  <a:pt x="1154517" y="228600"/>
                  <a:pt x="1133474" y="228600"/>
                </a:cubicBezTo>
                <a:lnTo>
                  <a:pt x="38101" y="228600"/>
                </a:lnTo>
                <a:cubicBezTo>
                  <a:pt x="17072" y="228600"/>
                  <a:pt x="0" y="211528"/>
                  <a:pt x="0" y="1904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C0A062">
              <a:alpha val="20000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4472657" y="5076825"/>
            <a:ext cx="1228725" cy="2286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Research Leadership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733425" y="5381625"/>
            <a:ext cx="24574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Without PhD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733425" y="5572125"/>
            <a:ext cx="2486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$120–160K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3248025" y="5381625"/>
            <a:ext cx="24574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With PhD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3248025" y="5572125"/>
            <a:ext cx="2486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$180–250K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762000" y="5929313"/>
            <a:ext cx="85725" cy="114300"/>
          </a:xfrm>
          <a:custGeom>
            <a:avLst/>
            <a:gdLst/>
            <a:ahLst/>
            <a:cxnLst/>
            <a:rect l="l" t="t" r="r" b="b"/>
            <a:pathLst>
              <a:path w="85725" h="114300">
                <a:moveTo>
                  <a:pt x="47908" y="3884"/>
                </a:moveTo>
                <a:cubicBezTo>
                  <a:pt x="45117" y="1094"/>
                  <a:pt x="40585" y="1094"/>
                  <a:pt x="37795" y="3884"/>
                </a:cubicBezTo>
                <a:lnTo>
                  <a:pt x="2076" y="39603"/>
                </a:lnTo>
                <a:cubicBezTo>
                  <a:pt x="-714" y="42394"/>
                  <a:pt x="-714" y="46926"/>
                  <a:pt x="2076" y="49716"/>
                </a:cubicBezTo>
                <a:cubicBezTo>
                  <a:pt x="4867" y="52507"/>
                  <a:pt x="9398" y="52507"/>
                  <a:pt x="12189" y="49716"/>
                </a:cubicBezTo>
                <a:lnTo>
                  <a:pt x="35719" y="26186"/>
                </a:lnTo>
                <a:lnTo>
                  <a:pt x="35719" y="108942"/>
                </a:lnTo>
                <a:cubicBezTo>
                  <a:pt x="35719" y="112894"/>
                  <a:pt x="38911" y="116086"/>
                  <a:pt x="42863" y="116086"/>
                </a:cubicBezTo>
                <a:cubicBezTo>
                  <a:pt x="46814" y="116086"/>
                  <a:pt x="50006" y="112894"/>
                  <a:pt x="50006" y="108942"/>
                </a:cubicBezTo>
                <a:lnTo>
                  <a:pt x="50006" y="26186"/>
                </a:lnTo>
                <a:lnTo>
                  <a:pt x="73536" y="49716"/>
                </a:lnTo>
                <a:cubicBezTo>
                  <a:pt x="76327" y="52507"/>
                  <a:pt x="80858" y="52507"/>
                  <a:pt x="83649" y="49716"/>
                </a:cubicBezTo>
                <a:cubicBezTo>
                  <a:pt x="86439" y="46926"/>
                  <a:pt x="86439" y="42394"/>
                  <a:pt x="83649" y="39603"/>
                </a:cubicBezTo>
                <a:lnTo>
                  <a:pt x="47930" y="3884"/>
                </a:ln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36" name="Text 34"/>
          <p:cNvSpPr/>
          <p:nvPr/>
        </p:nvSpPr>
        <p:spPr>
          <a:xfrm>
            <a:off x="904875" y="5915025"/>
            <a:ext cx="48006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50%+ premium, role eligibility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6196013" y="1490663"/>
            <a:ext cx="5610225" cy="3857625"/>
          </a:xfrm>
          <a:custGeom>
            <a:avLst/>
            <a:gdLst/>
            <a:ahLst/>
            <a:cxnLst/>
            <a:rect l="l" t="t" r="r" b="b"/>
            <a:pathLst>
              <a:path w="5610225" h="3857625">
                <a:moveTo>
                  <a:pt x="76188" y="0"/>
                </a:moveTo>
                <a:lnTo>
                  <a:pt x="5534037" y="0"/>
                </a:lnTo>
                <a:cubicBezTo>
                  <a:pt x="5576114" y="0"/>
                  <a:pt x="5610225" y="34111"/>
                  <a:pt x="5610225" y="76188"/>
                </a:cubicBezTo>
                <a:lnTo>
                  <a:pt x="5610225" y="3781437"/>
                </a:lnTo>
                <a:cubicBezTo>
                  <a:pt x="5610225" y="3823514"/>
                  <a:pt x="5576114" y="3857625"/>
                  <a:pt x="5534037" y="3857625"/>
                </a:cubicBezTo>
                <a:lnTo>
                  <a:pt x="76188" y="3857625"/>
                </a:lnTo>
                <a:cubicBezTo>
                  <a:pt x="34111" y="3857625"/>
                  <a:pt x="0" y="3823514"/>
                  <a:pt x="0" y="3781437"/>
                </a:cubicBezTo>
                <a:lnTo>
                  <a:pt x="0" y="76188"/>
                </a:lnTo>
                <a:cubicBezTo>
                  <a:pt x="0" y="34111"/>
                  <a:pt x="34111" y="0"/>
                  <a:pt x="76188" y="0"/>
                </a:cubicBezTo>
                <a:close/>
              </a:path>
            </a:pathLst>
          </a:custGeom>
          <a:solidFill>
            <a:srgbClr val="2B2D42">
              <a:alpha val="50196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391275" y="1685925"/>
            <a:ext cx="5305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F0F0F0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PhD Trajectory Timeline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6543675" y="2105025"/>
            <a:ext cx="19050" cy="2781300"/>
          </a:xfrm>
          <a:custGeom>
            <a:avLst/>
            <a:gdLst/>
            <a:ahLst/>
            <a:cxnLst/>
            <a:rect l="l" t="t" r="r" b="b"/>
            <a:pathLst>
              <a:path w="19050" h="2781300">
                <a:moveTo>
                  <a:pt x="0" y="0"/>
                </a:moveTo>
                <a:lnTo>
                  <a:pt x="19050" y="0"/>
                </a:lnTo>
                <a:lnTo>
                  <a:pt x="19050" y="2781300"/>
                </a:lnTo>
                <a:lnTo>
                  <a:pt x="0" y="2781300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30196"/>
            </a:srgbClr>
          </a:solidFill>
          <a:ln/>
        </p:spPr>
      </p:sp>
      <p:sp>
        <p:nvSpPr>
          <p:cNvPr id="40" name="Shape 38"/>
          <p:cNvSpPr/>
          <p:nvPr/>
        </p:nvSpPr>
        <p:spPr>
          <a:xfrm>
            <a:off x="6486525" y="21240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76200" y="0"/>
                </a:lnTo>
                <a:cubicBezTo>
                  <a:pt x="118256" y="0"/>
                  <a:pt x="152400" y="34144"/>
                  <a:pt x="152400" y="76200"/>
                </a:cubicBezTo>
                <a:lnTo>
                  <a:pt x="152400" y="76200"/>
                </a:lnTo>
                <a:cubicBezTo>
                  <a:pt x="152400" y="118256"/>
                  <a:pt x="118256" y="152400"/>
                  <a:pt x="76200" y="152400"/>
                </a:cubicBezTo>
                <a:lnTo>
                  <a:pt x="76200" y="152400"/>
                </a:lnTo>
                <a:cubicBezTo>
                  <a:pt x="34144" y="152400"/>
                  <a:pt x="0" y="118256"/>
                  <a:pt x="0" y="76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6C8C"/>
          </a:solidFill>
          <a:ln w="50800">
            <a:solidFill>
              <a:srgbClr val="1A1D24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772275" y="2105025"/>
            <a:ext cx="4838700" cy="571500"/>
          </a:xfrm>
          <a:custGeom>
            <a:avLst/>
            <a:gdLst/>
            <a:ahLst/>
            <a:cxnLst/>
            <a:rect l="l" t="t" r="r" b="b"/>
            <a:pathLst>
              <a:path w="4838700" h="571500">
                <a:moveTo>
                  <a:pt x="38102" y="0"/>
                </a:moveTo>
                <a:lnTo>
                  <a:pt x="4800598" y="0"/>
                </a:lnTo>
                <a:cubicBezTo>
                  <a:pt x="4821641" y="0"/>
                  <a:pt x="4838700" y="17059"/>
                  <a:pt x="4838700" y="38102"/>
                </a:cubicBezTo>
                <a:lnTo>
                  <a:pt x="4838700" y="533398"/>
                </a:lnTo>
                <a:cubicBezTo>
                  <a:pt x="4838700" y="554441"/>
                  <a:pt x="4821641" y="571500"/>
                  <a:pt x="4800598" y="571500"/>
                </a:cubicBezTo>
                <a:lnTo>
                  <a:pt x="38102" y="571500"/>
                </a:lnTo>
                <a:cubicBezTo>
                  <a:pt x="17059" y="571500"/>
                  <a:pt x="0" y="554441"/>
                  <a:pt x="0" y="533398"/>
                </a:cubicBezTo>
                <a:lnTo>
                  <a:pt x="0" y="38102"/>
                </a:lnTo>
                <a:cubicBezTo>
                  <a:pt x="0" y="17073"/>
                  <a:pt x="17073" y="0"/>
                  <a:pt x="38102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42" name="Text 40"/>
          <p:cNvSpPr/>
          <p:nvPr/>
        </p:nvSpPr>
        <p:spPr>
          <a:xfrm>
            <a:off x="6886575" y="2219325"/>
            <a:ext cx="4676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2026: Applications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886575" y="2409825"/>
            <a:ext cx="4667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Submit to top-100 programs. Leverage for positioning.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486525" y="28479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76200" y="0"/>
                </a:lnTo>
                <a:cubicBezTo>
                  <a:pt x="118256" y="0"/>
                  <a:pt x="152400" y="34144"/>
                  <a:pt x="152400" y="76200"/>
                </a:cubicBezTo>
                <a:lnTo>
                  <a:pt x="152400" y="76200"/>
                </a:lnTo>
                <a:cubicBezTo>
                  <a:pt x="152400" y="118256"/>
                  <a:pt x="118256" y="152400"/>
                  <a:pt x="76200" y="152400"/>
                </a:cubicBezTo>
                <a:lnTo>
                  <a:pt x="76200" y="152400"/>
                </a:lnTo>
                <a:cubicBezTo>
                  <a:pt x="34144" y="152400"/>
                  <a:pt x="0" y="118256"/>
                  <a:pt x="0" y="76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6C8C"/>
          </a:solidFill>
          <a:ln w="50800">
            <a:solidFill>
              <a:srgbClr val="1A1D24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772275" y="2828925"/>
            <a:ext cx="4838700" cy="571500"/>
          </a:xfrm>
          <a:custGeom>
            <a:avLst/>
            <a:gdLst/>
            <a:ahLst/>
            <a:cxnLst/>
            <a:rect l="l" t="t" r="r" b="b"/>
            <a:pathLst>
              <a:path w="4838700" h="571500">
                <a:moveTo>
                  <a:pt x="38102" y="0"/>
                </a:moveTo>
                <a:lnTo>
                  <a:pt x="4800598" y="0"/>
                </a:lnTo>
                <a:cubicBezTo>
                  <a:pt x="4821641" y="0"/>
                  <a:pt x="4838700" y="17059"/>
                  <a:pt x="4838700" y="38102"/>
                </a:cubicBezTo>
                <a:lnTo>
                  <a:pt x="4838700" y="533398"/>
                </a:lnTo>
                <a:cubicBezTo>
                  <a:pt x="4838700" y="554441"/>
                  <a:pt x="4821641" y="571500"/>
                  <a:pt x="4800598" y="571500"/>
                </a:cubicBezTo>
                <a:lnTo>
                  <a:pt x="38102" y="571500"/>
                </a:lnTo>
                <a:cubicBezTo>
                  <a:pt x="17059" y="571500"/>
                  <a:pt x="0" y="554441"/>
                  <a:pt x="0" y="533398"/>
                </a:cubicBezTo>
                <a:lnTo>
                  <a:pt x="0" y="38102"/>
                </a:lnTo>
                <a:cubicBezTo>
                  <a:pt x="0" y="17073"/>
                  <a:pt x="17073" y="0"/>
                  <a:pt x="38102" y="0"/>
                </a:cubicBezTo>
                <a:close/>
              </a:path>
            </a:pathLst>
          </a:custGeom>
          <a:solidFill>
            <a:srgbClr val="1A1D24"/>
          </a:solidFill>
          <a:ln/>
        </p:spPr>
      </p:sp>
      <p:sp>
        <p:nvSpPr>
          <p:cNvPr id="46" name="Text 44"/>
          <p:cNvSpPr/>
          <p:nvPr/>
        </p:nvSpPr>
        <p:spPr>
          <a:xfrm>
            <a:off x="6886575" y="2943225"/>
            <a:ext cx="46767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Fall 2027: Program Start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886575" y="3133725"/>
            <a:ext cx="46672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Begin PhD. Continue part-time consulting if possible.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486525" y="35718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76200" y="0"/>
                </a:lnTo>
                <a:cubicBezTo>
                  <a:pt x="118256" y="0"/>
                  <a:pt x="152400" y="34144"/>
                  <a:pt x="152400" y="76200"/>
                </a:cubicBezTo>
                <a:lnTo>
                  <a:pt x="152400" y="76200"/>
                </a:lnTo>
                <a:cubicBezTo>
                  <a:pt x="152400" y="118256"/>
                  <a:pt x="118256" y="152400"/>
                  <a:pt x="76200" y="152400"/>
                </a:cubicBezTo>
                <a:lnTo>
                  <a:pt x="76200" y="152400"/>
                </a:lnTo>
                <a:cubicBezTo>
                  <a:pt x="34144" y="152400"/>
                  <a:pt x="0" y="118256"/>
                  <a:pt x="0" y="76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0A062"/>
          </a:solidFill>
          <a:ln w="50800">
            <a:solidFill>
              <a:srgbClr val="1A1D24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777038" y="3557588"/>
            <a:ext cx="4829175" cy="581025"/>
          </a:xfrm>
          <a:custGeom>
            <a:avLst/>
            <a:gdLst/>
            <a:ahLst/>
            <a:cxnLst/>
            <a:rect l="l" t="t" r="r" b="b"/>
            <a:pathLst>
              <a:path w="4829175" h="581025">
                <a:moveTo>
                  <a:pt x="38098" y="0"/>
                </a:moveTo>
                <a:lnTo>
                  <a:pt x="4791077" y="0"/>
                </a:lnTo>
                <a:cubicBezTo>
                  <a:pt x="4812118" y="0"/>
                  <a:pt x="4829175" y="17057"/>
                  <a:pt x="4829175" y="38098"/>
                </a:cubicBezTo>
                <a:lnTo>
                  <a:pt x="4829175" y="542927"/>
                </a:lnTo>
                <a:cubicBezTo>
                  <a:pt x="4829175" y="563968"/>
                  <a:pt x="4812118" y="581025"/>
                  <a:pt x="4791077" y="581025"/>
                </a:cubicBezTo>
                <a:lnTo>
                  <a:pt x="38098" y="581025"/>
                </a:lnTo>
                <a:cubicBezTo>
                  <a:pt x="17057" y="581025"/>
                  <a:pt x="0" y="563968"/>
                  <a:pt x="0" y="542927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C0A062">
              <a:alpha val="10196"/>
            </a:srgbClr>
          </a:solidFill>
          <a:ln w="12700">
            <a:solidFill>
              <a:srgbClr val="C0A062">
                <a:alpha val="30196"/>
              </a:srgbClr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6896100" y="3676650"/>
            <a:ext cx="46577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2031: PhD Completion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896100" y="3867150"/>
            <a:ext cx="46482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Unlock senior research + principal advisor roles.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486525" y="43148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lnTo>
                  <a:pt x="76200" y="0"/>
                </a:lnTo>
                <a:cubicBezTo>
                  <a:pt x="118256" y="0"/>
                  <a:pt x="152400" y="34144"/>
                  <a:pt x="152400" y="76200"/>
                </a:cubicBezTo>
                <a:lnTo>
                  <a:pt x="152400" y="76200"/>
                </a:lnTo>
                <a:cubicBezTo>
                  <a:pt x="152400" y="118256"/>
                  <a:pt x="118256" y="152400"/>
                  <a:pt x="76200" y="152400"/>
                </a:cubicBezTo>
                <a:lnTo>
                  <a:pt x="76200" y="152400"/>
                </a:lnTo>
                <a:cubicBezTo>
                  <a:pt x="34144" y="152400"/>
                  <a:pt x="0" y="118256"/>
                  <a:pt x="0" y="762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0A062"/>
          </a:solidFill>
          <a:ln w="50800">
            <a:solidFill>
              <a:srgbClr val="1A1D24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6777038" y="4300538"/>
            <a:ext cx="4829175" cy="581025"/>
          </a:xfrm>
          <a:custGeom>
            <a:avLst/>
            <a:gdLst/>
            <a:ahLst/>
            <a:cxnLst/>
            <a:rect l="l" t="t" r="r" b="b"/>
            <a:pathLst>
              <a:path w="4829175" h="581025">
                <a:moveTo>
                  <a:pt x="38098" y="0"/>
                </a:moveTo>
                <a:lnTo>
                  <a:pt x="4791077" y="0"/>
                </a:lnTo>
                <a:cubicBezTo>
                  <a:pt x="4812118" y="0"/>
                  <a:pt x="4829175" y="17057"/>
                  <a:pt x="4829175" y="38098"/>
                </a:cubicBezTo>
                <a:lnTo>
                  <a:pt x="4829175" y="542927"/>
                </a:lnTo>
                <a:cubicBezTo>
                  <a:pt x="4829175" y="563968"/>
                  <a:pt x="4812118" y="581025"/>
                  <a:pt x="4791077" y="581025"/>
                </a:cubicBezTo>
                <a:lnTo>
                  <a:pt x="38098" y="581025"/>
                </a:lnTo>
                <a:cubicBezTo>
                  <a:pt x="17057" y="581025"/>
                  <a:pt x="0" y="563968"/>
                  <a:pt x="0" y="542927"/>
                </a:cubicBezTo>
                <a:lnTo>
                  <a:pt x="0" y="38098"/>
                </a:lnTo>
                <a:cubicBezTo>
                  <a:pt x="0" y="17071"/>
                  <a:pt x="17071" y="0"/>
                  <a:pt x="38098" y="0"/>
                </a:cubicBezTo>
                <a:close/>
              </a:path>
            </a:pathLst>
          </a:custGeom>
          <a:solidFill>
            <a:srgbClr val="C0A062">
              <a:alpha val="10196"/>
            </a:srgbClr>
          </a:solidFill>
          <a:ln w="12700">
            <a:solidFill>
              <a:srgbClr val="C0A062">
                <a:alpha val="30196"/>
              </a:srgbClr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6896100" y="4419600"/>
            <a:ext cx="46577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Post-2031: Premium Tier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6896100" y="4610100"/>
            <a:ext cx="46482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Access to highest compensation bands.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6196013" y="5510213"/>
            <a:ext cx="5610225" cy="962025"/>
          </a:xfrm>
          <a:custGeom>
            <a:avLst/>
            <a:gdLst/>
            <a:ahLst/>
            <a:cxnLst/>
            <a:rect l="l" t="t" r="r" b="b"/>
            <a:pathLst>
              <a:path w="5610225" h="962025">
                <a:moveTo>
                  <a:pt x="76202" y="0"/>
                </a:moveTo>
                <a:lnTo>
                  <a:pt x="5534023" y="0"/>
                </a:lnTo>
                <a:cubicBezTo>
                  <a:pt x="5576080" y="0"/>
                  <a:pt x="5610225" y="34145"/>
                  <a:pt x="5610225" y="76202"/>
                </a:cubicBezTo>
                <a:lnTo>
                  <a:pt x="5610225" y="885823"/>
                </a:lnTo>
                <a:cubicBezTo>
                  <a:pt x="5610225" y="927880"/>
                  <a:pt x="5576080" y="962025"/>
                  <a:pt x="5534023" y="962025"/>
                </a:cubicBezTo>
                <a:lnTo>
                  <a:pt x="76202" y="962025"/>
                </a:lnTo>
                <a:cubicBezTo>
                  <a:pt x="34145" y="962025"/>
                  <a:pt x="0" y="927880"/>
                  <a:pt x="0" y="885823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0A062">
              <a:alpha val="10196"/>
            </a:srgbClr>
          </a:solidFill>
          <a:ln w="12700">
            <a:solidFill>
              <a:srgbClr val="C0A062">
                <a:alpha val="40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6388894" y="5691188"/>
            <a:ext cx="100013" cy="133350"/>
          </a:xfrm>
          <a:custGeom>
            <a:avLst/>
            <a:gdLst/>
            <a:ahLst/>
            <a:cxnLst/>
            <a:rect l="l" t="t" r="r" b="b"/>
            <a:pathLst>
              <a:path w="100013" h="133350">
                <a:moveTo>
                  <a:pt x="16669" y="0"/>
                </a:moveTo>
                <a:cubicBezTo>
                  <a:pt x="7475" y="0"/>
                  <a:pt x="0" y="7475"/>
                  <a:pt x="0" y="16669"/>
                </a:cubicBezTo>
                <a:lnTo>
                  <a:pt x="0" y="116681"/>
                </a:lnTo>
                <a:cubicBezTo>
                  <a:pt x="0" y="125875"/>
                  <a:pt x="7475" y="133350"/>
                  <a:pt x="16669" y="133350"/>
                </a:cubicBezTo>
                <a:lnTo>
                  <a:pt x="83344" y="133350"/>
                </a:lnTo>
                <a:cubicBezTo>
                  <a:pt x="92538" y="133350"/>
                  <a:pt x="100013" y="125875"/>
                  <a:pt x="100013" y="116681"/>
                </a:cubicBezTo>
                <a:lnTo>
                  <a:pt x="100013" y="16669"/>
                </a:lnTo>
                <a:cubicBezTo>
                  <a:pt x="100013" y="7475"/>
                  <a:pt x="92538" y="0"/>
                  <a:pt x="83344" y="0"/>
                </a:cubicBezTo>
                <a:lnTo>
                  <a:pt x="16669" y="0"/>
                </a:lnTo>
                <a:close/>
                <a:moveTo>
                  <a:pt x="25003" y="16669"/>
                </a:moveTo>
                <a:lnTo>
                  <a:pt x="75009" y="16669"/>
                </a:lnTo>
                <a:cubicBezTo>
                  <a:pt x="79619" y="16669"/>
                  <a:pt x="83344" y="20393"/>
                  <a:pt x="83344" y="25003"/>
                </a:cubicBezTo>
                <a:lnTo>
                  <a:pt x="83344" y="33337"/>
                </a:lnTo>
                <a:cubicBezTo>
                  <a:pt x="83344" y="37947"/>
                  <a:pt x="79619" y="41672"/>
                  <a:pt x="75009" y="41672"/>
                </a:cubicBezTo>
                <a:lnTo>
                  <a:pt x="25003" y="41672"/>
                </a:lnTo>
                <a:cubicBezTo>
                  <a:pt x="20393" y="41672"/>
                  <a:pt x="16669" y="37947"/>
                  <a:pt x="16669" y="33337"/>
                </a:cubicBezTo>
                <a:lnTo>
                  <a:pt x="16669" y="25003"/>
                </a:lnTo>
                <a:cubicBezTo>
                  <a:pt x="16669" y="20393"/>
                  <a:pt x="20393" y="16669"/>
                  <a:pt x="25003" y="16669"/>
                </a:cubicBezTo>
                <a:close/>
                <a:moveTo>
                  <a:pt x="29170" y="60424"/>
                </a:moveTo>
                <a:cubicBezTo>
                  <a:pt x="29170" y="63874"/>
                  <a:pt x="26369" y="66675"/>
                  <a:pt x="22920" y="66675"/>
                </a:cubicBezTo>
                <a:cubicBezTo>
                  <a:pt x="19470" y="66675"/>
                  <a:pt x="16669" y="63874"/>
                  <a:pt x="16669" y="60424"/>
                </a:cubicBezTo>
                <a:cubicBezTo>
                  <a:pt x="16669" y="56974"/>
                  <a:pt x="19470" y="54173"/>
                  <a:pt x="22920" y="54173"/>
                </a:cubicBezTo>
                <a:cubicBezTo>
                  <a:pt x="26369" y="54173"/>
                  <a:pt x="29170" y="56974"/>
                  <a:pt x="29170" y="60424"/>
                </a:cubicBezTo>
                <a:close/>
                <a:moveTo>
                  <a:pt x="50006" y="66675"/>
                </a:moveTo>
                <a:cubicBezTo>
                  <a:pt x="46556" y="66675"/>
                  <a:pt x="43755" y="63874"/>
                  <a:pt x="43755" y="60424"/>
                </a:cubicBezTo>
                <a:cubicBezTo>
                  <a:pt x="43755" y="56974"/>
                  <a:pt x="46556" y="54173"/>
                  <a:pt x="50006" y="54173"/>
                </a:cubicBezTo>
                <a:cubicBezTo>
                  <a:pt x="53456" y="54173"/>
                  <a:pt x="56257" y="56974"/>
                  <a:pt x="56257" y="60424"/>
                </a:cubicBezTo>
                <a:cubicBezTo>
                  <a:pt x="56257" y="63874"/>
                  <a:pt x="53456" y="66675"/>
                  <a:pt x="50006" y="66675"/>
                </a:cubicBezTo>
                <a:close/>
                <a:moveTo>
                  <a:pt x="83344" y="60424"/>
                </a:moveTo>
                <a:cubicBezTo>
                  <a:pt x="83344" y="63874"/>
                  <a:pt x="80543" y="66675"/>
                  <a:pt x="77093" y="66675"/>
                </a:cubicBezTo>
                <a:cubicBezTo>
                  <a:pt x="73643" y="66675"/>
                  <a:pt x="70842" y="63874"/>
                  <a:pt x="70842" y="60424"/>
                </a:cubicBezTo>
                <a:cubicBezTo>
                  <a:pt x="70842" y="56974"/>
                  <a:pt x="73643" y="54173"/>
                  <a:pt x="77093" y="54173"/>
                </a:cubicBezTo>
                <a:cubicBezTo>
                  <a:pt x="80543" y="54173"/>
                  <a:pt x="83344" y="56974"/>
                  <a:pt x="83344" y="60424"/>
                </a:cubicBezTo>
                <a:close/>
                <a:moveTo>
                  <a:pt x="22920" y="91678"/>
                </a:moveTo>
                <a:cubicBezTo>
                  <a:pt x="19470" y="91678"/>
                  <a:pt x="16669" y="88877"/>
                  <a:pt x="16669" y="85427"/>
                </a:cubicBezTo>
                <a:cubicBezTo>
                  <a:pt x="16669" y="81977"/>
                  <a:pt x="19470" y="79177"/>
                  <a:pt x="22920" y="79177"/>
                </a:cubicBezTo>
                <a:cubicBezTo>
                  <a:pt x="26369" y="79177"/>
                  <a:pt x="29170" y="81977"/>
                  <a:pt x="29170" y="85427"/>
                </a:cubicBezTo>
                <a:cubicBezTo>
                  <a:pt x="29170" y="88877"/>
                  <a:pt x="26369" y="91678"/>
                  <a:pt x="22920" y="91678"/>
                </a:cubicBezTo>
                <a:close/>
                <a:moveTo>
                  <a:pt x="56257" y="85427"/>
                </a:moveTo>
                <a:cubicBezTo>
                  <a:pt x="56257" y="88877"/>
                  <a:pt x="53456" y="91678"/>
                  <a:pt x="50006" y="91678"/>
                </a:cubicBezTo>
                <a:cubicBezTo>
                  <a:pt x="46556" y="91678"/>
                  <a:pt x="43755" y="88877"/>
                  <a:pt x="43755" y="85427"/>
                </a:cubicBezTo>
                <a:cubicBezTo>
                  <a:pt x="43755" y="81977"/>
                  <a:pt x="46556" y="79177"/>
                  <a:pt x="50006" y="79177"/>
                </a:cubicBezTo>
                <a:cubicBezTo>
                  <a:pt x="53456" y="79177"/>
                  <a:pt x="56257" y="81977"/>
                  <a:pt x="56257" y="85427"/>
                </a:cubicBezTo>
                <a:close/>
                <a:moveTo>
                  <a:pt x="77093" y="91678"/>
                </a:moveTo>
                <a:cubicBezTo>
                  <a:pt x="73643" y="91678"/>
                  <a:pt x="70842" y="88877"/>
                  <a:pt x="70842" y="85427"/>
                </a:cubicBezTo>
                <a:cubicBezTo>
                  <a:pt x="70842" y="81977"/>
                  <a:pt x="73643" y="79177"/>
                  <a:pt x="77093" y="79177"/>
                </a:cubicBezTo>
                <a:cubicBezTo>
                  <a:pt x="80543" y="79177"/>
                  <a:pt x="83344" y="81977"/>
                  <a:pt x="83344" y="85427"/>
                </a:cubicBezTo>
                <a:cubicBezTo>
                  <a:pt x="83344" y="88877"/>
                  <a:pt x="80543" y="91678"/>
                  <a:pt x="77093" y="91678"/>
                </a:cubicBezTo>
                <a:close/>
                <a:moveTo>
                  <a:pt x="16669" y="110430"/>
                </a:moveTo>
                <a:cubicBezTo>
                  <a:pt x="16669" y="106966"/>
                  <a:pt x="19456" y="104180"/>
                  <a:pt x="22920" y="104180"/>
                </a:cubicBezTo>
                <a:lnTo>
                  <a:pt x="52090" y="104180"/>
                </a:lnTo>
                <a:cubicBezTo>
                  <a:pt x="55554" y="104180"/>
                  <a:pt x="58341" y="106966"/>
                  <a:pt x="58341" y="110430"/>
                </a:cubicBezTo>
                <a:cubicBezTo>
                  <a:pt x="58341" y="113894"/>
                  <a:pt x="55554" y="116681"/>
                  <a:pt x="52090" y="116681"/>
                </a:cubicBezTo>
                <a:lnTo>
                  <a:pt x="22920" y="116681"/>
                </a:lnTo>
                <a:cubicBezTo>
                  <a:pt x="19456" y="116681"/>
                  <a:pt x="16669" y="113894"/>
                  <a:pt x="16669" y="110430"/>
                </a:cubicBezTo>
                <a:close/>
                <a:moveTo>
                  <a:pt x="77093" y="104180"/>
                </a:moveTo>
                <a:cubicBezTo>
                  <a:pt x="80557" y="104180"/>
                  <a:pt x="83344" y="106966"/>
                  <a:pt x="83344" y="110430"/>
                </a:cubicBezTo>
                <a:cubicBezTo>
                  <a:pt x="83344" y="113894"/>
                  <a:pt x="80557" y="116681"/>
                  <a:pt x="77093" y="116681"/>
                </a:cubicBezTo>
                <a:cubicBezTo>
                  <a:pt x="73629" y="116681"/>
                  <a:pt x="70842" y="113894"/>
                  <a:pt x="70842" y="110430"/>
                </a:cubicBezTo>
                <a:cubicBezTo>
                  <a:pt x="70842" y="106966"/>
                  <a:pt x="73629" y="104180"/>
                  <a:pt x="77093" y="104180"/>
                </a:cubicBezTo>
                <a:close/>
              </a:path>
            </a:pathLst>
          </a:custGeom>
          <a:solidFill>
            <a:srgbClr val="C0A062"/>
          </a:solidFill>
          <a:ln/>
        </p:spPr>
      </p:sp>
      <p:sp>
        <p:nvSpPr>
          <p:cNvPr id="58" name="Text 56"/>
          <p:cNvSpPr/>
          <p:nvPr/>
        </p:nvSpPr>
        <p:spPr>
          <a:xfrm>
            <a:off x="6596063" y="5686425"/>
            <a:ext cx="1557040" cy="1476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0F0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Lifetime Value Calculation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6353175" y="5934075"/>
            <a:ext cx="5362575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PhD investment: 4 years + $100–200K opportunity cost. Lifetime earning premium: $2–5M+ (NPV). </a:t>
            </a:r>
            <a:pPr>
              <a:lnSpc>
                <a:spcPct val="120000"/>
              </a:lnSpc>
            </a:pPr>
            <a:r>
              <a:rPr lang="en-US" sz="1050" b="1" dirty="0">
                <a:solidFill>
                  <a:srgbClr val="C0A0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ROI: 10–25x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Career Pivot Intelligence Deck</dc:title>
  <dc:subject>Career Pivot Intelligence Deck</dc:subject>
  <dc:creator>Kimi</dc:creator>
  <cp:lastModifiedBy>Kimi</cp:lastModifiedBy>
  <cp:revision>1</cp:revision>
  <dcterms:created xsi:type="dcterms:W3CDTF">2026-03-01T10:16:31Z</dcterms:created>
  <dcterms:modified xsi:type="dcterms:W3CDTF">2026-03-01T10:16:31Z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{"Label":"Career Pivot Intelligence Deck","ContentProducer":"001191110108MACG2KBH8F10000","ProduceID":"19ca8e13-f2e2-8815-8000-000007d309c3","ReservedCode1":"","ContentPropagator":"001191110108MACG2KBH8F20000","PropagateID":"19ca8e13-f2e2-8815-8000-000007d309c3","ReservedCode2":""}</vt:lpwstr>
  </property>
</Properties>
</file>