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embeddedFontLst>
    <p:embeddedFont>
      <p:font typeface="Quattrocento Sans" charset="-122" pitchFamily="34"/>
      <p:regular r:id="rId22"/>
    </p:embeddedFont>
    <p:embeddedFont>
      <p:font typeface="Oranienbaum" charset="-122" pitchFamily="34"/>
      <p:regular r:id="rId23"/>
    </p:embeddedFont>
    <p:embeddedFont>
      <p:font typeface="MiSans" charset="-122" pitchFamily="34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openxmlformats.org/officeDocument/2006/relationships/font" Target="fonts/font1.fntdata"/><Relationship Id="rId23" Type="http://schemas.openxmlformats.org/officeDocument/2006/relationships/font" Target="fonts/font2.fntdata"/><Relationship Id="rId2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A4B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assets.pubpub.org/5485f1054266c04b39a99adb42fbe78b60ac346e.pn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9778" b="9778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A4B5A">
                  <a:alpha val="95000"/>
                </a:srgbClr>
              </a:gs>
              <a:gs pos="50000">
                <a:srgbClr val="2A4B5A">
                  <a:alpha val="85000"/>
                </a:srgbClr>
              </a:gs>
              <a:gs pos="100000">
                <a:srgbClr val="2A4B5A">
                  <a:alpha val="7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400050" y="1358801"/>
            <a:ext cx="5314950" cy="381000"/>
          </a:xfrm>
          <a:custGeom>
            <a:avLst/>
            <a:gdLst/>
            <a:ahLst/>
            <a:cxnLst/>
            <a:rect l="l" t="t" r="r" b="b"/>
            <a:pathLst>
              <a:path w="5314950" h="381000">
                <a:moveTo>
                  <a:pt x="0" y="0"/>
                </a:moveTo>
                <a:lnTo>
                  <a:pt x="5314950" y="0"/>
                </a:lnTo>
                <a:lnTo>
                  <a:pt x="531495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78D4E">
              <a:alpha val="20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400050" y="1358801"/>
            <a:ext cx="38100" cy="381000"/>
          </a:xfrm>
          <a:custGeom>
            <a:avLst/>
            <a:gdLst/>
            <a:ahLst/>
            <a:cxnLst/>
            <a:rect l="l" t="t" r="r" b="b"/>
            <a:pathLst>
              <a:path w="38100" h="381000">
                <a:moveTo>
                  <a:pt x="0" y="0"/>
                </a:moveTo>
                <a:lnTo>
                  <a:pt x="38100" y="0"/>
                </a:lnTo>
                <a:lnTo>
                  <a:pt x="381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" name="Text 3"/>
          <p:cNvSpPr/>
          <p:nvPr/>
        </p:nvSpPr>
        <p:spPr>
          <a:xfrm>
            <a:off x="571500" y="1435001"/>
            <a:ext cx="5067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120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Fulbright Doctoral Degree Program Application 2026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1968401"/>
            <a:ext cx="9315450" cy="1171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4200" b="1" dirty="0">
                <a:solidFill>
                  <a:srgbClr val="F8F7F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Bridging the AI Governance Implementation Gap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3370362"/>
            <a:ext cx="914400" cy="38100"/>
          </a:xfrm>
          <a:custGeom>
            <a:avLst/>
            <a:gdLst/>
            <a:ahLst/>
            <a:cxnLst/>
            <a:rect l="l" t="t" r="r" b="b"/>
            <a:pathLst>
              <a:path w="914400" h="38100">
                <a:moveTo>
                  <a:pt x="0" y="0"/>
                </a:moveTo>
                <a:lnTo>
                  <a:pt x="914400" y="0"/>
                </a:lnTo>
                <a:lnTo>
                  <a:pt x="9144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3637062"/>
            <a:ext cx="7762875" cy="7905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2250" dirty="0">
                <a:solidFill>
                  <a:srgbClr val="A99A86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 Multi-Level Analysis of Policy-Practice Decoupling in Indonesia's National AI Strategy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381000" y="54054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A99A86">
              <a:alpha val="30196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381000" y="5638800"/>
            <a:ext cx="5657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8F7F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Subkhan Ibnu Aji, S.Kom., M.B.A.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81000" y="5981700"/>
            <a:ext cx="56388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Directorate of Settlement Area Development</a:t>
            </a:r>
            <a:endParaRPr lang="en-US" sz="1600" dirty="0"/>
          </a:p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Directorate General of Human Settlements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162675" y="5638800"/>
            <a:ext cx="5648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Ministry of Housing and Settlement Areas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172200" y="5905500"/>
            <a:ext cx="563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Republic of Indonesia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181725" y="6210300"/>
            <a:ext cx="5629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Entry: Fall 2027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Methodological Innovation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AGIRI Index: A Diagnostic Instrument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1430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81000" y="1352550"/>
            <a:ext cx="2190750" cy="3067050"/>
          </a:xfrm>
          <a:custGeom>
            <a:avLst/>
            <a:gdLst/>
            <a:ahLst/>
            <a:cxnLst/>
            <a:rect l="l" t="t" r="r" b="b"/>
            <a:pathLst>
              <a:path w="2190750" h="306705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2990856"/>
                </a:lnTo>
                <a:cubicBezTo>
                  <a:pt x="2190750" y="3032937"/>
                  <a:pt x="2156637" y="3067050"/>
                  <a:pt x="2114556" y="3067050"/>
                </a:cubicBezTo>
                <a:lnTo>
                  <a:pt x="76194" y="3067050"/>
                </a:lnTo>
                <a:cubicBezTo>
                  <a:pt x="34142" y="3067050"/>
                  <a:pt x="0" y="3032908"/>
                  <a:pt x="0" y="2990856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81000" y="1352550"/>
            <a:ext cx="2190750" cy="38100"/>
          </a:xfrm>
          <a:custGeom>
            <a:avLst/>
            <a:gdLst/>
            <a:ahLst/>
            <a:cxnLst/>
            <a:rect l="l" t="t" r="r" b="b"/>
            <a:pathLst>
              <a:path w="2190750" h="3810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" name="Shape 5"/>
          <p:cNvSpPr/>
          <p:nvPr/>
        </p:nvSpPr>
        <p:spPr>
          <a:xfrm>
            <a:off x="533400" y="16192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8" name="Shape 6"/>
          <p:cNvSpPr/>
          <p:nvPr/>
        </p:nvSpPr>
        <p:spPr>
          <a:xfrm>
            <a:off x="666750" y="173355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19050"/>
                </a:moveTo>
                <a:cubicBezTo>
                  <a:pt x="0" y="8543"/>
                  <a:pt x="8543" y="0"/>
                  <a:pt x="19050" y="0"/>
                </a:cubicBezTo>
                <a:lnTo>
                  <a:pt x="63550" y="0"/>
                </a:lnTo>
                <a:cubicBezTo>
                  <a:pt x="68610" y="0"/>
                  <a:pt x="73462" y="1994"/>
                  <a:pt x="77033" y="5566"/>
                </a:cubicBezTo>
                <a:lnTo>
                  <a:pt x="108734" y="37296"/>
                </a:lnTo>
                <a:cubicBezTo>
                  <a:pt x="112306" y="40868"/>
                  <a:pt x="114300" y="45720"/>
                  <a:pt x="114300" y="50780"/>
                </a:cubicBezTo>
                <a:lnTo>
                  <a:pt x="114300" y="133350"/>
                </a:lnTo>
                <a:cubicBezTo>
                  <a:pt x="114300" y="143857"/>
                  <a:pt x="105757" y="152400"/>
                  <a:pt x="95250" y="152400"/>
                </a:cubicBezTo>
                <a:lnTo>
                  <a:pt x="19050" y="152400"/>
                </a:lnTo>
                <a:cubicBezTo>
                  <a:pt x="8543" y="152400"/>
                  <a:pt x="0" y="143857"/>
                  <a:pt x="0" y="133350"/>
                </a:cubicBezTo>
                <a:lnTo>
                  <a:pt x="0" y="19050"/>
                </a:lnTo>
                <a:close/>
                <a:moveTo>
                  <a:pt x="61912" y="17413"/>
                </a:moveTo>
                <a:lnTo>
                  <a:pt x="61912" y="45244"/>
                </a:lnTo>
                <a:cubicBezTo>
                  <a:pt x="61912" y="49203"/>
                  <a:pt x="65097" y="52388"/>
                  <a:pt x="69056" y="52388"/>
                </a:cubicBezTo>
                <a:lnTo>
                  <a:pt x="96887" y="52388"/>
                </a:lnTo>
                <a:lnTo>
                  <a:pt x="61912" y="17413"/>
                </a:lnTo>
                <a:close/>
                <a:moveTo>
                  <a:pt x="26194" y="19050"/>
                </a:moveTo>
                <a:cubicBezTo>
                  <a:pt x="22235" y="19050"/>
                  <a:pt x="19050" y="22235"/>
                  <a:pt x="19050" y="26194"/>
                </a:cubicBezTo>
                <a:cubicBezTo>
                  <a:pt x="19050" y="30153"/>
                  <a:pt x="22235" y="33338"/>
                  <a:pt x="26194" y="33338"/>
                </a:cubicBezTo>
                <a:lnTo>
                  <a:pt x="40481" y="33338"/>
                </a:lnTo>
                <a:cubicBezTo>
                  <a:pt x="44440" y="33338"/>
                  <a:pt x="47625" y="30153"/>
                  <a:pt x="47625" y="26194"/>
                </a:cubicBezTo>
                <a:cubicBezTo>
                  <a:pt x="47625" y="22235"/>
                  <a:pt x="44440" y="19050"/>
                  <a:pt x="40481" y="19050"/>
                </a:cubicBezTo>
                <a:lnTo>
                  <a:pt x="26194" y="19050"/>
                </a:lnTo>
                <a:close/>
                <a:moveTo>
                  <a:pt x="26194" y="47625"/>
                </a:moveTo>
                <a:cubicBezTo>
                  <a:pt x="22235" y="47625"/>
                  <a:pt x="19050" y="50810"/>
                  <a:pt x="19050" y="54769"/>
                </a:cubicBezTo>
                <a:cubicBezTo>
                  <a:pt x="19050" y="58728"/>
                  <a:pt x="22235" y="61912"/>
                  <a:pt x="26194" y="61912"/>
                </a:cubicBezTo>
                <a:lnTo>
                  <a:pt x="40481" y="61912"/>
                </a:lnTo>
                <a:cubicBezTo>
                  <a:pt x="44440" y="61912"/>
                  <a:pt x="47625" y="58728"/>
                  <a:pt x="47625" y="54769"/>
                </a:cubicBezTo>
                <a:cubicBezTo>
                  <a:pt x="47625" y="50810"/>
                  <a:pt x="44440" y="47625"/>
                  <a:pt x="40481" y="47625"/>
                </a:cubicBezTo>
                <a:lnTo>
                  <a:pt x="26194" y="47625"/>
                </a:lnTo>
                <a:close/>
                <a:moveTo>
                  <a:pt x="47119" y="95250"/>
                </a:moveTo>
                <a:cubicBezTo>
                  <a:pt x="43755" y="95250"/>
                  <a:pt x="40600" y="96768"/>
                  <a:pt x="38517" y="99387"/>
                </a:cubicBezTo>
                <a:lnTo>
                  <a:pt x="20628" y="121741"/>
                </a:lnTo>
                <a:cubicBezTo>
                  <a:pt x="18157" y="124807"/>
                  <a:pt x="18663" y="129332"/>
                  <a:pt x="21729" y="131772"/>
                </a:cubicBezTo>
                <a:cubicBezTo>
                  <a:pt x="24795" y="134213"/>
                  <a:pt x="29319" y="133737"/>
                  <a:pt x="31760" y="130641"/>
                </a:cubicBezTo>
                <a:lnTo>
                  <a:pt x="45780" y="113139"/>
                </a:lnTo>
                <a:lnTo>
                  <a:pt x="50304" y="128230"/>
                </a:lnTo>
                <a:cubicBezTo>
                  <a:pt x="51197" y="131266"/>
                  <a:pt x="53995" y="133320"/>
                  <a:pt x="57150" y="133320"/>
                </a:cubicBezTo>
                <a:lnTo>
                  <a:pt x="88106" y="133320"/>
                </a:lnTo>
                <a:cubicBezTo>
                  <a:pt x="92065" y="133320"/>
                  <a:pt x="95250" y="130135"/>
                  <a:pt x="95250" y="126176"/>
                </a:cubicBezTo>
                <a:cubicBezTo>
                  <a:pt x="95250" y="122218"/>
                  <a:pt x="92065" y="119033"/>
                  <a:pt x="88106" y="119033"/>
                </a:cubicBezTo>
                <a:lnTo>
                  <a:pt x="62478" y="119033"/>
                </a:lnTo>
                <a:lnTo>
                  <a:pt x="57686" y="103078"/>
                </a:lnTo>
                <a:cubicBezTo>
                  <a:pt x="56287" y="98405"/>
                  <a:pt x="52001" y="95220"/>
                  <a:pt x="47119" y="9522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990600" y="1524000"/>
            <a:ext cx="1238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Policy Alignment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90600" y="1790700"/>
            <a:ext cx="12668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15%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33400" y="2209800"/>
            <a:ext cx="1885950" cy="533400"/>
          </a:xfrm>
          <a:custGeom>
            <a:avLst/>
            <a:gdLst/>
            <a:ahLst/>
            <a:cxnLst/>
            <a:rect l="l" t="t" r="r" b="b"/>
            <a:pathLst>
              <a:path w="1885950" h="533400">
                <a:moveTo>
                  <a:pt x="38101" y="0"/>
                </a:moveTo>
                <a:lnTo>
                  <a:pt x="1847849" y="0"/>
                </a:lnTo>
                <a:cubicBezTo>
                  <a:pt x="1868892" y="0"/>
                  <a:pt x="1885950" y="17058"/>
                  <a:pt x="1885950" y="38101"/>
                </a:cubicBezTo>
                <a:lnTo>
                  <a:pt x="1885950" y="495299"/>
                </a:lnTo>
                <a:cubicBezTo>
                  <a:pt x="1885950" y="516342"/>
                  <a:pt x="1868892" y="533400"/>
                  <a:pt x="184784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09600" y="2286000"/>
            <a:ext cx="18002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Unit-level strategy documents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33400" y="28194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09600" y="28956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Alignment with Stranas KA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33400" y="32385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609600" y="33147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Ethics review mechanisms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2689845" y="1352550"/>
            <a:ext cx="2190750" cy="3067050"/>
          </a:xfrm>
          <a:custGeom>
            <a:avLst/>
            <a:gdLst/>
            <a:ahLst/>
            <a:cxnLst/>
            <a:rect l="l" t="t" r="r" b="b"/>
            <a:pathLst>
              <a:path w="2190750" h="306705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2990856"/>
                </a:lnTo>
                <a:cubicBezTo>
                  <a:pt x="2190750" y="3032937"/>
                  <a:pt x="2156637" y="3067050"/>
                  <a:pt x="2114556" y="3067050"/>
                </a:cubicBezTo>
                <a:lnTo>
                  <a:pt x="76194" y="3067050"/>
                </a:lnTo>
                <a:cubicBezTo>
                  <a:pt x="34142" y="3067050"/>
                  <a:pt x="0" y="3032908"/>
                  <a:pt x="0" y="2990856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2689845" y="1352550"/>
            <a:ext cx="2190750" cy="38100"/>
          </a:xfrm>
          <a:custGeom>
            <a:avLst/>
            <a:gdLst/>
            <a:ahLst/>
            <a:cxnLst/>
            <a:rect l="l" t="t" r="r" b="b"/>
            <a:pathLst>
              <a:path w="2190750" h="3810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19" name="Shape 17"/>
          <p:cNvSpPr/>
          <p:nvPr/>
        </p:nvSpPr>
        <p:spPr>
          <a:xfrm>
            <a:off x="2842245" y="1752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20" name="Shape 18"/>
          <p:cNvSpPr/>
          <p:nvPr/>
        </p:nvSpPr>
        <p:spPr>
          <a:xfrm>
            <a:off x="2966070" y="18669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9050" y="9525"/>
                </a:moveTo>
                <a:cubicBezTo>
                  <a:pt x="8543" y="9525"/>
                  <a:pt x="0" y="18068"/>
                  <a:pt x="0" y="28575"/>
                </a:cubicBezTo>
                <a:lnTo>
                  <a:pt x="0" y="47625"/>
                </a:lnTo>
                <a:cubicBezTo>
                  <a:pt x="0" y="58132"/>
                  <a:pt x="8543" y="66675"/>
                  <a:pt x="19050" y="66675"/>
                </a:cubicBezTo>
                <a:lnTo>
                  <a:pt x="114300" y="66675"/>
                </a:lnTo>
                <a:cubicBezTo>
                  <a:pt x="124807" y="66675"/>
                  <a:pt x="133350" y="58132"/>
                  <a:pt x="133350" y="47625"/>
                </a:cubicBezTo>
                <a:lnTo>
                  <a:pt x="133350" y="28575"/>
                </a:lnTo>
                <a:cubicBezTo>
                  <a:pt x="133350" y="18068"/>
                  <a:pt x="124807" y="9525"/>
                  <a:pt x="114300" y="9525"/>
                </a:cubicBezTo>
                <a:lnTo>
                  <a:pt x="19050" y="9525"/>
                </a:lnTo>
                <a:close/>
                <a:moveTo>
                  <a:pt x="83344" y="30956"/>
                </a:moveTo>
                <a:cubicBezTo>
                  <a:pt x="87286" y="30956"/>
                  <a:pt x="90488" y="34157"/>
                  <a:pt x="90488" y="38100"/>
                </a:cubicBezTo>
                <a:cubicBezTo>
                  <a:pt x="90488" y="42043"/>
                  <a:pt x="87286" y="45244"/>
                  <a:pt x="83344" y="45244"/>
                </a:cubicBezTo>
                <a:cubicBezTo>
                  <a:pt x="79401" y="45244"/>
                  <a:pt x="76200" y="42043"/>
                  <a:pt x="76200" y="38100"/>
                </a:cubicBezTo>
                <a:cubicBezTo>
                  <a:pt x="76200" y="34157"/>
                  <a:pt x="79401" y="30956"/>
                  <a:pt x="83344" y="30956"/>
                </a:cubicBezTo>
                <a:close/>
                <a:moveTo>
                  <a:pt x="100013" y="38100"/>
                </a:moveTo>
                <a:cubicBezTo>
                  <a:pt x="100013" y="34157"/>
                  <a:pt x="103214" y="30956"/>
                  <a:pt x="107156" y="30956"/>
                </a:cubicBezTo>
                <a:cubicBezTo>
                  <a:pt x="111099" y="30956"/>
                  <a:pt x="114300" y="34157"/>
                  <a:pt x="114300" y="38100"/>
                </a:cubicBezTo>
                <a:cubicBezTo>
                  <a:pt x="114300" y="42043"/>
                  <a:pt x="111099" y="45244"/>
                  <a:pt x="107156" y="45244"/>
                </a:cubicBezTo>
                <a:cubicBezTo>
                  <a:pt x="103214" y="45244"/>
                  <a:pt x="100013" y="42043"/>
                  <a:pt x="100013" y="38100"/>
                </a:cubicBezTo>
                <a:close/>
                <a:moveTo>
                  <a:pt x="19050" y="85725"/>
                </a:moveTo>
                <a:cubicBezTo>
                  <a:pt x="8543" y="85725"/>
                  <a:pt x="0" y="94268"/>
                  <a:pt x="0" y="104775"/>
                </a:cubicBezTo>
                <a:lnTo>
                  <a:pt x="0" y="123825"/>
                </a:lnTo>
                <a:cubicBezTo>
                  <a:pt x="0" y="134332"/>
                  <a:pt x="8543" y="142875"/>
                  <a:pt x="19050" y="142875"/>
                </a:cubicBezTo>
                <a:lnTo>
                  <a:pt x="114300" y="142875"/>
                </a:lnTo>
                <a:cubicBezTo>
                  <a:pt x="124807" y="142875"/>
                  <a:pt x="133350" y="134332"/>
                  <a:pt x="133350" y="123825"/>
                </a:cubicBezTo>
                <a:lnTo>
                  <a:pt x="133350" y="104775"/>
                </a:lnTo>
                <a:cubicBezTo>
                  <a:pt x="133350" y="94268"/>
                  <a:pt x="124807" y="85725"/>
                  <a:pt x="114300" y="85725"/>
                </a:cubicBezTo>
                <a:lnTo>
                  <a:pt x="19050" y="85725"/>
                </a:lnTo>
                <a:close/>
                <a:moveTo>
                  <a:pt x="83344" y="107156"/>
                </a:moveTo>
                <a:cubicBezTo>
                  <a:pt x="87286" y="107156"/>
                  <a:pt x="90488" y="110357"/>
                  <a:pt x="90488" y="114300"/>
                </a:cubicBezTo>
                <a:cubicBezTo>
                  <a:pt x="90488" y="118243"/>
                  <a:pt x="87286" y="121444"/>
                  <a:pt x="83344" y="121444"/>
                </a:cubicBezTo>
                <a:cubicBezTo>
                  <a:pt x="79401" y="121444"/>
                  <a:pt x="76200" y="118243"/>
                  <a:pt x="76200" y="114300"/>
                </a:cubicBezTo>
                <a:cubicBezTo>
                  <a:pt x="76200" y="110357"/>
                  <a:pt x="79401" y="107156"/>
                  <a:pt x="83344" y="107156"/>
                </a:cubicBezTo>
                <a:close/>
                <a:moveTo>
                  <a:pt x="100013" y="114300"/>
                </a:moveTo>
                <a:cubicBezTo>
                  <a:pt x="100013" y="110357"/>
                  <a:pt x="103214" y="107156"/>
                  <a:pt x="107156" y="107156"/>
                </a:cubicBezTo>
                <a:cubicBezTo>
                  <a:pt x="111099" y="107156"/>
                  <a:pt x="114300" y="110357"/>
                  <a:pt x="114300" y="114300"/>
                </a:cubicBezTo>
                <a:cubicBezTo>
                  <a:pt x="114300" y="118243"/>
                  <a:pt x="111099" y="121444"/>
                  <a:pt x="107156" y="121444"/>
                </a:cubicBezTo>
                <a:cubicBezTo>
                  <a:pt x="103214" y="121444"/>
                  <a:pt x="100013" y="118243"/>
                  <a:pt x="100013" y="11430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3299445" y="1524000"/>
            <a:ext cx="1514475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Technical Infrastructure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299445" y="2057400"/>
            <a:ext cx="15430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25%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842245" y="24765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2918445" y="25527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Data management systems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2842245" y="28956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2918445" y="29718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Computing infrastructure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2842245" y="3314700"/>
            <a:ext cx="1885950" cy="533400"/>
          </a:xfrm>
          <a:custGeom>
            <a:avLst/>
            <a:gdLst/>
            <a:ahLst/>
            <a:cxnLst/>
            <a:rect l="l" t="t" r="r" b="b"/>
            <a:pathLst>
              <a:path w="1885950" h="533400">
                <a:moveTo>
                  <a:pt x="38101" y="0"/>
                </a:moveTo>
                <a:lnTo>
                  <a:pt x="1847849" y="0"/>
                </a:lnTo>
                <a:cubicBezTo>
                  <a:pt x="1868892" y="0"/>
                  <a:pt x="1885950" y="17058"/>
                  <a:pt x="1885950" y="38101"/>
                </a:cubicBezTo>
                <a:lnTo>
                  <a:pt x="1885950" y="495299"/>
                </a:lnTo>
                <a:cubicBezTo>
                  <a:pt x="1885950" y="516342"/>
                  <a:pt x="1868892" y="533400"/>
                  <a:pt x="184784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2918445" y="3390900"/>
            <a:ext cx="18002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API capabilities &amp; cybersecurity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2842245" y="39243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2918445" y="40005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Interoperability protocols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998690" y="1352550"/>
            <a:ext cx="2190750" cy="3067050"/>
          </a:xfrm>
          <a:custGeom>
            <a:avLst/>
            <a:gdLst/>
            <a:ahLst/>
            <a:cxnLst/>
            <a:rect l="l" t="t" r="r" b="b"/>
            <a:pathLst>
              <a:path w="2190750" h="306705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2990856"/>
                </a:lnTo>
                <a:cubicBezTo>
                  <a:pt x="2190750" y="3032937"/>
                  <a:pt x="2156637" y="3067050"/>
                  <a:pt x="2114556" y="3067050"/>
                </a:cubicBezTo>
                <a:lnTo>
                  <a:pt x="76194" y="3067050"/>
                </a:lnTo>
                <a:cubicBezTo>
                  <a:pt x="34142" y="3067050"/>
                  <a:pt x="0" y="3032908"/>
                  <a:pt x="0" y="2990856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998690" y="1352550"/>
            <a:ext cx="2190750" cy="38100"/>
          </a:xfrm>
          <a:custGeom>
            <a:avLst/>
            <a:gdLst/>
            <a:ahLst/>
            <a:cxnLst/>
            <a:rect l="l" t="t" r="r" b="b"/>
            <a:pathLst>
              <a:path w="2190750" h="3810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3" name="Shape 31"/>
          <p:cNvSpPr/>
          <p:nvPr/>
        </p:nvSpPr>
        <p:spPr>
          <a:xfrm>
            <a:off x="5151090" y="16192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4" name="Shape 32"/>
          <p:cNvSpPr/>
          <p:nvPr/>
        </p:nvSpPr>
        <p:spPr>
          <a:xfrm>
            <a:off x="5246340" y="173355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95250" y="66675"/>
                </a:moveTo>
                <a:cubicBezTo>
                  <a:pt x="112335" y="66675"/>
                  <a:pt x="126206" y="52804"/>
                  <a:pt x="126206" y="35719"/>
                </a:cubicBezTo>
                <a:cubicBezTo>
                  <a:pt x="126206" y="18634"/>
                  <a:pt x="112335" y="4763"/>
                  <a:pt x="95250" y="4763"/>
                </a:cubicBezTo>
                <a:cubicBezTo>
                  <a:pt x="78165" y="4763"/>
                  <a:pt x="64294" y="18634"/>
                  <a:pt x="64294" y="35719"/>
                </a:cubicBezTo>
                <a:cubicBezTo>
                  <a:pt x="64294" y="52804"/>
                  <a:pt x="78165" y="66675"/>
                  <a:pt x="95250" y="66675"/>
                </a:cubicBezTo>
                <a:close/>
                <a:moveTo>
                  <a:pt x="28575" y="69056"/>
                </a:moveTo>
                <a:cubicBezTo>
                  <a:pt x="40403" y="69056"/>
                  <a:pt x="50006" y="59453"/>
                  <a:pt x="50006" y="47625"/>
                </a:cubicBezTo>
                <a:cubicBezTo>
                  <a:pt x="50006" y="35797"/>
                  <a:pt x="40403" y="26194"/>
                  <a:pt x="28575" y="26194"/>
                </a:cubicBezTo>
                <a:cubicBezTo>
                  <a:pt x="16747" y="26194"/>
                  <a:pt x="7144" y="35797"/>
                  <a:pt x="7144" y="47625"/>
                </a:cubicBezTo>
                <a:cubicBezTo>
                  <a:pt x="7144" y="59453"/>
                  <a:pt x="16747" y="69056"/>
                  <a:pt x="28575" y="69056"/>
                </a:cubicBezTo>
                <a:close/>
                <a:moveTo>
                  <a:pt x="0" y="123825"/>
                </a:moveTo>
                <a:lnTo>
                  <a:pt x="0" y="133350"/>
                </a:lnTo>
                <a:cubicBezTo>
                  <a:pt x="0" y="138619"/>
                  <a:pt x="4256" y="142875"/>
                  <a:pt x="9525" y="142875"/>
                </a:cubicBezTo>
                <a:lnTo>
                  <a:pt x="35332" y="142875"/>
                </a:lnTo>
                <a:cubicBezTo>
                  <a:pt x="34052" y="139958"/>
                  <a:pt x="33338" y="136743"/>
                  <a:pt x="33338" y="133350"/>
                </a:cubicBezTo>
                <a:lnTo>
                  <a:pt x="33338" y="128588"/>
                </a:lnTo>
                <a:cubicBezTo>
                  <a:pt x="33338" y="112752"/>
                  <a:pt x="39291" y="98286"/>
                  <a:pt x="49084" y="87332"/>
                </a:cubicBezTo>
                <a:cubicBezTo>
                  <a:pt x="45601" y="86291"/>
                  <a:pt x="41910" y="85725"/>
                  <a:pt x="38100" y="85725"/>
                </a:cubicBezTo>
                <a:cubicBezTo>
                  <a:pt x="17056" y="85725"/>
                  <a:pt x="0" y="102781"/>
                  <a:pt x="0" y="123825"/>
                </a:cubicBezTo>
                <a:close/>
                <a:moveTo>
                  <a:pt x="183356" y="47625"/>
                </a:moveTo>
                <a:cubicBezTo>
                  <a:pt x="183356" y="35797"/>
                  <a:pt x="173753" y="26194"/>
                  <a:pt x="161925" y="26194"/>
                </a:cubicBezTo>
                <a:cubicBezTo>
                  <a:pt x="150097" y="26194"/>
                  <a:pt x="140494" y="35797"/>
                  <a:pt x="140494" y="47625"/>
                </a:cubicBezTo>
                <a:cubicBezTo>
                  <a:pt x="140494" y="59453"/>
                  <a:pt x="150097" y="69056"/>
                  <a:pt x="161925" y="69056"/>
                </a:cubicBezTo>
                <a:cubicBezTo>
                  <a:pt x="173753" y="69056"/>
                  <a:pt x="183356" y="59453"/>
                  <a:pt x="183356" y="47625"/>
                </a:cubicBezTo>
                <a:close/>
                <a:moveTo>
                  <a:pt x="47625" y="128588"/>
                </a:moveTo>
                <a:lnTo>
                  <a:pt x="47625" y="133350"/>
                </a:lnTo>
                <a:cubicBezTo>
                  <a:pt x="47625" y="138619"/>
                  <a:pt x="51881" y="142875"/>
                  <a:pt x="57150" y="142875"/>
                </a:cubicBezTo>
                <a:lnTo>
                  <a:pt x="103823" y="142875"/>
                </a:lnTo>
                <a:cubicBezTo>
                  <a:pt x="101709" y="136446"/>
                  <a:pt x="101947" y="129659"/>
                  <a:pt x="107007" y="123825"/>
                </a:cubicBezTo>
                <a:cubicBezTo>
                  <a:pt x="102840" y="119003"/>
                  <a:pt x="100905" y="112008"/>
                  <a:pt x="103614" y="104983"/>
                </a:cubicBezTo>
                <a:cubicBezTo>
                  <a:pt x="105579" y="99893"/>
                  <a:pt x="108347" y="95131"/>
                  <a:pt x="111770" y="90904"/>
                </a:cubicBezTo>
                <a:cubicBezTo>
                  <a:pt x="113377" y="88940"/>
                  <a:pt x="115223" y="87422"/>
                  <a:pt x="117217" y="86320"/>
                </a:cubicBezTo>
                <a:cubicBezTo>
                  <a:pt x="110639" y="82897"/>
                  <a:pt x="103168" y="80962"/>
                  <a:pt x="95250" y="80962"/>
                </a:cubicBezTo>
                <a:cubicBezTo>
                  <a:pt x="68937" y="80962"/>
                  <a:pt x="47625" y="102275"/>
                  <a:pt x="47625" y="128588"/>
                </a:cubicBezTo>
                <a:close/>
                <a:moveTo>
                  <a:pt x="185916" y="115461"/>
                </a:moveTo>
                <a:cubicBezTo>
                  <a:pt x="187791" y="114389"/>
                  <a:pt x="188744" y="112157"/>
                  <a:pt x="187940" y="110103"/>
                </a:cubicBezTo>
                <a:cubicBezTo>
                  <a:pt x="186511" y="106412"/>
                  <a:pt x="184517" y="102930"/>
                  <a:pt x="182017" y="99864"/>
                </a:cubicBezTo>
                <a:cubicBezTo>
                  <a:pt x="180648" y="98167"/>
                  <a:pt x="178237" y="97869"/>
                  <a:pt x="176361" y="98971"/>
                </a:cubicBezTo>
                <a:cubicBezTo>
                  <a:pt x="169872" y="102721"/>
                  <a:pt x="161895" y="98137"/>
                  <a:pt x="161895" y="90607"/>
                </a:cubicBezTo>
                <a:cubicBezTo>
                  <a:pt x="161895" y="88434"/>
                  <a:pt x="160437" y="86499"/>
                  <a:pt x="158294" y="86171"/>
                </a:cubicBezTo>
                <a:cubicBezTo>
                  <a:pt x="154454" y="85576"/>
                  <a:pt x="150316" y="85576"/>
                  <a:pt x="146477" y="86171"/>
                </a:cubicBezTo>
                <a:cubicBezTo>
                  <a:pt x="144334" y="86499"/>
                  <a:pt x="142875" y="88434"/>
                  <a:pt x="142875" y="90607"/>
                </a:cubicBezTo>
                <a:cubicBezTo>
                  <a:pt x="142875" y="98108"/>
                  <a:pt x="134898" y="102721"/>
                  <a:pt x="128409" y="98971"/>
                </a:cubicBezTo>
                <a:cubicBezTo>
                  <a:pt x="126534" y="97899"/>
                  <a:pt x="124123" y="98197"/>
                  <a:pt x="122753" y="99864"/>
                </a:cubicBezTo>
                <a:cubicBezTo>
                  <a:pt x="120253" y="102930"/>
                  <a:pt x="118259" y="106412"/>
                  <a:pt x="116830" y="110103"/>
                </a:cubicBezTo>
                <a:cubicBezTo>
                  <a:pt x="116056" y="112127"/>
                  <a:pt x="116979" y="114360"/>
                  <a:pt x="118854" y="115431"/>
                </a:cubicBezTo>
                <a:cubicBezTo>
                  <a:pt x="125373" y="119182"/>
                  <a:pt x="125373" y="128379"/>
                  <a:pt x="118854" y="132159"/>
                </a:cubicBezTo>
                <a:cubicBezTo>
                  <a:pt x="116979" y="133231"/>
                  <a:pt x="116026" y="135463"/>
                  <a:pt x="116830" y="137487"/>
                </a:cubicBezTo>
                <a:cubicBezTo>
                  <a:pt x="118259" y="141178"/>
                  <a:pt x="120253" y="144661"/>
                  <a:pt x="122753" y="147727"/>
                </a:cubicBezTo>
                <a:cubicBezTo>
                  <a:pt x="124123" y="149423"/>
                  <a:pt x="126534" y="149721"/>
                  <a:pt x="128409" y="148620"/>
                </a:cubicBezTo>
                <a:cubicBezTo>
                  <a:pt x="134898" y="144869"/>
                  <a:pt x="142875" y="149483"/>
                  <a:pt x="142875" y="156984"/>
                </a:cubicBezTo>
                <a:cubicBezTo>
                  <a:pt x="142875" y="159157"/>
                  <a:pt x="144334" y="161092"/>
                  <a:pt x="146477" y="161419"/>
                </a:cubicBezTo>
                <a:cubicBezTo>
                  <a:pt x="150316" y="162014"/>
                  <a:pt x="154454" y="162014"/>
                  <a:pt x="158294" y="161419"/>
                </a:cubicBezTo>
                <a:cubicBezTo>
                  <a:pt x="160437" y="161092"/>
                  <a:pt x="161895" y="159157"/>
                  <a:pt x="161895" y="156984"/>
                </a:cubicBezTo>
                <a:cubicBezTo>
                  <a:pt x="161895" y="149483"/>
                  <a:pt x="169872" y="144869"/>
                  <a:pt x="176361" y="148620"/>
                </a:cubicBezTo>
                <a:cubicBezTo>
                  <a:pt x="178237" y="149691"/>
                  <a:pt x="180648" y="149394"/>
                  <a:pt x="182017" y="147727"/>
                </a:cubicBezTo>
                <a:cubicBezTo>
                  <a:pt x="184517" y="144661"/>
                  <a:pt x="186511" y="141178"/>
                  <a:pt x="187940" y="137487"/>
                </a:cubicBezTo>
                <a:cubicBezTo>
                  <a:pt x="188714" y="135463"/>
                  <a:pt x="187791" y="133231"/>
                  <a:pt x="185916" y="132159"/>
                </a:cubicBezTo>
                <a:cubicBezTo>
                  <a:pt x="179397" y="128409"/>
                  <a:pt x="179397" y="119211"/>
                  <a:pt x="185916" y="115431"/>
                </a:cubicBezTo>
                <a:close/>
                <a:moveTo>
                  <a:pt x="140494" y="123825"/>
                </a:moveTo>
                <a:cubicBezTo>
                  <a:pt x="140494" y="117254"/>
                  <a:pt x="145829" y="111919"/>
                  <a:pt x="152400" y="111919"/>
                </a:cubicBezTo>
                <a:cubicBezTo>
                  <a:pt x="158971" y="111919"/>
                  <a:pt x="164306" y="117254"/>
                  <a:pt x="164306" y="123825"/>
                </a:cubicBezTo>
                <a:cubicBezTo>
                  <a:pt x="164306" y="130396"/>
                  <a:pt x="158971" y="135731"/>
                  <a:pt x="152400" y="135731"/>
                </a:cubicBezTo>
                <a:cubicBezTo>
                  <a:pt x="145829" y="135731"/>
                  <a:pt x="140494" y="130396"/>
                  <a:pt x="140494" y="123825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5" name="Text 33"/>
          <p:cNvSpPr/>
          <p:nvPr/>
        </p:nvSpPr>
        <p:spPr>
          <a:xfrm>
            <a:off x="5608290" y="1524000"/>
            <a:ext cx="10953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Human Capital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5608290" y="1790700"/>
            <a:ext cx="11239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25%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5151090" y="22098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5227290" y="22860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Workforce AI/data literacy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5151090" y="26289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5227290" y="27051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Dedicated IT personnel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5151090" y="30480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5227290" y="31242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Leadership awareness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5151090" y="3467100"/>
            <a:ext cx="1885950" cy="533400"/>
          </a:xfrm>
          <a:custGeom>
            <a:avLst/>
            <a:gdLst/>
            <a:ahLst/>
            <a:cxnLst/>
            <a:rect l="l" t="t" r="r" b="b"/>
            <a:pathLst>
              <a:path w="1885950" h="533400">
                <a:moveTo>
                  <a:pt x="38101" y="0"/>
                </a:moveTo>
                <a:lnTo>
                  <a:pt x="1847849" y="0"/>
                </a:lnTo>
                <a:cubicBezTo>
                  <a:pt x="1868892" y="0"/>
                  <a:pt x="1885950" y="17058"/>
                  <a:pt x="1885950" y="38101"/>
                </a:cubicBezTo>
                <a:lnTo>
                  <a:pt x="1885950" y="495299"/>
                </a:lnTo>
                <a:cubicBezTo>
                  <a:pt x="1885950" y="516342"/>
                  <a:pt x="1868892" y="533400"/>
                  <a:pt x="184784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5227290" y="3543300"/>
            <a:ext cx="18002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Capacity development programs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7307535" y="1352550"/>
            <a:ext cx="2190750" cy="3067050"/>
          </a:xfrm>
          <a:custGeom>
            <a:avLst/>
            <a:gdLst/>
            <a:ahLst/>
            <a:cxnLst/>
            <a:rect l="l" t="t" r="r" b="b"/>
            <a:pathLst>
              <a:path w="2190750" h="306705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2990856"/>
                </a:lnTo>
                <a:cubicBezTo>
                  <a:pt x="2190750" y="3032937"/>
                  <a:pt x="2156637" y="3067050"/>
                  <a:pt x="2114556" y="3067050"/>
                </a:cubicBezTo>
                <a:lnTo>
                  <a:pt x="76194" y="3067050"/>
                </a:lnTo>
                <a:cubicBezTo>
                  <a:pt x="34142" y="3067050"/>
                  <a:pt x="0" y="3032908"/>
                  <a:pt x="0" y="2990856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7307535" y="1352550"/>
            <a:ext cx="2190750" cy="38100"/>
          </a:xfrm>
          <a:custGeom>
            <a:avLst/>
            <a:gdLst/>
            <a:ahLst/>
            <a:cxnLst/>
            <a:rect l="l" t="t" r="r" b="b"/>
            <a:pathLst>
              <a:path w="2190750" h="3810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7" name="Shape 45"/>
          <p:cNvSpPr/>
          <p:nvPr/>
        </p:nvSpPr>
        <p:spPr>
          <a:xfrm>
            <a:off x="7459935" y="1752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8" name="Shape 46"/>
          <p:cNvSpPr/>
          <p:nvPr/>
        </p:nvSpPr>
        <p:spPr>
          <a:xfrm>
            <a:off x="7574235" y="18669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57150" y="19050"/>
                </a:moveTo>
                <a:cubicBezTo>
                  <a:pt x="57150" y="13781"/>
                  <a:pt x="61406" y="9525"/>
                  <a:pt x="66675" y="9525"/>
                </a:cubicBezTo>
                <a:lnTo>
                  <a:pt x="85725" y="9525"/>
                </a:lnTo>
                <a:cubicBezTo>
                  <a:pt x="90994" y="9525"/>
                  <a:pt x="95250" y="13781"/>
                  <a:pt x="95250" y="19050"/>
                </a:cubicBezTo>
                <a:lnTo>
                  <a:pt x="95250" y="38100"/>
                </a:lnTo>
                <a:cubicBezTo>
                  <a:pt x="95250" y="43369"/>
                  <a:pt x="90994" y="47625"/>
                  <a:pt x="85725" y="47625"/>
                </a:cubicBezTo>
                <a:lnTo>
                  <a:pt x="83344" y="47625"/>
                </a:lnTo>
                <a:lnTo>
                  <a:pt x="83344" y="66675"/>
                </a:lnTo>
                <a:lnTo>
                  <a:pt x="119062" y="66675"/>
                </a:lnTo>
                <a:cubicBezTo>
                  <a:pt x="130909" y="66675"/>
                  <a:pt x="140494" y="76260"/>
                  <a:pt x="140494" y="88106"/>
                </a:cubicBezTo>
                <a:lnTo>
                  <a:pt x="140494" y="104775"/>
                </a:lnTo>
                <a:lnTo>
                  <a:pt x="142875" y="104775"/>
                </a:lnTo>
                <a:cubicBezTo>
                  <a:pt x="148144" y="104775"/>
                  <a:pt x="152400" y="109031"/>
                  <a:pt x="152400" y="114300"/>
                </a:cubicBezTo>
                <a:lnTo>
                  <a:pt x="152400" y="133350"/>
                </a:lnTo>
                <a:cubicBezTo>
                  <a:pt x="152400" y="138619"/>
                  <a:pt x="148144" y="142875"/>
                  <a:pt x="142875" y="142875"/>
                </a:cubicBezTo>
                <a:lnTo>
                  <a:pt x="123825" y="142875"/>
                </a:lnTo>
                <a:cubicBezTo>
                  <a:pt x="118556" y="142875"/>
                  <a:pt x="114300" y="138619"/>
                  <a:pt x="114300" y="133350"/>
                </a:cubicBezTo>
                <a:lnTo>
                  <a:pt x="114300" y="114300"/>
                </a:lnTo>
                <a:cubicBezTo>
                  <a:pt x="114300" y="109031"/>
                  <a:pt x="118556" y="104775"/>
                  <a:pt x="123825" y="104775"/>
                </a:cubicBezTo>
                <a:lnTo>
                  <a:pt x="126206" y="104775"/>
                </a:lnTo>
                <a:lnTo>
                  <a:pt x="126206" y="88106"/>
                </a:lnTo>
                <a:cubicBezTo>
                  <a:pt x="126206" y="84147"/>
                  <a:pt x="123021" y="80962"/>
                  <a:pt x="119062" y="80962"/>
                </a:cubicBezTo>
                <a:lnTo>
                  <a:pt x="83344" y="80962"/>
                </a:lnTo>
                <a:lnTo>
                  <a:pt x="83344" y="104775"/>
                </a:lnTo>
                <a:lnTo>
                  <a:pt x="85725" y="104775"/>
                </a:lnTo>
                <a:cubicBezTo>
                  <a:pt x="90994" y="104775"/>
                  <a:pt x="95250" y="109031"/>
                  <a:pt x="95250" y="114300"/>
                </a:cubicBezTo>
                <a:lnTo>
                  <a:pt x="95250" y="133350"/>
                </a:lnTo>
                <a:cubicBezTo>
                  <a:pt x="95250" y="138619"/>
                  <a:pt x="90994" y="142875"/>
                  <a:pt x="85725" y="142875"/>
                </a:cubicBezTo>
                <a:lnTo>
                  <a:pt x="66675" y="142875"/>
                </a:lnTo>
                <a:cubicBezTo>
                  <a:pt x="61406" y="142875"/>
                  <a:pt x="57150" y="138619"/>
                  <a:pt x="57150" y="133350"/>
                </a:cubicBezTo>
                <a:lnTo>
                  <a:pt x="57150" y="114300"/>
                </a:lnTo>
                <a:cubicBezTo>
                  <a:pt x="57150" y="109031"/>
                  <a:pt x="61406" y="104775"/>
                  <a:pt x="66675" y="104775"/>
                </a:cubicBezTo>
                <a:lnTo>
                  <a:pt x="69056" y="104775"/>
                </a:lnTo>
                <a:lnTo>
                  <a:pt x="69056" y="80962"/>
                </a:lnTo>
                <a:lnTo>
                  <a:pt x="33338" y="80962"/>
                </a:lnTo>
                <a:cubicBezTo>
                  <a:pt x="29379" y="80962"/>
                  <a:pt x="26194" y="84147"/>
                  <a:pt x="26194" y="88106"/>
                </a:cubicBezTo>
                <a:lnTo>
                  <a:pt x="26194" y="104775"/>
                </a:lnTo>
                <a:lnTo>
                  <a:pt x="28575" y="104775"/>
                </a:lnTo>
                <a:cubicBezTo>
                  <a:pt x="33844" y="104775"/>
                  <a:pt x="38100" y="109031"/>
                  <a:pt x="38100" y="114300"/>
                </a:cubicBezTo>
                <a:lnTo>
                  <a:pt x="38100" y="133350"/>
                </a:lnTo>
                <a:cubicBezTo>
                  <a:pt x="38100" y="138619"/>
                  <a:pt x="33844" y="142875"/>
                  <a:pt x="28575" y="142875"/>
                </a:cubicBezTo>
                <a:lnTo>
                  <a:pt x="9525" y="142875"/>
                </a:lnTo>
                <a:cubicBezTo>
                  <a:pt x="4256" y="142875"/>
                  <a:pt x="0" y="138619"/>
                  <a:pt x="0" y="133350"/>
                </a:cubicBezTo>
                <a:lnTo>
                  <a:pt x="0" y="114300"/>
                </a:lnTo>
                <a:cubicBezTo>
                  <a:pt x="0" y="109031"/>
                  <a:pt x="4256" y="104775"/>
                  <a:pt x="9525" y="104775"/>
                </a:cubicBezTo>
                <a:lnTo>
                  <a:pt x="11906" y="104775"/>
                </a:lnTo>
                <a:lnTo>
                  <a:pt x="11906" y="88106"/>
                </a:lnTo>
                <a:cubicBezTo>
                  <a:pt x="11906" y="76260"/>
                  <a:pt x="21491" y="66675"/>
                  <a:pt x="33338" y="66675"/>
                </a:cubicBezTo>
                <a:lnTo>
                  <a:pt x="69056" y="66675"/>
                </a:lnTo>
                <a:lnTo>
                  <a:pt x="69056" y="47625"/>
                </a:lnTo>
                <a:lnTo>
                  <a:pt x="66675" y="47625"/>
                </a:lnTo>
                <a:cubicBezTo>
                  <a:pt x="61406" y="47625"/>
                  <a:pt x="57150" y="43369"/>
                  <a:pt x="57150" y="38100"/>
                </a:cubicBezTo>
                <a:lnTo>
                  <a:pt x="57150" y="1905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9" name="Text 47"/>
          <p:cNvSpPr/>
          <p:nvPr/>
        </p:nvSpPr>
        <p:spPr>
          <a:xfrm>
            <a:off x="7917135" y="1524000"/>
            <a:ext cx="1514475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Organizational Readiness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7917135" y="2057400"/>
            <a:ext cx="15430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20%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7459935" y="2476500"/>
            <a:ext cx="1885950" cy="533400"/>
          </a:xfrm>
          <a:custGeom>
            <a:avLst/>
            <a:gdLst/>
            <a:ahLst/>
            <a:cxnLst/>
            <a:rect l="l" t="t" r="r" b="b"/>
            <a:pathLst>
              <a:path w="1885950" h="533400">
                <a:moveTo>
                  <a:pt x="38101" y="0"/>
                </a:moveTo>
                <a:lnTo>
                  <a:pt x="1847849" y="0"/>
                </a:lnTo>
                <a:cubicBezTo>
                  <a:pt x="1868892" y="0"/>
                  <a:pt x="1885950" y="17058"/>
                  <a:pt x="1885950" y="38101"/>
                </a:cubicBezTo>
                <a:lnTo>
                  <a:pt x="1885950" y="495299"/>
                </a:lnTo>
                <a:cubicBezTo>
                  <a:pt x="1885950" y="516342"/>
                  <a:pt x="1868892" y="533400"/>
                  <a:pt x="184784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52" name="Text 50"/>
          <p:cNvSpPr/>
          <p:nvPr/>
        </p:nvSpPr>
        <p:spPr>
          <a:xfrm>
            <a:off x="7536135" y="2552700"/>
            <a:ext cx="18002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Structure for digital transformation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7459935" y="30861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54" name="Text 52"/>
          <p:cNvSpPr/>
          <p:nvPr/>
        </p:nvSpPr>
        <p:spPr>
          <a:xfrm>
            <a:off x="7536135" y="31623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Budget allocation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7459935" y="35052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7536135" y="35814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Change management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7459935" y="39243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7536135" y="40005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Inter-agency coordination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9616380" y="1352550"/>
            <a:ext cx="2190750" cy="3067050"/>
          </a:xfrm>
          <a:custGeom>
            <a:avLst/>
            <a:gdLst/>
            <a:ahLst/>
            <a:cxnLst/>
            <a:rect l="l" t="t" r="r" b="b"/>
            <a:pathLst>
              <a:path w="2190750" h="306705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2990856"/>
                </a:lnTo>
                <a:cubicBezTo>
                  <a:pt x="2190750" y="3032937"/>
                  <a:pt x="2156637" y="3067050"/>
                  <a:pt x="2114556" y="3067050"/>
                </a:cubicBezTo>
                <a:lnTo>
                  <a:pt x="76194" y="3067050"/>
                </a:lnTo>
                <a:cubicBezTo>
                  <a:pt x="34142" y="3067050"/>
                  <a:pt x="0" y="3032908"/>
                  <a:pt x="0" y="2990856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60" name="Shape 58"/>
          <p:cNvSpPr/>
          <p:nvPr/>
        </p:nvSpPr>
        <p:spPr>
          <a:xfrm>
            <a:off x="9616380" y="1352550"/>
            <a:ext cx="2190750" cy="38100"/>
          </a:xfrm>
          <a:custGeom>
            <a:avLst/>
            <a:gdLst/>
            <a:ahLst/>
            <a:cxnLst/>
            <a:rect l="l" t="t" r="r" b="b"/>
            <a:pathLst>
              <a:path w="2190750" h="38100">
                <a:moveTo>
                  <a:pt x="38100" y="0"/>
                </a:moveTo>
                <a:lnTo>
                  <a:pt x="2152650" y="0"/>
                </a:lnTo>
                <a:cubicBezTo>
                  <a:pt x="2173678" y="0"/>
                  <a:pt x="2190750" y="17072"/>
                  <a:pt x="2190750" y="38100"/>
                </a:cubicBezTo>
                <a:lnTo>
                  <a:pt x="2190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61" name="Shape 59"/>
          <p:cNvSpPr/>
          <p:nvPr/>
        </p:nvSpPr>
        <p:spPr>
          <a:xfrm>
            <a:off x="9768780" y="1752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62" name="Shape 60"/>
          <p:cNvSpPr/>
          <p:nvPr/>
        </p:nvSpPr>
        <p:spPr>
          <a:xfrm>
            <a:off x="9883080" y="18669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77569" y="0"/>
                  <a:pt x="78938" y="298"/>
                  <a:pt x="80189" y="863"/>
                </a:cubicBezTo>
                <a:lnTo>
                  <a:pt x="136267" y="24646"/>
                </a:lnTo>
                <a:cubicBezTo>
                  <a:pt x="142815" y="27414"/>
                  <a:pt x="147697" y="33873"/>
                  <a:pt x="147667" y="41672"/>
                </a:cubicBezTo>
                <a:cubicBezTo>
                  <a:pt x="147518" y="71199"/>
                  <a:pt x="135374" y="125224"/>
                  <a:pt x="84088" y="149781"/>
                </a:cubicBezTo>
                <a:cubicBezTo>
                  <a:pt x="79117" y="152162"/>
                  <a:pt x="73343" y="152162"/>
                  <a:pt x="68372" y="149781"/>
                </a:cubicBezTo>
                <a:cubicBezTo>
                  <a:pt x="17056" y="125224"/>
                  <a:pt x="4941" y="71199"/>
                  <a:pt x="4792" y="41672"/>
                </a:cubicBezTo>
                <a:cubicBezTo>
                  <a:pt x="4762" y="33873"/>
                  <a:pt x="9644" y="27414"/>
                  <a:pt x="16192" y="24646"/>
                </a:cubicBezTo>
                <a:lnTo>
                  <a:pt x="72241" y="863"/>
                </a:lnTo>
                <a:cubicBezTo>
                  <a:pt x="73491" y="298"/>
                  <a:pt x="74831" y="0"/>
                  <a:pt x="76200" y="0"/>
                </a:cubicBezTo>
                <a:close/>
                <a:moveTo>
                  <a:pt x="76200" y="19883"/>
                </a:moveTo>
                <a:lnTo>
                  <a:pt x="76200" y="132427"/>
                </a:lnTo>
                <a:cubicBezTo>
                  <a:pt x="117277" y="112544"/>
                  <a:pt x="128320" y="68491"/>
                  <a:pt x="128588" y="42118"/>
                </a:cubicBezTo>
                <a:lnTo>
                  <a:pt x="76200" y="19913"/>
                </a:lnTo>
                <a:lnTo>
                  <a:pt x="76200" y="19913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3" name="Text 61"/>
          <p:cNvSpPr/>
          <p:nvPr/>
        </p:nvSpPr>
        <p:spPr>
          <a:xfrm>
            <a:off x="10225980" y="1524000"/>
            <a:ext cx="1514475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Governance Mechanisms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10225980" y="2057400"/>
            <a:ext cx="15430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15%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9768780" y="2476500"/>
            <a:ext cx="1885950" cy="533400"/>
          </a:xfrm>
          <a:custGeom>
            <a:avLst/>
            <a:gdLst/>
            <a:ahLst/>
            <a:cxnLst/>
            <a:rect l="l" t="t" r="r" b="b"/>
            <a:pathLst>
              <a:path w="1885950" h="533400">
                <a:moveTo>
                  <a:pt x="38101" y="0"/>
                </a:moveTo>
                <a:lnTo>
                  <a:pt x="1847849" y="0"/>
                </a:lnTo>
                <a:cubicBezTo>
                  <a:pt x="1868892" y="0"/>
                  <a:pt x="1885950" y="17058"/>
                  <a:pt x="1885950" y="38101"/>
                </a:cubicBezTo>
                <a:lnTo>
                  <a:pt x="1885950" y="495299"/>
                </a:lnTo>
                <a:cubicBezTo>
                  <a:pt x="1885950" y="516342"/>
                  <a:pt x="1868892" y="533400"/>
                  <a:pt x="184784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9844980" y="2552700"/>
            <a:ext cx="18002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Monitoring &amp; evaluation frameworks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9768780" y="30861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68" name="Text 66"/>
          <p:cNvSpPr/>
          <p:nvPr/>
        </p:nvSpPr>
        <p:spPr>
          <a:xfrm>
            <a:off x="9844980" y="31623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Transparency mechanisms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9768780" y="35052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70" name="Text 68"/>
          <p:cNvSpPr/>
          <p:nvPr/>
        </p:nvSpPr>
        <p:spPr>
          <a:xfrm>
            <a:off x="9844980" y="35814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Risk management systems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9768780" y="3924300"/>
            <a:ext cx="1885950" cy="342900"/>
          </a:xfrm>
          <a:custGeom>
            <a:avLst/>
            <a:gdLst/>
            <a:ahLst/>
            <a:cxnLst/>
            <a:rect l="l" t="t" r="r" b="b"/>
            <a:pathLst>
              <a:path w="1885950" h="342900">
                <a:moveTo>
                  <a:pt x="38100" y="0"/>
                </a:moveTo>
                <a:lnTo>
                  <a:pt x="1847850" y="0"/>
                </a:lnTo>
                <a:cubicBezTo>
                  <a:pt x="1868892" y="0"/>
                  <a:pt x="1885950" y="17058"/>
                  <a:pt x="1885950" y="38100"/>
                </a:cubicBezTo>
                <a:lnTo>
                  <a:pt x="1885950" y="304800"/>
                </a:lnTo>
                <a:cubicBezTo>
                  <a:pt x="1885950" y="325842"/>
                  <a:pt x="1868892" y="342900"/>
                  <a:pt x="1847850" y="342900"/>
                </a:cubicBezTo>
                <a:lnTo>
                  <a:pt x="38100" y="342900"/>
                </a:lnTo>
                <a:cubicBezTo>
                  <a:pt x="17058" y="342900"/>
                  <a:pt x="0" y="325842"/>
                  <a:pt x="0" y="304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72" name="Text 70"/>
          <p:cNvSpPr/>
          <p:nvPr/>
        </p:nvSpPr>
        <p:spPr>
          <a:xfrm>
            <a:off x="9844980" y="4000500"/>
            <a:ext cx="1800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Algorithmic accountability</a:t>
            </a:r>
            <a:endParaRPr lang="en-US" sz="1600" dirty="0"/>
          </a:p>
        </p:txBody>
      </p:sp>
      <p:sp>
        <p:nvSpPr>
          <p:cNvPr id="73" name="Shape 71"/>
          <p:cNvSpPr/>
          <p:nvPr/>
        </p:nvSpPr>
        <p:spPr>
          <a:xfrm>
            <a:off x="381000" y="4572000"/>
            <a:ext cx="5638800" cy="2286000"/>
          </a:xfrm>
          <a:custGeom>
            <a:avLst/>
            <a:gdLst/>
            <a:ahLst/>
            <a:cxnLst/>
            <a:rect l="l" t="t" r="r" b="b"/>
            <a:pathLst>
              <a:path w="5638800" h="2286000">
                <a:moveTo>
                  <a:pt x="76192" y="0"/>
                </a:moveTo>
                <a:lnTo>
                  <a:pt x="5562608" y="0"/>
                </a:lnTo>
                <a:cubicBezTo>
                  <a:pt x="5604688" y="0"/>
                  <a:pt x="5638800" y="34112"/>
                  <a:pt x="5638800" y="76192"/>
                </a:cubicBezTo>
                <a:lnTo>
                  <a:pt x="5638800" y="2209808"/>
                </a:lnTo>
                <a:cubicBezTo>
                  <a:pt x="5638800" y="2251888"/>
                  <a:pt x="5604688" y="2286000"/>
                  <a:pt x="5562608" y="2286000"/>
                </a:cubicBezTo>
                <a:lnTo>
                  <a:pt x="76192" y="2286000"/>
                </a:lnTo>
                <a:cubicBezTo>
                  <a:pt x="34112" y="2286000"/>
                  <a:pt x="0" y="2251888"/>
                  <a:pt x="0" y="2209808"/>
                </a:cubicBezTo>
                <a:lnTo>
                  <a:pt x="0" y="76192"/>
                </a:lnTo>
                <a:cubicBezTo>
                  <a:pt x="0" y="34141"/>
                  <a:pt x="34141" y="0"/>
                  <a:pt x="76192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4" name="Shape 72"/>
          <p:cNvSpPr/>
          <p:nvPr/>
        </p:nvSpPr>
        <p:spPr>
          <a:xfrm>
            <a:off x="535781" y="4772025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39270" y="70489"/>
                </a:moveTo>
                <a:cubicBezTo>
                  <a:pt x="143355" y="69384"/>
                  <a:pt x="147641" y="71326"/>
                  <a:pt x="149483" y="75110"/>
                </a:cubicBezTo>
                <a:lnTo>
                  <a:pt x="155711" y="87701"/>
                </a:lnTo>
                <a:cubicBezTo>
                  <a:pt x="159161" y="88170"/>
                  <a:pt x="162543" y="89107"/>
                  <a:pt x="165724" y="90413"/>
                </a:cubicBezTo>
                <a:lnTo>
                  <a:pt x="177444" y="82611"/>
                </a:lnTo>
                <a:cubicBezTo>
                  <a:pt x="180960" y="80267"/>
                  <a:pt x="185615" y="80736"/>
                  <a:pt x="188595" y="83716"/>
                </a:cubicBezTo>
                <a:lnTo>
                  <a:pt x="195024" y="90145"/>
                </a:lnTo>
                <a:cubicBezTo>
                  <a:pt x="198005" y="93125"/>
                  <a:pt x="198473" y="97814"/>
                  <a:pt x="196129" y="101296"/>
                </a:cubicBezTo>
                <a:lnTo>
                  <a:pt x="188327" y="112983"/>
                </a:lnTo>
                <a:cubicBezTo>
                  <a:pt x="188963" y="114557"/>
                  <a:pt x="189533" y="116198"/>
                  <a:pt x="190001" y="117905"/>
                </a:cubicBezTo>
                <a:cubicBezTo>
                  <a:pt x="190470" y="119613"/>
                  <a:pt x="190772" y="121287"/>
                  <a:pt x="191006" y="122995"/>
                </a:cubicBezTo>
                <a:lnTo>
                  <a:pt x="203630" y="129224"/>
                </a:lnTo>
                <a:cubicBezTo>
                  <a:pt x="207414" y="131099"/>
                  <a:pt x="209357" y="135385"/>
                  <a:pt x="208251" y="139437"/>
                </a:cubicBezTo>
                <a:lnTo>
                  <a:pt x="205907" y="148210"/>
                </a:lnTo>
                <a:cubicBezTo>
                  <a:pt x="204802" y="152262"/>
                  <a:pt x="201018" y="155008"/>
                  <a:pt x="196799" y="154740"/>
                </a:cubicBezTo>
                <a:lnTo>
                  <a:pt x="182735" y="153836"/>
                </a:lnTo>
                <a:cubicBezTo>
                  <a:pt x="180625" y="156549"/>
                  <a:pt x="178181" y="159060"/>
                  <a:pt x="175401" y="161203"/>
                </a:cubicBezTo>
                <a:lnTo>
                  <a:pt x="176306" y="175234"/>
                </a:lnTo>
                <a:cubicBezTo>
                  <a:pt x="176573" y="179453"/>
                  <a:pt x="173828" y="183271"/>
                  <a:pt x="169776" y="184342"/>
                </a:cubicBezTo>
                <a:lnTo>
                  <a:pt x="161002" y="186686"/>
                </a:lnTo>
                <a:cubicBezTo>
                  <a:pt x="156917" y="187791"/>
                  <a:pt x="152664" y="185849"/>
                  <a:pt x="150789" y="182065"/>
                </a:cubicBezTo>
                <a:lnTo>
                  <a:pt x="144560" y="169474"/>
                </a:lnTo>
                <a:cubicBezTo>
                  <a:pt x="141111" y="169005"/>
                  <a:pt x="137729" y="168068"/>
                  <a:pt x="134548" y="166762"/>
                </a:cubicBezTo>
                <a:lnTo>
                  <a:pt x="122828" y="174564"/>
                </a:lnTo>
                <a:cubicBezTo>
                  <a:pt x="119312" y="176908"/>
                  <a:pt x="114657" y="176439"/>
                  <a:pt x="111677" y="173459"/>
                </a:cubicBezTo>
                <a:lnTo>
                  <a:pt x="105248" y="167030"/>
                </a:lnTo>
                <a:cubicBezTo>
                  <a:pt x="102267" y="164050"/>
                  <a:pt x="101798" y="159395"/>
                  <a:pt x="104142" y="155879"/>
                </a:cubicBezTo>
                <a:lnTo>
                  <a:pt x="111945" y="144159"/>
                </a:lnTo>
                <a:cubicBezTo>
                  <a:pt x="111309" y="142585"/>
                  <a:pt x="110739" y="140944"/>
                  <a:pt x="110270" y="139236"/>
                </a:cubicBezTo>
                <a:cubicBezTo>
                  <a:pt x="109802" y="137528"/>
                  <a:pt x="109500" y="135821"/>
                  <a:pt x="109266" y="134146"/>
                </a:cubicBezTo>
                <a:lnTo>
                  <a:pt x="96642" y="127918"/>
                </a:lnTo>
                <a:cubicBezTo>
                  <a:pt x="92858" y="126043"/>
                  <a:pt x="90949" y="121756"/>
                  <a:pt x="92020" y="117704"/>
                </a:cubicBezTo>
                <a:lnTo>
                  <a:pt x="94364" y="108931"/>
                </a:lnTo>
                <a:cubicBezTo>
                  <a:pt x="95470" y="104879"/>
                  <a:pt x="99253" y="102133"/>
                  <a:pt x="103473" y="102401"/>
                </a:cubicBezTo>
                <a:lnTo>
                  <a:pt x="117504" y="103305"/>
                </a:lnTo>
                <a:cubicBezTo>
                  <a:pt x="119613" y="100593"/>
                  <a:pt x="122058" y="98081"/>
                  <a:pt x="124837" y="95938"/>
                </a:cubicBezTo>
                <a:lnTo>
                  <a:pt x="123933" y="81941"/>
                </a:lnTo>
                <a:cubicBezTo>
                  <a:pt x="123665" y="77722"/>
                  <a:pt x="126411" y="73904"/>
                  <a:pt x="130463" y="72833"/>
                </a:cubicBezTo>
                <a:lnTo>
                  <a:pt x="139236" y="70489"/>
                </a:lnTo>
                <a:close/>
                <a:moveTo>
                  <a:pt x="150153" y="113854"/>
                </a:moveTo>
                <a:cubicBezTo>
                  <a:pt x="142021" y="113863"/>
                  <a:pt x="135426" y="120472"/>
                  <a:pt x="135435" y="128604"/>
                </a:cubicBezTo>
                <a:cubicBezTo>
                  <a:pt x="135445" y="136736"/>
                  <a:pt x="142054" y="143331"/>
                  <a:pt x="150186" y="143321"/>
                </a:cubicBezTo>
                <a:cubicBezTo>
                  <a:pt x="158318" y="143312"/>
                  <a:pt x="164913" y="136703"/>
                  <a:pt x="164903" y="128571"/>
                </a:cubicBezTo>
                <a:cubicBezTo>
                  <a:pt x="164894" y="120439"/>
                  <a:pt x="158285" y="113844"/>
                  <a:pt x="150153" y="113854"/>
                </a:cubicBezTo>
                <a:close/>
                <a:moveTo>
                  <a:pt x="75311" y="-15236"/>
                </a:moveTo>
                <a:lnTo>
                  <a:pt x="84084" y="-12892"/>
                </a:lnTo>
                <a:cubicBezTo>
                  <a:pt x="88136" y="-11787"/>
                  <a:pt x="90882" y="-7970"/>
                  <a:pt x="90614" y="-3784"/>
                </a:cubicBezTo>
                <a:lnTo>
                  <a:pt x="89710" y="10213"/>
                </a:lnTo>
                <a:cubicBezTo>
                  <a:pt x="92489" y="12356"/>
                  <a:pt x="94934" y="14834"/>
                  <a:pt x="97043" y="17580"/>
                </a:cubicBezTo>
                <a:lnTo>
                  <a:pt x="111108" y="16676"/>
                </a:lnTo>
                <a:cubicBezTo>
                  <a:pt x="115293" y="16408"/>
                  <a:pt x="119111" y="19154"/>
                  <a:pt x="120216" y="23206"/>
                </a:cubicBezTo>
                <a:lnTo>
                  <a:pt x="122560" y="31979"/>
                </a:lnTo>
                <a:cubicBezTo>
                  <a:pt x="123632" y="36031"/>
                  <a:pt x="121723" y="40318"/>
                  <a:pt x="117939" y="42193"/>
                </a:cubicBezTo>
                <a:lnTo>
                  <a:pt x="105315" y="48421"/>
                </a:lnTo>
                <a:cubicBezTo>
                  <a:pt x="105080" y="50129"/>
                  <a:pt x="104745" y="51837"/>
                  <a:pt x="104310" y="53511"/>
                </a:cubicBezTo>
                <a:cubicBezTo>
                  <a:pt x="103875" y="55185"/>
                  <a:pt x="103272" y="56860"/>
                  <a:pt x="102636" y="58434"/>
                </a:cubicBezTo>
                <a:lnTo>
                  <a:pt x="110438" y="70154"/>
                </a:lnTo>
                <a:cubicBezTo>
                  <a:pt x="112782" y="73670"/>
                  <a:pt x="112313" y="78325"/>
                  <a:pt x="109333" y="81305"/>
                </a:cubicBezTo>
                <a:lnTo>
                  <a:pt x="102903" y="87734"/>
                </a:lnTo>
                <a:cubicBezTo>
                  <a:pt x="99923" y="90714"/>
                  <a:pt x="95269" y="91183"/>
                  <a:pt x="91753" y="88839"/>
                </a:cubicBezTo>
                <a:lnTo>
                  <a:pt x="80032" y="81037"/>
                </a:lnTo>
                <a:cubicBezTo>
                  <a:pt x="76851" y="82343"/>
                  <a:pt x="73469" y="83280"/>
                  <a:pt x="70020" y="83749"/>
                </a:cubicBezTo>
                <a:lnTo>
                  <a:pt x="63791" y="96340"/>
                </a:lnTo>
                <a:cubicBezTo>
                  <a:pt x="61916" y="100124"/>
                  <a:pt x="57630" y="102033"/>
                  <a:pt x="53578" y="100961"/>
                </a:cubicBezTo>
                <a:lnTo>
                  <a:pt x="44805" y="98617"/>
                </a:lnTo>
                <a:cubicBezTo>
                  <a:pt x="40719" y="97512"/>
                  <a:pt x="38007" y="93695"/>
                  <a:pt x="38275" y="89509"/>
                </a:cubicBezTo>
                <a:lnTo>
                  <a:pt x="39179" y="75478"/>
                </a:lnTo>
                <a:cubicBezTo>
                  <a:pt x="36400" y="73335"/>
                  <a:pt x="33955" y="70857"/>
                  <a:pt x="31845" y="68111"/>
                </a:cubicBezTo>
                <a:lnTo>
                  <a:pt x="17781" y="69015"/>
                </a:lnTo>
                <a:cubicBezTo>
                  <a:pt x="13595" y="69283"/>
                  <a:pt x="9778" y="66537"/>
                  <a:pt x="8673" y="62485"/>
                </a:cubicBezTo>
                <a:lnTo>
                  <a:pt x="6329" y="53712"/>
                </a:lnTo>
                <a:cubicBezTo>
                  <a:pt x="5257" y="49660"/>
                  <a:pt x="7166" y="45374"/>
                  <a:pt x="10950" y="43499"/>
                </a:cubicBezTo>
                <a:lnTo>
                  <a:pt x="23574" y="37270"/>
                </a:lnTo>
                <a:cubicBezTo>
                  <a:pt x="23809" y="35562"/>
                  <a:pt x="24144" y="33888"/>
                  <a:pt x="24579" y="32180"/>
                </a:cubicBezTo>
                <a:cubicBezTo>
                  <a:pt x="25048" y="30473"/>
                  <a:pt x="25584" y="28832"/>
                  <a:pt x="26253" y="27258"/>
                </a:cubicBezTo>
                <a:lnTo>
                  <a:pt x="18451" y="15571"/>
                </a:lnTo>
                <a:cubicBezTo>
                  <a:pt x="16107" y="12055"/>
                  <a:pt x="16576" y="7400"/>
                  <a:pt x="19556" y="4420"/>
                </a:cubicBezTo>
                <a:lnTo>
                  <a:pt x="25985" y="-2009"/>
                </a:lnTo>
                <a:cubicBezTo>
                  <a:pt x="28966" y="-4989"/>
                  <a:pt x="33620" y="-5458"/>
                  <a:pt x="37136" y="-3114"/>
                </a:cubicBezTo>
                <a:lnTo>
                  <a:pt x="48857" y="4688"/>
                </a:lnTo>
                <a:cubicBezTo>
                  <a:pt x="52038" y="3382"/>
                  <a:pt x="55420" y="2445"/>
                  <a:pt x="58869" y="1976"/>
                </a:cubicBezTo>
                <a:lnTo>
                  <a:pt x="65097" y="-10615"/>
                </a:lnTo>
                <a:cubicBezTo>
                  <a:pt x="66973" y="-14399"/>
                  <a:pt x="71225" y="-16308"/>
                  <a:pt x="75311" y="-15236"/>
                </a:cubicBezTo>
                <a:close/>
                <a:moveTo>
                  <a:pt x="64428" y="28129"/>
                </a:moveTo>
                <a:cubicBezTo>
                  <a:pt x="56296" y="28129"/>
                  <a:pt x="49694" y="34731"/>
                  <a:pt x="49694" y="42863"/>
                </a:cubicBezTo>
                <a:cubicBezTo>
                  <a:pt x="49694" y="50994"/>
                  <a:pt x="56296" y="57596"/>
                  <a:pt x="64428" y="57596"/>
                </a:cubicBezTo>
                <a:cubicBezTo>
                  <a:pt x="72560" y="57596"/>
                  <a:pt x="79162" y="50994"/>
                  <a:pt x="79162" y="42863"/>
                </a:cubicBezTo>
                <a:cubicBezTo>
                  <a:pt x="79162" y="34731"/>
                  <a:pt x="72560" y="28129"/>
                  <a:pt x="64428" y="28129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75" name="Text 73"/>
          <p:cNvSpPr/>
          <p:nvPr/>
        </p:nvSpPr>
        <p:spPr>
          <a:xfrm>
            <a:off x="752475" y="4724400"/>
            <a:ext cx="5200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Operationalization Approach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533400" y="5105400"/>
            <a:ext cx="5400675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Building on </a:t>
            </a:r>
            <a:pPr>
              <a:lnSpc>
                <a:spcPct val="140000"/>
              </a:lnSpc>
            </a:pPr>
            <a:r>
              <a:rPr lang="en-US" sz="105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UNESCO's Readiness Assessment Methodology</a:t>
            </a:r>
            <a:pPr>
              <a:lnSpc>
                <a:spcPct val="140000"/>
              </a:lnSpc>
            </a:pPr>
            <a:r>
              <a:rPr lang="en-US" sz="10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and adapted for subnational Indonesian contexts. Each dimension comprises multiple indicators scored on standardized scales.</a:t>
            </a:r>
            <a:endParaRPr lang="en-US" sz="1600" dirty="0"/>
          </a:p>
        </p:txBody>
      </p:sp>
      <p:sp>
        <p:nvSpPr>
          <p:cNvPr id="77" name="Shape 75"/>
          <p:cNvSpPr/>
          <p:nvPr/>
        </p:nvSpPr>
        <p:spPr>
          <a:xfrm>
            <a:off x="533400" y="5869781"/>
            <a:ext cx="5334000" cy="838200"/>
          </a:xfrm>
          <a:custGeom>
            <a:avLst/>
            <a:gdLst/>
            <a:ahLst/>
            <a:cxnLst/>
            <a:rect l="l" t="t" r="r" b="b"/>
            <a:pathLst>
              <a:path w="5334000" h="838200">
                <a:moveTo>
                  <a:pt x="38096" y="0"/>
                </a:moveTo>
                <a:lnTo>
                  <a:pt x="5295904" y="0"/>
                </a:lnTo>
                <a:cubicBezTo>
                  <a:pt x="5316944" y="0"/>
                  <a:pt x="5334000" y="17056"/>
                  <a:pt x="5334000" y="38096"/>
                </a:cubicBezTo>
                <a:lnTo>
                  <a:pt x="5334000" y="800104"/>
                </a:lnTo>
                <a:cubicBezTo>
                  <a:pt x="5334000" y="821144"/>
                  <a:pt x="5316944" y="838200"/>
                  <a:pt x="5295904" y="838200"/>
                </a:cubicBezTo>
                <a:lnTo>
                  <a:pt x="38096" y="838200"/>
                </a:lnTo>
                <a:cubicBezTo>
                  <a:pt x="17056" y="838200"/>
                  <a:pt x="0" y="821144"/>
                  <a:pt x="0" y="800104"/>
                </a:cubicBezTo>
                <a:lnTo>
                  <a:pt x="0" y="38096"/>
                </a:lnTo>
                <a:cubicBezTo>
                  <a:pt x="0" y="17070"/>
                  <a:pt x="17070" y="0"/>
                  <a:pt x="38096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78" name="Text 76"/>
          <p:cNvSpPr/>
          <p:nvPr/>
        </p:nvSpPr>
        <p:spPr>
          <a:xfrm>
            <a:off x="647700" y="5984081"/>
            <a:ext cx="51720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Adaptation: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647700" y="6212681"/>
            <a:ext cx="51720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Tailored to Indonesian bureaucratic structures, resource constraints, and Pancasila-informed governance values.</a:t>
            </a:r>
            <a:endParaRPr lang="en-US" sz="1600" dirty="0"/>
          </a:p>
        </p:txBody>
      </p:sp>
      <p:sp>
        <p:nvSpPr>
          <p:cNvPr id="80" name="Shape 78"/>
          <p:cNvSpPr/>
          <p:nvPr/>
        </p:nvSpPr>
        <p:spPr>
          <a:xfrm>
            <a:off x="6191250" y="4572000"/>
            <a:ext cx="5619750" cy="2286000"/>
          </a:xfrm>
          <a:custGeom>
            <a:avLst/>
            <a:gdLst/>
            <a:ahLst/>
            <a:cxnLst/>
            <a:rect l="l" t="t" r="r" b="b"/>
            <a:pathLst>
              <a:path w="5619750" h="2286000">
                <a:moveTo>
                  <a:pt x="38100" y="0"/>
                </a:moveTo>
                <a:lnTo>
                  <a:pt x="5543558" y="0"/>
                </a:lnTo>
                <a:cubicBezTo>
                  <a:pt x="5585638" y="0"/>
                  <a:pt x="5619750" y="34112"/>
                  <a:pt x="5619750" y="76192"/>
                </a:cubicBezTo>
                <a:lnTo>
                  <a:pt x="5619750" y="2209808"/>
                </a:lnTo>
                <a:cubicBezTo>
                  <a:pt x="5619750" y="2251888"/>
                  <a:pt x="5585638" y="2286000"/>
                  <a:pt x="5543558" y="2286000"/>
                </a:cubicBezTo>
                <a:lnTo>
                  <a:pt x="38100" y="2286000"/>
                </a:lnTo>
                <a:cubicBezTo>
                  <a:pt x="17072" y="2286000"/>
                  <a:pt x="0" y="2268928"/>
                  <a:pt x="0" y="2247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81" name="Shape 79"/>
          <p:cNvSpPr/>
          <p:nvPr/>
        </p:nvSpPr>
        <p:spPr>
          <a:xfrm>
            <a:off x="6191250" y="4572000"/>
            <a:ext cx="38100" cy="2286000"/>
          </a:xfrm>
          <a:custGeom>
            <a:avLst/>
            <a:gdLst/>
            <a:ahLst/>
            <a:cxnLst/>
            <a:rect l="l" t="t" r="r" b="b"/>
            <a:pathLst>
              <a:path w="38100" h="2286000">
                <a:moveTo>
                  <a:pt x="38100" y="0"/>
                </a:moveTo>
                <a:lnTo>
                  <a:pt x="38100" y="0"/>
                </a:lnTo>
                <a:lnTo>
                  <a:pt x="38100" y="2286000"/>
                </a:lnTo>
                <a:lnTo>
                  <a:pt x="38100" y="2286000"/>
                </a:lnTo>
                <a:cubicBezTo>
                  <a:pt x="17072" y="2286000"/>
                  <a:pt x="0" y="2268928"/>
                  <a:pt x="0" y="2247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82" name="Shape 80"/>
          <p:cNvSpPr/>
          <p:nvPr/>
        </p:nvSpPr>
        <p:spPr>
          <a:xfrm>
            <a:off x="6407944" y="4772025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83682" y="22369"/>
                </a:moveTo>
                <a:cubicBezTo>
                  <a:pt x="87165" y="17580"/>
                  <a:pt x="86093" y="10883"/>
                  <a:pt x="81305" y="7400"/>
                </a:cubicBezTo>
                <a:cubicBezTo>
                  <a:pt x="76516" y="3918"/>
                  <a:pt x="69819" y="4989"/>
                  <a:pt x="66336" y="9778"/>
                </a:cubicBezTo>
                <a:lnTo>
                  <a:pt x="30841" y="58568"/>
                </a:lnTo>
                <a:lnTo>
                  <a:pt x="18284" y="46010"/>
                </a:lnTo>
                <a:cubicBezTo>
                  <a:pt x="14098" y="41824"/>
                  <a:pt x="7300" y="41824"/>
                  <a:pt x="3114" y="46010"/>
                </a:cubicBezTo>
                <a:cubicBezTo>
                  <a:pt x="-1072" y="50196"/>
                  <a:pt x="-1072" y="56994"/>
                  <a:pt x="3114" y="61180"/>
                </a:cubicBezTo>
                <a:lnTo>
                  <a:pt x="24545" y="82611"/>
                </a:lnTo>
                <a:cubicBezTo>
                  <a:pt x="26756" y="84821"/>
                  <a:pt x="29836" y="85959"/>
                  <a:pt x="32951" y="85725"/>
                </a:cubicBezTo>
                <a:cubicBezTo>
                  <a:pt x="36065" y="85491"/>
                  <a:pt x="38945" y="83883"/>
                  <a:pt x="40786" y="81338"/>
                </a:cubicBezTo>
                <a:lnTo>
                  <a:pt x="83649" y="22402"/>
                </a:lnTo>
                <a:close/>
                <a:moveTo>
                  <a:pt x="126545" y="67910"/>
                </a:moveTo>
                <a:cubicBezTo>
                  <a:pt x="130027" y="63122"/>
                  <a:pt x="128956" y="56424"/>
                  <a:pt x="124167" y="52942"/>
                </a:cubicBezTo>
                <a:cubicBezTo>
                  <a:pt x="119379" y="49459"/>
                  <a:pt x="112681" y="50531"/>
                  <a:pt x="109199" y="55319"/>
                </a:cubicBezTo>
                <a:lnTo>
                  <a:pt x="52272" y="133577"/>
                </a:lnTo>
                <a:lnTo>
                  <a:pt x="28999" y="110304"/>
                </a:lnTo>
                <a:cubicBezTo>
                  <a:pt x="24813" y="106118"/>
                  <a:pt x="18016" y="106118"/>
                  <a:pt x="13830" y="110304"/>
                </a:cubicBezTo>
                <a:cubicBezTo>
                  <a:pt x="9644" y="114490"/>
                  <a:pt x="9644" y="121287"/>
                  <a:pt x="13830" y="125473"/>
                </a:cubicBezTo>
                <a:lnTo>
                  <a:pt x="45977" y="157620"/>
                </a:lnTo>
                <a:cubicBezTo>
                  <a:pt x="48187" y="159830"/>
                  <a:pt x="51268" y="160969"/>
                  <a:pt x="54382" y="160734"/>
                </a:cubicBezTo>
                <a:cubicBezTo>
                  <a:pt x="57496" y="160500"/>
                  <a:pt x="60376" y="158893"/>
                  <a:pt x="62218" y="156348"/>
                </a:cubicBezTo>
                <a:lnTo>
                  <a:pt x="126511" y="67944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83" name="Text 81"/>
          <p:cNvSpPr/>
          <p:nvPr/>
        </p:nvSpPr>
        <p:spPr>
          <a:xfrm>
            <a:off x="6581775" y="4724400"/>
            <a:ext cx="5162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Validation Protocol</a:t>
            </a:r>
            <a:endParaRPr lang="en-US" sz="1600" dirty="0"/>
          </a:p>
        </p:txBody>
      </p:sp>
      <p:sp>
        <p:nvSpPr>
          <p:cNvPr id="84" name="Shape 82"/>
          <p:cNvSpPr/>
          <p:nvPr/>
        </p:nvSpPr>
        <p:spPr>
          <a:xfrm>
            <a:off x="6362700" y="51244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85" name="Shape 83"/>
          <p:cNvSpPr/>
          <p:nvPr/>
        </p:nvSpPr>
        <p:spPr>
          <a:xfrm>
            <a:off x="6426994" y="51816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50006" y="55364"/>
                </a:moveTo>
                <a:cubicBezTo>
                  <a:pt x="35221" y="55364"/>
                  <a:pt x="23217" y="43360"/>
                  <a:pt x="23217" y="28575"/>
                </a:cubicBezTo>
                <a:cubicBezTo>
                  <a:pt x="23217" y="13790"/>
                  <a:pt x="35221" y="1786"/>
                  <a:pt x="50006" y="1786"/>
                </a:cubicBezTo>
                <a:cubicBezTo>
                  <a:pt x="64792" y="1786"/>
                  <a:pt x="76795" y="13790"/>
                  <a:pt x="76795" y="28575"/>
                </a:cubicBezTo>
                <a:cubicBezTo>
                  <a:pt x="76795" y="43360"/>
                  <a:pt x="64792" y="55364"/>
                  <a:pt x="50006" y="55364"/>
                </a:cubicBezTo>
                <a:close/>
                <a:moveTo>
                  <a:pt x="43197" y="67866"/>
                </a:moveTo>
                <a:lnTo>
                  <a:pt x="56815" y="67866"/>
                </a:lnTo>
                <a:cubicBezTo>
                  <a:pt x="58981" y="67866"/>
                  <a:pt x="60722" y="69607"/>
                  <a:pt x="60722" y="71772"/>
                </a:cubicBezTo>
                <a:cubicBezTo>
                  <a:pt x="60722" y="72710"/>
                  <a:pt x="60387" y="73603"/>
                  <a:pt x="59784" y="74317"/>
                </a:cubicBezTo>
                <a:lnTo>
                  <a:pt x="53667" y="81461"/>
                </a:lnTo>
                <a:lnTo>
                  <a:pt x="60588" y="107156"/>
                </a:lnTo>
                <a:lnTo>
                  <a:pt x="60722" y="107156"/>
                </a:lnTo>
                <a:lnTo>
                  <a:pt x="68446" y="76237"/>
                </a:lnTo>
                <a:cubicBezTo>
                  <a:pt x="68937" y="74295"/>
                  <a:pt x="70924" y="73112"/>
                  <a:pt x="72799" y="73826"/>
                </a:cubicBezTo>
                <a:cubicBezTo>
                  <a:pt x="86618" y="79095"/>
                  <a:pt x="96441" y="92489"/>
                  <a:pt x="96441" y="108161"/>
                </a:cubicBezTo>
                <a:cubicBezTo>
                  <a:pt x="96441" y="111532"/>
                  <a:pt x="93695" y="114278"/>
                  <a:pt x="90324" y="114278"/>
                </a:cubicBezTo>
                <a:lnTo>
                  <a:pt x="9689" y="114300"/>
                </a:lnTo>
                <a:cubicBezTo>
                  <a:pt x="6318" y="114300"/>
                  <a:pt x="3572" y="111554"/>
                  <a:pt x="3572" y="108183"/>
                </a:cubicBezTo>
                <a:cubicBezTo>
                  <a:pt x="3572" y="92512"/>
                  <a:pt x="13395" y="79117"/>
                  <a:pt x="27213" y="73849"/>
                </a:cubicBezTo>
                <a:cubicBezTo>
                  <a:pt x="29088" y="73134"/>
                  <a:pt x="31075" y="74317"/>
                  <a:pt x="31566" y="76260"/>
                </a:cubicBezTo>
                <a:lnTo>
                  <a:pt x="39291" y="107179"/>
                </a:lnTo>
                <a:lnTo>
                  <a:pt x="39425" y="107179"/>
                </a:lnTo>
                <a:lnTo>
                  <a:pt x="46345" y="81483"/>
                </a:lnTo>
                <a:lnTo>
                  <a:pt x="40228" y="74340"/>
                </a:lnTo>
                <a:cubicBezTo>
                  <a:pt x="39625" y="73625"/>
                  <a:pt x="39291" y="72732"/>
                  <a:pt x="39291" y="71795"/>
                </a:cubicBezTo>
                <a:cubicBezTo>
                  <a:pt x="39291" y="69629"/>
                  <a:pt x="41032" y="67888"/>
                  <a:pt x="43197" y="6788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86" name="Text 84"/>
          <p:cNvSpPr/>
          <p:nvPr/>
        </p:nvSpPr>
        <p:spPr>
          <a:xfrm>
            <a:off x="6667500" y="5105400"/>
            <a:ext cx="2019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Expert Panel Review</a:t>
            </a:r>
            <a:endParaRPr lang="en-US" sz="1600" dirty="0"/>
          </a:p>
        </p:txBody>
      </p:sp>
      <p:sp>
        <p:nvSpPr>
          <p:cNvPr id="87" name="Text 85"/>
          <p:cNvSpPr/>
          <p:nvPr/>
        </p:nvSpPr>
        <p:spPr>
          <a:xfrm>
            <a:off x="6667500" y="5295900"/>
            <a:ext cx="2009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 Indonesian AI governance specialists</a:t>
            </a:r>
            <a:endParaRPr lang="en-US" sz="1600" dirty="0"/>
          </a:p>
        </p:txBody>
      </p:sp>
      <p:sp>
        <p:nvSpPr>
          <p:cNvPr id="88" name="Shape 86"/>
          <p:cNvSpPr/>
          <p:nvPr/>
        </p:nvSpPr>
        <p:spPr>
          <a:xfrm>
            <a:off x="6362700" y="55435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89" name="Shape 87"/>
          <p:cNvSpPr/>
          <p:nvPr/>
        </p:nvSpPr>
        <p:spPr>
          <a:xfrm>
            <a:off x="6412706" y="5600700"/>
            <a:ext cx="128588" cy="114300"/>
          </a:xfrm>
          <a:custGeom>
            <a:avLst/>
            <a:gdLst/>
            <a:ahLst/>
            <a:cxnLst/>
            <a:rect l="l" t="t" r="r" b="b"/>
            <a:pathLst>
              <a:path w="128588" h="114300">
                <a:moveTo>
                  <a:pt x="85725" y="32147"/>
                </a:moveTo>
                <a:cubicBezTo>
                  <a:pt x="85725" y="53846"/>
                  <a:pt x="66526" y="71438"/>
                  <a:pt x="42863" y="71438"/>
                </a:cubicBezTo>
                <a:cubicBezTo>
                  <a:pt x="36902" y="71438"/>
                  <a:pt x="31232" y="70321"/>
                  <a:pt x="26075" y="68312"/>
                </a:cubicBezTo>
                <a:lnTo>
                  <a:pt x="7858" y="77956"/>
                </a:lnTo>
                <a:cubicBezTo>
                  <a:pt x="5782" y="79050"/>
                  <a:pt x="3237" y="78671"/>
                  <a:pt x="1563" y="77019"/>
                </a:cubicBezTo>
                <a:cubicBezTo>
                  <a:pt x="-112" y="75367"/>
                  <a:pt x="-491" y="72799"/>
                  <a:pt x="625" y="70723"/>
                </a:cubicBezTo>
                <a:lnTo>
                  <a:pt x="8573" y="55721"/>
                </a:lnTo>
                <a:cubicBezTo>
                  <a:pt x="3192" y="49158"/>
                  <a:pt x="0" y="40987"/>
                  <a:pt x="0" y="32147"/>
                </a:cubicBezTo>
                <a:cubicBezTo>
                  <a:pt x="0" y="10448"/>
                  <a:pt x="19199" y="-7144"/>
                  <a:pt x="42863" y="-7144"/>
                </a:cubicBezTo>
                <a:cubicBezTo>
                  <a:pt x="66526" y="-7144"/>
                  <a:pt x="85725" y="10448"/>
                  <a:pt x="85725" y="32147"/>
                </a:cubicBezTo>
                <a:close/>
                <a:moveTo>
                  <a:pt x="85725" y="114300"/>
                </a:moveTo>
                <a:cubicBezTo>
                  <a:pt x="64718" y="114300"/>
                  <a:pt x="47238" y="100437"/>
                  <a:pt x="43577" y="82153"/>
                </a:cubicBezTo>
                <a:cubicBezTo>
                  <a:pt x="70366" y="81818"/>
                  <a:pt x="93650" y="62753"/>
                  <a:pt x="96217" y="36902"/>
                </a:cubicBezTo>
                <a:cubicBezTo>
                  <a:pt x="114813" y="41188"/>
                  <a:pt x="128588" y="56614"/>
                  <a:pt x="128588" y="75009"/>
                </a:cubicBezTo>
                <a:cubicBezTo>
                  <a:pt x="128588" y="83850"/>
                  <a:pt x="125395" y="92020"/>
                  <a:pt x="120015" y="98584"/>
                </a:cubicBezTo>
                <a:lnTo>
                  <a:pt x="127962" y="113586"/>
                </a:lnTo>
                <a:cubicBezTo>
                  <a:pt x="129056" y="115662"/>
                  <a:pt x="128677" y="118207"/>
                  <a:pt x="127025" y="119881"/>
                </a:cubicBezTo>
                <a:cubicBezTo>
                  <a:pt x="125373" y="121555"/>
                  <a:pt x="122806" y="121935"/>
                  <a:pt x="120729" y="120819"/>
                </a:cubicBezTo>
                <a:lnTo>
                  <a:pt x="102513" y="111175"/>
                </a:lnTo>
                <a:cubicBezTo>
                  <a:pt x="97356" y="113184"/>
                  <a:pt x="91686" y="114300"/>
                  <a:pt x="85725" y="11430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0" name="Text 88"/>
          <p:cNvSpPr/>
          <p:nvPr/>
        </p:nvSpPr>
        <p:spPr>
          <a:xfrm>
            <a:off x="6667500" y="5524500"/>
            <a:ext cx="2095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Cognitive Interviews</a:t>
            </a:r>
            <a:endParaRPr lang="en-US" sz="1600" dirty="0"/>
          </a:p>
        </p:txBody>
      </p:sp>
      <p:sp>
        <p:nvSpPr>
          <p:cNvPr id="91" name="Text 89"/>
          <p:cNvSpPr/>
          <p:nvPr/>
        </p:nvSpPr>
        <p:spPr>
          <a:xfrm>
            <a:off x="6667500" y="5715000"/>
            <a:ext cx="20859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n=20 to assess item clarity and relevance</a:t>
            </a:r>
            <a:endParaRPr lang="en-US" sz="1600" dirty="0"/>
          </a:p>
        </p:txBody>
      </p:sp>
      <p:sp>
        <p:nvSpPr>
          <p:cNvPr id="92" name="Shape 90"/>
          <p:cNvSpPr/>
          <p:nvPr/>
        </p:nvSpPr>
        <p:spPr>
          <a:xfrm>
            <a:off x="6362700" y="59626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93" name="Shape 91"/>
          <p:cNvSpPr/>
          <p:nvPr/>
        </p:nvSpPr>
        <p:spPr>
          <a:xfrm>
            <a:off x="6419850" y="60198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76483" y="2098"/>
                </a:moveTo>
                <a:cubicBezTo>
                  <a:pt x="73692" y="-692"/>
                  <a:pt x="69160" y="-692"/>
                  <a:pt x="66370" y="2098"/>
                </a:cubicBezTo>
                <a:cubicBezTo>
                  <a:pt x="63579" y="4889"/>
                  <a:pt x="63579" y="9421"/>
                  <a:pt x="66370" y="12211"/>
                </a:cubicBezTo>
                <a:lnTo>
                  <a:pt x="68468" y="14288"/>
                </a:lnTo>
                <a:lnTo>
                  <a:pt x="6273" y="76483"/>
                </a:lnTo>
                <a:cubicBezTo>
                  <a:pt x="2255" y="80501"/>
                  <a:pt x="0" y="85948"/>
                  <a:pt x="0" y="91641"/>
                </a:cubicBezTo>
                <a:lnTo>
                  <a:pt x="0" y="92869"/>
                </a:lnTo>
                <a:cubicBezTo>
                  <a:pt x="0" y="104701"/>
                  <a:pt x="9599" y="114300"/>
                  <a:pt x="21431" y="114300"/>
                </a:cubicBezTo>
                <a:lnTo>
                  <a:pt x="22659" y="114300"/>
                </a:lnTo>
                <a:cubicBezTo>
                  <a:pt x="28352" y="114300"/>
                  <a:pt x="33799" y="112045"/>
                  <a:pt x="37817" y="108027"/>
                </a:cubicBezTo>
                <a:lnTo>
                  <a:pt x="100013" y="45832"/>
                </a:lnTo>
                <a:lnTo>
                  <a:pt x="102111" y="47930"/>
                </a:lnTo>
                <a:cubicBezTo>
                  <a:pt x="104902" y="50721"/>
                  <a:pt x="109433" y="50721"/>
                  <a:pt x="112224" y="47930"/>
                </a:cubicBezTo>
                <a:cubicBezTo>
                  <a:pt x="115014" y="45140"/>
                  <a:pt x="115014" y="40608"/>
                  <a:pt x="112224" y="37817"/>
                </a:cubicBezTo>
                <a:lnTo>
                  <a:pt x="76505" y="2098"/>
                </a:lnTo>
                <a:close/>
                <a:moveTo>
                  <a:pt x="45832" y="57150"/>
                </a:moveTo>
                <a:lnTo>
                  <a:pt x="78581" y="24400"/>
                </a:lnTo>
                <a:lnTo>
                  <a:pt x="89900" y="35719"/>
                </a:lnTo>
                <a:lnTo>
                  <a:pt x="68468" y="57150"/>
                </a:lnTo>
                <a:lnTo>
                  <a:pt x="45809" y="5715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4" name="Text 92"/>
          <p:cNvSpPr/>
          <p:nvPr/>
        </p:nvSpPr>
        <p:spPr>
          <a:xfrm>
            <a:off x="6667500" y="5943600"/>
            <a:ext cx="1857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Pilot Testing</a:t>
            </a:r>
            <a:endParaRPr lang="en-US" sz="1600" dirty="0"/>
          </a:p>
        </p:txBody>
      </p:sp>
      <p:sp>
        <p:nvSpPr>
          <p:cNvPr id="95" name="Text 93"/>
          <p:cNvSpPr/>
          <p:nvPr/>
        </p:nvSpPr>
        <p:spPr>
          <a:xfrm>
            <a:off x="6667500" y="6134100"/>
            <a:ext cx="18478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n=30 government units for reliability</a:t>
            </a:r>
            <a:endParaRPr lang="en-US" sz="1600" dirty="0"/>
          </a:p>
        </p:txBody>
      </p:sp>
      <p:sp>
        <p:nvSpPr>
          <p:cNvPr id="96" name="Shape 94"/>
          <p:cNvSpPr/>
          <p:nvPr/>
        </p:nvSpPr>
        <p:spPr>
          <a:xfrm>
            <a:off x="6362700" y="63817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97" name="Shape 95"/>
          <p:cNvSpPr/>
          <p:nvPr/>
        </p:nvSpPr>
        <p:spPr>
          <a:xfrm>
            <a:off x="6419850" y="64389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4288" y="14288"/>
                </a:moveTo>
                <a:cubicBezTo>
                  <a:pt x="14288" y="10336"/>
                  <a:pt x="11095" y="7144"/>
                  <a:pt x="7144" y="7144"/>
                </a:cubicBezTo>
                <a:cubicBezTo>
                  <a:pt x="3192" y="7144"/>
                  <a:pt x="0" y="10336"/>
                  <a:pt x="0" y="14288"/>
                </a:cubicBezTo>
                <a:lnTo>
                  <a:pt x="0" y="89297"/>
                </a:lnTo>
                <a:cubicBezTo>
                  <a:pt x="0" y="99164"/>
                  <a:pt x="7992" y="107156"/>
                  <a:pt x="17859" y="107156"/>
                </a:cubicBezTo>
                <a:lnTo>
                  <a:pt x="107156" y="107156"/>
                </a:lnTo>
                <a:cubicBezTo>
                  <a:pt x="111108" y="107156"/>
                  <a:pt x="114300" y="103964"/>
                  <a:pt x="114300" y="100013"/>
                </a:cubicBezTo>
                <a:cubicBezTo>
                  <a:pt x="114300" y="96061"/>
                  <a:pt x="111108" y="92869"/>
                  <a:pt x="107156" y="92869"/>
                </a:cubicBezTo>
                <a:lnTo>
                  <a:pt x="17859" y="92869"/>
                </a:lnTo>
                <a:cubicBezTo>
                  <a:pt x="15895" y="92869"/>
                  <a:pt x="14288" y="91261"/>
                  <a:pt x="14288" y="89297"/>
                </a:cubicBezTo>
                <a:lnTo>
                  <a:pt x="14288" y="14288"/>
                </a:lnTo>
                <a:close/>
                <a:moveTo>
                  <a:pt x="105058" y="33620"/>
                </a:moveTo>
                <a:cubicBezTo>
                  <a:pt x="107848" y="30830"/>
                  <a:pt x="107848" y="26298"/>
                  <a:pt x="105058" y="23507"/>
                </a:cubicBezTo>
                <a:cubicBezTo>
                  <a:pt x="102267" y="20717"/>
                  <a:pt x="97735" y="20717"/>
                  <a:pt x="94945" y="23507"/>
                </a:cubicBezTo>
                <a:lnTo>
                  <a:pt x="71438" y="47037"/>
                </a:lnTo>
                <a:lnTo>
                  <a:pt x="58623" y="34245"/>
                </a:lnTo>
                <a:cubicBezTo>
                  <a:pt x="55833" y="31455"/>
                  <a:pt x="51301" y="31455"/>
                  <a:pt x="48511" y="34245"/>
                </a:cubicBezTo>
                <a:lnTo>
                  <a:pt x="27079" y="55677"/>
                </a:lnTo>
                <a:cubicBezTo>
                  <a:pt x="24289" y="58467"/>
                  <a:pt x="24289" y="62999"/>
                  <a:pt x="27079" y="65789"/>
                </a:cubicBezTo>
                <a:cubicBezTo>
                  <a:pt x="29870" y="68580"/>
                  <a:pt x="34402" y="68580"/>
                  <a:pt x="37192" y="65789"/>
                </a:cubicBezTo>
                <a:lnTo>
                  <a:pt x="53578" y="49403"/>
                </a:lnTo>
                <a:lnTo>
                  <a:pt x="66392" y="62218"/>
                </a:lnTo>
                <a:cubicBezTo>
                  <a:pt x="69183" y="65008"/>
                  <a:pt x="73715" y="65008"/>
                  <a:pt x="76505" y="62218"/>
                </a:cubicBezTo>
                <a:lnTo>
                  <a:pt x="105080" y="33643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8" name="Text 96"/>
          <p:cNvSpPr/>
          <p:nvPr/>
        </p:nvSpPr>
        <p:spPr>
          <a:xfrm>
            <a:off x="6667500" y="6362700"/>
            <a:ext cx="1762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Psychometric Standards</a:t>
            </a:r>
            <a:endParaRPr lang="en-US" sz="1600" dirty="0"/>
          </a:p>
        </p:txBody>
      </p:sp>
      <p:sp>
        <p:nvSpPr>
          <p:cNvPr id="99" name="Text 97"/>
          <p:cNvSpPr/>
          <p:nvPr/>
        </p:nvSpPr>
        <p:spPr>
          <a:xfrm>
            <a:off x="6667500" y="6553200"/>
            <a:ext cx="17526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Cronbach's α &gt;0.7; CFA for validity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2207" y="332207"/>
            <a:ext cx="11585722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spc="92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Design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2207" y="564752"/>
            <a:ext cx="11677079" cy="332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54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Research Methodology: Sequential Mixed-Methods Design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32207" y="996621"/>
            <a:ext cx="664414" cy="33221"/>
          </a:xfrm>
          <a:custGeom>
            <a:avLst/>
            <a:gdLst/>
            <a:ahLst/>
            <a:cxnLst/>
            <a:rect l="l" t="t" r="r" b="b"/>
            <a:pathLst>
              <a:path w="664414" h="33221">
                <a:moveTo>
                  <a:pt x="0" y="0"/>
                </a:moveTo>
                <a:lnTo>
                  <a:pt x="664414" y="0"/>
                </a:lnTo>
                <a:lnTo>
                  <a:pt x="664414" y="33221"/>
                </a:lnTo>
                <a:lnTo>
                  <a:pt x="0" y="33221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32207" y="1179335"/>
            <a:ext cx="3753940" cy="4518016"/>
          </a:xfrm>
          <a:custGeom>
            <a:avLst/>
            <a:gdLst/>
            <a:ahLst/>
            <a:cxnLst/>
            <a:rect l="l" t="t" r="r" b="b"/>
            <a:pathLst>
              <a:path w="3753940" h="4518016">
                <a:moveTo>
                  <a:pt x="33221" y="0"/>
                </a:moveTo>
                <a:lnTo>
                  <a:pt x="3720719" y="0"/>
                </a:lnTo>
                <a:cubicBezTo>
                  <a:pt x="3739067" y="0"/>
                  <a:pt x="3753940" y="14873"/>
                  <a:pt x="3753940" y="33221"/>
                </a:cubicBezTo>
                <a:lnTo>
                  <a:pt x="3753940" y="4451572"/>
                </a:lnTo>
                <a:cubicBezTo>
                  <a:pt x="3753940" y="4488268"/>
                  <a:pt x="3724192" y="4518016"/>
                  <a:pt x="3687495" y="4518016"/>
                </a:cubicBezTo>
                <a:lnTo>
                  <a:pt x="66445" y="4518016"/>
                </a:lnTo>
                <a:cubicBezTo>
                  <a:pt x="29748" y="4518016"/>
                  <a:pt x="0" y="4488268"/>
                  <a:pt x="0" y="4451572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9831" dist="33221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32207" y="1179335"/>
            <a:ext cx="3753940" cy="33221"/>
          </a:xfrm>
          <a:custGeom>
            <a:avLst/>
            <a:gdLst/>
            <a:ahLst/>
            <a:cxnLst/>
            <a:rect l="l" t="t" r="r" b="b"/>
            <a:pathLst>
              <a:path w="3753940" h="33221">
                <a:moveTo>
                  <a:pt x="33221" y="0"/>
                </a:moveTo>
                <a:lnTo>
                  <a:pt x="3720719" y="0"/>
                </a:lnTo>
                <a:cubicBezTo>
                  <a:pt x="3739067" y="0"/>
                  <a:pt x="3753940" y="14873"/>
                  <a:pt x="3753940" y="33221"/>
                </a:cubicBezTo>
                <a:lnTo>
                  <a:pt x="3753940" y="33221"/>
                </a:lnTo>
                <a:lnTo>
                  <a:pt x="0" y="33221"/>
                </a:ln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" name="Shape 5"/>
          <p:cNvSpPr/>
          <p:nvPr/>
        </p:nvSpPr>
        <p:spPr>
          <a:xfrm>
            <a:off x="465090" y="1328828"/>
            <a:ext cx="398649" cy="398649"/>
          </a:xfrm>
          <a:custGeom>
            <a:avLst/>
            <a:gdLst/>
            <a:ahLst/>
            <a:cxnLst/>
            <a:rect l="l" t="t" r="r" b="b"/>
            <a:pathLst>
              <a:path w="398649" h="398649">
                <a:moveTo>
                  <a:pt x="199324" y="0"/>
                </a:moveTo>
                <a:lnTo>
                  <a:pt x="199324" y="0"/>
                </a:lnTo>
                <a:cubicBezTo>
                  <a:pt x="309408" y="0"/>
                  <a:pt x="398649" y="89241"/>
                  <a:pt x="398649" y="199324"/>
                </a:cubicBezTo>
                <a:lnTo>
                  <a:pt x="398649" y="199324"/>
                </a:lnTo>
                <a:cubicBezTo>
                  <a:pt x="398649" y="309408"/>
                  <a:pt x="309408" y="398649"/>
                  <a:pt x="199324" y="398649"/>
                </a:cubicBezTo>
                <a:lnTo>
                  <a:pt x="199324" y="398649"/>
                </a:lnTo>
                <a:cubicBezTo>
                  <a:pt x="89241" y="398649"/>
                  <a:pt x="0" y="309408"/>
                  <a:pt x="0" y="199324"/>
                </a:cubicBezTo>
                <a:lnTo>
                  <a:pt x="0" y="199324"/>
                </a:lnTo>
                <a:cubicBezTo>
                  <a:pt x="0" y="89241"/>
                  <a:pt x="89241" y="0"/>
                  <a:pt x="199324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8" name="Text 6"/>
          <p:cNvSpPr/>
          <p:nvPr/>
        </p:nvSpPr>
        <p:spPr>
          <a:xfrm>
            <a:off x="640277" y="1411880"/>
            <a:ext cx="132883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3401" y="1328828"/>
            <a:ext cx="1337134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Quantitative Phase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63401" y="1561373"/>
            <a:ext cx="1312218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Survey Mapping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65090" y="1827139"/>
            <a:ext cx="3488174" cy="764076"/>
          </a:xfrm>
          <a:custGeom>
            <a:avLst/>
            <a:gdLst/>
            <a:ahLst/>
            <a:cxnLst/>
            <a:rect l="l" t="t" r="r" b="b"/>
            <a:pathLst>
              <a:path w="3488174" h="764076">
                <a:moveTo>
                  <a:pt x="33222" y="0"/>
                </a:moveTo>
                <a:lnTo>
                  <a:pt x="3454952" y="0"/>
                </a:lnTo>
                <a:cubicBezTo>
                  <a:pt x="3473300" y="0"/>
                  <a:pt x="3488174" y="14874"/>
                  <a:pt x="3488174" y="33222"/>
                </a:cubicBezTo>
                <a:lnTo>
                  <a:pt x="3488174" y="730854"/>
                </a:lnTo>
                <a:cubicBezTo>
                  <a:pt x="3488174" y="749202"/>
                  <a:pt x="3473300" y="764076"/>
                  <a:pt x="3454952" y="764076"/>
                </a:cubicBezTo>
                <a:lnTo>
                  <a:pt x="33222" y="764076"/>
                </a:lnTo>
                <a:cubicBezTo>
                  <a:pt x="14886" y="764076"/>
                  <a:pt x="0" y="749190"/>
                  <a:pt x="0" y="730854"/>
                </a:cubicBezTo>
                <a:lnTo>
                  <a:pt x="0" y="33222"/>
                </a:lnTo>
                <a:cubicBezTo>
                  <a:pt x="0" y="14874"/>
                  <a:pt x="14874" y="0"/>
                  <a:pt x="33222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64752" y="1926801"/>
            <a:ext cx="334698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Objective: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64752" y="2159346"/>
            <a:ext cx="3346986" cy="332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Map AI governance implementation status across Indonesian government units using AGIRI Index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1700" y="2690877"/>
            <a:ext cx="3471564" cy="1494932"/>
          </a:xfrm>
          <a:custGeom>
            <a:avLst/>
            <a:gdLst/>
            <a:ahLst/>
            <a:cxnLst/>
            <a:rect l="l" t="t" r="r" b="b"/>
            <a:pathLst>
              <a:path w="3471564" h="1494932">
                <a:moveTo>
                  <a:pt x="33217" y="0"/>
                </a:moveTo>
                <a:lnTo>
                  <a:pt x="3438347" y="0"/>
                </a:lnTo>
                <a:cubicBezTo>
                  <a:pt x="3456692" y="0"/>
                  <a:pt x="3471564" y="14872"/>
                  <a:pt x="3471564" y="33217"/>
                </a:cubicBezTo>
                <a:lnTo>
                  <a:pt x="3471564" y="1461714"/>
                </a:lnTo>
                <a:cubicBezTo>
                  <a:pt x="3471564" y="1480060"/>
                  <a:pt x="3456692" y="1494932"/>
                  <a:pt x="3438347" y="1494932"/>
                </a:cubicBezTo>
                <a:lnTo>
                  <a:pt x="33217" y="1494932"/>
                </a:lnTo>
                <a:cubicBezTo>
                  <a:pt x="14872" y="1494932"/>
                  <a:pt x="0" y="1480060"/>
                  <a:pt x="0" y="1461714"/>
                </a:cubicBezTo>
                <a:lnTo>
                  <a:pt x="0" y="33217"/>
                </a:lnTo>
                <a:cubicBezTo>
                  <a:pt x="0" y="14872"/>
                  <a:pt x="14872" y="0"/>
                  <a:pt x="33217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481700" y="2690877"/>
            <a:ext cx="33221" cy="1494932"/>
          </a:xfrm>
          <a:custGeom>
            <a:avLst/>
            <a:gdLst/>
            <a:ahLst/>
            <a:cxnLst/>
            <a:rect l="l" t="t" r="r" b="b"/>
            <a:pathLst>
              <a:path w="33221" h="1494932">
                <a:moveTo>
                  <a:pt x="33221" y="0"/>
                </a:moveTo>
                <a:lnTo>
                  <a:pt x="33221" y="0"/>
                </a:lnTo>
                <a:lnTo>
                  <a:pt x="33221" y="1494932"/>
                </a:lnTo>
                <a:lnTo>
                  <a:pt x="33221" y="1494932"/>
                </a:lnTo>
                <a:cubicBezTo>
                  <a:pt x="14873" y="1494932"/>
                  <a:pt x="0" y="1480058"/>
                  <a:pt x="0" y="1461711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6" name="Text 14"/>
          <p:cNvSpPr/>
          <p:nvPr/>
        </p:nvSpPr>
        <p:spPr>
          <a:xfrm>
            <a:off x="597973" y="2790540"/>
            <a:ext cx="331376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Sampling Strategy: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97973" y="3023084"/>
            <a:ext cx="331376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Stratified random sampling</a:t>
            </a:r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of 200+ units: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97973" y="3222409"/>
            <a:ext cx="3255629" cy="265766"/>
          </a:xfrm>
          <a:custGeom>
            <a:avLst/>
            <a:gdLst/>
            <a:ahLst/>
            <a:cxnLst/>
            <a:rect l="l" t="t" r="r" b="b"/>
            <a:pathLst>
              <a:path w="3255629" h="265766">
                <a:moveTo>
                  <a:pt x="33221" y="0"/>
                </a:moveTo>
                <a:lnTo>
                  <a:pt x="3222409" y="0"/>
                </a:lnTo>
                <a:cubicBezTo>
                  <a:pt x="3240756" y="0"/>
                  <a:pt x="3255629" y="14873"/>
                  <a:pt x="3255629" y="33221"/>
                </a:cubicBezTo>
                <a:lnTo>
                  <a:pt x="3255629" y="232545"/>
                </a:lnTo>
                <a:cubicBezTo>
                  <a:pt x="3255629" y="250892"/>
                  <a:pt x="3240756" y="265766"/>
                  <a:pt x="3222409" y="265766"/>
                </a:cubicBezTo>
                <a:lnTo>
                  <a:pt x="33221" y="265766"/>
                </a:lnTo>
                <a:cubicBezTo>
                  <a:pt x="14886" y="265766"/>
                  <a:pt x="0" y="250880"/>
                  <a:pt x="0" y="232545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9" name="Text 17"/>
          <p:cNvSpPr/>
          <p:nvPr/>
        </p:nvSpPr>
        <p:spPr>
          <a:xfrm>
            <a:off x="631193" y="3288850"/>
            <a:ext cx="847128" cy="1328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National ministries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559093" y="3255629"/>
            <a:ext cx="332207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n≈30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97973" y="3521395"/>
            <a:ext cx="3255629" cy="265766"/>
          </a:xfrm>
          <a:custGeom>
            <a:avLst/>
            <a:gdLst/>
            <a:ahLst/>
            <a:cxnLst/>
            <a:rect l="l" t="t" r="r" b="b"/>
            <a:pathLst>
              <a:path w="3255629" h="265766">
                <a:moveTo>
                  <a:pt x="33221" y="0"/>
                </a:moveTo>
                <a:lnTo>
                  <a:pt x="3222409" y="0"/>
                </a:lnTo>
                <a:cubicBezTo>
                  <a:pt x="3240756" y="0"/>
                  <a:pt x="3255629" y="14873"/>
                  <a:pt x="3255629" y="33221"/>
                </a:cubicBezTo>
                <a:lnTo>
                  <a:pt x="3255629" y="232545"/>
                </a:lnTo>
                <a:cubicBezTo>
                  <a:pt x="3255629" y="250892"/>
                  <a:pt x="3240756" y="265766"/>
                  <a:pt x="3222409" y="265766"/>
                </a:cubicBezTo>
                <a:lnTo>
                  <a:pt x="33221" y="265766"/>
                </a:lnTo>
                <a:cubicBezTo>
                  <a:pt x="14886" y="265766"/>
                  <a:pt x="0" y="250880"/>
                  <a:pt x="0" y="232545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631193" y="3587837"/>
            <a:ext cx="1063063" cy="1328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Provincial governments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560390" y="3554616"/>
            <a:ext cx="323902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n≈50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97973" y="3820381"/>
            <a:ext cx="3255629" cy="265766"/>
          </a:xfrm>
          <a:custGeom>
            <a:avLst/>
            <a:gdLst/>
            <a:ahLst/>
            <a:cxnLst/>
            <a:rect l="l" t="t" r="r" b="b"/>
            <a:pathLst>
              <a:path w="3255629" h="265766">
                <a:moveTo>
                  <a:pt x="33221" y="0"/>
                </a:moveTo>
                <a:lnTo>
                  <a:pt x="3222409" y="0"/>
                </a:lnTo>
                <a:cubicBezTo>
                  <a:pt x="3240756" y="0"/>
                  <a:pt x="3255629" y="14873"/>
                  <a:pt x="3255629" y="33221"/>
                </a:cubicBezTo>
                <a:lnTo>
                  <a:pt x="3255629" y="232545"/>
                </a:lnTo>
                <a:cubicBezTo>
                  <a:pt x="3255629" y="250892"/>
                  <a:pt x="3240756" y="265766"/>
                  <a:pt x="3222409" y="265766"/>
                </a:cubicBezTo>
                <a:lnTo>
                  <a:pt x="33221" y="265766"/>
                </a:lnTo>
                <a:cubicBezTo>
                  <a:pt x="14886" y="265766"/>
                  <a:pt x="0" y="250880"/>
                  <a:pt x="0" y="232545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5" name="Text 23"/>
          <p:cNvSpPr/>
          <p:nvPr/>
        </p:nvSpPr>
        <p:spPr>
          <a:xfrm>
            <a:off x="631193" y="3886823"/>
            <a:ext cx="1146114" cy="1328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District/city governments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3521200" y="3853602"/>
            <a:ext cx="365428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n≈120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69243" y="4289624"/>
            <a:ext cx="3479869" cy="506616"/>
          </a:xfrm>
          <a:custGeom>
            <a:avLst/>
            <a:gdLst/>
            <a:ahLst/>
            <a:cxnLst/>
            <a:rect l="l" t="t" r="r" b="b"/>
            <a:pathLst>
              <a:path w="3479869" h="506616">
                <a:moveTo>
                  <a:pt x="33219" y="0"/>
                </a:moveTo>
                <a:lnTo>
                  <a:pt x="3446650" y="0"/>
                </a:lnTo>
                <a:cubicBezTo>
                  <a:pt x="3464997" y="0"/>
                  <a:pt x="3479869" y="14873"/>
                  <a:pt x="3479869" y="33219"/>
                </a:cubicBezTo>
                <a:lnTo>
                  <a:pt x="3479869" y="473397"/>
                </a:lnTo>
                <a:cubicBezTo>
                  <a:pt x="3479869" y="491743"/>
                  <a:pt x="3464997" y="506616"/>
                  <a:pt x="3446650" y="506616"/>
                </a:cubicBezTo>
                <a:lnTo>
                  <a:pt x="33219" y="506616"/>
                </a:lnTo>
                <a:cubicBezTo>
                  <a:pt x="14885" y="506616"/>
                  <a:pt x="0" y="491731"/>
                  <a:pt x="0" y="473397"/>
                </a:cubicBezTo>
                <a:lnTo>
                  <a:pt x="0" y="33219"/>
                </a:lnTo>
                <a:cubicBezTo>
                  <a:pt x="0" y="14873"/>
                  <a:pt x="14873" y="0"/>
                  <a:pt x="33219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2A4B5A">
                <a:alpha val="30196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39837" y="4360218"/>
            <a:ext cx="3396817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Respondents: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39837" y="4559542"/>
            <a:ext cx="3396817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 officials responsible for IT/digital transformation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65090" y="4900054"/>
            <a:ext cx="3488174" cy="664414"/>
          </a:xfrm>
          <a:custGeom>
            <a:avLst/>
            <a:gdLst/>
            <a:ahLst/>
            <a:cxnLst/>
            <a:rect l="l" t="t" r="r" b="b"/>
            <a:pathLst>
              <a:path w="3488174" h="664414">
                <a:moveTo>
                  <a:pt x="33221" y="0"/>
                </a:moveTo>
                <a:lnTo>
                  <a:pt x="3454954" y="0"/>
                </a:lnTo>
                <a:cubicBezTo>
                  <a:pt x="3473301" y="0"/>
                  <a:pt x="3488174" y="14873"/>
                  <a:pt x="3488174" y="33221"/>
                </a:cubicBezTo>
                <a:lnTo>
                  <a:pt x="3488174" y="631193"/>
                </a:lnTo>
                <a:cubicBezTo>
                  <a:pt x="3488174" y="649541"/>
                  <a:pt x="3473301" y="664414"/>
                  <a:pt x="3454954" y="664414"/>
                </a:cubicBezTo>
                <a:lnTo>
                  <a:pt x="33221" y="664414"/>
                </a:lnTo>
                <a:cubicBezTo>
                  <a:pt x="14873" y="664414"/>
                  <a:pt x="0" y="649541"/>
                  <a:pt x="0" y="631193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531531" y="4966496"/>
            <a:ext cx="3413428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Analysis: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31531" y="5165820"/>
            <a:ext cx="3413428" cy="332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Structural Equation Modeling (SEM)</a:t>
            </a:r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to test relationships among organizational, technical, and human capital variables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220198" y="1179335"/>
            <a:ext cx="3753940" cy="4518016"/>
          </a:xfrm>
          <a:custGeom>
            <a:avLst/>
            <a:gdLst/>
            <a:ahLst/>
            <a:cxnLst/>
            <a:rect l="l" t="t" r="r" b="b"/>
            <a:pathLst>
              <a:path w="3753940" h="4518016">
                <a:moveTo>
                  <a:pt x="33221" y="0"/>
                </a:moveTo>
                <a:lnTo>
                  <a:pt x="3720719" y="0"/>
                </a:lnTo>
                <a:cubicBezTo>
                  <a:pt x="3739067" y="0"/>
                  <a:pt x="3753940" y="14873"/>
                  <a:pt x="3753940" y="33221"/>
                </a:cubicBezTo>
                <a:lnTo>
                  <a:pt x="3753940" y="4451572"/>
                </a:lnTo>
                <a:cubicBezTo>
                  <a:pt x="3753940" y="4488268"/>
                  <a:pt x="3724192" y="4518016"/>
                  <a:pt x="3687495" y="4518016"/>
                </a:cubicBezTo>
                <a:lnTo>
                  <a:pt x="66445" y="4518016"/>
                </a:lnTo>
                <a:cubicBezTo>
                  <a:pt x="29748" y="4518016"/>
                  <a:pt x="0" y="4488268"/>
                  <a:pt x="0" y="4451572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9831" dist="33221" dir="5400000">
              <a:srgbClr val="000000">
                <a:alpha val="10196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4220198" y="1179335"/>
            <a:ext cx="3753940" cy="33221"/>
          </a:xfrm>
          <a:custGeom>
            <a:avLst/>
            <a:gdLst/>
            <a:ahLst/>
            <a:cxnLst/>
            <a:rect l="l" t="t" r="r" b="b"/>
            <a:pathLst>
              <a:path w="3753940" h="33221">
                <a:moveTo>
                  <a:pt x="33221" y="0"/>
                </a:moveTo>
                <a:lnTo>
                  <a:pt x="3720719" y="0"/>
                </a:lnTo>
                <a:cubicBezTo>
                  <a:pt x="3739067" y="0"/>
                  <a:pt x="3753940" y="14873"/>
                  <a:pt x="3753940" y="33221"/>
                </a:cubicBezTo>
                <a:lnTo>
                  <a:pt x="3753940" y="33221"/>
                </a:lnTo>
                <a:lnTo>
                  <a:pt x="0" y="33221"/>
                </a:ln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5" name="Shape 33"/>
          <p:cNvSpPr/>
          <p:nvPr/>
        </p:nvSpPr>
        <p:spPr>
          <a:xfrm>
            <a:off x="4353081" y="1328828"/>
            <a:ext cx="398649" cy="398649"/>
          </a:xfrm>
          <a:custGeom>
            <a:avLst/>
            <a:gdLst/>
            <a:ahLst/>
            <a:cxnLst/>
            <a:rect l="l" t="t" r="r" b="b"/>
            <a:pathLst>
              <a:path w="398649" h="398649">
                <a:moveTo>
                  <a:pt x="199324" y="0"/>
                </a:moveTo>
                <a:lnTo>
                  <a:pt x="199324" y="0"/>
                </a:lnTo>
                <a:cubicBezTo>
                  <a:pt x="309408" y="0"/>
                  <a:pt x="398649" y="89241"/>
                  <a:pt x="398649" y="199324"/>
                </a:cubicBezTo>
                <a:lnTo>
                  <a:pt x="398649" y="199324"/>
                </a:lnTo>
                <a:cubicBezTo>
                  <a:pt x="398649" y="309408"/>
                  <a:pt x="309408" y="398649"/>
                  <a:pt x="199324" y="398649"/>
                </a:cubicBezTo>
                <a:lnTo>
                  <a:pt x="199324" y="398649"/>
                </a:lnTo>
                <a:cubicBezTo>
                  <a:pt x="89241" y="398649"/>
                  <a:pt x="0" y="309408"/>
                  <a:pt x="0" y="199324"/>
                </a:cubicBezTo>
                <a:lnTo>
                  <a:pt x="0" y="199324"/>
                </a:lnTo>
                <a:cubicBezTo>
                  <a:pt x="0" y="89241"/>
                  <a:pt x="89241" y="0"/>
                  <a:pt x="199324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6" name="Text 34"/>
          <p:cNvSpPr/>
          <p:nvPr/>
        </p:nvSpPr>
        <p:spPr>
          <a:xfrm>
            <a:off x="4512955" y="1411880"/>
            <a:ext cx="166104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851391" y="1328828"/>
            <a:ext cx="1229166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Qualitative Phase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851391" y="1561373"/>
            <a:ext cx="1204251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Case Studies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353081" y="1827139"/>
            <a:ext cx="3488174" cy="764076"/>
          </a:xfrm>
          <a:custGeom>
            <a:avLst/>
            <a:gdLst/>
            <a:ahLst/>
            <a:cxnLst/>
            <a:rect l="l" t="t" r="r" b="b"/>
            <a:pathLst>
              <a:path w="3488174" h="764076">
                <a:moveTo>
                  <a:pt x="33222" y="0"/>
                </a:moveTo>
                <a:lnTo>
                  <a:pt x="3454952" y="0"/>
                </a:lnTo>
                <a:cubicBezTo>
                  <a:pt x="3473300" y="0"/>
                  <a:pt x="3488174" y="14874"/>
                  <a:pt x="3488174" y="33222"/>
                </a:cubicBezTo>
                <a:lnTo>
                  <a:pt x="3488174" y="730854"/>
                </a:lnTo>
                <a:cubicBezTo>
                  <a:pt x="3488174" y="749202"/>
                  <a:pt x="3473300" y="764076"/>
                  <a:pt x="3454952" y="764076"/>
                </a:cubicBezTo>
                <a:lnTo>
                  <a:pt x="33222" y="764076"/>
                </a:lnTo>
                <a:cubicBezTo>
                  <a:pt x="14886" y="764076"/>
                  <a:pt x="0" y="749190"/>
                  <a:pt x="0" y="730854"/>
                </a:cubicBezTo>
                <a:lnTo>
                  <a:pt x="0" y="33222"/>
                </a:lnTo>
                <a:cubicBezTo>
                  <a:pt x="0" y="14874"/>
                  <a:pt x="14874" y="0"/>
                  <a:pt x="33222" y="0"/>
                </a:cubicBezTo>
                <a:close/>
              </a:path>
            </a:pathLst>
          </a:custGeom>
          <a:solidFill>
            <a:srgbClr val="A99A86">
              <a:alpha val="5098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4452743" y="1926801"/>
            <a:ext cx="334698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Objective: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4452743" y="2159346"/>
            <a:ext cx="3346986" cy="332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Explain implementation dynamics at Kementerian PKP with attention to SIBARU system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369691" y="2690877"/>
            <a:ext cx="3471564" cy="1494932"/>
          </a:xfrm>
          <a:custGeom>
            <a:avLst/>
            <a:gdLst/>
            <a:ahLst/>
            <a:cxnLst/>
            <a:rect l="l" t="t" r="r" b="b"/>
            <a:pathLst>
              <a:path w="3471564" h="1494932">
                <a:moveTo>
                  <a:pt x="33217" y="0"/>
                </a:moveTo>
                <a:lnTo>
                  <a:pt x="3438347" y="0"/>
                </a:lnTo>
                <a:cubicBezTo>
                  <a:pt x="3456692" y="0"/>
                  <a:pt x="3471564" y="14872"/>
                  <a:pt x="3471564" y="33217"/>
                </a:cubicBezTo>
                <a:lnTo>
                  <a:pt x="3471564" y="1461714"/>
                </a:lnTo>
                <a:cubicBezTo>
                  <a:pt x="3471564" y="1480060"/>
                  <a:pt x="3456692" y="1494932"/>
                  <a:pt x="3438347" y="1494932"/>
                </a:cubicBezTo>
                <a:lnTo>
                  <a:pt x="33217" y="1494932"/>
                </a:lnTo>
                <a:cubicBezTo>
                  <a:pt x="14872" y="1494932"/>
                  <a:pt x="0" y="1480060"/>
                  <a:pt x="0" y="1461714"/>
                </a:cubicBezTo>
                <a:lnTo>
                  <a:pt x="0" y="33217"/>
                </a:lnTo>
                <a:cubicBezTo>
                  <a:pt x="0" y="14872"/>
                  <a:pt x="14872" y="0"/>
                  <a:pt x="33217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369691" y="2690877"/>
            <a:ext cx="33221" cy="1494932"/>
          </a:xfrm>
          <a:custGeom>
            <a:avLst/>
            <a:gdLst/>
            <a:ahLst/>
            <a:cxnLst/>
            <a:rect l="l" t="t" r="r" b="b"/>
            <a:pathLst>
              <a:path w="33221" h="1494932">
                <a:moveTo>
                  <a:pt x="33221" y="0"/>
                </a:moveTo>
                <a:lnTo>
                  <a:pt x="33221" y="0"/>
                </a:lnTo>
                <a:lnTo>
                  <a:pt x="33221" y="1494932"/>
                </a:lnTo>
                <a:lnTo>
                  <a:pt x="33221" y="1494932"/>
                </a:lnTo>
                <a:cubicBezTo>
                  <a:pt x="14873" y="1494932"/>
                  <a:pt x="0" y="1480058"/>
                  <a:pt x="0" y="1461711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4" name="Text 42"/>
          <p:cNvSpPr/>
          <p:nvPr/>
        </p:nvSpPr>
        <p:spPr>
          <a:xfrm>
            <a:off x="4485964" y="2790540"/>
            <a:ext cx="331376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Sampling Strategy: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4485964" y="3023084"/>
            <a:ext cx="331376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Purposive sampling</a:t>
            </a:r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of 40-50 participants: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4485964" y="3222409"/>
            <a:ext cx="3255629" cy="265766"/>
          </a:xfrm>
          <a:custGeom>
            <a:avLst/>
            <a:gdLst/>
            <a:ahLst/>
            <a:cxnLst/>
            <a:rect l="l" t="t" r="r" b="b"/>
            <a:pathLst>
              <a:path w="3255629" h="265766">
                <a:moveTo>
                  <a:pt x="33221" y="0"/>
                </a:moveTo>
                <a:lnTo>
                  <a:pt x="3222409" y="0"/>
                </a:lnTo>
                <a:cubicBezTo>
                  <a:pt x="3240756" y="0"/>
                  <a:pt x="3255629" y="14873"/>
                  <a:pt x="3255629" y="33221"/>
                </a:cubicBezTo>
                <a:lnTo>
                  <a:pt x="3255629" y="232545"/>
                </a:lnTo>
                <a:cubicBezTo>
                  <a:pt x="3255629" y="250892"/>
                  <a:pt x="3240756" y="265766"/>
                  <a:pt x="3222409" y="265766"/>
                </a:cubicBezTo>
                <a:lnTo>
                  <a:pt x="33221" y="265766"/>
                </a:lnTo>
                <a:cubicBezTo>
                  <a:pt x="14886" y="265766"/>
                  <a:pt x="0" y="250880"/>
                  <a:pt x="0" y="232545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7" name="Text 45"/>
          <p:cNvSpPr/>
          <p:nvPr/>
        </p:nvSpPr>
        <p:spPr>
          <a:xfrm>
            <a:off x="4519184" y="3288850"/>
            <a:ext cx="1021537" cy="1328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Echelon I-II leadership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7512227" y="3255629"/>
            <a:ext cx="265766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n≈8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4485964" y="3521395"/>
            <a:ext cx="3255629" cy="265766"/>
          </a:xfrm>
          <a:custGeom>
            <a:avLst/>
            <a:gdLst/>
            <a:ahLst/>
            <a:cxnLst/>
            <a:rect l="l" t="t" r="r" b="b"/>
            <a:pathLst>
              <a:path w="3255629" h="265766">
                <a:moveTo>
                  <a:pt x="33221" y="0"/>
                </a:moveTo>
                <a:lnTo>
                  <a:pt x="3222409" y="0"/>
                </a:lnTo>
                <a:cubicBezTo>
                  <a:pt x="3240756" y="0"/>
                  <a:pt x="3255629" y="14873"/>
                  <a:pt x="3255629" y="33221"/>
                </a:cubicBezTo>
                <a:lnTo>
                  <a:pt x="3255629" y="232545"/>
                </a:lnTo>
                <a:cubicBezTo>
                  <a:pt x="3255629" y="250892"/>
                  <a:pt x="3240756" y="265766"/>
                  <a:pt x="3222409" y="265766"/>
                </a:cubicBezTo>
                <a:lnTo>
                  <a:pt x="33221" y="265766"/>
                </a:lnTo>
                <a:cubicBezTo>
                  <a:pt x="14886" y="265766"/>
                  <a:pt x="0" y="250880"/>
                  <a:pt x="0" y="232545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0" name="Text 48"/>
          <p:cNvSpPr/>
          <p:nvPr/>
        </p:nvSpPr>
        <p:spPr>
          <a:xfrm>
            <a:off x="4519184" y="3587837"/>
            <a:ext cx="938485" cy="1328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Middle management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7479007" y="3554616"/>
            <a:ext cx="298986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n≈15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4485964" y="3820381"/>
            <a:ext cx="3255629" cy="265766"/>
          </a:xfrm>
          <a:custGeom>
            <a:avLst/>
            <a:gdLst/>
            <a:ahLst/>
            <a:cxnLst/>
            <a:rect l="l" t="t" r="r" b="b"/>
            <a:pathLst>
              <a:path w="3255629" h="265766">
                <a:moveTo>
                  <a:pt x="33221" y="0"/>
                </a:moveTo>
                <a:lnTo>
                  <a:pt x="3222409" y="0"/>
                </a:lnTo>
                <a:cubicBezTo>
                  <a:pt x="3240756" y="0"/>
                  <a:pt x="3255629" y="14873"/>
                  <a:pt x="3255629" y="33221"/>
                </a:cubicBezTo>
                <a:lnTo>
                  <a:pt x="3255629" y="232545"/>
                </a:lnTo>
                <a:cubicBezTo>
                  <a:pt x="3255629" y="250892"/>
                  <a:pt x="3240756" y="265766"/>
                  <a:pt x="3222409" y="265766"/>
                </a:cubicBezTo>
                <a:lnTo>
                  <a:pt x="33221" y="265766"/>
                </a:lnTo>
                <a:cubicBezTo>
                  <a:pt x="14886" y="265766"/>
                  <a:pt x="0" y="250880"/>
                  <a:pt x="0" y="232545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3" name="Text 51"/>
          <p:cNvSpPr/>
          <p:nvPr/>
        </p:nvSpPr>
        <p:spPr>
          <a:xfrm>
            <a:off x="4519184" y="3886823"/>
            <a:ext cx="764076" cy="1328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Operational staff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7271702" y="3853602"/>
            <a:ext cx="506616" cy="199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n≈20-25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4357233" y="4289624"/>
            <a:ext cx="3479869" cy="506616"/>
          </a:xfrm>
          <a:custGeom>
            <a:avLst/>
            <a:gdLst/>
            <a:ahLst/>
            <a:cxnLst/>
            <a:rect l="l" t="t" r="r" b="b"/>
            <a:pathLst>
              <a:path w="3479869" h="506616">
                <a:moveTo>
                  <a:pt x="33219" y="0"/>
                </a:moveTo>
                <a:lnTo>
                  <a:pt x="3446650" y="0"/>
                </a:lnTo>
                <a:cubicBezTo>
                  <a:pt x="3464997" y="0"/>
                  <a:pt x="3479869" y="14873"/>
                  <a:pt x="3479869" y="33219"/>
                </a:cubicBezTo>
                <a:lnTo>
                  <a:pt x="3479869" y="473397"/>
                </a:lnTo>
                <a:cubicBezTo>
                  <a:pt x="3479869" y="491743"/>
                  <a:pt x="3464997" y="506616"/>
                  <a:pt x="3446650" y="506616"/>
                </a:cubicBezTo>
                <a:lnTo>
                  <a:pt x="33219" y="506616"/>
                </a:lnTo>
                <a:cubicBezTo>
                  <a:pt x="14885" y="506616"/>
                  <a:pt x="0" y="491731"/>
                  <a:pt x="0" y="473397"/>
                </a:cubicBezTo>
                <a:lnTo>
                  <a:pt x="0" y="33219"/>
                </a:lnTo>
                <a:cubicBezTo>
                  <a:pt x="0" y="14873"/>
                  <a:pt x="14873" y="0"/>
                  <a:pt x="33219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99A86">
                <a:alpha val="30196"/>
              </a:srgbClr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427827" y="4360218"/>
            <a:ext cx="3396817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Embedded Unit: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4427827" y="4559542"/>
            <a:ext cx="3396817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~70 directorate colleagues for intensive observation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4353081" y="4900054"/>
            <a:ext cx="3488174" cy="664414"/>
          </a:xfrm>
          <a:custGeom>
            <a:avLst/>
            <a:gdLst/>
            <a:ahLst/>
            <a:cxnLst/>
            <a:rect l="l" t="t" r="r" b="b"/>
            <a:pathLst>
              <a:path w="3488174" h="664414">
                <a:moveTo>
                  <a:pt x="33221" y="0"/>
                </a:moveTo>
                <a:lnTo>
                  <a:pt x="3454954" y="0"/>
                </a:lnTo>
                <a:cubicBezTo>
                  <a:pt x="3473301" y="0"/>
                  <a:pt x="3488174" y="14873"/>
                  <a:pt x="3488174" y="33221"/>
                </a:cubicBezTo>
                <a:lnTo>
                  <a:pt x="3488174" y="631193"/>
                </a:lnTo>
                <a:cubicBezTo>
                  <a:pt x="3488174" y="649541"/>
                  <a:pt x="3473301" y="664414"/>
                  <a:pt x="3454954" y="664414"/>
                </a:cubicBezTo>
                <a:lnTo>
                  <a:pt x="33221" y="664414"/>
                </a:lnTo>
                <a:cubicBezTo>
                  <a:pt x="14873" y="664414"/>
                  <a:pt x="0" y="649541"/>
                  <a:pt x="0" y="631193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A99A86">
              <a:alpha val="5098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4419522" y="4966496"/>
            <a:ext cx="3413428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Analysis: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4419522" y="5165820"/>
            <a:ext cx="3413428" cy="332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Thematic analysis</a:t>
            </a:r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following Braun &amp; Clarke's (2006) six-phase protocol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8108254" y="1179335"/>
            <a:ext cx="3753940" cy="4518016"/>
          </a:xfrm>
          <a:custGeom>
            <a:avLst/>
            <a:gdLst/>
            <a:ahLst/>
            <a:cxnLst/>
            <a:rect l="l" t="t" r="r" b="b"/>
            <a:pathLst>
              <a:path w="3753940" h="4518016">
                <a:moveTo>
                  <a:pt x="33221" y="0"/>
                </a:moveTo>
                <a:lnTo>
                  <a:pt x="3720719" y="0"/>
                </a:lnTo>
                <a:cubicBezTo>
                  <a:pt x="3739067" y="0"/>
                  <a:pt x="3753940" y="14873"/>
                  <a:pt x="3753940" y="33221"/>
                </a:cubicBezTo>
                <a:lnTo>
                  <a:pt x="3753940" y="4451572"/>
                </a:lnTo>
                <a:cubicBezTo>
                  <a:pt x="3753940" y="4488268"/>
                  <a:pt x="3724192" y="4518016"/>
                  <a:pt x="3687495" y="4518016"/>
                </a:cubicBezTo>
                <a:lnTo>
                  <a:pt x="66445" y="4518016"/>
                </a:lnTo>
                <a:cubicBezTo>
                  <a:pt x="29748" y="4518016"/>
                  <a:pt x="0" y="4488268"/>
                  <a:pt x="0" y="4451572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9831" dist="33221" dir="5400000">
              <a:srgbClr val="000000">
                <a:alpha val="10196"/>
              </a:srgbClr>
            </a:outerShdw>
          </a:effectLst>
        </p:spPr>
      </p:sp>
      <p:sp>
        <p:nvSpPr>
          <p:cNvPr id="62" name="Shape 60"/>
          <p:cNvSpPr/>
          <p:nvPr/>
        </p:nvSpPr>
        <p:spPr>
          <a:xfrm>
            <a:off x="8108254" y="1179335"/>
            <a:ext cx="3753940" cy="33221"/>
          </a:xfrm>
          <a:custGeom>
            <a:avLst/>
            <a:gdLst/>
            <a:ahLst/>
            <a:cxnLst/>
            <a:rect l="l" t="t" r="r" b="b"/>
            <a:pathLst>
              <a:path w="3753940" h="33221">
                <a:moveTo>
                  <a:pt x="33221" y="0"/>
                </a:moveTo>
                <a:lnTo>
                  <a:pt x="3720719" y="0"/>
                </a:lnTo>
                <a:cubicBezTo>
                  <a:pt x="3739067" y="0"/>
                  <a:pt x="3753940" y="14873"/>
                  <a:pt x="3753940" y="33221"/>
                </a:cubicBezTo>
                <a:lnTo>
                  <a:pt x="3753940" y="33221"/>
                </a:lnTo>
                <a:lnTo>
                  <a:pt x="0" y="33221"/>
                </a:ln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3" name="Shape 61"/>
          <p:cNvSpPr/>
          <p:nvPr/>
        </p:nvSpPr>
        <p:spPr>
          <a:xfrm>
            <a:off x="8241136" y="1328828"/>
            <a:ext cx="398649" cy="398649"/>
          </a:xfrm>
          <a:custGeom>
            <a:avLst/>
            <a:gdLst/>
            <a:ahLst/>
            <a:cxnLst/>
            <a:rect l="l" t="t" r="r" b="b"/>
            <a:pathLst>
              <a:path w="398649" h="398649">
                <a:moveTo>
                  <a:pt x="199324" y="0"/>
                </a:moveTo>
                <a:lnTo>
                  <a:pt x="199324" y="0"/>
                </a:lnTo>
                <a:cubicBezTo>
                  <a:pt x="309408" y="0"/>
                  <a:pt x="398649" y="89241"/>
                  <a:pt x="398649" y="199324"/>
                </a:cubicBezTo>
                <a:lnTo>
                  <a:pt x="398649" y="199324"/>
                </a:lnTo>
                <a:cubicBezTo>
                  <a:pt x="398649" y="309408"/>
                  <a:pt x="309408" y="398649"/>
                  <a:pt x="199324" y="398649"/>
                </a:cubicBezTo>
                <a:lnTo>
                  <a:pt x="199324" y="398649"/>
                </a:lnTo>
                <a:cubicBezTo>
                  <a:pt x="89241" y="398649"/>
                  <a:pt x="0" y="309408"/>
                  <a:pt x="0" y="199324"/>
                </a:cubicBezTo>
                <a:lnTo>
                  <a:pt x="0" y="199324"/>
                </a:lnTo>
                <a:cubicBezTo>
                  <a:pt x="0" y="89241"/>
                  <a:pt x="89241" y="0"/>
                  <a:pt x="199324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4" name="Text 62"/>
          <p:cNvSpPr/>
          <p:nvPr/>
        </p:nvSpPr>
        <p:spPr>
          <a:xfrm>
            <a:off x="8400557" y="1411880"/>
            <a:ext cx="166104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3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8739447" y="1328828"/>
            <a:ext cx="1345439" cy="2325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8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Comparative Phase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8739447" y="1561373"/>
            <a:ext cx="1320523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Cross-National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8241136" y="1827139"/>
            <a:ext cx="3488174" cy="764076"/>
          </a:xfrm>
          <a:custGeom>
            <a:avLst/>
            <a:gdLst/>
            <a:ahLst/>
            <a:cxnLst/>
            <a:rect l="l" t="t" r="r" b="b"/>
            <a:pathLst>
              <a:path w="3488174" h="764076">
                <a:moveTo>
                  <a:pt x="33222" y="0"/>
                </a:moveTo>
                <a:lnTo>
                  <a:pt x="3454952" y="0"/>
                </a:lnTo>
                <a:cubicBezTo>
                  <a:pt x="3473300" y="0"/>
                  <a:pt x="3488174" y="14874"/>
                  <a:pt x="3488174" y="33222"/>
                </a:cubicBezTo>
                <a:lnTo>
                  <a:pt x="3488174" y="730854"/>
                </a:lnTo>
                <a:cubicBezTo>
                  <a:pt x="3488174" y="749202"/>
                  <a:pt x="3473300" y="764076"/>
                  <a:pt x="3454952" y="764076"/>
                </a:cubicBezTo>
                <a:lnTo>
                  <a:pt x="33222" y="764076"/>
                </a:lnTo>
                <a:cubicBezTo>
                  <a:pt x="14886" y="764076"/>
                  <a:pt x="0" y="749190"/>
                  <a:pt x="0" y="730854"/>
                </a:cubicBezTo>
                <a:lnTo>
                  <a:pt x="0" y="33222"/>
                </a:lnTo>
                <a:cubicBezTo>
                  <a:pt x="0" y="14874"/>
                  <a:pt x="14874" y="0"/>
                  <a:pt x="33222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68" name="Text 66"/>
          <p:cNvSpPr/>
          <p:nvPr/>
        </p:nvSpPr>
        <p:spPr>
          <a:xfrm>
            <a:off x="8340799" y="1926801"/>
            <a:ext cx="334698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Objective: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8340799" y="2159346"/>
            <a:ext cx="3346986" cy="332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Validate findings through comparison with India's AI governance experience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8241136" y="2690877"/>
            <a:ext cx="3488174" cy="1195946"/>
          </a:xfrm>
          <a:custGeom>
            <a:avLst/>
            <a:gdLst/>
            <a:ahLst/>
            <a:cxnLst/>
            <a:rect l="l" t="t" r="r" b="b"/>
            <a:pathLst>
              <a:path w="3488174" h="1195946">
                <a:moveTo>
                  <a:pt x="33223" y="0"/>
                </a:moveTo>
                <a:lnTo>
                  <a:pt x="3454951" y="0"/>
                </a:lnTo>
                <a:cubicBezTo>
                  <a:pt x="3473300" y="0"/>
                  <a:pt x="3488174" y="14875"/>
                  <a:pt x="3488174" y="33223"/>
                </a:cubicBezTo>
                <a:lnTo>
                  <a:pt x="3488174" y="1162722"/>
                </a:lnTo>
                <a:cubicBezTo>
                  <a:pt x="3488174" y="1181071"/>
                  <a:pt x="3473300" y="1195946"/>
                  <a:pt x="3454951" y="1195946"/>
                </a:cubicBezTo>
                <a:lnTo>
                  <a:pt x="33223" y="1195946"/>
                </a:lnTo>
                <a:cubicBezTo>
                  <a:pt x="14875" y="1195946"/>
                  <a:pt x="0" y="1181071"/>
                  <a:pt x="0" y="1162722"/>
                </a:cubicBezTo>
                <a:lnTo>
                  <a:pt x="0" y="33223"/>
                </a:lnTo>
                <a:cubicBezTo>
                  <a:pt x="0" y="14875"/>
                  <a:pt x="14875" y="0"/>
                  <a:pt x="33223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71" name="Text 69"/>
          <p:cNvSpPr/>
          <p:nvPr/>
        </p:nvSpPr>
        <p:spPr>
          <a:xfrm>
            <a:off x="8340799" y="2790540"/>
            <a:ext cx="334698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Sources: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8340799" y="3023084"/>
            <a:ext cx="334698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NITI Aayog documents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8340799" y="3222409"/>
            <a:ext cx="334698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IndiaAI Mission reports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8340799" y="3421733"/>
            <a:ext cx="334698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Academic literature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8340799" y="3621057"/>
            <a:ext cx="3346986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Policy briefs &amp; evaluations</a:t>
            </a:r>
            <a:endParaRPr lang="en-US" sz="1600" dirty="0"/>
          </a:p>
        </p:txBody>
      </p:sp>
      <p:sp>
        <p:nvSpPr>
          <p:cNvPr id="76" name="Shape 74"/>
          <p:cNvSpPr/>
          <p:nvPr/>
        </p:nvSpPr>
        <p:spPr>
          <a:xfrm>
            <a:off x="8245289" y="3990638"/>
            <a:ext cx="3479869" cy="506616"/>
          </a:xfrm>
          <a:custGeom>
            <a:avLst/>
            <a:gdLst/>
            <a:ahLst/>
            <a:cxnLst/>
            <a:rect l="l" t="t" r="r" b="b"/>
            <a:pathLst>
              <a:path w="3479869" h="506616">
                <a:moveTo>
                  <a:pt x="33219" y="0"/>
                </a:moveTo>
                <a:lnTo>
                  <a:pt x="3446650" y="0"/>
                </a:lnTo>
                <a:cubicBezTo>
                  <a:pt x="3464997" y="0"/>
                  <a:pt x="3479869" y="14873"/>
                  <a:pt x="3479869" y="33219"/>
                </a:cubicBezTo>
                <a:lnTo>
                  <a:pt x="3479869" y="473397"/>
                </a:lnTo>
                <a:cubicBezTo>
                  <a:pt x="3479869" y="491743"/>
                  <a:pt x="3464997" y="506616"/>
                  <a:pt x="3446650" y="506616"/>
                </a:cubicBezTo>
                <a:lnTo>
                  <a:pt x="33219" y="506616"/>
                </a:lnTo>
                <a:cubicBezTo>
                  <a:pt x="14885" y="506616"/>
                  <a:pt x="0" y="491731"/>
                  <a:pt x="0" y="473397"/>
                </a:cubicBezTo>
                <a:lnTo>
                  <a:pt x="0" y="33219"/>
                </a:lnTo>
                <a:cubicBezTo>
                  <a:pt x="0" y="14873"/>
                  <a:pt x="14873" y="0"/>
                  <a:pt x="33219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C78D4E">
                <a:alpha val="30196"/>
              </a:srgbClr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8315883" y="4061232"/>
            <a:ext cx="3396817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Informants: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8315883" y="4260556"/>
            <a:ext cx="3396817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n≈10-15 Indian scholars and practitioners (remote interviews)</a:t>
            </a:r>
            <a:endParaRPr lang="en-US" sz="1600" dirty="0"/>
          </a:p>
        </p:txBody>
      </p:sp>
      <p:sp>
        <p:nvSpPr>
          <p:cNvPr id="79" name="Shape 77"/>
          <p:cNvSpPr/>
          <p:nvPr/>
        </p:nvSpPr>
        <p:spPr>
          <a:xfrm>
            <a:off x="8241136" y="4601068"/>
            <a:ext cx="3488174" cy="664414"/>
          </a:xfrm>
          <a:custGeom>
            <a:avLst/>
            <a:gdLst/>
            <a:ahLst/>
            <a:cxnLst/>
            <a:rect l="l" t="t" r="r" b="b"/>
            <a:pathLst>
              <a:path w="3488174" h="664414">
                <a:moveTo>
                  <a:pt x="33221" y="0"/>
                </a:moveTo>
                <a:lnTo>
                  <a:pt x="3454954" y="0"/>
                </a:lnTo>
                <a:cubicBezTo>
                  <a:pt x="3473301" y="0"/>
                  <a:pt x="3488174" y="14873"/>
                  <a:pt x="3488174" y="33221"/>
                </a:cubicBezTo>
                <a:lnTo>
                  <a:pt x="3488174" y="631193"/>
                </a:lnTo>
                <a:cubicBezTo>
                  <a:pt x="3488174" y="649541"/>
                  <a:pt x="3473301" y="664414"/>
                  <a:pt x="3454954" y="664414"/>
                </a:cubicBezTo>
                <a:lnTo>
                  <a:pt x="33221" y="664414"/>
                </a:lnTo>
                <a:cubicBezTo>
                  <a:pt x="14873" y="664414"/>
                  <a:pt x="0" y="649541"/>
                  <a:pt x="0" y="631193"/>
                </a:cubicBezTo>
                <a:lnTo>
                  <a:pt x="0" y="33221"/>
                </a:lnTo>
                <a:cubicBezTo>
                  <a:pt x="0" y="14886"/>
                  <a:pt x="14886" y="0"/>
                  <a:pt x="33221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8307578" y="4667510"/>
            <a:ext cx="3413428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Analysis: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8307578" y="4866834"/>
            <a:ext cx="3413428" cy="332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Structured comparison of institutional pressures, capacity constraints, and implementation outcomes</a:t>
            </a:r>
            <a:endParaRPr lang="en-US" sz="1600" dirty="0"/>
          </a:p>
        </p:txBody>
      </p:sp>
      <p:sp>
        <p:nvSpPr>
          <p:cNvPr id="82" name="Shape 80"/>
          <p:cNvSpPr/>
          <p:nvPr/>
        </p:nvSpPr>
        <p:spPr>
          <a:xfrm>
            <a:off x="332207" y="5830234"/>
            <a:ext cx="11527586" cy="863738"/>
          </a:xfrm>
          <a:custGeom>
            <a:avLst/>
            <a:gdLst/>
            <a:ahLst/>
            <a:cxnLst/>
            <a:rect l="l" t="t" r="r" b="b"/>
            <a:pathLst>
              <a:path w="11527586" h="863738">
                <a:moveTo>
                  <a:pt x="66439" y="0"/>
                </a:moveTo>
                <a:lnTo>
                  <a:pt x="11461147" y="0"/>
                </a:lnTo>
                <a:cubicBezTo>
                  <a:pt x="11497840" y="0"/>
                  <a:pt x="11527586" y="29746"/>
                  <a:pt x="11527586" y="66439"/>
                </a:cubicBezTo>
                <a:lnTo>
                  <a:pt x="11527586" y="797300"/>
                </a:lnTo>
                <a:cubicBezTo>
                  <a:pt x="11527586" y="833993"/>
                  <a:pt x="11497840" y="863738"/>
                  <a:pt x="11461147" y="863738"/>
                </a:cubicBezTo>
                <a:lnTo>
                  <a:pt x="66439" y="863738"/>
                </a:lnTo>
                <a:cubicBezTo>
                  <a:pt x="29746" y="863738"/>
                  <a:pt x="0" y="833993"/>
                  <a:pt x="0" y="797300"/>
                </a:cubicBezTo>
                <a:lnTo>
                  <a:pt x="0" y="66439"/>
                </a:lnTo>
                <a:cubicBezTo>
                  <a:pt x="0" y="29746"/>
                  <a:pt x="29746" y="0"/>
                  <a:pt x="66439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83" name="Shape 81"/>
          <p:cNvSpPr/>
          <p:nvPr/>
        </p:nvSpPr>
        <p:spPr>
          <a:xfrm>
            <a:off x="498311" y="6137526"/>
            <a:ext cx="249155" cy="249155"/>
          </a:xfrm>
          <a:custGeom>
            <a:avLst/>
            <a:gdLst/>
            <a:ahLst/>
            <a:cxnLst/>
            <a:rect l="l" t="t" r="r" b="b"/>
            <a:pathLst>
              <a:path w="249155" h="249155">
                <a:moveTo>
                  <a:pt x="0" y="38931"/>
                </a:moveTo>
                <a:cubicBezTo>
                  <a:pt x="0" y="26035"/>
                  <a:pt x="10463" y="15572"/>
                  <a:pt x="23358" y="15572"/>
                </a:cubicBezTo>
                <a:lnTo>
                  <a:pt x="70075" y="15572"/>
                </a:lnTo>
                <a:cubicBezTo>
                  <a:pt x="82971" y="15572"/>
                  <a:pt x="93433" y="26035"/>
                  <a:pt x="93433" y="38931"/>
                </a:cubicBezTo>
                <a:lnTo>
                  <a:pt x="93433" y="46717"/>
                </a:lnTo>
                <a:lnTo>
                  <a:pt x="155722" y="46717"/>
                </a:lnTo>
                <a:lnTo>
                  <a:pt x="155722" y="38931"/>
                </a:lnTo>
                <a:cubicBezTo>
                  <a:pt x="155722" y="26035"/>
                  <a:pt x="166185" y="15572"/>
                  <a:pt x="179080" y="15572"/>
                </a:cubicBezTo>
                <a:lnTo>
                  <a:pt x="225797" y="15572"/>
                </a:lnTo>
                <a:cubicBezTo>
                  <a:pt x="238693" y="15572"/>
                  <a:pt x="249155" y="26035"/>
                  <a:pt x="249155" y="38931"/>
                </a:cubicBezTo>
                <a:lnTo>
                  <a:pt x="249155" y="85647"/>
                </a:lnTo>
                <a:cubicBezTo>
                  <a:pt x="249155" y="98543"/>
                  <a:pt x="238693" y="109005"/>
                  <a:pt x="225797" y="109005"/>
                </a:cubicBezTo>
                <a:lnTo>
                  <a:pt x="179080" y="109005"/>
                </a:lnTo>
                <a:cubicBezTo>
                  <a:pt x="166185" y="109005"/>
                  <a:pt x="155722" y="98543"/>
                  <a:pt x="155722" y="85647"/>
                </a:cubicBezTo>
                <a:lnTo>
                  <a:pt x="155722" y="77861"/>
                </a:lnTo>
                <a:lnTo>
                  <a:pt x="93433" y="77861"/>
                </a:lnTo>
                <a:lnTo>
                  <a:pt x="93433" y="85647"/>
                </a:lnTo>
                <a:cubicBezTo>
                  <a:pt x="93433" y="89200"/>
                  <a:pt x="92606" y="92606"/>
                  <a:pt x="91195" y="95623"/>
                </a:cubicBezTo>
                <a:lnTo>
                  <a:pt x="124578" y="140150"/>
                </a:lnTo>
                <a:lnTo>
                  <a:pt x="163508" y="140150"/>
                </a:lnTo>
                <a:cubicBezTo>
                  <a:pt x="176404" y="140150"/>
                  <a:pt x="186866" y="150612"/>
                  <a:pt x="186866" y="163508"/>
                </a:cubicBezTo>
                <a:lnTo>
                  <a:pt x="186866" y="210225"/>
                </a:lnTo>
                <a:cubicBezTo>
                  <a:pt x="186866" y="223121"/>
                  <a:pt x="176404" y="233583"/>
                  <a:pt x="163508" y="233583"/>
                </a:cubicBezTo>
                <a:lnTo>
                  <a:pt x="116792" y="233583"/>
                </a:lnTo>
                <a:cubicBezTo>
                  <a:pt x="103896" y="233583"/>
                  <a:pt x="93433" y="223121"/>
                  <a:pt x="93433" y="210225"/>
                </a:cubicBezTo>
                <a:lnTo>
                  <a:pt x="93433" y="163508"/>
                </a:lnTo>
                <a:cubicBezTo>
                  <a:pt x="93433" y="159956"/>
                  <a:pt x="94261" y="156549"/>
                  <a:pt x="95672" y="153532"/>
                </a:cubicBezTo>
                <a:lnTo>
                  <a:pt x="62289" y="109005"/>
                </a:lnTo>
                <a:lnTo>
                  <a:pt x="23358" y="109005"/>
                </a:lnTo>
                <a:cubicBezTo>
                  <a:pt x="10463" y="109005"/>
                  <a:pt x="0" y="98543"/>
                  <a:pt x="0" y="85647"/>
                </a:cubicBezTo>
                <a:lnTo>
                  <a:pt x="0" y="38931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84" name="Text 82"/>
          <p:cNvSpPr/>
          <p:nvPr/>
        </p:nvSpPr>
        <p:spPr>
          <a:xfrm>
            <a:off x="909417" y="5963117"/>
            <a:ext cx="10879782" cy="166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6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Sequential Explanatory Design</a:t>
            </a:r>
            <a:endParaRPr lang="en-US" sz="1600" dirty="0"/>
          </a:p>
        </p:txBody>
      </p:sp>
      <p:sp>
        <p:nvSpPr>
          <p:cNvPr id="85" name="Text 83"/>
          <p:cNvSpPr/>
          <p:nvPr/>
        </p:nvSpPr>
        <p:spPr>
          <a:xfrm>
            <a:off x="909417" y="6162441"/>
            <a:ext cx="10888087" cy="3986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6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Following Creswell &amp; Plano Clark (2017): Quantitative data provides breadth of implementation patterns; qualitative data provides depth of explanatory mechanisms; comparative analysis provides cross-national validation. Each phase informs the next in an iterative process.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88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Integrity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Researcher Positionality: Insider Access &amp; Ethical Safeguards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17500" y="952500"/>
            <a:ext cx="635000" cy="31750"/>
          </a:xfrm>
          <a:custGeom>
            <a:avLst/>
            <a:gdLst/>
            <a:ahLst/>
            <a:cxnLst/>
            <a:rect l="l" t="t" r="r" b="b"/>
            <a:pathLst>
              <a:path w="635000" h="31750">
                <a:moveTo>
                  <a:pt x="0" y="0"/>
                </a:moveTo>
                <a:lnTo>
                  <a:pt x="635000" y="0"/>
                </a:lnTo>
                <a:lnTo>
                  <a:pt x="635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17500" y="1111250"/>
            <a:ext cx="5715000" cy="3222625"/>
          </a:xfrm>
          <a:custGeom>
            <a:avLst/>
            <a:gdLst/>
            <a:ahLst/>
            <a:cxnLst/>
            <a:rect l="l" t="t" r="r" b="b"/>
            <a:pathLst>
              <a:path w="5715000" h="3222625">
                <a:moveTo>
                  <a:pt x="63486" y="0"/>
                </a:moveTo>
                <a:lnTo>
                  <a:pt x="5651514" y="0"/>
                </a:lnTo>
                <a:cubicBezTo>
                  <a:pt x="5686576" y="0"/>
                  <a:pt x="5715000" y="28424"/>
                  <a:pt x="5715000" y="63486"/>
                </a:cubicBezTo>
                <a:lnTo>
                  <a:pt x="5715000" y="3159139"/>
                </a:lnTo>
                <a:cubicBezTo>
                  <a:pt x="5715000" y="3194201"/>
                  <a:pt x="5686576" y="3222625"/>
                  <a:pt x="5651514" y="3222625"/>
                </a:cubicBezTo>
                <a:lnTo>
                  <a:pt x="63486" y="3222625"/>
                </a:lnTo>
                <a:cubicBezTo>
                  <a:pt x="28424" y="3222625"/>
                  <a:pt x="0" y="3194201"/>
                  <a:pt x="0" y="3159139"/>
                </a:cubicBezTo>
                <a:lnTo>
                  <a:pt x="0" y="63486"/>
                </a:lnTo>
                <a:cubicBezTo>
                  <a:pt x="0" y="28424"/>
                  <a:pt x="28424" y="0"/>
                  <a:pt x="63486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6" name="Shape 4"/>
          <p:cNvSpPr/>
          <p:nvPr/>
        </p:nvSpPr>
        <p:spPr>
          <a:xfrm>
            <a:off x="456406" y="125412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83344" y="92273"/>
                </a:moveTo>
                <a:cubicBezTo>
                  <a:pt x="107986" y="92273"/>
                  <a:pt x="127992" y="72267"/>
                  <a:pt x="127992" y="47625"/>
                </a:cubicBezTo>
                <a:cubicBezTo>
                  <a:pt x="127992" y="22983"/>
                  <a:pt x="107986" y="2977"/>
                  <a:pt x="83344" y="2977"/>
                </a:cubicBezTo>
                <a:cubicBezTo>
                  <a:pt x="58702" y="2977"/>
                  <a:pt x="38695" y="22983"/>
                  <a:pt x="38695" y="47625"/>
                </a:cubicBezTo>
                <a:cubicBezTo>
                  <a:pt x="38695" y="72267"/>
                  <a:pt x="58702" y="92273"/>
                  <a:pt x="83344" y="92273"/>
                </a:cubicBezTo>
                <a:close/>
                <a:moveTo>
                  <a:pt x="72293" y="113109"/>
                </a:moveTo>
                <a:cubicBezTo>
                  <a:pt x="35644" y="113109"/>
                  <a:pt x="5953" y="142801"/>
                  <a:pt x="5953" y="179450"/>
                </a:cubicBezTo>
                <a:cubicBezTo>
                  <a:pt x="5953" y="185551"/>
                  <a:pt x="10902" y="190500"/>
                  <a:pt x="17004" y="190500"/>
                </a:cubicBezTo>
                <a:lnTo>
                  <a:pt x="110579" y="190500"/>
                </a:lnTo>
                <a:cubicBezTo>
                  <a:pt x="97110" y="174650"/>
                  <a:pt x="89297" y="154223"/>
                  <a:pt x="89297" y="132606"/>
                </a:cubicBezTo>
                <a:lnTo>
                  <a:pt x="89297" y="121034"/>
                </a:lnTo>
                <a:cubicBezTo>
                  <a:pt x="89297" y="118318"/>
                  <a:pt x="89669" y="115639"/>
                  <a:pt x="90376" y="113109"/>
                </a:cubicBezTo>
                <a:lnTo>
                  <a:pt x="72293" y="113109"/>
                </a:lnTo>
                <a:close/>
                <a:moveTo>
                  <a:pt x="165683" y="181756"/>
                </a:moveTo>
                <a:lnTo>
                  <a:pt x="160734" y="184100"/>
                </a:lnTo>
                <a:lnTo>
                  <a:pt x="160734" y="114114"/>
                </a:lnTo>
                <a:lnTo>
                  <a:pt x="196453" y="126020"/>
                </a:lnTo>
                <a:lnTo>
                  <a:pt x="196453" y="133313"/>
                </a:lnTo>
                <a:cubicBezTo>
                  <a:pt x="196453" y="154074"/>
                  <a:pt x="184472" y="172938"/>
                  <a:pt x="165683" y="181794"/>
                </a:cubicBezTo>
                <a:close/>
                <a:moveTo>
                  <a:pt x="156976" y="96552"/>
                </a:moveTo>
                <a:lnTo>
                  <a:pt x="115305" y="110430"/>
                </a:lnTo>
                <a:cubicBezTo>
                  <a:pt x="110430" y="112068"/>
                  <a:pt x="107156" y="116607"/>
                  <a:pt x="107156" y="121741"/>
                </a:cubicBezTo>
                <a:lnTo>
                  <a:pt x="107156" y="133313"/>
                </a:lnTo>
                <a:cubicBezTo>
                  <a:pt x="107156" y="160995"/>
                  <a:pt x="123155" y="186184"/>
                  <a:pt x="148158" y="197941"/>
                </a:cubicBezTo>
                <a:lnTo>
                  <a:pt x="155042" y="201178"/>
                </a:lnTo>
                <a:cubicBezTo>
                  <a:pt x="156828" y="201997"/>
                  <a:pt x="158762" y="202443"/>
                  <a:pt x="160697" y="202443"/>
                </a:cubicBezTo>
                <a:cubicBezTo>
                  <a:pt x="162632" y="202443"/>
                  <a:pt x="164604" y="201997"/>
                  <a:pt x="166353" y="201178"/>
                </a:cubicBezTo>
                <a:lnTo>
                  <a:pt x="173236" y="197941"/>
                </a:lnTo>
                <a:cubicBezTo>
                  <a:pt x="198313" y="186147"/>
                  <a:pt x="214313" y="160958"/>
                  <a:pt x="214313" y="133276"/>
                </a:cubicBezTo>
                <a:lnTo>
                  <a:pt x="214313" y="121704"/>
                </a:lnTo>
                <a:cubicBezTo>
                  <a:pt x="214313" y="116570"/>
                  <a:pt x="211038" y="112030"/>
                  <a:pt x="206164" y="110393"/>
                </a:cubicBezTo>
                <a:lnTo>
                  <a:pt x="164492" y="96515"/>
                </a:lnTo>
                <a:cubicBezTo>
                  <a:pt x="162037" y="95696"/>
                  <a:pt x="159395" y="95696"/>
                  <a:pt x="156976" y="96515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7" name="Text 5"/>
          <p:cNvSpPr/>
          <p:nvPr/>
        </p:nvSpPr>
        <p:spPr>
          <a:xfrm>
            <a:off x="777875" y="1238250"/>
            <a:ext cx="1809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Insider Researcher Position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44500" y="1555750"/>
            <a:ext cx="5461000" cy="1143000"/>
          </a:xfrm>
          <a:custGeom>
            <a:avLst/>
            <a:gdLst/>
            <a:ahLst/>
            <a:cxnLst/>
            <a:rect l="l" t="t" r="r" b="b"/>
            <a:pathLst>
              <a:path w="5461000" h="1143000">
                <a:moveTo>
                  <a:pt x="31753" y="0"/>
                </a:moveTo>
                <a:lnTo>
                  <a:pt x="5429247" y="0"/>
                </a:lnTo>
                <a:cubicBezTo>
                  <a:pt x="5446784" y="0"/>
                  <a:pt x="5461000" y="14216"/>
                  <a:pt x="5461000" y="31753"/>
                </a:cubicBezTo>
                <a:lnTo>
                  <a:pt x="5461000" y="1111247"/>
                </a:lnTo>
                <a:cubicBezTo>
                  <a:pt x="5461000" y="1128784"/>
                  <a:pt x="5446784" y="1143000"/>
                  <a:pt x="5429247" y="1143000"/>
                </a:cubicBezTo>
                <a:lnTo>
                  <a:pt x="31753" y="1143000"/>
                </a:lnTo>
                <a:cubicBezTo>
                  <a:pt x="14216" y="1143000"/>
                  <a:pt x="0" y="1128784"/>
                  <a:pt x="0" y="1111247"/>
                </a:cubicBezTo>
                <a:lnTo>
                  <a:pt x="0" y="31753"/>
                </a:lnTo>
                <a:cubicBezTo>
                  <a:pt x="0" y="14228"/>
                  <a:pt x="14228" y="0"/>
                  <a:pt x="3175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39750" y="1651000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Unique Advantages: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39750" y="1873250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Insider knowledge of organizational culture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39750" y="2063750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Understanding of informal power structures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39750" y="2254250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Access to implementation dynamics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39750" y="2444750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Relationships with ~70 directorate colleagues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48469" y="2797969"/>
            <a:ext cx="5453063" cy="738188"/>
          </a:xfrm>
          <a:custGeom>
            <a:avLst/>
            <a:gdLst/>
            <a:ahLst/>
            <a:cxnLst/>
            <a:rect l="l" t="t" r="r" b="b"/>
            <a:pathLst>
              <a:path w="5453063" h="738188">
                <a:moveTo>
                  <a:pt x="31749" y="0"/>
                </a:moveTo>
                <a:lnTo>
                  <a:pt x="5421313" y="0"/>
                </a:lnTo>
                <a:cubicBezTo>
                  <a:pt x="5438848" y="0"/>
                  <a:pt x="5453063" y="14215"/>
                  <a:pt x="5453063" y="31749"/>
                </a:cubicBezTo>
                <a:lnTo>
                  <a:pt x="5453063" y="706438"/>
                </a:lnTo>
                <a:cubicBezTo>
                  <a:pt x="5453062" y="723973"/>
                  <a:pt x="5438848" y="738188"/>
                  <a:pt x="5421313" y="738188"/>
                </a:cubicBezTo>
                <a:lnTo>
                  <a:pt x="31749" y="738188"/>
                </a:lnTo>
                <a:cubicBezTo>
                  <a:pt x="14215" y="738188"/>
                  <a:pt x="0" y="723973"/>
                  <a:pt x="0" y="706438"/>
                </a:cubicBezTo>
                <a:lnTo>
                  <a:pt x="0" y="31749"/>
                </a:lnTo>
                <a:cubicBezTo>
                  <a:pt x="0" y="14226"/>
                  <a:pt x="14226" y="0"/>
                  <a:pt x="31749" y="0"/>
                </a:cubicBezTo>
                <a:close/>
              </a:path>
            </a:pathLst>
          </a:custGeom>
          <a:solidFill>
            <a:srgbClr val="C78D4E">
              <a:alpha val="20000"/>
            </a:srgbClr>
          </a:solidFill>
          <a:ln w="12700">
            <a:solidFill>
              <a:srgbClr val="C78D4E">
                <a:alpha val="4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7688" y="2897188"/>
            <a:ext cx="5310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Critical Testbed: SIBARU System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7688" y="3119438"/>
            <a:ext cx="531018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Digital platform processing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500,000+ housing subsidy applications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—a real-world AI governance testbed where policy principles meet operational constraints.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44500" y="3635375"/>
            <a:ext cx="5461000" cy="571500"/>
          </a:xfrm>
          <a:custGeom>
            <a:avLst/>
            <a:gdLst/>
            <a:ahLst/>
            <a:cxnLst/>
            <a:rect l="l" t="t" r="r" b="b"/>
            <a:pathLst>
              <a:path w="5461000" h="571500">
                <a:moveTo>
                  <a:pt x="31753" y="0"/>
                </a:moveTo>
                <a:lnTo>
                  <a:pt x="5429247" y="0"/>
                </a:lnTo>
                <a:cubicBezTo>
                  <a:pt x="5446784" y="0"/>
                  <a:pt x="5461000" y="14216"/>
                  <a:pt x="5461000" y="31753"/>
                </a:cubicBezTo>
                <a:lnTo>
                  <a:pt x="5461000" y="539747"/>
                </a:lnTo>
                <a:cubicBezTo>
                  <a:pt x="5461000" y="557284"/>
                  <a:pt x="5446784" y="571500"/>
                  <a:pt x="5429247" y="571500"/>
                </a:cubicBezTo>
                <a:lnTo>
                  <a:pt x="31753" y="571500"/>
                </a:lnTo>
                <a:cubicBezTo>
                  <a:pt x="14216" y="571500"/>
                  <a:pt x="0" y="557284"/>
                  <a:pt x="0" y="539747"/>
                </a:cubicBezTo>
                <a:lnTo>
                  <a:pt x="0" y="31753"/>
                </a:lnTo>
                <a:cubicBezTo>
                  <a:pt x="0" y="14228"/>
                  <a:pt x="14228" y="0"/>
                  <a:pt x="3175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539750" y="3730625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Practitioner-Researcher Positionality: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39750" y="3952875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Enables empirical depth unavailable to external scholars while requiring careful ethical navigation.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33375" y="4460875"/>
            <a:ext cx="5699125" cy="1174750"/>
          </a:xfrm>
          <a:custGeom>
            <a:avLst/>
            <a:gdLst/>
            <a:ahLst/>
            <a:cxnLst/>
            <a:rect l="l" t="t" r="r" b="b"/>
            <a:pathLst>
              <a:path w="5699125" h="1174750">
                <a:moveTo>
                  <a:pt x="31750" y="0"/>
                </a:moveTo>
                <a:lnTo>
                  <a:pt x="5635630" y="0"/>
                </a:lnTo>
                <a:cubicBezTo>
                  <a:pt x="5670697" y="0"/>
                  <a:pt x="5699125" y="28428"/>
                  <a:pt x="5699125" y="63495"/>
                </a:cubicBezTo>
                <a:lnTo>
                  <a:pt x="5699125" y="1111255"/>
                </a:lnTo>
                <a:cubicBezTo>
                  <a:pt x="5699125" y="1146322"/>
                  <a:pt x="5670697" y="1174750"/>
                  <a:pt x="5635630" y="1174750"/>
                </a:cubicBezTo>
                <a:lnTo>
                  <a:pt x="31750" y="1174750"/>
                </a:lnTo>
                <a:cubicBezTo>
                  <a:pt x="14215" y="1174750"/>
                  <a:pt x="0" y="1160535"/>
                  <a:pt x="0" y="1143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333375" y="4460875"/>
            <a:ext cx="31750" cy="1174750"/>
          </a:xfrm>
          <a:custGeom>
            <a:avLst/>
            <a:gdLst/>
            <a:ahLst/>
            <a:cxnLst/>
            <a:rect l="l" t="t" r="r" b="b"/>
            <a:pathLst>
              <a:path w="31750" h="1174750">
                <a:moveTo>
                  <a:pt x="31750" y="0"/>
                </a:moveTo>
                <a:lnTo>
                  <a:pt x="31750" y="0"/>
                </a:lnTo>
                <a:lnTo>
                  <a:pt x="31750" y="1174750"/>
                </a:lnTo>
                <a:lnTo>
                  <a:pt x="31750" y="1174750"/>
                </a:lnTo>
                <a:cubicBezTo>
                  <a:pt x="14227" y="1174750"/>
                  <a:pt x="0" y="1160523"/>
                  <a:pt x="0" y="11430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2" name="Shape 20"/>
          <p:cNvSpPr/>
          <p:nvPr/>
        </p:nvSpPr>
        <p:spPr>
          <a:xfrm>
            <a:off x="496094" y="461962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3933" y="0"/>
                  <a:pt x="88119" y="2511"/>
                  <a:pt x="90289" y="6511"/>
                </a:cubicBezTo>
                <a:lnTo>
                  <a:pt x="157262" y="130535"/>
                </a:lnTo>
                <a:cubicBezTo>
                  <a:pt x="159339" y="134379"/>
                  <a:pt x="159246" y="139030"/>
                  <a:pt x="157014" y="142782"/>
                </a:cubicBezTo>
                <a:cubicBezTo>
                  <a:pt x="154781" y="146534"/>
                  <a:pt x="150719" y="148828"/>
                  <a:pt x="146348" y="148828"/>
                </a:cubicBezTo>
                <a:lnTo>
                  <a:pt x="12402" y="148828"/>
                </a:lnTo>
                <a:cubicBezTo>
                  <a:pt x="8031" y="148828"/>
                  <a:pt x="4000" y="146534"/>
                  <a:pt x="1736" y="142782"/>
                </a:cubicBezTo>
                <a:cubicBezTo>
                  <a:pt x="-527" y="139030"/>
                  <a:pt x="-589" y="134379"/>
                  <a:pt x="1488" y="130535"/>
                </a:cubicBezTo>
                <a:lnTo>
                  <a:pt x="68461" y="6511"/>
                </a:lnTo>
                <a:cubicBezTo>
                  <a:pt x="70631" y="2511"/>
                  <a:pt x="74817" y="0"/>
                  <a:pt x="79375" y="0"/>
                </a:cubicBezTo>
                <a:close/>
                <a:moveTo>
                  <a:pt x="79375" y="52090"/>
                </a:moveTo>
                <a:cubicBezTo>
                  <a:pt x="75251" y="52090"/>
                  <a:pt x="71934" y="55407"/>
                  <a:pt x="71934" y="59531"/>
                </a:cubicBezTo>
                <a:lnTo>
                  <a:pt x="71934" y="94258"/>
                </a:lnTo>
                <a:cubicBezTo>
                  <a:pt x="71934" y="98382"/>
                  <a:pt x="75251" y="101699"/>
                  <a:pt x="79375" y="101699"/>
                </a:cubicBezTo>
                <a:cubicBezTo>
                  <a:pt x="83499" y="101699"/>
                  <a:pt x="86816" y="98382"/>
                  <a:pt x="86816" y="94258"/>
                </a:cubicBezTo>
                <a:lnTo>
                  <a:pt x="86816" y="59531"/>
                </a:lnTo>
                <a:cubicBezTo>
                  <a:pt x="86816" y="55407"/>
                  <a:pt x="83499" y="52090"/>
                  <a:pt x="79375" y="52090"/>
                </a:cubicBezTo>
                <a:close/>
                <a:moveTo>
                  <a:pt x="87654" y="119062"/>
                </a:moveTo>
                <a:cubicBezTo>
                  <a:pt x="87842" y="115990"/>
                  <a:pt x="86309" y="113066"/>
                  <a:pt x="83675" y="111473"/>
                </a:cubicBezTo>
                <a:cubicBezTo>
                  <a:pt x="81041" y="109879"/>
                  <a:pt x="77740" y="109879"/>
                  <a:pt x="75106" y="111473"/>
                </a:cubicBezTo>
                <a:cubicBezTo>
                  <a:pt x="72472" y="113066"/>
                  <a:pt x="70939" y="115990"/>
                  <a:pt x="71127" y="119062"/>
                </a:cubicBezTo>
                <a:cubicBezTo>
                  <a:pt x="70939" y="122135"/>
                  <a:pt x="72472" y="125059"/>
                  <a:pt x="75106" y="126652"/>
                </a:cubicBezTo>
                <a:cubicBezTo>
                  <a:pt x="77740" y="128246"/>
                  <a:pt x="81041" y="128246"/>
                  <a:pt x="83675" y="126652"/>
                </a:cubicBezTo>
                <a:cubicBezTo>
                  <a:pt x="86309" y="125059"/>
                  <a:pt x="87842" y="122135"/>
                  <a:pt x="87654" y="119062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3" name="Text 21"/>
          <p:cNvSpPr/>
          <p:nvPr/>
        </p:nvSpPr>
        <p:spPr>
          <a:xfrm>
            <a:off x="769938" y="4587875"/>
            <a:ext cx="1111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Ethical Challenges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12961" y="4937125"/>
            <a:ext cx="69453" cy="111125"/>
          </a:xfrm>
          <a:custGeom>
            <a:avLst/>
            <a:gdLst/>
            <a:ahLst/>
            <a:cxnLst/>
            <a:rect l="l" t="t" r="r" b="b"/>
            <a:pathLst>
              <a:path w="69453" h="111125">
                <a:moveTo>
                  <a:pt x="67521" y="50657"/>
                </a:moveTo>
                <a:cubicBezTo>
                  <a:pt x="70234" y="53370"/>
                  <a:pt x="70234" y="57776"/>
                  <a:pt x="67521" y="60489"/>
                </a:cubicBezTo>
                <a:lnTo>
                  <a:pt x="25850" y="102161"/>
                </a:lnTo>
                <a:cubicBezTo>
                  <a:pt x="23137" y="104874"/>
                  <a:pt x="18731" y="104874"/>
                  <a:pt x="16018" y="102161"/>
                </a:cubicBezTo>
                <a:cubicBezTo>
                  <a:pt x="13305" y="99448"/>
                  <a:pt x="13305" y="95042"/>
                  <a:pt x="16018" y="92329"/>
                </a:cubicBezTo>
                <a:lnTo>
                  <a:pt x="52784" y="55563"/>
                </a:lnTo>
                <a:lnTo>
                  <a:pt x="16039" y="18796"/>
                </a:lnTo>
                <a:cubicBezTo>
                  <a:pt x="13326" y="16083"/>
                  <a:pt x="13326" y="11677"/>
                  <a:pt x="16039" y="8964"/>
                </a:cubicBezTo>
                <a:cubicBezTo>
                  <a:pt x="18752" y="6251"/>
                  <a:pt x="23158" y="6251"/>
                  <a:pt x="25871" y="8964"/>
                </a:cubicBezTo>
                <a:lnTo>
                  <a:pt x="67543" y="50636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5" name="Text 23"/>
          <p:cNvSpPr/>
          <p:nvPr/>
        </p:nvSpPr>
        <p:spPr>
          <a:xfrm>
            <a:off x="678656" y="4905375"/>
            <a:ext cx="34290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Participants may feel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implicit coercion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due to hierarchical relationships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12961" y="5159375"/>
            <a:ext cx="69453" cy="111125"/>
          </a:xfrm>
          <a:custGeom>
            <a:avLst/>
            <a:gdLst/>
            <a:ahLst/>
            <a:cxnLst/>
            <a:rect l="l" t="t" r="r" b="b"/>
            <a:pathLst>
              <a:path w="69453" h="111125">
                <a:moveTo>
                  <a:pt x="67521" y="50657"/>
                </a:moveTo>
                <a:cubicBezTo>
                  <a:pt x="70234" y="53370"/>
                  <a:pt x="70234" y="57776"/>
                  <a:pt x="67521" y="60489"/>
                </a:cubicBezTo>
                <a:lnTo>
                  <a:pt x="25850" y="102161"/>
                </a:lnTo>
                <a:cubicBezTo>
                  <a:pt x="23137" y="104874"/>
                  <a:pt x="18731" y="104874"/>
                  <a:pt x="16018" y="102161"/>
                </a:cubicBezTo>
                <a:cubicBezTo>
                  <a:pt x="13305" y="99448"/>
                  <a:pt x="13305" y="95042"/>
                  <a:pt x="16018" y="92329"/>
                </a:cubicBezTo>
                <a:lnTo>
                  <a:pt x="52784" y="55563"/>
                </a:lnTo>
                <a:lnTo>
                  <a:pt x="16039" y="18796"/>
                </a:lnTo>
                <a:cubicBezTo>
                  <a:pt x="13326" y="16083"/>
                  <a:pt x="13326" y="11677"/>
                  <a:pt x="16039" y="8964"/>
                </a:cubicBezTo>
                <a:cubicBezTo>
                  <a:pt x="18752" y="6251"/>
                  <a:pt x="23158" y="6251"/>
                  <a:pt x="25871" y="8964"/>
                </a:cubicBezTo>
                <a:lnTo>
                  <a:pt x="67543" y="50636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7" name="Text 25"/>
          <p:cNvSpPr/>
          <p:nvPr/>
        </p:nvSpPr>
        <p:spPr>
          <a:xfrm>
            <a:off x="678656" y="5127625"/>
            <a:ext cx="3325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Power differentials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may shape responses and participation decisions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12961" y="5381625"/>
            <a:ext cx="69453" cy="111125"/>
          </a:xfrm>
          <a:custGeom>
            <a:avLst/>
            <a:gdLst/>
            <a:ahLst/>
            <a:cxnLst/>
            <a:rect l="l" t="t" r="r" b="b"/>
            <a:pathLst>
              <a:path w="69453" h="111125">
                <a:moveTo>
                  <a:pt x="67521" y="50657"/>
                </a:moveTo>
                <a:cubicBezTo>
                  <a:pt x="70234" y="53370"/>
                  <a:pt x="70234" y="57776"/>
                  <a:pt x="67521" y="60489"/>
                </a:cubicBezTo>
                <a:lnTo>
                  <a:pt x="25850" y="102161"/>
                </a:lnTo>
                <a:cubicBezTo>
                  <a:pt x="23137" y="104874"/>
                  <a:pt x="18731" y="104874"/>
                  <a:pt x="16018" y="102161"/>
                </a:cubicBezTo>
                <a:cubicBezTo>
                  <a:pt x="13305" y="99448"/>
                  <a:pt x="13305" y="95042"/>
                  <a:pt x="16018" y="92329"/>
                </a:cubicBezTo>
                <a:lnTo>
                  <a:pt x="52784" y="55563"/>
                </a:lnTo>
                <a:lnTo>
                  <a:pt x="16039" y="18796"/>
                </a:lnTo>
                <a:cubicBezTo>
                  <a:pt x="13326" y="16083"/>
                  <a:pt x="13326" y="11677"/>
                  <a:pt x="16039" y="8964"/>
                </a:cubicBezTo>
                <a:cubicBezTo>
                  <a:pt x="18752" y="6251"/>
                  <a:pt x="23158" y="6251"/>
                  <a:pt x="25871" y="8964"/>
                </a:cubicBezTo>
                <a:lnTo>
                  <a:pt x="67543" y="50636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9" name="Text 27"/>
          <p:cNvSpPr/>
          <p:nvPr/>
        </p:nvSpPr>
        <p:spPr>
          <a:xfrm>
            <a:off x="678656" y="5349875"/>
            <a:ext cx="2976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Researcher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assumptions may bias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interpretation and analysis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159500" y="1127125"/>
            <a:ext cx="5715000" cy="2936875"/>
          </a:xfrm>
          <a:custGeom>
            <a:avLst/>
            <a:gdLst/>
            <a:ahLst/>
            <a:cxnLst/>
            <a:rect l="l" t="t" r="r" b="b"/>
            <a:pathLst>
              <a:path w="5715000" h="2936875">
                <a:moveTo>
                  <a:pt x="31750" y="0"/>
                </a:moveTo>
                <a:lnTo>
                  <a:pt x="5683250" y="0"/>
                </a:lnTo>
                <a:cubicBezTo>
                  <a:pt x="5700773" y="0"/>
                  <a:pt x="5715000" y="14227"/>
                  <a:pt x="5715000" y="31750"/>
                </a:cubicBezTo>
                <a:lnTo>
                  <a:pt x="5715000" y="2873380"/>
                </a:lnTo>
                <a:cubicBezTo>
                  <a:pt x="5715000" y="2908447"/>
                  <a:pt x="5686572" y="2936875"/>
                  <a:pt x="5651505" y="2936875"/>
                </a:cubicBezTo>
                <a:lnTo>
                  <a:pt x="63495" y="2936875"/>
                </a:lnTo>
                <a:cubicBezTo>
                  <a:pt x="28428" y="2936875"/>
                  <a:pt x="0" y="2908447"/>
                  <a:pt x="0" y="287338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7625" dist="31750" dir="5400000">
              <a:srgbClr val="000000">
                <a:alpha val="10196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159500" y="1127125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31750" y="0"/>
                </a:moveTo>
                <a:lnTo>
                  <a:pt x="5683250" y="0"/>
                </a:lnTo>
                <a:cubicBezTo>
                  <a:pt x="5700773" y="0"/>
                  <a:pt x="5715000" y="14227"/>
                  <a:pt x="5715000" y="31750"/>
                </a:cubicBezTo>
                <a:lnTo>
                  <a:pt x="571500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32" name="Shape 30"/>
          <p:cNvSpPr/>
          <p:nvPr/>
        </p:nvSpPr>
        <p:spPr>
          <a:xfrm>
            <a:off x="6306344" y="1301750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0801" y="0"/>
                  <a:pt x="82228" y="310"/>
                  <a:pt x="83530" y="899"/>
                </a:cubicBezTo>
                <a:lnTo>
                  <a:pt x="141945" y="25673"/>
                </a:lnTo>
                <a:cubicBezTo>
                  <a:pt x="148766" y="28556"/>
                  <a:pt x="153851" y="35285"/>
                  <a:pt x="153820" y="43408"/>
                </a:cubicBezTo>
                <a:cubicBezTo>
                  <a:pt x="153665" y="74166"/>
                  <a:pt x="141015" y="130442"/>
                  <a:pt x="87592" y="156021"/>
                </a:cubicBezTo>
                <a:cubicBezTo>
                  <a:pt x="82414" y="158502"/>
                  <a:pt x="76398" y="158502"/>
                  <a:pt x="71220" y="156021"/>
                </a:cubicBezTo>
                <a:cubicBezTo>
                  <a:pt x="17766" y="130442"/>
                  <a:pt x="5147" y="74166"/>
                  <a:pt x="4992" y="43408"/>
                </a:cubicBezTo>
                <a:cubicBezTo>
                  <a:pt x="4961" y="35285"/>
                  <a:pt x="10046" y="28556"/>
                  <a:pt x="16867" y="25673"/>
                </a:cubicBezTo>
                <a:lnTo>
                  <a:pt x="75251" y="899"/>
                </a:lnTo>
                <a:cubicBezTo>
                  <a:pt x="76553" y="310"/>
                  <a:pt x="77949" y="0"/>
                  <a:pt x="79375" y="0"/>
                </a:cubicBezTo>
                <a:close/>
                <a:moveTo>
                  <a:pt x="79375" y="20712"/>
                </a:moveTo>
                <a:lnTo>
                  <a:pt x="79375" y="137945"/>
                </a:lnTo>
                <a:cubicBezTo>
                  <a:pt x="122163" y="117233"/>
                  <a:pt x="133666" y="71344"/>
                  <a:pt x="133945" y="43873"/>
                </a:cubicBezTo>
                <a:lnTo>
                  <a:pt x="79375" y="20743"/>
                </a:lnTo>
                <a:lnTo>
                  <a:pt x="79375" y="20743"/>
                </a:ln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33" name="Text 31"/>
          <p:cNvSpPr/>
          <p:nvPr/>
        </p:nvSpPr>
        <p:spPr>
          <a:xfrm>
            <a:off x="6484938" y="1270000"/>
            <a:ext cx="5341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Ethical Safeguards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286500" y="1587500"/>
            <a:ext cx="5516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Following Cameron (2021), Fleming &amp; Zegwaard (2018), Labaree (2002)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286500" y="184150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31752" y="0"/>
                </a:moveTo>
                <a:lnTo>
                  <a:pt x="5429248" y="0"/>
                </a:lnTo>
                <a:cubicBezTo>
                  <a:pt x="5446784" y="0"/>
                  <a:pt x="5461000" y="14216"/>
                  <a:pt x="5461000" y="31752"/>
                </a:cubicBezTo>
                <a:lnTo>
                  <a:pt x="5461000" y="444498"/>
                </a:lnTo>
                <a:cubicBezTo>
                  <a:pt x="5461000" y="462034"/>
                  <a:pt x="5446784" y="476250"/>
                  <a:pt x="5429248" y="476250"/>
                </a:cubicBezTo>
                <a:lnTo>
                  <a:pt x="31752" y="476250"/>
                </a:lnTo>
                <a:cubicBezTo>
                  <a:pt x="14216" y="476250"/>
                  <a:pt x="0" y="462034"/>
                  <a:pt x="0" y="444498"/>
                </a:cubicBezTo>
                <a:lnTo>
                  <a:pt x="0" y="31752"/>
                </a:lnTo>
                <a:cubicBezTo>
                  <a:pt x="0" y="14216"/>
                  <a:pt x="14216" y="0"/>
                  <a:pt x="31752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6381750" y="19526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37" name="Text 35"/>
          <p:cNvSpPr/>
          <p:nvPr/>
        </p:nvSpPr>
        <p:spPr>
          <a:xfrm>
            <a:off x="6452629" y="1984375"/>
            <a:ext cx="952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635750" y="1936750"/>
            <a:ext cx="30003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Explicit Informed Consent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635750" y="2095500"/>
            <a:ext cx="29924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Emphasizing voluntary participation without professional consequences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286500" y="238125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31752" y="0"/>
                </a:moveTo>
                <a:lnTo>
                  <a:pt x="5429248" y="0"/>
                </a:lnTo>
                <a:cubicBezTo>
                  <a:pt x="5446784" y="0"/>
                  <a:pt x="5461000" y="14216"/>
                  <a:pt x="5461000" y="31752"/>
                </a:cubicBezTo>
                <a:lnTo>
                  <a:pt x="5461000" y="444498"/>
                </a:lnTo>
                <a:cubicBezTo>
                  <a:pt x="5461000" y="462034"/>
                  <a:pt x="5446784" y="476250"/>
                  <a:pt x="5429248" y="476250"/>
                </a:cubicBezTo>
                <a:lnTo>
                  <a:pt x="31752" y="476250"/>
                </a:lnTo>
                <a:cubicBezTo>
                  <a:pt x="14216" y="476250"/>
                  <a:pt x="0" y="462034"/>
                  <a:pt x="0" y="444498"/>
                </a:cubicBezTo>
                <a:lnTo>
                  <a:pt x="0" y="31752"/>
                </a:lnTo>
                <a:cubicBezTo>
                  <a:pt x="0" y="14216"/>
                  <a:pt x="14216" y="0"/>
                  <a:pt x="31752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6381750" y="24923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2" name="Text 40"/>
          <p:cNvSpPr/>
          <p:nvPr/>
        </p:nvSpPr>
        <p:spPr>
          <a:xfrm>
            <a:off x="6446366" y="2524125"/>
            <a:ext cx="1111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635750" y="2476500"/>
            <a:ext cx="21590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Anonymous Survey Instruments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635750" y="2635250"/>
            <a:ext cx="2151063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 junior colleagues to mitigate power differentials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286500" y="292100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31752" y="0"/>
                </a:moveTo>
                <a:lnTo>
                  <a:pt x="5429248" y="0"/>
                </a:lnTo>
                <a:cubicBezTo>
                  <a:pt x="5446784" y="0"/>
                  <a:pt x="5461000" y="14216"/>
                  <a:pt x="5461000" y="31752"/>
                </a:cubicBezTo>
                <a:lnTo>
                  <a:pt x="5461000" y="444498"/>
                </a:lnTo>
                <a:cubicBezTo>
                  <a:pt x="5461000" y="462034"/>
                  <a:pt x="5446784" y="476250"/>
                  <a:pt x="5429248" y="476250"/>
                </a:cubicBezTo>
                <a:lnTo>
                  <a:pt x="31752" y="476250"/>
                </a:lnTo>
                <a:cubicBezTo>
                  <a:pt x="14216" y="476250"/>
                  <a:pt x="0" y="462034"/>
                  <a:pt x="0" y="444498"/>
                </a:cubicBezTo>
                <a:lnTo>
                  <a:pt x="0" y="31752"/>
                </a:lnTo>
                <a:cubicBezTo>
                  <a:pt x="0" y="14216"/>
                  <a:pt x="14216" y="0"/>
                  <a:pt x="31752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6381750" y="30321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7" name="Text 45"/>
          <p:cNvSpPr/>
          <p:nvPr/>
        </p:nvSpPr>
        <p:spPr>
          <a:xfrm>
            <a:off x="6445126" y="3063875"/>
            <a:ext cx="1111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635750" y="3016250"/>
            <a:ext cx="2341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Reflexivity Journal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635750" y="3175000"/>
            <a:ext cx="2333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Documenting positionality throughout research process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286500" y="346075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31752" y="0"/>
                </a:moveTo>
                <a:lnTo>
                  <a:pt x="5429248" y="0"/>
                </a:lnTo>
                <a:cubicBezTo>
                  <a:pt x="5446784" y="0"/>
                  <a:pt x="5461000" y="14216"/>
                  <a:pt x="5461000" y="31752"/>
                </a:cubicBezTo>
                <a:lnTo>
                  <a:pt x="5461000" y="444498"/>
                </a:lnTo>
                <a:cubicBezTo>
                  <a:pt x="5461000" y="462034"/>
                  <a:pt x="5446784" y="476250"/>
                  <a:pt x="5429248" y="476250"/>
                </a:cubicBezTo>
                <a:lnTo>
                  <a:pt x="31752" y="476250"/>
                </a:lnTo>
                <a:cubicBezTo>
                  <a:pt x="14216" y="476250"/>
                  <a:pt x="0" y="462034"/>
                  <a:pt x="0" y="444498"/>
                </a:cubicBezTo>
                <a:lnTo>
                  <a:pt x="0" y="31752"/>
                </a:lnTo>
                <a:cubicBezTo>
                  <a:pt x="0" y="14216"/>
                  <a:pt x="14216" y="0"/>
                  <a:pt x="31752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6381750" y="35718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52" name="Text 50"/>
          <p:cNvSpPr/>
          <p:nvPr/>
        </p:nvSpPr>
        <p:spPr>
          <a:xfrm>
            <a:off x="6444258" y="3603625"/>
            <a:ext cx="1111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635750" y="3556000"/>
            <a:ext cx="1666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External Peer Debriefing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635750" y="3714750"/>
            <a:ext cx="1658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Review to identify potential insider bias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159500" y="4206875"/>
            <a:ext cx="5715000" cy="2301875"/>
          </a:xfrm>
          <a:custGeom>
            <a:avLst/>
            <a:gdLst/>
            <a:ahLst/>
            <a:cxnLst/>
            <a:rect l="l" t="t" r="r" b="b"/>
            <a:pathLst>
              <a:path w="5715000" h="2301875">
                <a:moveTo>
                  <a:pt x="31750" y="0"/>
                </a:moveTo>
                <a:lnTo>
                  <a:pt x="5683250" y="0"/>
                </a:lnTo>
                <a:cubicBezTo>
                  <a:pt x="5700773" y="0"/>
                  <a:pt x="5715000" y="14227"/>
                  <a:pt x="5715000" y="31750"/>
                </a:cubicBezTo>
                <a:lnTo>
                  <a:pt x="5715000" y="2238366"/>
                </a:lnTo>
                <a:cubicBezTo>
                  <a:pt x="5715000" y="2273441"/>
                  <a:pt x="5686566" y="2301875"/>
                  <a:pt x="5651491" y="2301875"/>
                </a:cubicBezTo>
                <a:lnTo>
                  <a:pt x="63509" y="2301875"/>
                </a:lnTo>
                <a:cubicBezTo>
                  <a:pt x="28434" y="2301875"/>
                  <a:pt x="0" y="2273441"/>
                  <a:pt x="0" y="2238366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7625" dist="31750" dir="5400000">
              <a:srgbClr val="000000">
                <a:alpha val="10196"/>
              </a:srgbClr>
            </a:outerShdw>
          </a:effectLst>
        </p:spPr>
      </p:sp>
      <p:sp>
        <p:nvSpPr>
          <p:cNvPr id="56" name="Shape 54"/>
          <p:cNvSpPr/>
          <p:nvPr/>
        </p:nvSpPr>
        <p:spPr>
          <a:xfrm>
            <a:off x="6159500" y="4206875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31750" y="0"/>
                </a:moveTo>
                <a:lnTo>
                  <a:pt x="5683250" y="0"/>
                </a:lnTo>
                <a:cubicBezTo>
                  <a:pt x="5700773" y="0"/>
                  <a:pt x="5715000" y="14227"/>
                  <a:pt x="5715000" y="31750"/>
                </a:cubicBezTo>
                <a:lnTo>
                  <a:pt x="5715000" y="31750"/>
                </a:lnTo>
                <a:lnTo>
                  <a:pt x="0" y="31750"/>
                </a:ln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57" name="Shape 55"/>
          <p:cNvSpPr/>
          <p:nvPr/>
        </p:nvSpPr>
        <p:spPr>
          <a:xfrm>
            <a:off x="6324203" y="4389438"/>
            <a:ext cx="107156" cy="142875"/>
          </a:xfrm>
          <a:custGeom>
            <a:avLst/>
            <a:gdLst/>
            <a:ahLst/>
            <a:cxnLst/>
            <a:rect l="l" t="t" r="r" b="b"/>
            <a:pathLst>
              <a:path w="107156" h="142875">
                <a:moveTo>
                  <a:pt x="35719" y="26789"/>
                </a:moveTo>
                <a:lnTo>
                  <a:pt x="35719" y="44648"/>
                </a:lnTo>
                <a:lnTo>
                  <a:pt x="71438" y="44648"/>
                </a:lnTo>
                <a:lnTo>
                  <a:pt x="71438" y="26789"/>
                </a:lnTo>
                <a:cubicBezTo>
                  <a:pt x="71438" y="16939"/>
                  <a:pt x="63429" y="8930"/>
                  <a:pt x="53578" y="8930"/>
                </a:cubicBezTo>
                <a:cubicBezTo>
                  <a:pt x="43728" y="8930"/>
                  <a:pt x="35719" y="16939"/>
                  <a:pt x="35719" y="26789"/>
                </a:cubicBezTo>
                <a:close/>
                <a:moveTo>
                  <a:pt x="17859" y="44648"/>
                </a:moveTo>
                <a:lnTo>
                  <a:pt x="17859" y="26789"/>
                </a:lnTo>
                <a:cubicBezTo>
                  <a:pt x="17859" y="7060"/>
                  <a:pt x="33849" y="-8930"/>
                  <a:pt x="53578" y="-8930"/>
                </a:cubicBezTo>
                <a:cubicBezTo>
                  <a:pt x="73307" y="-8930"/>
                  <a:pt x="89297" y="7060"/>
                  <a:pt x="89297" y="26789"/>
                </a:cubicBezTo>
                <a:lnTo>
                  <a:pt x="89297" y="44648"/>
                </a:lnTo>
                <a:cubicBezTo>
                  <a:pt x="99147" y="44648"/>
                  <a:pt x="107156" y="52657"/>
                  <a:pt x="107156" y="62508"/>
                </a:cubicBezTo>
                <a:lnTo>
                  <a:pt x="107156" y="125016"/>
                </a:lnTo>
                <a:cubicBezTo>
                  <a:pt x="107156" y="134866"/>
                  <a:pt x="99147" y="142875"/>
                  <a:pt x="89297" y="142875"/>
                </a:cubicBezTo>
                <a:lnTo>
                  <a:pt x="17859" y="142875"/>
                </a:lnTo>
                <a:cubicBezTo>
                  <a:pt x="8009" y="142875"/>
                  <a:pt x="0" y="134866"/>
                  <a:pt x="0" y="125016"/>
                </a:cubicBezTo>
                <a:lnTo>
                  <a:pt x="0" y="62508"/>
                </a:lnTo>
                <a:cubicBezTo>
                  <a:pt x="0" y="52657"/>
                  <a:pt x="8009" y="44648"/>
                  <a:pt x="17859" y="44648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58" name="Text 56"/>
          <p:cNvSpPr/>
          <p:nvPr/>
        </p:nvSpPr>
        <p:spPr>
          <a:xfrm>
            <a:off x="6469063" y="4349750"/>
            <a:ext cx="5349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Data Protection &amp; IRB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6286500" y="466725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31752" y="0"/>
                </a:moveTo>
                <a:lnTo>
                  <a:pt x="5429248" y="0"/>
                </a:lnTo>
                <a:cubicBezTo>
                  <a:pt x="5446784" y="0"/>
                  <a:pt x="5461000" y="14216"/>
                  <a:pt x="5461000" y="31752"/>
                </a:cubicBezTo>
                <a:lnTo>
                  <a:pt x="5461000" y="444498"/>
                </a:lnTo>
                <a:cubicBezTo>
                  <a:pt x="5461000" y="462034"/>
                  <a:pt x="5446784" y="476250"/>
                  <a:pt x="5429248" y="476250"/>
                </a:cubicBezTo>
                <a:lnTo>
                  <a:pt x="31752" y="476250"/>
                </a:lnTo>
                <a:cubicBezTo>
                  <a:pt x="14216" y="476250"/>
                  <a:pt x="0" y="462034"/>
                  <a:pt x="0" y="444498"/>
                </a:cubicBezTo>
                <a:lnTo>
                  <a:pt x="0" y="31752"/>
                </a:lnTo>
                <a:cubicBezTo>
                  <a:pt x="0" y="14216"/>
                  <a:pt x="14216" y="0"/>
                  <a:pt x="31752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6350000" y="4730750"/>
            <a:ext cx="5389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IRB Approval: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6350000" y="4921250"/>
            <a:ext cx="5389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Doctoral institution + Indonesian ethics committees (BRIN)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6302375" y="5207000"/>
            <a:ext cx="5445125" cy="635000"/>
          </a:xfrm>
          <a:custGeom>
            <a:avLst/>
            <a:gdLst/>
            <a:ahLst/>
            <a:cxnLst/>
            <a:rect l="l" t="t" r="r" b="b"/>
            <a:pathLst>
              <a:path w="5445125" h="635000">
                <a:moveTo>
                  <a:pt x="31750" y="0"/>
                </a:moveTo>
                <a:lnTo>
                  <a:pt x="5413375" y="0"/>
                </a:lnTo>
                <a:cubicBezTo>
                  <a:pt x="5430898" y="0"/>
                  <a:pt x="5445125" y="14227"/>
                  <a:pt x="5445125" y="31750"/>
                </a:cubicBezTo>
                <a:lnTo>
                  <a:pt x="5445125" y="603250"/>
                </a:lnTo>
                <a:cubicBezTo>
                  <a:pt x="5445125" y="620773"/>
                  <a:pt x="5430898" y="635000"/>
                  <a:pt x="5413375" y="635000"/>
                </a:cubicBezTo>
                <a:lnTo>
                  <a:pt x="31750" y="635000"/>
                </a:lnTo>
                <a:cubicBezTo>
                  <a:pt x="14227" y="635000"/>
                  <a:pt x="0" y="620773"/>
                  <a:pt x="0" y="603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6302375" y="5207000"/>
            <a:ext cx="31750" cy="635000"/>
          </a:xfrm>
          <a:custGeom>
            <a:avLst/>
            <a:gdLst/>
            <a:ahLst/>
            <a:cxnLst/>
            <a:rect l="l" t="t" r="r" b="b"/>
            <a:pathLst>
              <a:path w="31750" h="635000">
                <a:moveTo>
                  <a:pt x="31750" y="0"/>
                </a:moveTo>
                <a:lnTo>
                  <a:pt x="31750" y="0"/>
                </a:lnTo>
                <a:lnTo>
                  <a:pt x="31750" y="635000"/>
                </a:lnTo>
                <a:lnTo>
                  <a:pt x="31750" y="635000"/>
                </a:lnTo>
                <a:cubicBezTo>
                  <a:pt x="14227" y="635000"/>
                  <a:pt x="0" y="620773"/>
                  <a:pt x="0" y="603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4" name="Text 62"/>
          <p:cNvSpPr/>
          <p:nvPr/>
        </p:nvSpPr>
        <p:spPr>
          <a:xfrm>
            <a:off x="6381750" y="5270500"/>
            <a:ext cx="5357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SIBARU Data Protocol: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6381750" y="5461000"/>
            <a:ext cx="5357813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 access to individual citizen records.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SIBARU discussed only as organizational case using aggregate, publicly reported statistics.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6286500" y="590550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31752" y="0"/>
                </a:moveTo>
                <a:lnTo>
                  <a:pt x="5429248" y="0"/>
                </a:lnTo>
                <a:cubicBezTo>
                  <a:pt x="5446784" y="0"/>
                  <a:pt x="5461000" y="14216"/>
                  <a:pt x="5461000" y="31752"/>
                </a:cubicBezTo>
                <a:lnTo>
                  <a:pt x="5461000" y="444498"/>
                </a:lnTo>
                <a:cubicBezTo>
                  <a:pt x="5461000" y="462034"/>
                  <a:pt x="5446784" y="476250"/>
                  <a:pt x="5429248" y="476250"/>
                </a:cubicBezTo>
                <a:lnTo>
                  <a:pt x="31752" y="476250"/>
                </a:lnTo>
                <a:cubicBezTo>
                  <a:pt x="14216" y="476250"/>
                  <a:pt x="0" y="462034"/>
                  <a:pt x="0" y="444498"/>
                </a:cubicBezTo>
                <a:lnTo>
                  <a:pt x="0" y="31752"/>
                </a:lnTo>
                <a:cubicBezTo>
                  <a:pt x="0" y="14216"/>
                  <a:pt x="14216" y="0"/>
                  <a:pt x="31752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67" name="Text 65"/>
          <p:cNvSpPr/>
          <p:nvPr/>
        </p:nvSpPr>
        <p:spPr>
          <a:xfrm>
            <a:off x="6350000" y="5969000"/>
            <a:ext cx="5389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Legal Compliance: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6350000" y="6159500"/>
            <a:ext cx="5389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Indonesia's Personal Data Protection Law (UU PDP No. 27/2022)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317500" y="7753325"/>
            <a:ext cx="11557000" cy="539750"/>
          </a:xfrm>
          <a:custGeom>
            <a:avLst/>
            <a:gdLst/>
            <a:ahLst/>
            <a:cxnLst/>
            <a:rect l="l" t="t" r="r" b="b"/>
            <a:pathLst>
              <a:path w="11557000" h="539750">
                <a:moveTo>
                  <a:pt x="63502" y="0"/>
                </a:moveTo>
                <a:lnTo>
                  <a:pt x="11493498" y="0"/>
                </a:lnTo>
                <a:cubicBezTo>
                  <a:pt x="11528569" y="0"/>
                  <a:pt x="11557000" y="28431"/>
                  <a:pt x="11557000" y="63502"/>
                </a:cubicBezTo>
                <a:lnTo>
                  <a:pt x="11557000" y="476248"/>
                </a:lnTo>
                <a:cubicBezTo>
                  <a:pt x="11557000" y="511319"/>
                  <a:pt x="11528569" y="539750"/>
                  <a:pt x="11493498" y="539750"/>
                </a:cubicBezTo>
                <a:lnTo>
                  <a:pt x="63502" y="539750"/>
                </a:lnTo>
                <a:cubicBezTo>
                  <a:pt x="28431" y="539750"/>
                  <a:pt x="0" y="511319"/>
                  <a:pt x="0" y="476248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0" name="Shape 68"/>
          <p:cNvSpPr/>
          <p:nvPr/>
        </p:nvSpPr>
        <p:spPr>
          <a:xfrm>
            <a:off x="412750" y="7943825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119062" y="9922"/>
                </a:moveTo>
                <a:lnTo>
                  <a:pt x="158750" y="9922"/>
                </a:lnTo>
                <a:cubicBezTo>
                  <a:pt x="164238" y="9922"/>
                  <a:pt x="168672" y="14356"/>
                  <a:pt x="168672" y="19844"/>
                </a:cubicBezTo>
                <a:cubicBezTo>
                  <a:pt x="168672" y="25332"/>
                  <a:pt x="164238" y="29766"/>
                  <a:pt x="158750" y="29766"/>
                </a:cubicBezTo>
                <a:lnTo>
                  <a:pt x="123527" y="29766"/>
                </a:lnTo>
                <a:cubicBezTo>
                  <a:pt x="121915" y="37765"/>
                  <a:pt x="116427" y="44369"/>
                  <a:pt x="109141" y="47532"/>
                </a:cubicBezTo>
                <a:lnTo>
                  <a:pt x="109141" y="138906"/>
                </a:lnTo>
                <a:lnTo>
                  <a:pt x="158750" y="138906"/>
                </a:lnTo>
                <a:cubicBezTo>
                  <a:pt x="164238" y="138906"/>
                  <a:pt x="168672" y="143340"/>
                  <a:pt x="168672" y="148828"/>
                </a:cubicBezTo>
                <a:cubicBezTo>
                  <a:pt x="168672" y="154316"/>
                  <a:pt x="164238" y="158750"/>
                  <a:pt x="158750" y="158750"/>
                </a:cubicBezTo>
                <a:lnTo>
                  <a:pt x="39688" y="158750"/>
                </a:lnTo>
                <a:cubicBezTo>
                  <a:pt x="34199" y="158750"/>
                  <a:pt x="29766" y="154316"/>
                  <a:pt x="29766" y="148828"/>
                </a:cubicBezTo>
                <a:cubicBezTo>
                  <a:pt x="29766" y="143340"/>
                  <a:pt x="34199" y="138906"/>
                  <a:pt x="39688" y="138906"/>
                </a:cubicBezTo>
                <a:lnTo>
                  <a:pt x="89297" y="138906"/>
                </a:lnTo>
                <a:lnTo>
                  <a:pt x="89297" y="47532"/>
                </a:lnTo>
                <a:cubicBezTo>
                  <a:pt x="82010" y="44338"/>
                  <a:pt x="76522" y="37734"/>
                  <a:pt x="74910" y="29766"/>
                </a:cubicBezTo>
                <a:lnTo>
                  <a:pt x="39688" y="29766"/>
                </a:lnTo>
                <a:cubicBezTo>
                  <a:pt x="34199" y="29766"/>
                  <a:pt x="29766" y="25332"/>
                  <a:pt x="29766" y="19844"/>
                </a:cubicBezTo>
                <a:cubicBezTo>
                  <a:pt x="29766" y="14356"/>
                  <a:pt x="34199" y="9922"/>
                  <a:pt x="39688" y="9922"/>
                </a:cubicBezTo>
                <a:lnTo>
                  <a:pt x="79375" y="9922"/>
                </a:lnTo>
                <a:cubicBezTo>
                  <a:pt x="83902" y="3907"/>
                  <a:pt x="91095" y="0"/>
                  <a:pt x="99219" y="0"/>
                </a:cubicBezTo>
                <a:cubicBezTo>
                  <a:pt x="107342" y="0"/>
                  <a:pt x="114536" y="3907"/>
                  <a:pt x="119062" y="9922"/>
                </a:cubicBezTo>
                <a:close/>
                <a:moveTo>
                  <a:pt x="136302" y="99219"/>
                </a:moveTo>
                <a:lnTo>
                  <a:pt x="181198" y="99219"/>
                </a:lnTo>
                <a:lnTo>
                  <a:pt x="158750" y="60709"/>
                </a:lnTo>
                <a:lnTo>
                  <a:pt x="136302" y="99219"/>
                </a:lnTo>
                <a:close/>
                <a:moveTo>
                  <a:pt x="158750" y="128984"/>
                </a:moveTo>
                <a:cubicBezTo>
                  <a:pt x="139247" y="128984"/>
                  <a:pt x="123031" y="118442"/>
                  <a:pt x="119683" y="104521"/>
                </a:cubicBezTo>
                <a:cubicBezTo>
                  <a:pt x="118876" y="101110"/>
                  <a:pt x="119993" y="97606"/>
                  <a:pt x="121760" y="94568"/>
                </a:cubicBezTo>
                <a:lnTo>
                  <a:pt x="151278" y="43966"/>
                </a:lnTo>
                <a:cubicBezTo>
                  <a:pt x="152828" y="41300"/>
                  <a:pt x="155680" y="39688"/>
                  <a:pt x="158750" y="39688"/>
                </a:cubicBezTo>
                <a:cubicBezTo>
                  <a:pt x="161820" y="39688"/>
                  <a:pt x="164672" y="41331"/>
                  <a:pt x="166222" y="43966"/>
                </a:cubicBezTo>
                <a:lnTo>
                  <a:pt x="195740" y="94568"/>
                </a:lnTo>
                <a:cubicBezTo>
                  <a:pt x="197507" y="97606"/>
                  <a:pt x="198624" y="101110"/>
                  <a:pt x="197817" y="104521"/>
                </a:cubicBezTo>
                <a:cubicBezTo>
                  <a:pt x="194469" y="118411"/>
                  <a:pt x="178253" y="128984"/>
                  <a:pt x="158750" y="128984"/>
                </a:cubicBezTo>
                <a:close/>
                <a:moveTo>
                  <a:pt x="39315" y="60709"/>
                </a:moveTo>
                <a:lnTo>
                  <a:pt x="16867" y="99219"/>
                </a:lnTo>
                <a:lnTo>
                  <a:pt x="61795" y="99219"/>
                </a:lnTo>
                <a:lnTo>
                  <a:pt x="39315" y="60709"/>
                </a:lnTo>
                <a:close/>
                <a:moveTo>
                  <a:pt x="279" y="104521"/>
                </a:moveTo>
                <a:cubicBezTo>
                  <a:pt x="-527" y="101110"/>
                  <a:pt x="589" y="97606"/>
                  <a:pt x="2356" y="94568"/>
                </a:cubicBezTo>
                <a:lnTo>
                  <a:pt x="31874" y="43966"/>
                </a:lnTo>
                <a:cubicBezTo>
                  <a:pt x="33424" y="41300"/>
                  <a:pt x="36277" y="39688"/>
                  <a:pt x="39346" y="39688"/>
                </a:cubicBezTo>
                <a:cubicBezTo>
                  <a:pt x="42416" y="39688"/>
                  <a:pt x="45269" y="41331"/>
                  <a:pt x="46819" y="43966"/>
                </a:cubicBezTo>
                <a:lnTo>
                  <a:pt x="76336" y="94568"/>
                </a:lnTo>
                <a:cubicBezTo>
                  <a:pt x="78104" y="97606"/>
                  <a:pt x="79220" y="101110"/>
                  <a:pt x="78414" y="104521"/>
                </a:cubicBezTo>
                <a:cubicBezTo>
                  <a:pt x="75065" y="118411"/>
                  <a:pt x="58849" y="128984"/>
                  <a:pt x="39346" y="128984"/>
                </a:cubicBezTo>
                <a:cubicBezTo>
                  <a:pt x="19844" y="128984"/>
                  <a:pt x="3628" y="118442"/>
                  <a:pt x="279" y="104521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71" name="Text 69"/>
          <p:cNvSpPr/>
          <p:nvPr/>
        </p:nvSpPr>
        <p:spPr>
          <a:xfrm>
            <a:off x="706438" y="7848575"/>
            <a:ext cx="8374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Conflict of Interest Management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706438" y="8039075"/>
            <a:ext cx="8374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Disclosure in all outputs • Pre-publication ministry review (factual correction only) • Ethics expertise on dissertation committee • Commitment to publish regardless of findings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0443" y="360443"/>
            <a:ext cx="11534191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spc="99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Impact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0443" y="612754"/>
            <a:ext cx="11633313" cy="3604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54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Expected Contributions &amp; Significance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0443" y="1081330"/>
            <a:ext cx="720887" cy="36044"/>
          </a:xfrm>
          <a:custGeom>
            <a:avLst/>
            <a:gdLst/>
            <a:ahLst/>
            <a:cxnLst/>
            <a:rect l="l" t="t" r="r" b="b"/>
            <a:pathLst>
              <a:path w="720887" h="36044">
                <a:moveTo>
                  <a:pt x="0" y="0"/>
                </a:moveTo>
                <a:lnTo>
                  <a:pt x="720887" y="0"/>
                </a:lnTo>
                <a:lnTo>
                  <a:pt x="720887" y="36044"/>
                </a:lnTo>
                <a:lnTo>
                  <a:pt x="0" y="36044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60443" y="1279574"/>
            <a:ext cx="3730590" cy="3685534"/>
          </a:xfrm>
          <a:custGeom>
            <a:avLst/>
            <a:gdLst/>
            <a:ahLst/>
            <a:cxnLst/>
            <a:rect l="l" t="t" r="r" b="b"/>
            <a:pathLst>
              <a:path w="3730590" h="3685534">
                <a:moveTo>
                  <a:pt x="36044" y="0"/>
                </a:moveTo>
                <a:lnTo>
                  <a:pt x="3694545" y="0"/>
                </a:lnTo>
                <a:cubicBezTo>
                  <a:pt x="3714452" y="0"/>
                  <a:pt x="3730590" y="16138"/>
                  <a:pt x="3730590" y="36044"/>
                </a:cubicBezTo>
                <a:lnTo>
                  <a:pt x="3730590" y="3613445"/>
                </a:lnTo>
                <a:cubicBezTo>
                  <a:pt x="3730590" y="3653259"/>
                  <a:pt x="3698314" y="3685534"/>
                  <a:pt x="3658501" y="3685534"/>
                </a:cubicBezTo>
                <a:lnTo>
                  <a:pt x="72089" y="3685534"/>
                </a:lnTo>
                <a:cubicBezTo>
                  <a:pt x="32275" y="3685534"/>
                  <a:pt x="0" y="3653259"/>
                  <a:pt x="0" y="361344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067" dist="36044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0443" y="1279574"/>
            <a:ext cx="3730590" cy="36044"/>
          </a:xfrm>
          <a:custGeom>
            <a:avLst/>
            <a:gdLst/>
            <a:ahLst/>
            <a:cxnLst/>
            <a:rect l="l" t="t" r="r" b="b"/>
            <a:pathLst>
              <a:path w="3730590" h="36044">
                <a:moveTo>
                  <a:pt x="36044" y="0"/>
                </a:moveTo>
                <a:lnTo>
                  <a:pt x="3694545" y="0"/>
                </a:lnTo>
                <a:cubicBezTo>
                  <a:pt x="3714452" y="0"/>
                  <a:pt x="3730590" y="16138"/>
                  <a:pt x="3730590" y="36044"/>
                </a:cubicBezTo>
                <a:lnTo>
                  <a:pt x="3730590" y="36044"/>
                </a:lnTo>
                <a:lnTo>
                  <a:pt x="0" y="36044"/>
                </a:ln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" name="Shape 5"/>
          <p:cNvSpPr/>
          <p:nvPr/>
        </p:nvSpPr>
        <p:spPr>
          <a:xfrm>
            <a:off x="504621" y="1441774"/>
            <a:ext cx="432532" cy="432532"/>
          </a:xfrm>
          <a:custGeom>
            <a:avLst/>
            <a:gdLst/>
            <a:ahLst/>
            <a:cxnLst/>
            <a:rect l="l" t="t" r="r" b="b"/>
            <a:pathLst>
              <a:path w="432532" h="432532">
                <a:moveTo>
                  <a:pt x="216266" y="0"/>
                </a:moveTo>
                <a:lnTo>
                  <a:pt x="216266" y="0"/>
                </a:lnTo>
                <a:cubicBezTo>
                  <a:pt x="335627" y="0"/>
                  <a:pt x="432532" y="96906"/>
                  <a:pt x="432532" y="216266"/>
                </a:cubicBezTo>
                <a:lnTo>
                  <a:pt x="432532" y="216266"/>
                </a:lnTo>
                <a:cubicBezTo>
                  <a:pt x="432532" y="335627"/>
                  <a:pt x="335627" y="432532"/>
                  <a:pt x="216266" y="432532"/>
                </a:cubicBezTo>
                <a:lnTo>
                  <a:pt x="216266" y="432532"/>
                </a:lnTo>
                <a:cubicBezTo>
                  <a:pt x="96906" y="432532"/>
                  <a:pt x="0" y="335627"/>
                  <a:pt x="0" y="216266"/>
                </a:cubicBezTo>
                <a:lnTo>
                  <a:pt x="0" y="216266"/>
                </a:lnTo>
                <a:cubicBezTo>
                  <a:pt x="0" y="96906"/>
                  <a:pt x="96906" y="0"/>
                  <a:pt x="216266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8" name="Shape 6"/>
          <p:cNvSpPr/>
          <p:nvPr/>
        </p:nvSpPr>
        <p:spPr>
          <a:xfrm>
            <a:off x="642040" y="1567929"/>
            <a:ext cx="157694" cy="180222"/>
          </a:xfrm>
          <a:custGeom>
            <a:avLst/>
            <a:gdLst/>
            <a:ahLst/>
            <a:cxnLst/>
            <a:rect l="l" t="t" r="r" b="b"/>
            <a:pathLst>
              <a:path w="157694" h="180222">
                <a:moveTo>
                  <a:pt x="135166" y="180222"/>
                </a:moveTo>
                <a:lnTo>
                  <a:pt x="33792" y="180222"/>
                </a:lnTo>
                <a:cubicBezTo>
                  <a:pt x="15136" y="180222"/>
                  <a:pt x="0" y="165086"/>
                  <a:pt x="0" y="146430"/>
                </a:cubicBezTo>
                <a:lnTo>
                  <a:pt x="0" y="33792"/>
                </a:lnTo>
                <a:cubicBezTo>
                  <a:pt x="0" y="15136"/>
                  <a:pt x="15136" y="0"/>
                  <a:pt x="33792" y="0"/>
                </a:cubicBezTo>
                <a:lnTo>
                  <a:pt x="140798" y="0"/>
                </a:lnTo>
                <a:cubicBezTo>
                  <a:pt x="150126" y="0"/>
                  <a:pt x="157694" y="7568"/>
                  <a:pt x="157694" y="16896"/>
                </a:cubicBezTo>
                <a:lnTo>
                  <a:pt x="157694" y="118271"/>
                </a:lnTo>
                <a:cubicBezTo>
                  <a:pt x="157694" y="125627"/>
                  <a:pt x="152977" y="131893"/>
                  <a:pt x="146430" y="134216"/>
                </a:cubicBezTo>
                <a:lnTo>
                  <a:pt x="146430" y="157694"/>
                </a:lnTo>
                <a:cubicBezTo>
                  <a:pt x="152660" y="157694"/>
                  <a:pt x="157694" y="162728"/>
                  <a:pt x="157694" y="168958"/>
                </a:cubicBezTo>
                <a:cubicBezTo>
                  <a:pt x="157694" y="175188"/>
                  <a:pt x="152660" y="180222"/>
                  <a:pt x="146430" y="180222"/>
                </a:cubicBezTo>
                <a:lnTo>
                  <a:pt x="135166" y="180222"/>
                </a:lnTo>
                <a:close/>
                <a:moveTo>
                  <a:pt x="33792" y="135166"/>
                </a:moveTo>
                <a:cubicBezTo>
                  <a:pt x="27561" y="135166"/>
                  <a:pt x="22528" y="140200"/>
                  <a:pt x="22528" y="146430"/>
                </a:cubicBezTo>
                <a:cubicBezTo>
                  <a:pt x="22528" y="152660"/>
                  <a:pt x="27561" y="157694"/>
                  <a:pt x="33792" y="157694"/>
                </a:cubicBezTo>
                <a:lnTo>
                  <a:pt x="123902" y="157694"/>
                </a:lnTo>
                <a:lnTo>
                  <a:pt x="123902" y="135166"/>
                </a:lnTo>
                <a:lnTo>
                  <a:pt x="33792" y="135166"/>
                </a:lnTo>
                <a:close/>
                <a:moveTo>
                  <a:pt x="45055" y="53503"/>
                </a:moveTo>
                <a:cubicBezTo>
                  <a:pt x="45055" y="58185"/>
                  <a:pt x="48822" y="61951"/>
                  <a:pt x="53503" y="61951"/>
                </a:cubicBezTo>
                <a:lnTo>
                  <a:pt x="115455" y="61951"/>
                </a:lnTo>
                <a:cubicBezTo>
                  <a:pt x="120136" y="61951"/>
                  <a:pt x="123902" y="58185"/>
                  <a:pt x="123902" y="53503"/>
                </a:cubicBezTo>
                <a:cubicBezTo>
                  <a:pt x="123902" y="48822"/>
                  <a:pt x="120136" y="45055"/>
                  <a:pt x="115455" y="45055"/>
                </a:cubicBezTo>
                <a:lnTo>
                  <a:pt x="53503" y="45055"/>
                </a:lnTo>
                <a:cubicBezTo>
                  <a:pt x="48822" y="45055"/>
                  <a:pt x="45055" y="48822"/>
                  <a:pt x="45055" y="53503"/>
                </a:cubicBezTo>
                <a:close/>
                <a:moveTo>
                  <a:pt x="53503" y="78847"/>
                </a:moveTo>
                <a:cubicBezTo>
                  <a:pt x="48822" y="78847"/>
                  <a:pt x="45055" y="82613"/>
                  <a:pt x="45055" y="87295"/>
                </a:cubicBezTo>
                <a:cubicBezTo>
                  <a:pt x="45055" y="91976"/>
                  <a:pt x="48822" y="95743"/>
                  <a:pt x="53503" y="95743"/>
                </a:cubicBezTo>
                <a:lnTo>
                  <a:pt x="115455" y="95743"/>
                </a:lnTo>
                <a:cubicBezTo>
                  <a:pt x="120136" y="95743"/>
                  <a:pt x="123902" y="91976"/>
                  <a:pt x="123902" y="87295"/>
                </a:cubicBezTo>
                <a:cubicBezTo>
                  <a:pt x="123902" y="82613"/>
                  <a:pt x="120136" y="78847"/>
                  <a:pt x="115455" y="78847"/>
                </a:cubicBezTo>
                <a:lnTo>
                  <a:pt x="53503" y="78847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045286" y="1531885"/>
            <a:ext cx="901109" cy="252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9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Theoretical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04621" y="1982439"/>
            <a:ext cx="3442235" cy="820009"/>
          </a:xfrm>
          <a:custGeom>
            <a:avLst/>
            <a:gdLst/>
            <a:ahLst/>
            <a:cxnLst/>
            <a:rect l="l" t="t" r="r" b="b"/>
            <a:pathLst>
              <a:path w="3442235" h="820009">
                <a:moveTo>
                  <a:pt x="36048" y="0"/>
                </a:moveTo>
                <a:lnTo>
                  <a:pt x="3406187" y="0"/>
                </a:lnTo>
                <a:cubicBezTo>
                  <a:pt x="3426096" y="0"/>
                  <a:pt x="3442235" y="16139"/>
                  <a:pt x="3442235" y="36048"/>
                </a:cubicBezTo>
                <a:lnTo>
                  <a:pt x="3442235" y="783961"/>
                </a:lnTo>
                <a:cubicBezTo>
                  <a:pt x="3442235" y="803870"/>
                  <a:pt x="3426096" y="820009"/>
                  <a:pt x="3406187" y="820009"/>
                </a:cubicBezTo>
                <a:lnTo>
                  <a:pt x="36048" y="820009"/>
                </a:lnTo>
                <a:cubicBezTo>
                  <a:pt x="16139" y="820009"/>
                  <a:pt x="0" y="803870"/>
                  <a:pt x="0" y="783961"/>
                </a:cubicBezTo>
                <a:lnTo>
                  <a:pt x="0" y="36048"/>
                </a:lnTo>
                <a:cubicBezTo>
                  <a:pt x="0" y="16152"/>
                  <a:pt x="16152" y="0"/>
                  <a:pt x="36048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12754" y="2090572"/>
            <a:ext cx="328904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Extend Institutional Theory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12754" y="2342882"/>
            <a:ext cx="3289047" cy="351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9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Apply isomorphism and decoupling concepts to AI governance contexts in developing democracies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04621" y="2906075"/>
            <a:ext cx="3442235" cy="820009"/>
          </a:xfrm>
          <a:custGeom>
            <a:avLst/>
            <a:gdLst/>
            <a:ahLst/>
            <a:cxnLst/>
            <a:rect l="l" t="t" r="r" b="b"/>
            <a:pathLst>
              <a:path w="3442235" h="820009">
                <a:moveTo>
                  <a:pt x="36048" y="0"/>
                </a:moveTo>
                <a:lnTo>
                  <a:pt x="3406187" y="0"/>
                </a:lnTo>
                <a:cubicBezTo>
                  <a:pt x="3426096" y="0"/>
                  <a:pt x="3442235" y="16139"/>
                  <a:pt x="3442235" y="36048"/>
                </a:cubicBezTo>
                <a:lnTo>
                  <a:pt x="3442235" y="783961"/>
                </a:lnTo>
                <a:cubicBezTo>
                  <a:pt x="3442235" y="803870"/>
                  <a:pt x="3426096" y="820009"/>
                  <a:pt x="3406187" y="820009"/>
                </a:cubicBezTo>
                <a:lnTo>
                  <a:pt x="36048" y="820009"/>
                </a:lnTo>
                <a:cubicBezTo>
                  <a:pt x="16139" y="820009"/>
                  <a:pt x="0" y="803870"/>
                  <a:pt x="0" y="783961"/>
                </a:cubicBezTo>
                <a:lnTo>
                  <a:pt x="0" y="36048"/>
                </a:lnTo>
                <a:cubicBezTo>
                  <a:pt x="0" y="16152"/>
                  <a:pt x="16152" y="0"/>
                  <a:pt x="36048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12754" y="3014208"/>
            <a:ext cx="328904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Adapt Street-Level Bureaucracy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12754" y="3266519"/>
            <a:ext cx="3289047" cy="351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9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Theorize how civil servants exercise discretion when implementing AI systems in resource-constrained settings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22643" y="3829712"/>
            <a:ext cx="3424213" cy="820009"/>
          </a:xfrm>
          <a:custGeom>
            <a:avLst/>
            <a:gdLst/>
            <a:ahLst/>
            <a:cxnLst/>
            <a:rect l="l" t="t" r="r" b="b"/>
            <a:pathLst>
              <a:path w="3424213" h="820009">
                <a:moveTo>
                  <a:pt x="36044" y="0"/>
                </a:moveTo>
                <a:lnTo>
                  <a:pt x="3388165" y="0"/>
                </a:lnTo>
                <a:cubicBezTo>
                  <a:pt x="3408074" y="0"/>
                  <a:pt x="3424213" y="16139"/>
                  <a:pt x="3424213" y="36048"/>
                </a:cubicBezTo>
                <a:lnTo>
                  <a:pt x="3424213" y="783961"/>
                </a:lnTo>
                <a:cubicBezTo>
                  <a:pt x="3424213" y="803870"/>
                  <a:pt x="3408074" y="820009"/>
                  <a:pt x="3388165" y="820009"/>
                </a:cubicBezTo>
                <a:lnTo>
                  <a:pt x="36044" y="820009"/>
                </a:lnTo>
                <a:cubicBezTo>
                  <a:pt x="16138" y="820009"/>
                  <a:pt x="0" y="803871"/>
                  <a:pt x="0" y="78396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522643" y="3829712"/>
            <a:ext cx="36044" cy="820009"/>
          </a:xfrm>
          <a:custGeom>
            <a:avLst/>
            <a:gdLst/>
            <a:ahLst/>
            <a:cxnLst/>
            <a:rect l="l" t="t" r="r" b="b"/>
            <a:pathLst>
              <a:path w="36044" h="820009">
                <a:moveTo>
                  <a:pt x="36044" y="0"/>
                </a:moveTo>
                <a:lnTo>
                  <a:pt x="36044" y="0"/>
                </a:lnTo>
                <a:lnTo>
                  <a:pt x="36044" y="820009"/>
                </a:lnTo>
                <a:lnTo>
                  <a:pt x="36044" y="820009"/>
                </a:lnTo>
                <a:cubicBezTo>
                  <a:pt x="16138" y="820009"/>
                  <a:pt x="0" y="803871"/>
                  <a:pt x="0" y="78396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8" name="Text 16"/>
          <p:cNvSpPr/>
          <p:nvPr/>
        </p:nvSpPr>
        <p:spPr>
          <a:xfrm>
            <a:off x="648798" y="3937845"/>
            <a:ext cx="3253002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Global South Perspectives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48798" y="4190155"/>
            <a:ext cx="3253002" cy="351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9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Center developing country experiences in scholarship dominated by advanced economy studies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231831" y="1279574"/>
            <a:ext cx="3730590" cy="3685534"/>
          </a:xfrm>
          <a:custGeom>
            <a:avLst/>
            <a:gdLst/>
            <a:ahLst/>
            <a:cxnLst/>
            <a:rect l="l" t="t" r="r" b="b"/>
            <a:pathLst>
              <a:path w="3730590" h="3685534">
                <a:moveTo>
                  <a:pt x="36044" y="0"/>
                </a:moveTo>
                <a:lnTo>
                  <a:pt x="3694545" y="0"/>
                </a:lnTo>
                <a:cubicBezTo>
                  <a:pt x="3714452" y="0"/>
                  <a:pt x="3730590" y="16138"/>
                  <a:pt x="3730590" y="36044"/>
                </a:cubicBezTo>
                <a:lnTo>
                  <a:pt x="3730590" y="3613445"/>
                </a:lnTo>
                <a:cubicBezTo>
                  <a:pt x="3730590" y="3653259"/>
                  <a:pt x="3698314" y="3685534"/>
                  <a:pt x="3658501" y="3685534"/>
                </a:cubicBezTo>
                <a:lnTo>
                  <a:pt x="72089" y="3685534"/>
                </a:lnTo>
                <a:cubicBezTo>
                  <a:pt x="32275" y="3685534"/>
                  <a:pt x="0" y="3653259"/>
                  <a:pt x="0" y="361344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067" dist="36044" dir="5400000">
              <a:srgbClr val="000000">
                <a:alpha val="10196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231831" y="1279574"/>
            <a:ext cx="3730590" cy="36044"/>
          </a:xfrm>
          <a:custGeom>
            <a:avLst/>
            <a:gdLst/>
            <a:ahLst/>
            <a:cxnLst/>
            <a:rect l="l" t="t" r="r" b="b"/>
            <a:pathLst>
              <a:path w="3730590" h="36044">
                <a:moveTo>
                  <a:pt x="36044" y="0"/>
                </a:moveTo>
                <a:lnTo>
                  <a:pt x="3694545" y="0"/>
                </a:lnTo>
                <a:cubicBezTo>
                  <a:pt x="3714452" y="0"/>
                  <a:pt x="3730590" y="16138"/>
                  <a:pt x="3730590" y="36044"/>
                </a:cubicBezTo>
                <a:lnTo>
                  <a:pt x="3730590" y="36044"/>
                </a:lnTo>
                <a:lnTo>
                  <a:pt x="0" y="36044"/>
                </a:ln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22" name="Shape 20"/>
          <p:cNvSpPr/>
          <p:nvPr/>
        </p:nvSpPr>
        <p:spPr>
          <a:xfrm>
            <a:off x="4376009" y="1441774"/>
            <a:ext cx="432532" cy="432532"/>
          </a:xfrm>
          <a:custGeom>
            <a:avLst/>
            <a:gdLst/>
            <a:ahLst/>
            <a:cxnLst/>
            <a:rect l="l" t="t" r="r" b="b"/>
            <a:pathLst>
              <a:path w="432532" h="432532">
                <a:moveTo>
                  <a:pt x="216266" y="0"/>
                </a:moveTo>
                <a:lnTo>
                  <a:pt x="216266" y="0"/>
                </a:lnTo>
                <a:cubicBezTo>
                  <a:pt x="335627" y="0"/>
                  <a:pt x="432532" y="96906"/>
                  <a:pt x="432532" y="216266"/>
                </a:cubicBezTo>
                <a:lnTo>
                  <a:pt x="432532" y="216266"/>
                </a:lnTo>
                <a:cubicBezTo>
                  <a:pt x="432532" y="335627"/>
                  <a:pt x="335627" y="432532"/>
                  <a:pt x="216266" y="432532"/>
                </a:cubicBezTo>
                <a:lnTo>
                  <a:pt x="216266" y="432532"/>
                </a:lnTo>
                <a:cubicBezTo>
                  <a:pt x="96906" y="432532"/>
                  <a:pt x="0" y="335627"/>
                  <a:pt x="0" y="216266"/>
                </a:cubicBezTo>
                <a:lnTo>
                  <a:pt x="0" y="216266"/>
                </a:lnTo>
                <a:cubicBezTo>
                  <a:pt x="0" y="96906"/>
                  <a:pt x="96906" y="0"/>
                  <a:pt x="216266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23" name="Shape 21"/>
          <p:cNvSpPr/>
          <p:nvPr/>
        </p:nvSpPr>
        <p:spPr>
          <a:xfrm>
            <a:off x="4490900" y="1567929"/>
            <a:ext cx="202749" cy="180222"/>
          </a:xfrm>
          <a:custGeom>
            <a:avLst/>
            <a:gdLst/>
            <a:ahLst/>
            <a:cxnLst/>
            <a:rect l="l" t="t" r="r" b="b"/>
            <a:pathLst>
              <a:path w="202749" h="180222">
                <a:moveTo>
                  <a:pt x="78882" y="34179"/>
                </a:moveTo>
                <a:lnTo>
                  <a:pt x="78882" y="51638"/>
                </a:lnTo>
                <a:lnTo>
                  <a:pt x="79058" y="51814"/>
                </a:lnTo>
                <a:cubicBezTo>
                  <a:pt x="81346" y="22809"/>
                  <a:pt x="105599" y="0"/>
                  <a:pt x="135201" y="0"/>
                </a:cubicBezTo>
                <a:cubicBezTo>
                  <a:pt x="142277" y="0"/>
                  <a:pt x="149070" y="1302"/>
                  <a:pt x="155300" y="3696"/>
                </a:cubicBezTo>
                <a:cubicBezTo>
                  <a:pt x="158820" y="5034"/>
                  <a:pt x="159454" y="9504"/>
                  <a:pt x="156814" y="12179"/>
                </a:cubicBezTo>
                <a:lnTo>
                  <a:pt x="125592" y="43401"/>
                </a:lnTo>
                <a:cubicBezTo>
                  <a:pt x="124536" y="44457"/>
                  <a:pt x="123938" y="45900"/>
                  <a:pt x="123938" y="47379"/>
                </a:cubicBezTo>
                <a:lnTo>
                  <a:pt x="123938" y="61951"/>
                </a:lnTo>
                <a:cubicBezTo>
                  <a:pt x="123938" y="65049"/>
                  <a:pt x="126472" y="67583"/>
                  <a:pt x="129570" y="67583"/>
                </a:cubicBezTo>
                <a:lnTo>
                  <a:pt x="144142" y="67583"/>
                </a:lnTo>
                <a:cubicBezTo>
                  <a:pt x="145621" y="67583"/>
                  <a:pt x="147064" y="66985"/>
                  <a:pt x="148120" y="65929"/>
                </a:cubicBezTo>
                <a:lnTo>
                  <a:pt x="179342" y="34707"/>
                </a:lnTo>
                <a:cubicBezTo>
                  <a:pt x="182017" y="32032"/>
                  <a:pt x="186487" y="32700"/>
                  <a:pt x="187825" y="36220"/>
                </a:cubicBezTo>
                <a:cubicBezTo>
                  <a:pt x="190218" y="42451"/>
                  <a:pt x="191521" y="49244"/>
                  <a:pt x="191521" y="56319"/>
                </a:cubicBezTo>
                <a:cubicBezTo>
                  <a:pt x="191521" y="77650"/>
                  <a:pt x="179659" y="96236"/>
                  <a:pt x="162129" y="105775"/>
                </a:cubicBezTo>
                <a:lnTo>
                  <a:pt x="190817" y="134462"/>
                </a:lnTo>
                <a:cubicBezTo>
                  <a:pt x="197399" y="141045"/>
                  <a:pt x="197399" y="151745"/>
                  <a:pt x="190817" y="158363"/>
                </a:cubicBezTo>
                <a:lnTo>
                  <a:pt x="169662" y="179518"/>
                </a:lnTo>
                <a:cubicBezTo>
                  <a:pt x="163080" y="186100"/>
                  <a:pt x="152379" y="186100"/>
                  <a:pt x="145761" y="179518"/>
                </a:cubicBezTo>
                <a:lnTo>
                  <a:pt x="101410" y="135166"/>
                </a:lnTo>
                <a:cubicBezTo>
                  <a:pt x="91765" y="125522"/>
                  <a:pt x="89583" y="111266"/>
                  <a:pt x="94898" y="99509"/>
                </a:cubicBezTo>
                <a:lnTo>
                  <a:pt x="62972" y="67583"/>
                </a:lnTo>
                <a:lnTo>
                  <a:pt x="45513" y="67583"/>
                </a:lnTo>
                <a:cubicBezTo>
                  <a:pt x="41747" y="67583"/>
                  <a:pt x="38227" y="65718"/>
                  <a:pt x="36150" y="62585"/>
                </a:cubicBezTo>
                <a:lnTo>
                  <a:pt x="8237" y="20733"/>
                </a:lnTo>
                <a:cubicBezTo>
                  <a:pt x="6758" y="18515"/>
                  <a:pt x="7040" y="15523"/>
                  <a:pt x="8941" y="13622"/>
                </a:cubicBezTo>
                <a:lnTo>
                  <a:pt x="24921" y="-2358"/>
                </a:lnTo>
                <a:cubicBezTo>
                  <a:pt x="26822" y="-4259"/>
                  <a:pt x="29779" y="-4541"/>
                  <a:pt x="32032" y="-3062"/>
                </a:cubicBezTo>
                <a:lnTo>
                  <a:pt x="73884" y="24816"/>
                </a:lnTo>
                <a:cubicBezTo>
                  <a:pt x="77017" y="26892"/>
                  <a:pt x="78882" y="30412"/>
                  <a:pt x="78882" y="34179"/>
                </a:cubicBezTo>
                <a:close/>
                <a:moveTo>
                  <a:pt x="75890" y="104402"/>
                </a:moveTo>
                <a:cubicBezTo>
                  <a:pt x="73673" y="117426"/>
                  <a:pt x="76735" y="131189"/>
                  <a:pt x="85183" y="142206"/>
                </a:cubicBezTo>
                <a:lnTo>
                  <a:pt x="51743" y="175611"/>
                </a:lnTo>
                <a:cubicBezTo>
                  <a:pt x="41852" y="185502"/>
                  <a:pt x="25801" y="185502"/>
                  <a:pt x="15910" y="175611"/>
                </a:cubicBezTo>
                <a:cubicBezTo>
                  <a:pt x="6019" y="165720"/>
                  <a:pt x="6019" y="149669"/>
                  <a:pt x="15910" y="139777"/>
                </a:cubicBezTo>
                <a:lnTo>
                  <a:pt x="63570" y="92117"/>
                </a:lnTo>
                <a:lnTo>
                  <a:pt x="75890" y="104437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4" name="Text 22"/>
          <p:cNvSpPr/>
          <p:nvPr/>
        </p:nvSpPr>
        <p:spPr>
          <a:xfrm>
            <a:off x="4916674" y="1531885"/>
            <a:ext cx="729898" cy="252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9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Practical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376009" y="1982439"/>
            <a:ext cx="3442235" cy="820009"/>
          </a:xfrm>
          <a:custGeom>
            <a:avLst/>
            <a:gdLst/>
            <a:ahLst/>
            <a:cxnLst/>
            <a:rect l="l" t="t" r="r" b="b"/>
            <a:pathLst>
              <a:path w="3442235" h="820009">
                <a:moveTo>
                  <a:pt x="36048" y="0"/>
                </a:moveTo>
                <a:lnTo>
                  <a:pt x="3406187" y="0"/>
                </a:lnTo>
                <a:cubicBezTo>
                  <a:pt x="3426096" y="0"/>
                  <a:pt x="3442235" y="16139"/>
                  <a:pt x="3442235" y="36048"/>
                </a:cubicBezTo>
                <a:lnTo>
                  <a:pt x="3442235" y="783961"/>
                </a:lnTo>
                <a:cubicBezTo>
                  <a:pt x="3442235" y="803870"/>
                  <a:pt x="3426096" y="820009"/>
                  <a:pt x="3406187" y="820009"/>
                </a:cubicBezTo>
                <a:lnTo>
                  <a:pt x="36048" y="820009"/>
                </a:lnTo>
                <a:cubicBezTo>
                  <a:pt x="16139" y="820009"/>
                  <a:pt x="0" y="803870"/>
                  <a:pt x="0" y="783961"/>
                </a:cubicBezTo>
                <a:lnTo>
                  <a:pt x="0" y="36048"/>
                </a:lnTo>
                <a:cubicBezTo>
                  <a:pt x="0" y="16152"/>
                  <a:pt x="16152" y="0"/>
                  <a:pt x="36048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4484142" y="2090572"/>
            <a:ext cx="328904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AGIRI Diagnostic Tool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484142" y="2342882"/>
            <a:ext cx="3289047" cy="351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9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Enable Indonesian policymakers to identify specific implementation barriers across government units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376009" y="2906075"/>
            <a:ext cx="3442235" cy="820009"/>
          </a:xfrm>
          <a:custGeom>
            <a:avLst/>
            <a:gdLst/>
            <a:ahLst/>
            <a:cxnLst/>
            <a:rect l="l" t="t" r="r" b="b"/>
            <a:pathLst>
              <a:path w="3442235" h="820009">
                <a:moveTo>
                  <a:pt x="36048" y="0"/>
                </a:moveTo>
                <a:lnTo>
                  <a:pt x="3406187" y="0"/>
                </a:lnTo>
                <a:cubicBezTo>
                  <a:pt x="3426096" y="0"/>
                  <a:pt x="3442235" y="16139"/>
                  <a:pt x="3442235" y="36048"/>
                </a:cubicBezTo>
                <a:lnTo>
                  <a:pt x="3442235" y="783961"/>
                </a:lnTo>
                <a:cubicBezTo>
                  <a:pt x="3442235" y="803870"/>
                  <a:pt x="3426096" y="820009"/>
                  <a:pt x="3406187" y="820009"/>
                </a:cubicBezTo>
                <a:lnTo>
                  <a:pt x="36048" y="820009"/>
                </a:lnTo>
                <a:cubicBezTo>
                  <a:pt x="16139" y="820009"/>
                  <a:pt x="0" y="803870"/>
                  <a:pt x="0" y="783961"/>
                </a:cubicBezTo>
                <a:lnTo>
                  <a:pt x="0" y="36048"/>
                </a:lnTo>
                <a:cubicBezTo>
                  <a:pt x="0" y="16152"/>
                  <a:pt x="16152" y="0"/>
                  <a:pt x="36048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4484142" y="3014208"/>
            <a:ext cx="328904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Kementerian PKP Insights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484142" y="3266519"/>
            <a:ext cx="3289047" cy="351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9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Inform immediate policy calibration with replicable lessons for comparable agencies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394031" y="3829712"/>
            <a:ext cx="3424213" cy="991220"/>
          </a:xfrm>
          <a:custGeom>
            <a:avLst/>
            <a:gdLst/>
            <a:ahLst/>
            <a:cxnLst/>
            <a:rect l="l" t="t" r="r" b="b"/>
            <a:pathLst>
              <a:path w="3424213" h="991220">
                <a:moveTo>
                  <a:pt x="36041" y="0"/>
                </a:moveTo>
                <a:lnTo>
                  <a:pt x="3388172" y="0"/>
                </a:lnTo>
                <a:cubicBezTo>
                  <a:pt x="3408077" y="0"/>
                  <a:pt x="3424213" y="16136"/>
                  <a:pt x="3424213" y="36041"/>
                </a:cubicBezTo>
                <a:lnTo>
                  <a:pt x="3424213" y="955179"/>
                </a:lnTo>
                <a:cubicBezTo>
                  <a:pt x="3424213" y="975084"/>
                  <a:pt x="3408077" y="991220"/>
                  <a:pt x="3388172" y="991220"/>
                </a:cubicBezTo>
                <a:lnTo>
                  <a:pt x="36041" y="991220"/>
                </a:lnTo>
                <a:cubicBezTo>
                  <a:pt x="16136" y="991220"/>
                  <a:pt x="0" y="975084"/>
                  <a:pt x="0" y="955179"/>
                </a:cubicBezTo>
                <a:lnTo>
                  <a:pt x="0" y="36041"/>
                </a:lnTo>
                <a:cubicBezTo>
                  <a:pt x="0" y="16136"/>
                  <a:pt x="16136" y="0"/>
                  <a:pt x="36041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32" name="Shape 30"/>
          <p:cNvSpPr/>
          <p:nvPr/>
        </p:nvSpPr>
        <p:spPr>
          <a:xfrm>
            <a:off x="4394031" y="3829712"/>
            <a:ext cx="36044" cy="991220"/>
          </a:xfrm>
          <a:custGeom>
            <a:avLst/>
            <a:gdLst/>
            <a:ahLst/>
            <a:cxnLst/>
            <a:rect l="l" t="t" r="r" b="b"/>
            <a:pathLst>
              <a:path w="36044" h="991220">
                <a:moveTo>
                  <a:pt x="36044" y="0"/>
                </a:moveTo>
                <a:lnTo>
                  <a:pt x="36044" y="0"/>
                </a:lnTo>
                <a:lnTo>
                  <a:pt x="36044" y="991220"/>
                </a:lnTo>
                <a:lnTo>
                  <a:pt x="36044" y="991220"/>
                </a:lnTo>
                <a:cubicBezTo>
                  <a:pt x="16138" y="991220"/>
                  <a:pt x="0" y="975082"/>
                  <a:pt x="0" y="95517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3" name="Text 31"/>
          <p:cNvSpPr/>
          <p:nvPr/>
        </p:nvSpPr>
        <p:spPr>
          <a:xfrm>
            <a:off x="4520186" y="3937845"/>
            <a:ext cx="3253002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Cross-National Validation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520186" y="4190155"/>
            <a:ext cx="3253002" cy="5226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9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Determine whether findings are Indonesia-specific or reflect broader patterns in large decentralized democracies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8103220" y="1279574"/>
            <a:ext cx="3730590" cy="3685534"/>
          </a:xfrm>
          <a:custGeom>
            <a:avLst/>
            <a:gdLst/>
            <a:ahLst/>
            <a:cxnLst/>
            <a:rect l="l" t="t" r="r" b="b"/>
            <a:pathLst>
              <a:path w="3730590" h="3685534">
                <a:moveTo>
                  <a:pt x="36044" y="0"/>
                </a:moveTo>
                <a:lnTo>
                  <a:pt x="3694545" y="0"/>
                </a:lnTo>
                <a:cubicBezTo>
                  <a:pt x="3714452" y="0"/>
                  <a:pt x="3730590" y="16138"/>
                  <a:pt x="3730590" y="36044"/>
                </a:cubicBezTo>
                <a:lnTo>
                  <a:pt x="3730590" y="3613445"/>
                </a:lnTo>
                <a:cubicBezTo>
                  <a:pt x="3730590" y="3653259"/>
                  <a:pt x="3698314" y="3685534"/>
                  <a:pt x="3658501" y="3685534"/>
                </a:cubicBezTo>
                <a:lnTo>
                  <a:pt x="72089" y="3685534"/>
                </a:lnTo>
                <a:cubicBezTo>
                  <a:pt x="32275" y="3685534"/>
                  <a:pt x="0" y="3653259"/>
                  <a:pt x="0" y="361344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067" dist="36044" dir="5400000">
              <a:srgbClr val="000000">
                <a:alpha val="10196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103220" y="1279574"/>
            <a:ext cx="3730590" cy="36044"/>
          </a:xfrm>
          <a:custGeom>
            <a:avLst/>
            <a:gdLst/>
            <a:ahLst/>
            <a:cxnLst/>
            <a:rect l="l" t="t" r="r" b="b"/>
            <a:pathLst>
              <a:path w="3730590" h="36044">
                <a:moveTo>
                  <a:pt x="36044" y="0"/>
                </a:moveTo>
                <a:lnTo>
                  <a:pt x="3694545" y="0"/>
                </a:lnTo>
                <a:cubicBezTo>
                  <a:pt x="3714452" y="0"/>
                  <a:pt x="3730590" y="16138"/>
                  <a:pt x="3730590" y="36044"/>
                </a:cubicBezTo>
                <a:lnTo>
                  <a:pt x="3730590" y="36044"/>
                </a:lnTo>
                <a:lnTo>
                  <a:pt x="0" y="36044"/>
                </a:ln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7" name="Shape 35"/>
          <p:cNvSpPr/>
          <p:nvPr/>
        </p:nvSpPr>
        <p:spPr>
          <a:xfrm>
            <a:off x="8247397" y="1441774"/>
            <a:ext cx="432532" cy="432532"/>
          </a:xfrm>
          <a:custGeom>
            <a:avLst/>
            <a:gdLst/>
            <a:ahLst/>
            <a:cxnLst/>
            <a:rect l="l" t="t" r="r" b="b"/>
            <a:pathLst>
              <a:path w="432532" h="432532">
                <a:moveTo>
                  <a:pt x="216266" y="0"/>
                </a:moveTo>
                <a:lnTo>
                  <a:pt x="216266" y="0"/>
                </a:lnTo>
                <a:cubicBezTo>
                  <a:pt x="335627" y="0"/>
                  <a:pt x="432532" y="96906"/>
                  <a:pt x="432532" y="216266"/>
                </a:cubicBezTo>
                <a:lnTo>
                  <a:pt x="432532" y="216266"/>
                </a:lnTo>
                <a:cubicBezTo>
                  <a:pt x="432532" y="335627"/>
                  <a:pt x="335627" y="432532"/>
                  <a:pt x="216266" y="432532"/>
                </a:cubicBezTo>
                <a:lnTo>
                  <a:pt x="216266" y="432532"/>
                </a:lnTo>
                <a:cubicBezTo>
                  <a:pt x="96906" y="432532"/>
                  <a:pt x="0" y="335627"/>
                  <a:pt x="0" y="216266"/>
                </a:cubicBezTo>
                <a:lnTo>
                  <a:pt x="0" y="216266"/>
                </a:lnTo>
                <a:cubicBezTo>
                  <a:pt x="0" y="96906"/>
                  <a:pt x="96906" y="0"/>
                  <a:pt x="216266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8" name="Shape 36"/>
          <p:cNvSpPr/>
          <p:nvPr/>
        </p:nvSpPr>
        <p:spPr>
          <a:xfrm>
            <a:off x="8396080" y="1567929"/>
            <a:ext cx="135166" cy="180222"/>
          </a:xfrm>
          <a:custGeom>
            <a:avLst/>
            <a:gdLst/>
            <a:ahLst/>
            <a:cxnLst/>
            <a:rect l="l" t="t" r="r" b="b"/>
            <a:pathLst>
              <a:path w="135166" h="180222">
                <a:moveTo>
                  <a:pt x="0" y="22528"/>
                </a:moveTo>
                <a:cubicBezTo>
                  <a:pt x="0" y="10102"/>
                  <a:pt x="10102" y="0"/>
                  <a:pt x="22528" y="0"/>
                </a:cubicBezTo>
                <a:lnTo>
                  <a:pt x="75151" y="0"/>
                </a:lnTo>
                <a:cubicBezTo>
                  <a:pt x="81135" y="0"/>
                  <a:pt x="86873" y="2358"/>
                  <a:pt x="91096" y="6582"/>
                </a:cubicBezTo>
                <a:lnTo>
                  <a:pt x="128584" y="44105"/>
                </a:lnTo>
                <a:cubicBezTo>
                  <a:pt x="132808" y="48329"/>
                  <a:pt x="135166" y="54067"/>
                  <a:pt x="135166" y="60050"/>
                </a:cubicBezTo>
                <a:lnTo>
                  <a:pt x="135166" y="157694"/>
                </a:lnTo>
                <a:cubicBezTo>
                  <a:pt x="135166" y="170119"/>
                  <a:pt x="125064" y="180222"/>
                  <a:pt x="112639" y="180222"/>
                </a:cubicBezTo>
                <a:lnTo>
                  <a:pt x="22528" y="180222"/>
                </a:lnTo>
                <a:cubicBezTo>
                  <a:pt x="10102" y="180222"/>
                  <a:pt x="0" y="170119"/>
                  <a:pt x="0" y="157694"/>
                </a:cubicBezTo>
                <a:lnTo>
                  <a:pt x="0" y="22528"/>
                </a:lnTo>
                <a:close/>
                <a:moveTo>
                  <a:pt x="73215" y="20592"/>
                </a:moveTo>
                <a:lnTo>
                  <a:pt x="73215" y="53503"/>
                </a:lnTo>
                <a:cubicBezTo>
                  <a:pt x="73215" y="58185"/>
                  <a:pt x="76981" y="61951"/>
                  <a:pt x="81663" y="61951"/>
                </a:cubicBezTo>
                <a:lnTo>
                  <a:pt x="114575" y="61951"/>
                </a:lnTo>
                <a:lnTo>
                  <a:pt x="73215" y="20592"/>
                </a:lnTo>
                <a:close/>
                <a:moveTo>
                  <a:pt x="42239" y="90111"/>
                </a:moveTo>
                <a:cubicBezTo>
                  <a:pt x="37558" y="90111"/>
                  <a:pt x="33792" y="93877"/>
                  <a:pt x="33792" y="98559"/>
                </a:cubicBezTo>
                <a:cubicBezTo>
                  <a:pt x="33792" y="103240"/>
                  <a:pt x="37558" y="107007"/>
                  <a:pt x="42239" y="107007"/>
                </a:cubicBezTo>
                <a:lnTo>
                  <a:pt x="92927" y="107007"/>
                </a:lnTo>
                <a:cubicBezTo>
                  <a:pt x="97608" y="107007"/>
                  <a:pt x="101375" y="103240"/>
                  <a:pt x="101375" y="98559"/>
                </a:cubicBezTo>
                <a:cubicBezTo>
                  <a:pt x="101375" y="93877"/>
                  <a:pt x="97608" y="90111"/>
                  <a:pt x="92927" y="90111"/>
                </a:cubicBezTo>
                <a:lnTo>
                  <a:pt x="42239" y="90111"/>
                </a:lnTo>
                <a:close/>
                <a:moveTo>
                  <a:pt x="42239" y="123902"/>
                </a:moveTo>
                <a:cubicBezTo>
                  <a:pt x="37558" y="123902"/>
                  <a:pt x="33792" y="127669"/>
                  <a:pt x="33792" y="132350"/>
                </a:cubicBezTo>
                <a:cubicBezTo>
                  <a:pt x="33792" y="137032"/>
                  <a:pt x="37558" y="140798"/>
                  <a:pt x="42239" y="140798"/>
                </a:cubicBezTo>
                <a:lnTo>
                  <a:pt x="92927" y="140798"/>
                </a:lnTo>
                <a:cubicBezTo>
                  <a:pt x="97608" y="140798"/>
                  <a:pt x="101375" y="137032"/>
                  <a:pt x="101375" y="132350"/>
                </a:cubicBezTo>
                <a:cubicBezTo>
                  <a:pt x="101375" y="127669"/>
                  <a:pt x="97608" y="123902"/>
                  <a:pt x="92927" y="123902"/>
                </a:cubicBezTo>
                <a:lnTo>
                  <a:pt x="42239" y="123902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9" name="Text 37"/>
          <p:cNvSpPr/>
          <p:nvPr/>
        </p:nvSpPr>
        <p:spPr>
          <a:xfrm>
            <a:off x="8788062" y="1531885"/>
            <a:ext cx="1495840" cy="252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9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Target Publications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247397" y="1982439"/>
            <a:ext cx="3442235" cy="576710"/>
          </a:xfrm>
          <a:custGeom>
            <a:avLst/>
            <a:gdLst/>
            <a:ahLst/>
            <a:cxnLst/>
            <a:rect l="l" t="t" r="r" b="b"/>
            <a:pathLst>
              <a:path w="3442235" h="576710">
                <a:moveTo>
                  <a:pt x="36044" y="0"/>
                </a:moveTo>
                <a:lnTo>
                  <a:pt x="3406191" y="0"/>
                </a:lnTo>
                <a:cubicBezTo>
                  <a:pt x="3426097" y="0"/>
                  <a:pt x="3442235" y="16138"/>
                  <a:pt x="3442235" y="36044"/>
                </a:cubicBezTo>
                <a:lnTo>
                  <a:pt x="3442235" y="540665"/>
                </a:lnTo>
                <a:cubicBezTo>
                  <a:pt x="3442235" y="560572"/>
                  <a:pt x="3426097" y="576710"/>
                  <a:pt x="3406191" y="576710"/>
                </a:cubicBezTo>
                <a:lnTo>
                  <a:pt x="36044" y="576710"/>
                </a:lnTo>
                <a:cubicBezTo>
                  <a:pt x="16138" y="576710"/>
                  <a:pt x="0" y="560572"/>
                  <a:pt x="0" y="54066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8355530" y="2090572"/>
            <a:ext cx="328904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Information Quarterly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355530" y="2306838"/>
            <a:ext cx="3280035" cy="144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5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Empirical paper on implementation patterns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247397" y="2667282"/>
            <a:ext cx="3442235" cy="576710"/>
          </a:xfrm>
          <a:custGeom>
            <a:avLst/>
            <a:gdLst/>
            <a:ahLst/>
            <a:cxnLst/>
            <a:rect l="l" t="t" r="r" b="b"/>
            <a:pathLst>
              <a:path w="3442235" h="576710">
                <a:moveTo>
                  <a:pt x="36044" y="0"/>
                </a:moveTo>
                <a:lnTo>
                  <a:pt x="3406191" y="0"/>
                </a:lnTo>
                <a:cubicBezTo>
                  <a:pt x="3426097" y="0"/>
                  <a:pt x="3442235" y="16138"/>
                  <a:pt x="3442235" y="36044"/>
                </a:cubicBezTo>
                <a:lnTo>
                  <a:pt x="3442235" y="540665"/>
                </a:lnTo>
                <a:cubicBezTo>
                  <a:pt x="3442235" y="560572"/>
                  <a:pt x="3426097" y="576710"/>
                  <a:pt x="3406191" y="576710"/>
                </a:cubicBezTo>
                <a:lnTo>
                  <a:pt x="36044" y="576710"/>
                </a:lnTo>
                <a:cubicBezTo>
                  <a:pt x="16138" y="576710"/>
                  <a:pt x="0" y="560572"/>
                  <a:pt x="0" y="54066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8355530" y="2775415"/>
            <a:ext cx="328904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 Administration Review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355530" y="2991681"/>
            <a:ext cx="3280035" cy="144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5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Theoretical paper on institutional dynamics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8247397" y="3352124"/>
            <a:ext cx="3442235" cy="576710"/>
          </a:xfrm>
          <a:custGeom>
            <a:avLst/>
            <a:gdLst/>
            <a:ahLst/>
            <a:cxnLst/>
            <a:rect l="l" t="t" r="r" b="b"/>
            <a:pathLst>
              <a:path w="3442235" h="576710">
                <a:moveTo>
                  <a:pt x="36044" y="0"/>
                </a:moveTo>
                <a:lnTo>
                  <a:pt x="3406191" y="0"/>
                </a:lnTo>
                <a:cubicBezTo>
                  <a:pt x="3426097" y="0"/>
                  <a:pt x="3442235" y="16138"/>
                  <a:pt x="3442235" y="36044"/>
                </a:cubicBezTo>
                <a:lnTo>
                  <a:pt x="3442235" y="540665"/>
                </a:lnTo>
                <a:cubicBezTo>
                  <a:pt x="3442235" y="560572"/>
                  <a:pt x="3426097" y="576710"/>
                  <a:pt x="3406191" y="576710"/>
                </a:cubicBezTo>
                <a:lnTo>
                  <a:pt x="36044" y="576710"/>
                </a:lnTo>
                <a:cubicBezTo>
                  <a:pt x="16138" y="576710"/>
                  <a:pt x="0" y="560572"/>
                  <a:pt x="0" y="54066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8355530" y="3460257"/>
            <a:ext cx="328904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AAAI/ACM AIES Conference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355530" y="3676523"/>
            <a:ext cx="3280035" cy="144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5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Comparative paper with India analysis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8247397" y="4036967"/>
            <a:ext cx="3442235" cy="576710"/>
          </a:xfrm>
          <a:custGeom>
            <a:avLst/>
            <a:gdLst/>
            <a:ahLst/>
            <a:cxnLst/>
            <a:rect l="l" t="t" r="r" b="b"/>
            <a:pathLst>
              <a:path w="3442235" h="576710">
                <a:moveTo>
                  <a:pt x="36044" y="0"/>
                </a:moveTo>
                <a:lnTo>
                  <a:pt x="3406191" y="0"/>
                </a:lnTo>
                <a:cubicBezTo>
                  <a:pt x="3426097" y="0"/>
                  <a:pt x="3442235" y="16138"/>
                  <a:pt x="3442235" y="36044"/>
                </a:cubicBezTo>
                <a:lnTo>
                  <a:pt x="3442235" y="540665"/>
                </a:lnTo>
                <a:cubicBezTo>
                  <a:pt x="3442235" y="560572"/>
                  <a:pt x="3426097" y="576710"/>
                  <a:pt x="3406191" y="576710"/>
                </a:cubicBezTo>
                <a:lnTo>
                  <a:pt x="36044" y="576710"/>
                </a:lnTo>
                <a:cubicBezTo>
                  <a:pt x="16138" y="576710"/>
                  <a:pt x="0" y="560572"/>
                  <a:pt x="0" y="540665"/>
                </a:cubicBezTo>
                <a:lnTo>
                  <a:pt x="0" y="36044"/>
                </a:lnTo>
                <a:cubicBezTo>
                  <a:pt x="0" y="16151"/>
                  <a:pt x="16151" y="0"/>
                  <a:pt x="36044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8355530" y="4145100"/>
            <a:ext cx="328904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Information Technology for Development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355530" y="4361366"/>
            <a:ext cx="3280035" cy="1441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5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Methodology paper on insider research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360443" y="5107033"/>
            <a:ext cx="11471113" cy="1576940"/>
          </a:xfrm>
          <a:custGeom>
            <a:avLst/>
            <a:gdLst/>
            <a:ahLst/>
            <a:cxnLst/>
            <a:rect l="l" t="t" r="r" b="b"/>
            <a:pathLst>
              <a:path w="11471113" h="1576940">
                <a:moveTo>
                  <a:pt x="72082" y="0"/>
                </a:moveTo>
                <a:lnTo>
                  <a:pt x="11399031" y="0"/>
                </a:lnTo>
                <a:cubicBezTo>
                  <a:pt x="11438841" y="0"/>
                  <a:pt x="11471113" y="32272"/>
                  <a:pt x="11471113" y="72082"/>
                </a:cubicBezTo>
                <a:lnTo>
                  <a:pt x="11471113" y="1504858"/>
                </a:lnTo>
                <a:cubicBezTo>
                  <a:pt x="11471113" y="1544668"/>
                  <a:pt x="11438841" y="1576940"/>
                  <a:pt x="11399031" y="1576940"/>
                </a:cubicBezTo>
                <a:lnTo>
                  <a:pt x="72082" y="1576940"/>
                </a:lnTo>
                <a:cubicBezTo>
                  <a:pt x="32272" y="1576940"/>
                  <a:pt x="0" y="1544668"/>
                  <a:pt x="0" y="1504858"/>
                </a:cubicBezTo>
                <a:lnTo>
                  <a:pt x="0" y="72082"/>
                </a:lnTo>
                <a:cubicBezTo>
                  <a:pt x="0" y="32272"/>
                  <a:pt x="32272" y="0"/>
                  <a:pt x="72082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53" name="Shape 51"/>
          <p:cNvSpPr/>
          <p:nvPr/>
        </p:nvSpPr>
        <p:spPr>
          <a:xfrm>
            <a:off x="515885" y="5287255"/>
            <a:ext cx="202749" cy="180222"/>
          </a:xfrm>
          <a:custGeom>
            <a:avLst/>
            <a:gdLst/>
            <a:ahLst/>
            <a:cxnLst/>
            <a:rect l="l" t="t" r="r" b="b"/>
            <a:pathLst>
              <a:path w="202749" h="180222">
                <a:moveTo>
                  <a:pt x="108943" y="-6653"/>
                </a:moveTo>
                <a:cubicBezTo>
                  <a:pt x="107499" y="-9469"/>
                  <a:pt x="104578" y="-11264"/>
                  <a:pt x="101410" y="-11264"/>
                </a:cubicBezTo>
                <a:cubicBezTo>
                  <a:pt x="98242" y="-11264"/>
                  <a:pt x="95320" y="-9469"/>
                  <a:pt x="93877" y="-6653"/>
                </a:cubicBezTo>
                <a:lnTo>
                  <a:pt x="67970" y="44105"/>
                </a:lnTo>
                <a:lnTo>
                  <a:pt x="11686" y="53046"/>
                </a:lnTo>
                <a:cubicBezTo>
                  <a:pt x="8553" y="53539"/>
                  <a:pt x="5949" y="55756"/>
                  <a:pt x="4963" y="58783"/>
                </a:cubicBezTo>
                <a:cubicBezTo>
                  <a:pt x="3978" y="61810"/>
                  <a:pt x="4787" y="65119"/>
                  <a:pt x="7005" y="67372"/>
                </a:cubicBezTo>
                <a:lnTo>
                  <a:pt x="47273" y="107675"/>
                </a:lnTo>
                <a:lnTo>
                  <a:pt x="38403" y="163960"/>
                </a:lnTo>
                <a:cubicBezTo>
                  <a:pt x="37910" y="167092"/>
                  <a:pt x="39212" y="170260"/>
                  <a:pt x="41782" y="172126"/>
                </a:cubicBezTo>
                <a:cubicBezTo>
                  <a:pt x="44351" y="173991"/>
                  <a:pt x="47731" y="174273"/>
                  <a:pt x="50582" y="172830"/>
                </a:cubicBezTo>
                <a:lnTo>
                  <a:pt x="101410" y="146993"/>
                </a:lnTo>
                <a:lnTo>
                  <a:pt x="152203" y="172830"/>
                </a:lnTo>
                <a:cubicBezTo>
                  <a:pt x="155019" y="174273"/>
                  <a:pt x="158433" y="173991"/>
                  <a:pt x="161003" y="172126"/>
                </a:cubicBezTo>
                <a:cubicBezTo>
                  <a:pt x="163572" y="170260"/>
                  <a:pt x="164875" y="167127"/>
                  <a:pt x="164382" y="163960"/>
                </a:cubicBezTo>
                <a:lnTo>
                  <a:pt x="155476" y="107675"/>
                </a:lnTo>
                <a:lnTo>
                  <a:pt x="195745" y="67372"/>
                </a:lnTo>
                <a:cubicBezTo>
                  <a:pt x="197998" y="65119"/>
                  <a:pt x="198772" y="61810"/>
                  <a:pt x="197786" y="58783"/>
                </a:cubicBezTo>
                <a:cubicBezTo>
                  <a:pt x="196801" y="55756"/>
                  <a:pt x="194231" y="53539"/>
                  <a:pt x="191063" y="53046"/>
                </a:cubicBezTo>
                <a:lnTo>
                  <a:pt x="134814" y="44105"/>
                </a:lnTo>
                <a:lnTo>
                  <a:pt x="108943" y="-6653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4" name="Text 52"/>
          <p:cNvSpPr/>
          <p:nvPr/>
        </p:nvSpPr>
        <p:spPr>
          <a:xfrm>
            <a:off x="729898" y="5251211"/>
            <a:ext cx="11047592" cy="252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9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Contribution to Scholarly Conversations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504621" y="5611654"/>
            <a:ext cx="3631468" cy="928142"/>
          </a:xfrm>
          <a:custGeom>
            <a:avLst/>
            <a:gdLst/>
            <a:ahLst/>
            <a:cxnLst/>
            <a:rect l="l" t="t" r="r" b="b"/>
            <a:pathLst>
              <a:path w="3631468" h="928142">
                <a:moveTo>
                  <a:pt x="36040" y="0"/>
                </a:moveTo>
                <a:lnTo>
                  <a:pt x="3595428" y="0"/>
                </a:lnTo>
                <a:cubicBezTo>
                  <a:pt x="3615332" y="0"/>
                  <a:pt x="3631468" y="16136"/>
                  <a:pt x="3631468" y="36040"/>
                </a:cubicBezTo>
                <a:lnTo>
                  <a:pt x="3631468" y="892102"/>
                </a:lnTo>
                <a:cubicBezTo>
                  <a:pt x="3631468" y="912006"/>
                  <a:pt x="3615332" y="928142"/>
                  <a:pt x="3595428" y="928142"/>
                </a:cubicBezTo>
                <a:lnTo>
                  <a:pt x="36040" y="928142"/>
                </a:lnTo>
                <a:cubicBezTo>
                  <a:pt x="16136" y="928142"/>
                  <a:pt x="0" y="912006"/>
                  <a:pt x="0" y="892102"/>
                </a:cubicBezTo>
                <a:lnTo>
                  <a:pt x="0" y="36040"/>
                </a:lnTo>
                <a:cubicBezTo>
                  <a:pt x="0" y="16149"/>
                  <a:pt x="16149" y="0"/>
                  <a:pt x="3604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612754" y="5719787"/>
            <a:ext cx="288355" cy="288355"/>
          </a:xfrm>
          <a:custGeom>
            <a:avLst/>
            <a:gdLst/>
            <a:ahLst/>
            <a:cxnLst/>
            <a:rect l="l" t="t" r="r" b="b"/>
            <a:pathLst>
              <a:path w="288355" h="288355">
                <a:moveTo>
                  <a:pt x="144177" y="0"/>
                </a:moveTo>
                <a:lnTo>
                  <a:pt x="144177" y="0"/>
                </a:lnTo>
                <a:cubicBezTo>
                  <a:pt x="223751" y="0"/>
                  <a:pt x="288355" y="64604"/>
                  <a:pt x="288355" y="144177"/>
                </a:cubicBezTo>
                <a:lnTo>
                  <a:pt x="288355" y="144177"/>
                </a:lnTo>
                <a:cubicBezTo>
                  <a:pt x="288355" y="223751"/>
                  <a:pt x="223751" y="288355"/>
                  <a:pt x="144177" y="288355"/>
                </a:cubicBezTo>
                <a:lnTo>
                  <a:pt x="144177" y="288355"/>
                </a:lnTo>
                <a:cubicBezTo>
                  <a:pt x="64604" y="288355"/>
                  <a:pt x="0" y="223751"/>
                  <a:pt x="0" y="144177"/>
                </a:cubicBezTo>
                <a:lnTo>
                  <a:pt x="0" y="144177"/>
                </a:lnTo>
                <a:cubicBezTo>
                  <a:pt x="0" y="64604"/>
                  <a:pt x="64604" y="0"/>
                  <a:pt x="144177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7" name="Text 55"/>
          <p:cNvSpPr/>
          <p:nvPr/>
        </p:nvSpPr>
        <p:spPr>
          <a:xfrm>
            <a:off x="725322" y="5773854"/>
            <a:ext cx="126155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973197" y="5773854"/>
            <a:ext cx="1766173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Governance Implementation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12754" y="6080231"/>
            <a:ext cx="3478279" cy="351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93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Contribute to nascent empirical literature (Lawrence, Cui &amp; Ho, 2023) with first systematic subnational study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4279914" y="5611654"/>
            <a:ext cx="3631468" cy="928142"/>
          </a:xfrm>
          <a:custGeom>
            <a:avLst/>
            <a:gdLst/>
            <a:ahLst/>
            <a:cxnLst/>
            <a:rect l="l" t="t" r="r" b="b"/>
            <a:pathLst>
              <a:path w="3631468" h="928142">
                <a:moveTo>
                  <a:pt x="36040" y="0"/>
                </a:moveTo>
                <a:lnTo>
                  <a:pt x="3595428" y="0"/>
                </a:lnTo>
                <a:cubicBezTo>
                  <a:pt x="3615332" y="0"/>
                  <a:pt x="3631468" y="16136"/>
                  <a:pt x="3631468" y="36040"/>
                </a:cubicBezTo>
                <a:lnTo>
                  <a:pt x="3631468" y="892102"/>
                </a:lnTo>
                <a:cubicBezTo>
                  <a:pt x="3631468" y="912006"/>
                  <a:pt x="3615332" y="928142"/>
                  <a:pt x="3595428" y="928142"/>
                </a:cubicBezTo>
                <a:lnTo>
                  <a:pt x="36040" y="928142"/>
                </a:lnTo>
                <a:cubicBezTo>
                  <a:pt x="16136" y="928142"/>
                  <a:pt x="0" y="912006"/>
                  <a:pt x="0" y="892102"/>
                </a:cubicBezTo>
                <a:lnTo>
                  <a:pt x="0" y="36040"/>
                </a:lnTo>
                <a:cubicBezTo>
                  <a:pt x="0" y="16149"/>
                  <a:pt x="16149" y="0"/>
                  <a:pt x="3604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4388047" y="5719787"/>
            <a:ext cx="288355" cy="288355"/>
          </a:xfrm>
          <a:custGeom>
            <a:avLst/>
            <a:gdLst/>
            <a:ahLst/>
            <a:cxnLst/>
            <a:rect l="l" t="t" r="r" b="b"/>
            <a:pathLst>
              <a:path w="288355" h="288355">
                <a:moveTo>
                  <a:pt x="144177" y="0"/>
                </a:moveTo>
                <a:lnTo>
                  <a:pt x="144177" y="0"/>
                </a:lnTo>
                <a:cubicBezTo>
                  <a:pt x="223751" y="0"/>
                  <a:pt x="288355" y="64604"/>
                  <a:pt x="288355" y="144177"/>
                </a:cubicBezTo>
                <a:lnTo>
                  <a:pt x="288355" y="144177"/>
                </a:lnTo>
                <a:cubicBezTo>
                  <a:pt x="288355" y="223751"/>
                  <a:pt x="223751" y="288355"/>
                  <a:pt x="144177" y="288355"/>
                </a:cubicBezTo>
                <a:lnTo>
                  <a:pt x="144177" y="288355"/>
                </a:lnTo>
                <a:cubicBezTo>
                  <a:pt x="64604" y="288355"/>
                  <a:pt x="0" y="223751"/>
                  <a:pt x="0" y="144177"/>
                </a:cubicBezTo>
                <a:lnTo>
                  <a:pt x="0" y="144177"/>
                </a:lnTo>
                <a:cubicBezTo>
                  <a:pt x="0" y="64604"/>
                  <a:pt x="64604" y="0"/>
                  <a:pt x="144177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2" name="Text 60"/>
          <p:cNvSpPr/>
          <p:nvPr/>
        </p:nvSpPr>
        <p:spPr>
          <a:xfrm>
            <a:off x="4492308" y="5773854"/>
            <a:ext cx="14417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4748491" y="5773854"/>
            <a:ext cx="1757162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Institutional Theory Application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4388047" y="6080231"/>
            <a:ext cx="3478279" cy="351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93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Extend institutional theory to digital transformation in developing democracies with unique governance challenges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8055207" y="5611654"/>
            <a:ext cx="3631468" cy="928142"/>
          </a:xfrm>
          <a:custGeom>
            <a:avLst/>
            <a:gdLst/>
            <a:ahLst/>
            <a:cxnLst/>
            <a:rect l="l" t="t" r="r" b="b"/>
            <a:pathLst>
              <a:path w="3631468" h="928142">
                <a:moveTo>
                  <a:pt x="36040" y="0"/>
                </a:moveTo>
                <a:lnTo>
                  <a:pt x="3595428" y="0"/>
                </a:lnTo>
                <a:cubicBezTo>
                  <a:pt x="3615332" y="0"/>
                  <a:pt x="3631468" y="16136"/>
                  <a:pt x="3631468" y="36040"/>
                </a:cubicBezTo>
                <a:lnTo>
                  <a:pt x="3631468" y="892102"/>
                </a:lnTo>
                <a:cubicBezTo>
                  <a:pt x="3631468" y="912006"/>
                  <a:pt x="3615332" y="928142"/>
                  <a:pt x="3595428" y="928142"/>
                </a:cubicBezTo>
                <a:lnTo>
                  <a:pt x="36040" y="928142"/>
                </a:lnTo>
                <a:cubicBezTo>
                  <a:pt x="16136" y="928142"/>
                  <a:pt x="0" y="912006"/>
                  <a:pt x="0" y="892102"/>
                </a:cubicBezTo>
                <a:lnTo>
                  <a:pt x="0" y="36040"/>
                </a:lnTo>
                <a:cubicBezTo>
                  <a:pt x="0" y="16149"/>
                  <a:pt x="16149" y="0"/>
                  <a:pt x="3604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66" name="Shape 64"/>
          <p:cNvSpPr/>
          <p:nvPr/>
        </p:nvSpPr>
        <p:spPr>
          <a:xfrm>
            <a:off x="8163340" y="5719787"/>
            <a:ext cx="288355" cy="288355"/>
          </a:xfrm>
          <a:custGeom>
            <a:avLst/>
            <a:gdLst/>
            <a:ahLst/>
            <a:cxnLst/>
            <a:rect l="l" t="t" r="r" b="b"/>
            <a:pathLst>
              <a:path w="288355" h="288355">
                <a:moveTo>
                  <a:pt x="144177" y="0"/>
                </a:moveTo>
                <a:lnTo>
                  <a:pt x="144177" y="0"/>
                </a:lnTo>
                <a:cubicBezTo>
                  <a:pt x="223751" y="0"/>
                  <a:pt x="288355" y="64604"/>
                  <a:pt x="288355" y="144177"/>
                </a:cubicBezTo>
                <a:lnTo>
                  <a:pt x="288355" y="144177"/>
                </a:lnTo>
                <a:cubicBezTo>
                  <a:pt x="288355" y="223751"/>
                  <a:pt x="223751" y="288355"/>
                  <a:pt x="144177" y="288355"/>
                </a:cubicBezTo>
                <a:lnTo>
                  <a:pt x="144177" y="288355"/>
                </a:lnTo>
                <a:cubicBezTo>
                  <a:pt x="64604" y="288355"/>
                  <a:pt x="0" y="223751"/>
                  <a:pt x="0" y="144177"/>
                </a:cubicBezTo>
                <a:lnTo>
                  <a:pt x="0" y="144177"/>
                </a:lnTo>
                <a:cubicBezTo>
                  <a:pt x="0" y="64604"/>
                  <a:pt x="64604" y="0"/>
                  <a:pt x="144177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7" name="Text 65"/>
          <p:cNvSpPr/>
          <p:nvPr/>
        </p:nvSpPr>
        <p:spPr>
          <a:xfrm>
            <a:off x="8265982" y="5773854"/>
            <a:ext cx="144177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8523784" y="5773854"/>
            <a:ext cx="1784195" cy="18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9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Global South Technology Policy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8163340" y="6080231"/>
            <a:ext cx="3478279" cy="351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93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Center perspectives from communities historically excluded from AI governance conversations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9341" y="349341"/>
            <a:ext cx="11554453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spc="96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Impact &amp; Value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49341" y="593880"/>
            <a:ext cx="11650521" cy="3493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76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Bilateral Relevance: Value for Indonesia, US &amp; Global Scholarship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49341" y="1048023"/>
            <a:ext cx="698682" cy="34934"/>
          </a:xfrm>
          <a:custGeom>
            <a:avLst/>
            <a:gdLst/>
            <a:ahLst/>
            <a:cxnLst/>
            <a:rect l="l" t="t" r="r" b="b"/>
            <a:pathLst>
              <a:path w="698682" h="34934">
                <a:moveTo>
                  <a:pt x="0" y="0"/>
                </a:moveTo>
                <a:lnTo>
                  <a:pt x="698682" y="0"/>
                </a:lnTo>
                <a:lnTo>
                  <a:pt x="698682" y="34934"/>
                </a:lnTo>
                <a:lnTo>
                  <a:pt x="0" y="34934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49341" y="1222693"/>
            <a:ext cx="3737948" cy="4244493"/>
          </a:xfrm>
          <a:custGeom>
            <a:avLst/>
            <a:gdLst/>
            <a:ahLst/>
            <a:cxnLst/>
            <a:rect l="l" t="t" r="r" b="b"/>
            <a:pathLst>
              <a:path w="3737948" h="4244493">
                <a:moveTo>
                  <a:pt x="69862" y="0"/>
                </a:moveTo>
                <a:lnTo>
                  <a:pt x="3668086" y="0"/>
                </a:lnTo>
                <a:cubicBezTo>
                  <a:pt x="3706644" y="0"/>
                  <a:pt x="3737948" y="31304"/>
                  <a:pt x="3737948" y="69862"/>
                </a:cubicBezTo>
                <a:lnTo>
                  <a:pt x="3737948" y="4174631"/>
                </a:lnTo>
                <a:cubicBezTo>
                  <a:pt x="3737948" y="4213214"/>
                  <a:pt x="3706670" y="4244493"/>
                  <a:pt x="3668086" y="4244493"/>
                </a:cubicBezTo>
                <a:lnTo>
                  <a:pt x="69862" y="4244493"/>
                </a:lnTo>
                <a:cubicBezTo>
                  <a:pt x="31304" y="4244493"/>
                  <a:pt x="0" y="4213189"/>
                  <a:pt x="0" y="4174631"/>
                </a:cubicBezTo>
                <a:lnTo>
                  <a:pt x="0" y="69862"/>
                </a:lnTo>
                <a:cubicBezTo>
                  <a:pt x="0" y="31304"/>
                  <a:pt x="31304" y="0"/>
                  <a:pt x="69862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6" name="Shape 4"/>
          <p:cNvSpPr/>
          <p:nvPr/>
        </p:nvSpPr>
        <p:spPr>
          <a:xfrm>
            <a:off x="489077" y="1362430"/>
            <a:ext cx="489077" cy="489077"/>
          </a:xfrm>
          <a:custGeom>
            <a:avLst/>
            <a:gdLst/>
            <a:ahLst/>
            <a:cxnLst/>
            <a:rect l="l" t="t" r="r" b="b"/>
            <a:pathLst>
              <a:path w="489077" h="489077">
                <a:moveTo>
                  <a:pt x="244539" y="0"/>
                </a:moveTo>
                <a:lnTo>
                  <a:pt x="244539" y="0"/>
                </a:lnTo>
                <a:cubicBezTo>
                  <a:pt x="379594" y="0"/>
                  <a:pt x="489077" y="109484"/>
                  <a:pt x="489077" y="244539"/>
                </a:cubicBezTo>
                <a:lnTo>
                  <a:pt x="489077" y="244539"/>
                </a:lnTo>
                <a:cubicBezTo>
                  <a:pt x="489077" y="379594"/>
                  <a:pt x="379594" y="489077"/>
                  <a:pt x="244539" y="489077"/>
                </a:cubicBezTo>
                <a:lnTo>
                  <a:pt x="244539" y="489077"/>
                </a:lnTo>
                <a:cubicBezTo>
                  <a:pt x="109484" y="489077"/>
                  <a:pt x="0" y="379594"/>
                  <a:pt x="0" y="244539"/>
                </a:cubicBezTo>
                <a:lnTo>
                  <a:pt x="0" y="244539"/>
                </a:lnTo>
                <a:cubicBezTo>
                  <a:pt x="0" y="109484"/>
                  <a:pt x="109484" y="0"/>
                  <a:pt x="244539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7" name="Shape 5"/>
          <p:cNvSpPr/>
          <p:nvPr/>
        </p:nvSpPr>
        <p:spPr>
          <a:xfrm>
            <a:off x="641914" y="1502166"/>
            <a:ext cx="183404" cy="209605"/>
          </a:xfrm>
          <a:custGeom>
            <a:avLst/>
            <a:gdLst/>
            <a:ahLst/>
            <a:cxnLst/>
            <a:rect l="l" t="t" r="r" b="b"/>
            <a:pathLst>
              <a:path w="183404" h="209605">
                <a:moveTo>
                  <a:pt x="26201" y="13100"/>
                </a:moveTo>
                <a:cubicBezTo>
                  <a:pt x="26201" y="5854"/>
                  <a:pt x="20346" y="0"/>
                  <a:pt x="13100" y="0"/>
                </a:cubicBezTo>
                <a:cubicBezTo>
                  <a:pt x="5854" y="0"/>
                  <a:pt x="0" y="5854"/>
                  <a:pt x="0" y="13100"/>
                </a:cubicBezTo>
                <a:lnTo>
                  <a:pt x="0" y="196504"/>
                </a:lnTo>
                <a:cubicBezTo>
                  <a:pt x="0" y="203750"/>
                  <a:pt x="5854" y="209605"/>
                  <a:pt x="13100" y="209605"/>
                </a:cubicBezTo>
                <a:cubicBezTo>
                  <a:pt x="20346" y="209605"/>
                  <a:pt x="26201" y="203750"/>
                  <a:pt x="26201" y="196504"/>
                </a:cubicBezTo>
                <a:lnTo>
                  <a:pt x="26201" y="146723"/>
                </a:lnTo>
                <a:lnTo>
                  <a:pt x="51869" y="139027"/>
                </a:lnTo>
                <a:cubicBezTo>
                  <a:pt x="69022" y="133869"/>
                  <a:pt x="87526" y="135465"/>
                  <a:pt x="103533" y="143489"/>
                </a:cubicBezTo>
                <a:cubicBezTo>
                  <a:pt x="121014" y="152250"/>
                  <a:pt x="141401" y="153314"/>
                  <a:pt x="159701" y="146437"/>
                </a:cubicBezTo>
                <a:lnTo>
                  <a:pt x="174889" y="140746"/>
                </a:lnTo>
                <a:cubicBezTo>
                  <a:pt x="180006" y="138822"/>
                  <a:pt x="183404" y="133950"/>
                  <a:pt x="183404" y="128465"/>
                </a:cubicBezTo>
                <a:lnTo>
                  <a:pt x="183404" y="27060"/>
                </a:lnTo>
                <a:cubicBezTo>
                  <a:pt x="183404" y="17644"/>
                  <a:pt x="173497" y="11504"/>
                  <a:pt x="165064" y="15720"/>
                </a:cubicBezTo>
                <a:lnTo>
                  <a:pt x="160233" y="18136"/>
                </a:lnTo>
                <a:cubicBezTo>
                  <a:pt x="141852" y="27347"/>
                  <a:pt x="120195" y="27347"/>
                  <a:pt x="101773" y="18136"/>
                </a:cubicBezTo>
                <a:cubicBezTo>
                  <a:pt x="86871" y="10685"/>
                  <a:pt x="69718" y="9211"/>
                  <a:pt x="53793" y="14001"/>
                </a:cubicBezTo>
                <a:lnTo>
                  <a:pt x="26201" y="22270"/>
                </a:lnTo>
                <a:lnTo>
                  <a:pt x="26201" y="1310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8" name="Text 6"/>
          <p:cNvSpPr/>
          <p:nvPr/>
        </p:nvSpPr>
        <p:spPr>
          <a:xfrm>
            <a:off x="1082957" y="1467232"/>
            <a:ext cx="1240160" cy="2794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For Indonesia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89077" y="1956309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11347" y="2096046"/>
            <a:ext cx="139736" cy="139736"/>
          </a:xfrm>
          <a:custGeom>
            <a:avLst/>
            <a:gdLst/>
            <a:ahLst/>
            <a:cxnLst/>
            <a:rect l="l" t="t" r="r" b="b"/>
            <a:pathLst>
              <a:path w="139736" h="139736">
                <a:moveTo>
                  <a:pt x="8734" y="8734"/>
                </a:moveTo>
                <a:cubicBezTo>
                  <a:pt x="13564" y="8734"/>
                  <a:pt x="17467" y="12636"/>
                  <a:pt x="17467" y="17467"/>
                </a:cubicBezTo>
                <a:lnTo>
                  <a:pt x="17467" y="109169"/>
                </a:lnTo>
                <a:cubicBezTo>
                  <a:pt x="17467" y="111571"/>
                  <a:pt x="19432" y="113536"/>
                  <a:pt x="21834" y="113536"/>
                </a:cubicBezTo>
                <a:lnTo>
                  <a:pt x="131003" y="113536"/>
                </a:lnTo>
                <a:cubicBezTo>
                  <a:pt x="135834" y="113536"/>
                  <a:pt x="139736" y="117439"/>
                  <a:pt x="139736" y="122269"/>
                </a:cubicBezTo>
                <a:cubicBezTo>
                  <a:pt x="139736" y="127100"/>
                  <a:pt x="135834" y="131003"/>
                  <a:pt x="131003" y="131003"/>
                </a:cubicBezTo>
                <a:lnTo>
                  <a:pt x="21834" y="131003"/>
                </a:lnTo>
                <a:cubicBezTo>
                  <a:pt x="9771" y="131003"/>
                  <a:pt x="0" y="121232"/>
                  <a:pt x="0" y="109169"/>
                </a:cubicBezTo>
                <a:lnTo>
                  <a:pt x="0" y="17467"/>
                </a:lnTo>
                <a:cubicBezTo>
                  <a:pt x="0" y="12636"/>
                  <a:pt x="3903" y="8734"/>
                  <a:pt x="8734" y="8734"/>
                </a:cubicBezTo>
                <a:close/>
                <a:moveTo>
                  <a:pt x="34934" y="26201"/>
                </a:moveTo>
                <a:cubicBezTo>
                  <a:pt x="34934" y="21370"/>
                  <a:pt x="38837" y="17467"/>
                  <a:pt x="43668" y="17467"/>
                </a:cubicBezTo>
                <a:lnTo>
                  <a:pt x="96069" y="17467"/>
                </a:lnTo>
                <a:cubicBezTo>
                  <a:pt x="100899" y="17467"/>
                  <a:pt x="104802" y="21370"/>
                  <a:pt x="104802" y="26201"/>
                </a:cubicBezTo>
                <a:cubicBezTo>
                  <a:pt x="104802" y="31031"/>
                  <a:pt x="100899" y="34934"/>
                  <a:pt x="96069" y="34934"/>
                </a:cubicBezTo>
                <a:lnTo>
                  <a:pt x="43668" y="34934"/>
                </a:lnTo>
                <a:cubicBezTo>
                  <a:pt x="38837" y="34934"/>
                  <a:pt x="34934" y="31031"/>
                  <a:pt x="34934" y="26201"/>
                </a:cubicBezTo>
                <a:close/>
                <a:moveTo>
                  <a:pt x="43668" y="48034"/>
                </a:moveTo>
                <a:lnTo>
                  <a:pt x="78602" y="48034"/>
                </a:lnTo>
                <a:cubicBezTo>
                  <a:pt x="83432" y="48034"/>
                  <a:pt x="87335" y="51937"/>
                  <a:pt x="87335" y="56768"/>
                </a:cubicBezTo>
                <a:cubicBezTo>
                  <a:pt x="87335" y="61599"/>
                  <a:pt x="83432" y="65501"/>
                  <a:pt x="78602" y="65501"/>
                </a:cubicBezTo>
                <a:lnTo>
                  <a:pt x="43668" y="65501"/>
                </a:lnTo>
                <a:cubicBezTo>
                  <a:pt x="38837" y="65501"/>
                  <a:pt x="34934" y="61599"/>
                  <a:pt x="34934" y="56768"/>
                </a:cubicBezTo>
                <a:cubicBezTo>
                  <a:pt x="34934" y="51937"/>
                  <a:pt x="38837" y="48034"/>
                  <a:pt x="43668" y="48034"/>
                </a:cubicBezTo>
                <a:close/>
                <a:moveTo>
                  <a:pt x="43668" y="78602"/>
                </a:moveTo>
                <a:lnTo>
                  <a:pt x="113536" y="78602"/>
                </a:lnTo>
                <a:cubicBezTo>
                  <a:pt x="118367" y="78602"/>
                  <a:pt x="122269" y="82505"/>
                  <a:pt x="122269" y="87335"/>
                </a:cubicBezTo>
                <a:cubicBezTo>
                  <a:pt x="122269" y="92166"/>
                  <a:pt x="118367" y="96069"/>
                  <a:pt x="113536" y="96069"/>
                </a:cubicBezTo>
                <a:lnTo>
                  <a:pt x="43668" y="96069"/>
                </a:lnTo>
                <a:cubicBezTo>
                  <a:pt x="38837" y="96069"/>
                  <a:pt x="34934" y="92166"/>
                  <a:pt x="34934" y="87335"/>
                </a:cubicBezTo>
                <a:cubicBezTo>
                  <a:pt x="34934" y="82505"/>
                  <a:pt x="38837" y="78602"/>
                  <a:pt x="43668" y="78602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1" name="Text 9"/>
          <p:cNvSpPr/>
          <p:nvPr/>
        </p:nvSpPr>
        <p:spPr>
          <a:xfrm>
            <a:off x="838418" y="2061112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Empirical Evidence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38418" y="2270716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Rigorous data to inform Stranas KA implementation and policy calibration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9077" y="2816562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28814" y="2956298"/>
            <a:ext cx="104802" cy="139736"/>
          </a:xfrm>
          <a:custGeom>
            <a:avLst/>
            <a:gdLst/>
            <a:ahLst/>
            <a:cxnLst/>
            <a:rect l="l" t="t" r="r" b="b"/>
            <a:pathLst>
              <a:path w="104802" h="139736">
                <a:moveTo>
                  <a:pt x="84988" y="8734"/>
                </a:moveTo>
                <a:lnTo>
                  <a:pt x="87335" y="8734"/>
                </a:lnTo>
                <a:cubicBezTo>
                  <a:pt x="96969" y="8734"/>
                  <a:pt x="104802" y="16566"/>
                  <a:pt x="104802" y="26201"/>
                </a:cubicBezTo>
                <a:lnTo>
                  <a:pt x="104802" y="122269"/>
                </a:lnTo>
                <a:cubicBezTo>
                  <a:pt x="104802" y="131904"/>
                  <a:pt x="96969" y="139736"/>
                  <a:pt x="87335" y="139736"/>
                </a:cubicBezTo>
                <a:lnTo>
                  <a:pt x="17467" y="139736"/>
                </a:lnTo>
                <a:cubicBezTo>
                  <a:pt x="7833" y="139736"/>
                  <a:pt x="0" y="131904"/>
                  <a:pt x="0" y="122269"/>
                </a:cubicBezTo>
                <a:lnTo>
                  <a:pt x="0" y="26201"/>
                </a:lnTo>
                <a:cubicBezTo>
                  <a:pt x="0" y="16566"/>
                  <a:pt x="7833" y="8734"/>
                  <a:pt x="17467" y="8734"/>
                </a:cubicBezTo>
                <a:lnTo>
                  <a:pt x="19814" y="8734"/>
                </a:lnTo>
                <a:cubicBezTo>
                  <a:pt x="22816" y="3521"/>
                  <a:pt x="28466" y="0"/>
                  <a:pt x="34934" y="0"/>
                </a:cubicBezTo>
                <a:lnTo>
                  <a:pt x="69868" y="0"/>
                </a:lnTo>
                <a:cubicBezTo>
                  <a:pt x="76336" y="0"/>
                  <a:pt x="81986" y="3521"/>
                  <a:pt x="84988" y="8734"/>
                </a:cubicBezTo>
                <a:close/>
                <a:moveTo>
                  <a:pt x="67685" y="30567"/>
                </a:moveTo>
                <a:cubicBezTo>
                  <a:pt x="71315" y="30567"/>
                  <a:pt x="74235" y="27647"/>
                  <a:pt x="74235" y="24017"/>
                </a:cubicBezTo>
                <a:cubicBezTo>
                  <a:pt x="74235" y="20387"/>
                  <a:pt x="71315" y="17467"/>
                  <a:pt x="67685" y="17467"/>
                </a:cubicBezTo>
                <a:lnTo>
                  <a:pt x="37117" y="17467"/>
                </a:lnTo>
                <a:cubicBezTo>
                  <a:pt x="33488" y="17467"/>
                  <a:pt x="30567" y="20387"/>
                  <a:pt x="30567" y="24017"/>
                </a:cubicBezTo>
                <a:cubicBezTo>
                  <a:pt x="30567" y="27647"/>
                  <a:pt x="33488" y="30567"/>
                  <a:pt x="37117" y="30567"/>
                </a:cubicBezTo>
                <a:lnTo>
                  <a:pt x="67685" y="30567"/>
                </a:lnTo>
                <a:close/>
                <a:moveTo>
                  <a:pt x="75436" y="71151"/>
                </a:moveTo>
                <a:cubicBezTo>
                  <a:pt x="77346" y="68094"/>
                  <a:pt x="76418" y="64055"/>
                  <a:pt x="73362" y="62117"/>
                </a:cubicBezTo>
                <a:cubicBezTo>
                  <a:pt x="70305" y="60179"/>
                  <a:pt x="66266" y="61135"/>
                  <a:pt x="64328" y="64191"/>
                </a:cubicBezTo>
                <a:lnTo>
                  <a:pt x="47570" y="91020"/>
                </a:lnTo>
                <a:lnTo>
                  <a:pt x="40202" y="81194"/>
                </a:lnTo>
                <a:cubicBezTo>
                  <a:pt x="38018" y="78302"/>
                  <a:pt x="33924" y="77701"/>
                  <a:pt x="31031" y="79884"/>
                </a:cubicBezTo>
                <a:cubicBezTo>
                  <a:pt x="28138" y="82068"/>
                  <a:pt x="27538" y="86162"/>
                  <a:pt x="29721" y="89055"/>
                </a:cubicBezTo>
                <a:lnTo>
                  <a:pt x="42822" y="106522"/>
                </a:lnTo>
                <a:cubicBezTo>
                  <a:pt x="44104" y="108241"/>
                  <a:pt x="46179" y="109224"/>
                  <a:pt x="48335" y="109142"/>
                </a:cubicBezTo>
                <a:cubicBezTo>
                  <a:pt x="50491" y="109060"/>
                  <a:pt x="52456" y="107914"/>
                  <a:pt x="53602" y="106058"/>
                </a:cubicBezTo>
                <a:lnTo>
                  <a:pt x="75436" y="71124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5" name="Text 13"/>
          <p:cNvSpPr/>
          <p:nvPr/>
        </p:nvSpPr>
        <p:spPr>
          <a:xfrm>
            <a:off x="838418" y="2921364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Diagnostic Framework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38418" y="3130968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AGIRI Index for monitoring subnational AI governance progress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9077" y="3676814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611347" y="3816550"/>
            <a:ext cx="139736" cy="139736"/>
          </a:xfrm>
          <a:custGeom>
            <a:avLst/>
            <a:gdLst/>
            <a:ahLst/>
            <a:cxnLst/>
            <a:rect l="l" t="t" r="r" b="b"/>
            <a:pathLst>
              <a:path w="139736" h="139736">
                <a:moveTo>
                  <a:pt x="75818" y="2347"/>
                </a:moveTo>
                <a:cubicBezTo>
                  <a:pt x="72461" y="-764"/>
                  <a:pt x="67275" y="-764"/>
                  <a:pt x="63946" y="2347"/>
                </a:cubicBezTo>
                <a:lnTo>
                  <a:pt x="2811" y="59115"/>
                </a:lnTo>
                <a:cubicBezTo>
                  <a:pt x="191" y="61571"/>
                  <a:pt x="-682" y="65365"/>
                  <a:pt x="628" y="68695"/>
                </a:cubicBezTo>
                <a:cubicBezTo>
                  <a:pt x="1938" y="72024"/>
                  <a:pt x="5131" y="74235"/>
                  <a:pt x="8734" y="74235"/>
                </a:cubicBezTo>
                <a:lnTo>
                  <a:pt x="13100" y="74235"/>
                </a:lnTo>
                <a:lnTo>
                  <a:pt x="13100" y="122269"/>
                </a:lnTo>
                <a:cubicBezTo>
                  <a:pt x="13100" y="131904"/>
                  <a:pt x="20933" y="139736"/>
                  <a:pt x="30567" y="139736"/>
                </a:cubicBezTo>
                <a:lnTo>
                  <a:pt x="109169" y="139736"/>
                </a:lnTo>
                <a:cubicBezTo>
                  <a:pt x="118803" y="139736"/>
                  <a:pt x="126636" y="131904"/>
                  <a:pt x="126636" y="122269"/>
                </a:cubicBezTo>
                <a:lnTo>
                  <a:pt x="126636" y="74235"/>
                </a:lnTo>
                <a:lnTo>
                  <a:pt x="131003" y="74235"/>
                </a:lnTo>
                <a:cubicBezTo>
                  <a:pt x="134605" y="74235"/>
                  <a:pt x="137826" y="72024"/>
                  <a:pt x="139136" y="68695"/>
                </a:cubicBezTo>
                <a:cubicBezTo>
                  <a:pt x="140446" y="65365"/>
                  <a:pt x="139573" y="61544"/>
                  <a:pt x="136953" y="59115"/>
                </a:cubicBezTo>
                <a:lnTo>
                  <a:pt x="75818" y="2347"/>
                </a:lnTo>
                <a:close/>
                <a:moveTo>
                  <a:pt x="65501" y="87335"/>
                </a:moveTo>
                <a:lnTo>
                  <a:pt x="74235" y="87335"/>
                </a:lnTo>
                <a:cubicBezTo>
                  <a:pt x="81467" y="87335"/>
                  <a:pt x="87335" y="93203"/>
                  <a:pt x="87335" y="100436"/>
                </a:cubicBezTo>
                <a:lnTo>
                  <a:pt x="87335" y="126636"/>
                </a:lnTo>
                <a:lnTo>
                  <a:pt x="52401" y="126636"/>
                </a:lnTo>
                <a:lnTo>
                  <a:pt x="52401" y="100436"/>
                </a:lnTo>
                <a:cubicBezTo>
                  <a:pt x="52401" y="93203"/>
                  <a:pt x="58269" y="87335"/>
                  <a:pt x="65501" y="87335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9" name="Text 17"/>
          <p:cNvSpPr/>
          <p:nvPr/>
        </p:nvSpPr>
        <p:spPr>
          <a:xfrm>
            <a:off x="838418" y="3781616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Kementerian PKP Impact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38418" y="3991221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Actionable insights affecting millions of citizens through housing programs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89077" y="4537066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611347" y="4676802"/>
            <a:ext cx="139736" cy="139736"/>
          </a:xfrm>
          <a:custGeom>
            <a:avLst/>
            <a:gdLst/>
            <a:ahLst/>
            <a:cxnLst/>
            <a:rect l="l" t="t" r="r" b="b"/>
            <a:pathLst>
              <a:path w="139736" h="139736">
                <a:moveTo>
                  <a:pt x="96041" y="76418"/>
                </a:moveTo>
                <a:lnTo>
                  <a:pt x="43941" y="76418"/>
                </a:lnTo>
                <a:cubicBezTo>
                  <a:pt x="44732" y="94022"/>
                  <a:pt x="48635" y="110233"/>
                  <a:pt x="54175" y="122106"/>
                </a:cubicBezTo>
                <a:cubicBezTo>
                  <a:pt x="57286" y="128792"/>
                  <a:pt x="60643" y="133514"/>
                  <a:pt x="63755" y="136407"/>
                </a:cubicBezTo>
                <a:cubicBezTo>
                  <a:pt x="66811" y="139272"/>
                  <a:pt x="68913" y="139736"/>
                  <a:pt x="70005" y="139736"/>
                </a:cubicBezTo>
                <a:cubicBezTo>
                  <a:pt x="71096" y="139736"/>
                  <a:pt x="73198" y="139272"/>
                  <a:pt x="76255" y="136407"/>
                </a:cubicBezTo>
                <a:cubicBezTo>
                  <a:pt x="79366" y="133514"/>
                  <a:pt x="82723" y="128765"/>
                  <a:pt x="85834" y="122106"/>
                </a:cubicBezTo>
                <a:cubicBezTo>
                  <a:pt x="91374" y="110233"/>
                  <a:pt x="95277" y="94022"/>
                  <a:pt x="96069" y="76418"/>
                </a:cubicBezTo>
                <a:close/>
                <a:moveTo>
                  <a:pt x="43913" y="63318"/>
                </a:moveTo>
                <a:lnTo>
                  <a:pt x="96014" y="63318"/>
                </a:lnTo>
                <a:cubicBezTo>
                  <a:pt x="95250" y="45715"/>
                  <a:pt x="91347" y="29503"/>
                  <a:pt x="85807" y="17631"/>
                </a:cubicBezTo>
                <a:cubicBezTo>
                  <a:pt x="82696" y="10971"/>
                  <a:pt x="79339" y="6223"/>
                  <a:pt x="76227" y="3330"/>
                </a:cubicBezTo>
                <a:cubicBezTo>
                  <a:pt x="73171" y="464"/>
                  <a:pt x="71069" y="0"/>
                  <a:pt x="69977" y="0"/>
                </a:cubicBezTo>
                <a:cubicBezTo>
                  <a:pt x="68886" y="0"/>
                  <a:pt x="66784" y="464"/>
                  <a:pt x="63727" y="3330"/>
                </a:cubicBezTo>
                <a:cubicBezTo>
                  <a:pt x="60616" y="6223"/>
                  <a:pt x="57259" y="10971"/>
                  <a:pt x="54148" y="17631"/>
                </a:cubicBezTo>
                <a:cubicBezTo>
                  <a:pt x="48608" y="29503"/>
                  <a:pt x="44705" y="45715"/>
                  <a:pt x="43913" y="63318"/>
                </a:cubicBezTo>
                <a:close/>
                <a:moveTo>
                  <a:pt x="30813" y="63318"/>
                </a:moveTo>
                <a:cubicBezTo>
                  <a:pt x="31768" y="39956"/>
                  <a:pt x="37800" y="18259"/>
                  <a:pt x="46615" y="4012"/>
                </a:cubicBezTo>
                <a:cubicBezTo>
                  <a:pt x="21479" y="12909"/>
                  <a:pt x="2975" y="35807"/>
                  <a:pt x="409" y="63318"/>
                </a:cubicBezTo>
                <a:lnTo>
                  <a:pt x="30813" y="63318"/>
                </a:lnTo>
                <a:close/>
                <a:moveTo>
                  <a:pt x="409" y="76418"/>
                </a:moveTo>
                <a:cubicBezTo>
                  <a:pt x="2975" y="103929"/>
                  <a:pt x="21479" y="126827"/>
                  <a:pt x="46615" y="135724"/>
                </a:cubicBezTo>
                <a:cubicBezTo>
                  <a:pt x="37800" y="121478"/>
                  <a:pt x="31768" y="99781"/>
                  <a:pt x="30813" y="76418"/>
                </a:cubicBezTo>
                <a:lnTo>
                  <a:pt x="409" y="76418"/>
                </a:lnTo>
                <a:close/>
                <a:moveTo>
                  <a:pt x="109142" y="76418"/>
                </a:moveTo>
                <a:cubicBezTo>
                  <a:pt x="108187" y="99781"/>
                  <a:pt x="102155" y="121478"/>
                  <a:pt x="93340" y="135724"/>
                </a:cubicBezTo>
                <a:cubicBezTo>
                  <a:pt x="118476" y="126800"/>
                  <a:pt x="136980" y="103929"/>
                  <a:pt x="139545" y="76418"/>
                </a:cubicBezTo>
                <a:lnTo>
                  <a:pt x="109142" y="76418"/>
                </a:lnTo>
                <a:close/>
                <a:moveTo>
                  <a:pt x="139545" y="63318"/>
                </a:moveTo>
                <a:cubicBezTo>
                  <a:pt x="136980" y="35807"/>
                  <a:pt x="118476" y="12909"/>
                  <a:pt x="93340" y="4012"/>
                </a:cubicBezTo>
                <a:cubicBezTo>
                  <a:pt x="102155" y="18259"/>
                  <a:pt x="108187" y="39956"/>
                  <a:pt x="109142" y="63318"/>
                </a:cubicBezTo>
                <a:lnTo>
                  <a:pt x="139545" y="63318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3" name="Text 21"/>
          <p:cNvSpPr/>
          <p:nvPr/>
        </p:nvSpPr>
        <p:spPr>
          <a:xfrm>
            <a:off x="838418" y="4641868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Global Participation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38418" y="4851473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Strengthened capacity for evidence-based engagement in international AI governance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225729" y="1240160"/>
            <a:ext cx="3737948" cy="4227026"/>
          </a:xfrm>
          <a:custGeom>
            <a:avLst/>
            <a:gdLst/>
            <a:ahLst/>
            <a:cxnLst/>
            <a:rect l="l" t="t" r="r" b="b"/>
            <a:pathLst>
              <a:path w="3737948" h="4227026">
                <a:moveTo>
                  <a:pt x="34934" y="0"/>
                </a:moveTo>
                <a:lnTo>
                  <a:pt x="3703014" y="0"/>
                </a:lnTo>
                <a:cubicBezTo>
                  <a:pt x="3722308" y="0"/>
                  <a:pt x="3737948" y="15641"/>
                  <a:pt x="3737948" y="34934"/>
                </a:cubicBezTo>
                <a:lnTo>
                  <a:pt x="3737948" y="4157164"/>
                </a:lnTo>
                <a:cubicBezTo>
                  <a:pt x="3737948" y="4195747"/>
                  <a:pt x="3706670" y="4227026"/>
                  <a:pt x="3668086" y="4227026"/>
                </a:cubicBezTo>
                <a:lnTo>
                  <a:pt x="69862" y="4227026"/>
                </a:lnTo>
                <a:cubicBezTo>
                  <a:pt x="31304" y="4227026"/>
                  <a:pt x="0" y="4195722"/>
                  <a:pt x="0" y="4157164"/>
                </a:cubicBezTo>
                <a:lnTo>
                  <a:pt x="0" y="34934"/>
                </a:lnTo>
                <a:cubicBezTo>
                  <a:pt x="0" y="15653"/>
                  <a:pt x="15653" y="0"/>
                  <a:pt x="3493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2401" dist="34934" dir="5400000">
              <a:srgbClr val="000000">
                <a:alpha val="10196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225729" y="1240160"/>
            <a:ext cx="3737948" cy="34934"/>
          </a:xfrm>
          <a:custGeom>
            <a:avLst/>
            <a:gdLst/>
            <a:ahLst/>
            <a:cxnLst/>
            <a:rect l="l" t="t" r="r" b="b"/>
            <a:pathLst>
              <a:path w="3737948" h="34934">
                <a:moveTo>
                  <a:pt x="34934" y="0"/>
                </a:moveTo>
                <a:lnTo>
                  <a:pt x="3703014" y="0"/>
                </a:lnTo>
                <a:cubicBezTo>
                  <a:pt x="3722308" y="0"/>
                  <a:pt x="3737948" y="15641"/>
                  <a:pt x="3737948" y="34934"/>
                </a:cubicBezTo>
                <a:lnTo>
                  <a:pt x="3737948" y="34934"/>
                </a:lnTo>
                <a:lnTo>
                  <a:pt x="0" y="34934"/>
                </a:lnTo>
                <a:lnTo>
                  <a:pt x="0" y="34934"/>
                </a:lnTo>
                <a:cubicBezTo>
                  <a:pt x="0" y="15653"/>
                  <a:pt x="15653" y="0"/>
                  <a:pt x="34934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27" name="Shape 25"/>
          <p:cNvSpPr/>
          <p:nvPr/>
        </p:nvSpPr>
        <p:spPr>
          <a:xfrm>
            <a:off x="4365466" y="1397364"/>
            <a:ext cx="489077" cy="489077"/>
          </a:xfrm>
          <a:custGeom>
            <a:avLst/>
            <a:gdLst/>
            <a:ahLst/>
            <a:cxnLst/>
            <a:rect l="l" t="t" r="r" b="b"/>
            <a:pathLst>
              <a:path w="489077" h="489077">
                <a:moveTo>
                  <a:pt x="244539" y="0"/>
                </a:moveTo>
                <a:lnTo>
                  <a:pt x="244539" y="0"/>
                </a:lnTo>
                <a:cubicBezTo>
                  <a:pt x="379594" y="0"/>
                  <a:pt x="489077" y="109484"/>
                  <a:pt x="489077" y="244539"/>
                </a:cubicBezTo>
                <a:lnTo>
                  <a:pt x="489077" y="244539"/>
                </a:lnTo>
                <a:cubicBezTo>
                  <a:pt x="489077" y="379594"/>
                  <a:pt x="379594" y="489077"/>
                  <a:pt x="244539" y="489077"/>
                </a:cubicBezTo>
                <a:lnTo>
                  <a:pt x="244539" y="489077"/>
                </a:lnTo>
                <a:cubicBezTo>
                  <a:pt x="109484" y="489077"/>
                  <a:pt x="0" y="379594"/>
                  <a:pt x="0" y="244539"/>
                </a:cubicBezTo>
                <a:lnTo>
                  <a:pt x="0" y="244539"/>
                </a:lnTo>
                <a:cubicBezTo>
                  <a:pt x="0" y="109484"/>
                  <a:pt x="109484" y="0"/>
                  <a:pt x="244539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28" name="Shape 26"/>
          <p:cNvSpPr/>
          <p:nvPr/>
        </p:nvSpPr>
        <p:spPr>
          <a:xfrm>
            <a:off x="4505202" y="1537100"/>
            <a:ext cx="209605" cy="209605"/>
          </a:xfrm>
          <a:custGeom>
            <a:avLst/>
            <a:gdLst/>
            <a:ahLst/>
            <a:cxnLst/>
            <a:rect l="l" t="t" r="r" b="b"/>
            <a:pathLst>
              <a:path w="209605" h="209605">
                <a:moveTo>
                  <a:pt x="144103" y="-13100"/>
                </a:moveTo>
                <a:lnTo>
                  <a:pt x="98252" y="-13100"/>
                </a:lnTo>
                <a:cubicBezTo>
                  <a:pt x="94650" y="-13100"/>
                  <a:pt x="91702" y="-10153"/>
                  <a:pt x="91702" y="-6550"/>
                </a:cubicBezTo>
                <a:lnTo>
                  <a:pt x="91702" y="52401"/>
                </a:lnTo>
                <a:lnTo>
                  <a:pt x="19650" y="52401"/>
                </a:lnTo>
                <a:cubicBezTo>
                  <a:pt x="12404" y="52401"/>
                  <a:pt x="6550" y="58255"/>
                  <a:pt x="6550" y="65501"/>
                </a:cubicBezTo>
                <a:cubicBezTo>
                  <a:pt x="6550" y="72748"/>
                  <a:pt x="12404" y="78602"/>
                  <a:pt x="19650" y="78602"/>
                </a:cubicBezTo>
                <a:lnTo>
                  <a:pt x="26201" y="78602"/>
                </a:lnTo>
                <a:lnTo>
                  <a:pt x="26201" y="170304"/>
                </a:lnTo>
                <a:lnTo>
                  <a:pt x="5240" y="186024"/>
                </a:lnTo>
                <a:cubicBezTo>
                  <a:pt x="1924" y="188480"/>
                  <a:pt x="0" y="192370"/>
                  <a:pt x="0" y="196504"/>
                </a:cubicBezTo>
                <a:cubicBezTo>
                  <a:pt x="0" y="203750"/>
                  <a:pt x="5854" y="209605"/>
                  <a:pt x="13100" y="209605"/>
                </a:cubicBezTo>
                <a:lnTo>
                  <a:pt x="196504" y="209605"/>
                </a:lnTo>
                <a:cubicBezTo>
                  <a:pt x="203750" y="209605"/>
                  <a:pt x="209605" y="203750"/>
                  <a:pt x="209605" y="196504"/>
                </a:cubicBezTo>
                <a:cubicBezTo>
                  <a:pt x="209605" y="192370"/>
                  <a:pt x="207680" y="188480"/>
                  <a:pt x="204364" y="186024"/>
                </a:cubicBezTo>
                <a:lnTo>
                  <a:pt x="183404" y="170304"/>
                </a:lnTo>
                <a:lnTo>
                  <a:pt x="183404" y="78602"/>
                </a:lnTo>
                <a:lnTo>
                  <a:pt x="189954" y="78602"/>
                </a:lnTo>
                <a:cubicBezTo>
                  <a:pt x="197200" y="78602"/>
                  <a:pt x="203054" y="72748"/>
                  <a:pt x="203054" y="65501"/>
                </a:cubicBezTo>
                <a:cubicBezTo>
                  <a:pt x="203054" y="58255"/>
                  <a:pt x="197200" y="52401"/>
                  <a:pt x="189954" y="52401"/>
                </a:cubicBezTo>
                <a:lnTo>
                  <a:pt x="111352" y="52401"/>
                </a:lnTo>
                <a:lnTo>
                  <a:pt x="111352" y="26201"/>
                </a:lnTo>
                <a:lnTo>
                  <a:pt x="144103" y="26201"/>
                </a:lnTo>
                <a:cubicBezTo>
                  <a:pt x="147706" y="26201"/>
                  <a:pt x="150653" y="23253"/>
                  <a:pt x="150653" y="19650"/>
                </a:cubicBezTo>
                <a:lnTo>
                  <a:pt x="150653" y="-6550"/>
                </a:lnTo>
                <a:cubicBezTo>
                  <a:pt x="150653" y="-10153"/>
                  <a:pt x="147706" y="-13100"/>
                  <a:pt x="144103" y="-13100"/>
                </a:cubicBezTo>
                <a:close/>
                <a:moveTo>
                  <a:pt x="163754" y="78602"/>
                </a:moveTo>
                <a:lnTo>
                  <a:pt x="163754" y="170304"/>
                </a:lnTo>
                <a:lnTo>
                  <a:pt x="137553" y="170304"/>
                </a:lnTo>
                <a:lnTo>
                  <a:pt x="137553" y="78602"/>
                </a:lnTo>
                <a:lnTo>
                  <a:pt x="163754" y="78602"/>
                </a:lnTo>
                <a:close/>
                <a:moveTo>
                  <a:pt x="117903" y="78602"/>
                </a:moveTo>
                <a:lnTo>
                  <a:pt x="117903" y="170304"/>
                </a:lnTo>
                <a:lnTo>
                  <a:pt x="91702" y="170304"/>
                </a:lnTo>
                <a:lnTo>
                  <a:pt x="91702" y="78602"/>
                </a:lnTo>
                <a:lnTo>
                  <a:pt x="117903" y="78602"/>
                </a:lnTo>
                <a:close/>
                <a:moveTo>
                  <a:pt x="72052" y="78602"/>
                </a:moveTo>
                <a:lnTo>
                  <a:pt x="72052" y="170304"/>
                </a:lnTo>
                <a:lnTo>
                  <a:pt x="45851" y="170304"/>
                </a:lnTo>
                <a:lnTo>
                  <a:pt x="45851" y="78602"/>
                </a:lnTo>
                <a:lnTo>
                  <a:pt x="72052" y="78602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9" name="Text 27"/>
          <p:cNvSpPr/>
          <p:nvPr/>
        </p:nvSpPr>
        <p:spPr>
          <a:xfrm>
            <a:off x="4959345" y="1502166"/>
            <a:ext cx="1554567" cy="2794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For United States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365466" y="1991244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4479002" y="2130980"/>
            <a:ext cx="157203" cy="139736"/>
          </a:xfrm>
          <a:custGeom>
            <a:avLst/>
            <a:gdLst/>
            <a:ahLst/>
            <a:cxnLst/>
            <a:rect l="l" t="t" r="r" b="b"/>
            <a:pathLst>
              <a:path w="157203" h="139736">
                <a:moveTo>
                  <a:pt x="78602" y="8734"/>
                </a:moveTo>
                <a:cubicBezTo>
                  <a:pt x="56550" y="8734"/>
                  <a:pt x="38891" y="18777"/>
                  <a:pt x="26037" y="30731"/>
                </a:cubicBezTo>
                <a:cubicBezTo>
                  <a:pt x="13264" y="42603"/>
                  <a:pt x="4722" y="56768"/>
                  <a:pt x="655" y="66511"/>
                </a:cubicBezTo>
                <a:cubicBezTo>
                  <a:pt x="-246" y="68667"/>
                  <a:pt x="-246" y="71069"/>
                  <a:pt x="655" y="73225"/>
                </a:cubicBezTo>
                <a:cubicBezTo>
                  <a:pt x="4722" y="82968"/>
                  <a:pt x="13264" y="97160"/>
                  <a:pt x="26037" y="109005"/>
                </a:cubicBezTo>
                <a:cubicBezTo>
                  <a:pt x="38891" y="120932"/>
                  <a:pt x="56550" y="131003"/>
                  <a:pt x="78602" y="131003"/>
                </a:cubicBezTo>
                <a:cubicBezTo>
                  <a:pt x="100654" y="131003"/>
                  <a:pt x="118312" y="120959"/>
                  <a:pt x="131167" y="109005"/>
                </a:cubicBezTo>
                <a:cubicBezTo>
                  <a:pt x="143939" y="97133"/>
                  <a:pt x="152482" y="82968"/>
                  <a:pt x="156548" y="73225"/>
                </a:cubicBezTo>
                <a:cubicBezTo>
                  <a:pt x="157449" y="71069"/>
                  <a:pt x="157449" y="68667"/>
                  <a:pt x="156548" y="66511"/>
                </a:cubicBezTo>
                <a:cubicBezTo>
                  <a:pt x="152482" y="56768"/>
                  <a:pt x="143939" y="42576"/>
                  <a:pt x="131167" y="30731"/>
                </a:cubicBezTo>
                <a:cubicBezTo>
                  <a:pt x="118312" y="18804"/>
                  <a:pt x="100654" y="8734"/>
                  <a:pt x="78602" y="8734"/>
                </a:cubicBezTo>
                <a:close/>
                <a:moveTo>
                  <a:pt x="39301" y="69868"/>
                </a:moveTo>
                <a:cubicBezTo>
                  <a:pt x="39301" y="48177"/>
                  <a:pt x="56911" y="30567"/>
                  <a:pt x="78602" y="30567"/>
                </a:cubicBezTo>
                <a:cubicBezTo>
                  <a:pt x="100292" y="30567"/>
                  <a:pt x="117903" y="48177"/>
                  <a:pt x="117903" y="69868"/>
                </a:cubicBezTo>
                <a:cubicBezTo>
                  <a:pt x="117903" y="91559"/>
                  <a:pt x="100292" y="109169"/>
                  <a:pt x="78602" y="109169"/>
                </a:cubicBezTo>
                <a:cubicBezTo>
                  <a:pt x="56911" y="109169"/>
                  <a:pt x="39301" y="91559"/>
                  <a:pt x="39301" y="69868"/>
                </a:cubicBezTo>
                <a:close/>
                <a:moveTo>
                  <a:pt x="78602" y="52401"/>
                </a:moveTo>
                <a:cubicBezTo>
                  <a:pt x="78602" y="62035"/>
                  <a:pt x="70769" y="69868"/>
                  <a:pt x="61135" y="69868"/>
                </a:cubicBezTo>
                <a:cubicBezTo>
                  <a:pt x="57996" y="69868"/>
                  <a:pt x="55048" y="69049"/>
                  <a:pt x="52483" y="67576"/>
                </a:cubicBezTo>
                <a:cubicBezTo>
                  <a:pt x="52210" y="70551"/>
                  <a:pt x="52456" y="73607"/>
                  <a:pt x="53274" y="76637"/>
                </a:cubicBezTo>
                <a:cubicBezTo>
                  <a:pt x="57014" y="90610"/>
                  <a:pt x="71397" y="98907"/>
                  <a:pt x="85370" y="95168"/>
                </a:cubicBezTo>
                <a:cubicBezTo>
                  <a:pt x="99344" y="91429"/>
                  <a:pt x="107641" y="77046"/>
                  <a:pt x="103902" y="63072"/>
                </a:cubicBezTo>
                <a:cubicBezTo>
                  <a:pt x="100572" y="50600"/>
                  <a:pt x="88754" y="42658"/>
                  <a:pt x="76309" y="43749"/>
                </a:cubicBezTo>
                <a:cubicBezTo>
                  <a:pt x="77756" y="46288"/>
                  <a:pt x="78602" y="49235"/>
                  <a:pt x="78602" y="52401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2" name="Text 30"/>
          <p:cNvSpPr/>
          <p:nvPr/>
        </p:nvSpPr>
        <p:spPr>
          <a:xfrm>
            <a:off x="4714807" y="2096046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Global South Perspectives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714807" y="2305650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Challenge assumptions in US-centric AI governance research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365466" y="2851496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4470268" y="2991232"/>
            <a:ext cx="174670" cy="139736"/>
          </a:xfrm>
          <a:custGeom>
            <a:avLst/>
            <a:gdLst/>
            <a:ahLst/>
            <a:cxnLst/>
            <a:rect l="l" t="t" r="r" b="b"/>
            <a:pathLst>
              <a:path w="174670" h="139736">
                <a:moveTo>
                  <a:pt x="104802" y="8734"/>
                </a:moveTo>
                <a:lnTo>
                  <a:pt x="139736" y="8734"/>
                </a:lnTo>
                <a:cubicBezTo>
                  <a:pt x="144567" y="8734"/>
                  <a:pt x="148470" y="12636"/>
                  <a:pt x="148470" y="17467"/>
                </a:cubicBezTo>
                <a:cubicBezTo>
                  <a:pt x="148470" y="22298"/>
                  <a:pt x="144567" y="26201"/>
                  <a:pt x="139736" y="26201"/>
                </a:cubicBezTo>
                <a:lnTo>
                  <a:pt x="108732" y="26201"/>
                </a:lnTo>
                <a:cubicBezTo>
                  <a:pt x="107313" y="33242"/>
                  <a:pt x="102482" y="39055"/>
                  <a:pt x="96069" y="41839"/>
                </a:cubicBezTo>
                <a:lnTo>
                  <a:pt x="96069" y="122269"/>
                </a:lnTo>
                <a:lnTo>
                  <a:pt x="139736" y="122269"/>
                </a:lnTo>
                <a:cubicBezTo>
                  <a:pt x="144567" y="122269"/>
                  <a:pt x="148470" y="126172"/>
                  <a:pt x="148470" y="131003"/>
                </a:cubicBezTo>
                <a:cubicBezTo>
                  <a:pt x="148470" y="135834"/>
                  <a:pt x="144567" y="139736"/>
                  <a:pt x="139736" y="139736"/>
                </a:cubicBezTo>
                <a:lnTo>
                  <a:pt x="34934" y="139736"/>
                </a:lnTo>
                <a:cubicBezTo>
                  <a:pt x="30103" y="139736"/>
                  <a:pt x="26201" y="135834"/>
                  <a:pt x="26201" y="131003"/>
                </a:cubicBezTo>
                <a:cubicBezTo>
                  <a:pt x="26201" y="126172"/>
                  <a:pt x="30103" y="122269"/>
                  <a:pt x="34934" y="122269"/>
                </a:cubicBezTo>
                <a:lnTo>
                  <a:pt x="78602" y="122269"/>
                </a:lnTo>
                <a:lnTo>
                  <a:pt x="78602" y="41839"/>
                </a:lnTo>
                <a:cubicBezTo>
                  <a:pt x="72188" y="39028"/>
                  <a:pt x="67357" y="33215"/>
                  <a:pt x="65938" y="26201"/>
                </a:cubicBezTo>
                <a:lnTo>
                  <a:pt x="34934" y="26201"/>
                </a:lnTo>
                <a:cubicBezTo>
                  <a:pt x="30103" y="26201"/>
                  <a:pt x="26201" y="22298"/>
                  <a:pt x="26201" y="17467"/>
                </a:cubicBezTo>
                <a:cubicBezTo>
                  <a:pt x="26201" y="12636"/>
                  <a:pt x="30103" y="8734"/>
                  <a:pt x="34934" y="8734"/>
                </a:cubicBezTo>
                <a:lnTo>
                  <a:pt x="69868" y="8734"/>
                </a:lnTo>
                <a:cubicBezTo>
                  <a:pt x="73853" y="3439"/>
                  <a:pt x="80185" y="0"/>
                  <a:pt x="87335" y="0"/>
                </a:cubicBezTo>
                <a:cubicBezTo>
                  <a:pt x="94486" y="0"/>
                  <a:pt x="100818" y="3439"/>
                  <a:pt x="104802" y="8734"/>
                </a:cubicBezTo>
                <a:close/>
                <a:moveTo>
                  <a:pt x="119977" y="87335"/>
                </a:moveTo>
                <a:lnTo>
                  <a:pt x="159496" y="87335"/>
                </a:lnTo>
                <a:lnTo>
                  <a:pt x="139736" y="53438"/>
                </a:lnTo>
                <a:lnTo>
                  <a:pt x="119977" y="87335"/>
                </a:lnTo>
                <a:close/>
                <a:moveTo>
                  <a:pt x="139736" y="113536"/>
                </a:moveTo>
                <a:cubicBezTo>
                  <a:pt x="122570" y="113536"/>
                  <a:pt x="108296" y="104256"/>
                  <a:pt x="105348" y="92002"/>
                </a:cubicBezTo>
                <a:cubicBezTo>
                  <a:pt x="104639" y="89000"/>
                  <a:pt x="105621" y="85916"/>
                  <a:pt x="107177" y="83241"/>
                </a:cubicBezTo>
                <a:lnTo>
                  <a:pt x="133159" y="38700"/>
                </a:lnTo>
                <a:cubicBezTo>
                  <a:pt x="134524" y="36353"/>
                  <a:pt x="137034" y="34934"/>
                  <a:pt x="139736" y="34934"/>
                </a:cubicBezTo>
                <a:cubicBezTo>
                  <a:pt x="142438" y="34934"/>
                  <a:pt x="144949" y="36381"/>
                  <a:pt x="146314" y="38700"/>
                </a:cubicBezTo>
                <a:lnTo>
                  <a:pt x="172296" y="83241"/>
                </a:lnTo>
                <a:cubicBezTo>
                  <a:pt x="173852" y="85916"/>
                  <a:pt x="174834" y="89000"/>
                  <a:pt x="174125" y="92002"/>
                </a:cubicBezTo>
                <a:cubicBezTo>
                  <a:pt x="171177" y="104229"/>
                  <a:pt x="156903" y="113536"/>
                  <a:pt x="139736" y="113536"/>
                </a:cubicBezTo>
                <a:close/>
                <a:moveTo>
                  <a:pt x="34607" y="53438"/>
                </a:moveTo>
                <a:lnTo>
                  <a:pt x="14847" y="87335"/>
                </a:lnTo>
                <a:lnTo>
                  <a:pt x="54393" y="87335"/>
                </a:lnTo>
                <a:lnTo>
                  <a:pt x="34607" y="53438"/>
                </a:lnTo>
                <a:close/>
                <a:moveTo>
                  <a:pt x="246" y="92002"/>
                </a:moveTo>
                <a:cubicBezTo>
                  <a:pt x="-464" y="89000"/>
                  <a:pt x="519" y="85916"/>
                  <a:pt x="2074" y="83241"/>
                </a:cubicBezTo>
                <a:lnTo>
                  <a:pt x="28056" y="38700"/>
                </a:lnTo>
                <a:cubicBezTo>
                  <a:pt x="29421" y="36353"/>
                  <a:pt x="31932" y="34934"/>
                  <a:pt x="34634" y="34934"/>
                </a:cubicBezTo>
                <a:cubicBezTo>
                  <a:pt x="37336" y="34934"/>
                  <a:pt x="39847" y="36381"/>
                  <a:pt x="41211" y="38700"/>
                </a:cubicBezTo>
                <a:lnTo>
                  <a:pt x="67194" y="83241"/>
                </a:lnTo>
                <a:cubicBezTo>
                  <a:pt x="68749" y="85916"/>
                  <a:pt x="69732" y="89000"/>
                  <a:pt x="69022" y="92002"/>
                </a:cubicBezTo>
                <a:cubicBezTo>
                  <a:pt x="66075" y="104229"/>
                  <a:pt x="51801" y="113536"/>
                  <a:pt x="34634" y="113536"/>
                </a:cubicBezTo>
                <a:cubicBezTo>
                  <a:pt x="17467" y="113536"/>
                  <a:pt x="3193" y="104256"/>
                  <a:pt x="246" y="92002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6" name="Text 34"/>
          <p:cNvSpPr/>
          <p:nvPr/>
        </p:nvSpPr>
        <p:spPr>
          <a:xfrm>
            <a:off x="4714807" y="2956298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Comparative Context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714807" y="3165903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Provide developing country comparison for Lawrence et al.'s (2023) federal findings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365466" y="3711748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4505202" y="3851484"/>
            <a:ext cx="104802" cy="139736"/>
          </a:xfrm>
          <a:custGeom>
            <a:avLst/>
            <a:gdLst/>
            <a:ahLst/>
            <a:cxnLst/>
            <a:rect l="l" t="t" r="r" b="b"/>
            <a:pathLst>
              <a:path w="104802" h="139736">
                <a:moveTo>
                  <a:pt x="17467" y="0"/>
                </a:moveTo>
                <a:cubicBezTo>
                  <a:pt x="7833" y="0"/>
                  <a:pt x="0" y="7833"/>
                  <a:pt x="0" y="17467"/>
                </a:cubicBezTo>
                <a:lnTo>
                  <a:pt x="0" y="122269"/>
                </a:lnTo>
                <a:cubicBezTo>
                  <a:pt x="0" y="131904"/>
                  <a:pt x="7833" y="139736"/>
                  <a:pt x="17467" y="139736"/>
                </a:cubicBezTo>
                <a:lnTo>
                  <a:pt x="87335" y="139736"/>
                </a:lnTo>
                <a:cubicBezTo>
                  <a:pt x="96969" y="139736"/>
                  <a:pt x="104802" y="131904"/>
                  <a:pt x="104802" y="122269"/>
                </a:cubicBezTo>
                <a:lnTo>
                  <a:pt x="104802" y="17467"/>
                </a:lnTo>
                <a:cubicBezTo>
                  <a:pt x="104802" y="7833"/>
                  <a:pt x="96969" y="0"/>
                  <a:pt x="87335" y="0"/>
                </a:cubicBezTo>
                <a:lnTo>
                  <a:pt x="17467" y="0"/>
                </a:lnTo>
                <a:close/>
                <a:moveTo>
                  <a:pt x="48034" y="96069"/>
                </a:moveTo>
                <a:lnTo>
                  <a:pt x="56768" y="96069"/>
                </a:lnTo>
                <a:cubicBezTo>
                  <a:pt x="61599" y="96069"/>
                  <a:pt x="65501" y="99972"/>
                  <a:pt x="65501" y="104802"/>
                </a:cubicBezTo>
                <a:lnTo>
                  <a:pt x="65501" y="126636"/>
                </a:lnTo>
                <a:lnTo>
                  <a:pt x="39301" y="126636"/>
                </a:lnTo>
                <a:lnTo>
                  <a:pt x="39301" y="104802"/>
                </a:lnTo>
                <a:cubicBezTo>
                  <a:pt x="39301" y="99972"/>
                  <a:pt x="43204" y="96069"/>
                  <a:pt x="48034" y="96069"/>
                </a:cubicBezTo>
                <a:close/>
                <a:moveTo>
                  <a:pt x="26201" y="30567"/>
                </a:moveTo>
                <a:cubicBezTo>
                  <a:pt x="26201" y="28166"/>
                  <a:pt x="28166" y="26201"/>
                  <a:pt x="30567" y="26201"/>
                </a:cubicBezTo>
                <a:lnTo>
                  <a:pt x="39301" y="26201"/>
                </a:lnTo>
                <a:cubicBezTo>
                  <a:pt x="41703" y="26201"/>
                  <a:pt x="43668" y="28166"/>
                  <a:pt x="43668" y="30567"/>
                </a:cubicBezTo>
                <a:lnTo>
                  <a:pt x="43668" y="39301"/>
                </a:lnTo>
                <a:cubicBezTo>
                  <a:pt x="43668" y="41703"/>
                  <a:pt x="41703" y="43668"/>
                  <a:pt x="39301" y="43668"/>
                </a:cubicBezTo>
                <a:lnTo>
                  <a:pt x="30567" y="43668"/>
                </a:lnTo>
                <a:cubicBezTo>
                  <a:pt x="28166" y="43668"/>
                  <a:pt x="26201" y="41703"/>
                  <a:pt x="26201" y="39301"/>
                </a:cubicBezTo>
                <a:lnTo>
                  <a:pt x="26201" y="30567"/>
                </a:lnTo>
                <a:close/>
                <a:moveTo>
                  <a:pt x="65501" y="26201"/>
                </a:moveTo>
                <a:lnTo>
                  <a:pt x="74235" y="26201"/>
                </a:lnTo>
                <a:cubicBezTo>
                  <a:pt x="76637" y="26201"/>
                  <a:pt x="78602" y="28166"/>
                  <a:pt x="78602" y="30567"/>
                </a:cubicBezTo>
                <a:lnTo>
                  <a:pt x="78602" y="39301"/>
                </a:lnTo>
                <a:cubicBezTo>
                  <a:pt x="78602" y="41703"/>
                  <a:pt x="76637" y="43668"/>
                  <a:pt x="74235" y="43668"/>
                </a:cubicBezTo>
                <a:lnTo>
                  <a:pt x="65501" y="43668"/>
                </a:lnTo>
                <a:cubicBezTo>
                  <a:pt x="63100" y="43668"/>
                  <a:pt x="61135" y="41703"/>
                  <a:pt x="61135" y="39301"/>
                </a:cubicBezTo>
                <a:lnTo>
                  <a:pt x="61135" y="30567"/>
                </a:lnTo>
                <a:cubicBezTo>
                  <a:pt x="61135" y="28166"/>
                  <a:pt x="63100" y="26201"/>
                  <a:pt x="65501" y="26201"/>
                </a:cubicBezTo>
                <a:close/>
                <a:moveTo>
                  <a:pt x="26201" y="65501"/>
                </a:moveTo>
                <a:cubicBezTo>
                  <a:pt x="26201" y="63100"/>
                  <a:pt x="28166" y="61135"/>
                  <a:pt x="30567" y="61135"/>
                </a:cubicBezTo>
                <a:lnTo>
                  <a:pt x="39301" y="61135"/>
                </a:lnTo>
                <a:cubicBezTo>
                  <a:pt x="41703" y="61135"/>
                  <a:pt x="43668" y="63100"/>
                  <a:pt x="43668" y="65501"/>
                </a:cubicBezTo>
                <a:lnTo>
                  <a:pt x="43668" y="74235"/>
                </a:lnTo>
                <a:cubicBezTo>
                  <a:pt x="43668" y="76637"/>
                  <a:pt x="41703" y="78602"/>
                  <a:pt x="39301" y="78602"/>
                </a:cubicBezTo>
                <a:lnTo>
                  <a:pt x="30567" y="78602"/>
                </a:lnTo>
                <a:cubicBezTo>
                  <a:pt x="28166" y="78602"/>
                  <a:pt x="26201" y="76637"/>
                  <a:pt x="26201" y="74235"/>
                </a:cubicBezTo>
                <a:lnTo>
                  <a:pt x="26201" y="65501"/>
                </a:lnTo>
                <a:close/>
                <a:moveTo>
                  <a:pt x="65501" y="61135"/>
                </a:moveTo>
                <a:lnTo>
                  <a:pt x="74235" y="61135"/>
                </a:lnTo>
                <a:cubicBezTo>
                  <a:pt x="76637" y="61135"/>
                  <a:pt x="78602" y="63100"/>
                  <a:pt x="78602" y="65501"/>
                </a:cubicBezTo>
                <a:lnTo>
                  <a:pt x="78602" y="74235"/>
                </a:lnTo>
                <a:cubicBezTo>
                  <a:pt x="78602" y="76637"/>
                  <a:pt x="76637" y="78602"/>
                  <a:pt x="74235" y="78602"/>
                </a:cubicBezTo>
                <a:lnTo>
                  <a:pt x="65501" y="78602"/>
                </a:lnTo>
                <a:cubicBezTo>
                  <a:pt x="63100" y="78602"/>
                  <a:pt x="61135" y="76637"/>
                  <a:pt x="61135" y="74235"/>
                </a:cubicBezTo>
                <a:lnTo>
                  <a:pt x="61135" y="65501"/>
                </a:lnTo>
                <a:cubicBezTo>
                  <a:pt x="61135" y="63100"/>
                  <a:pt x="63100" y="61135"/>
                  <a:pt x="65501" y="61135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40" name="Text 38"/>
          <p:cNvSpPr/>
          <p:nvPr/>
        </p:nvSpPr>
        <p:spPr>
          <a:xfrm>
            <a:off x="4714807" y="3816550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Business Intelligence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4714807" y="4026155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Understanding Indonesian governance requirements relevant to US technology companies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382933" y="4572000"/>
            <a:ext cx="3441009" cy="759817"/>
          </a:xfrm>
          <a:custGeom>
            <a:avLst/>
            <a:gdLst/>
            <a:ahLst/>
            <a:cxnLst/>
            <a:rect l="l" t="t" r="r" b="b"/>
            <a:pathLst>
              <a:path w="3441009" h="759817">
                <a:moveTo>
                  <a:pt x="34934" y="0"/>
                </a:moveTo>
                <a:lnTo>
                  <a:pt x="3406072" y="0"/>
                </a:lnTo>
                <a:cubicBezTo>
                  <a:pt x="3425367" y="0"/>
                  <a:pt x="3441009" y="15642"/>
                  <a:pt x="3441009" y="34936"/>
                </a:cubicBezTo>
                <a:lnTo>
                  <a:pt x="3441009" y="724880"/>
                </a:lnTo>
                <a:cubicBezTo>
                  <a:pt x="3441009" y="744175"/>
                  <a:pt x="3425367" y="759817"/>
                  <a:pt x="3406072" y="759817"/>
                </a:cubicBezTo>
                <a:lnTo>
                  <a:pt x="34934" y="759817"/>
                </a:lnTo>
                <a:cubicBezTo>
                  <a:pt x="15641" y="759817"/>
                  <a:pt x="0" y="744176"/>
                  <a:pt x="0" y="724883"/>
                </a:cubicBezTo>
                <a:lnTo>
                  <a:pt x="0" y="34934"/>
                </a:lnTo>
                <a:cubicBezTo>
                  <a:pt x="0" y="15653"/>
                  <a:pt x="15653" y="0"/>
                  <a:pt x="34934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382933" y="4572000"/>
            <a:ext cx="34934" cy="759817"/>
          </a:xfrm>
          <a:custGeom>
            <a:avLst/>
            <a:gdLst/>
            <a:ahLst/>
            <a:cxnLst/>
            <a:rect l="l" t="t" r="r" b="b"/>
            <a:pathLst>
              <a:path w="34934" h="759817">
                <a:moveTo>
                  <a:pt x="34934" y="0"/>
                </a:moveTo>
                <a:lnTo>
                  <a:pt x="34934" y="0"/>
                </a:lnTo>
                <a:lnTo>
                  <a:pt x="34934" y="759817"/>
                </a:lnTo>
                <a:lnTo>
                  <a:pt x="34934" y="759817"/>
                </a:lnTo>
                <a:cubicBezTo>
                  <a:pt x="15641" y="759817"/>
                  <a:pt x="0" y="744176"/>
                  <a:pt x="0" y="724883"/>
                </a:cubicBezTo>
                <a:lnTo>
                  <a:pt x="0" y="34934"/>
                </a:lnTo>
                <a:cubicBezTo>
                  <a:pt x="0" y="15653"/>
                  <a:pt x="15653" y="0"/>
                  <a:pt x="34934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4" name="Shape 42"/>
          <p:cNvSpPr/>
          <p:nvPr/>
        </p:nvSpPr>
        <p:spPr>
          <a:xfrm>
            <a:off x="4513936" y="4711736"/>
            <a:ext cx="157203" cy="139736"/>
          </a:xfrm>
          <a:custGeom>
            <a:avLst/>
            <a:gdLst/>
            <a:ahLst/>
            <a:cxnLst/>
            <a:rect l="l" t="t" r="r" b="b"/>
            <a:pathLst>
              <a:path w="157203" h="139736">
                <a:moveTo>
                  <a:pt x="73389" y="23253"/>
                </a:moveTo>
                <a:lnTo>
                  <a:pt x="41566" y="58624"/>
                </a:lnTo>
                <a:cubicBezTo>
                  <a:pt x="40311" y="60016"/>
                  <a:pt x="40365" y="62172"/>
                  <a:pt x="41703" y="63509"/>
                </a:cubicBezTo>
                <a:cubicBezTo>
                  <a:pt x="50027" y="71833"/>
                  <a:pt x="63536" y="71833"/>
                  <a:pt x="71861" y="63509"/>
                </a:cubicBezTo>
                <a:lnTo>
                  <a:pt x="80539" y="54830"/>
                </a:lnTo>
                <a:cubicBezTo>
                  <a:pt x="81686" y="53684"/>
                  <a:pt x="83132" y="53056"/>
                  <a:pt x="84606" y="52947"/>
                </a:cubicBezTo>
                <a:cubicBezTo>
                  <a:pt x="86462" y="52783"/>
                  <a:pt x="88372" y="53411"/>
                  <a:pt x="89792" y="54830"/>
                </a:cubicBezTo>
                <a:lnTo>
                  <a:pt x="137990" y="102619"/>
                </a:lnTo>
                <a:lnTo>
                  <a:pt x="157203" y="87335"/>
                </a:lnTo>
                <a:lnTo>
                  <a:pt x="157203" y="8734"/>
                </a:lnTo>
                <a:lnTo>
                  <a:pt x="126636" y="26201"/>
                </a:lnTo>
                <a:lnTo>
                  <a:pt x="120141" y="21861"/>
                </a:lnTo>
                <a:cubicBezTo>
                  <a:pt x="115828" y="18995"/>
                  <a:pt x="110779" y="17467"/>
                  <a:pt x="105594" y="17467"/>
                </a:cubicBezTo>
                <a:lnTo>
                  <a:pt x="86380" y="17467"/>
                </a:lnTo>
                <a:cubicBezTo>
                  <a:pt x="86080" y="17467"/>
                  <a:pt x="85752" y="17467"/>
                  <a:pt x="85452" y="17494"/>
                </a:cubicBezTo>
                <a:cubicBezTo>
                  <a:pt x="80840" y="17740"/>
                  <a:pt x="76500" y="19814"/>
                  <a:pt x="73389" y="23253"/>
                </a:cubicBezTo>
                <a:close/>
                <a:moveTo>
                  <a:pt x="31823" y="49863"/>
                </a:moveTo>
                <a:lnTo>
                  <a:pt x="60971" y="17467"/>
                </a:lnTo>
                <a:lnTo>
                  <a:pt x="50163" y="17467"/>
                </a:lnTo>
                <a:cubicBezTo>
                  <a:pt x="43204" y="17467"/>
                  <a:pt x="36544" y="20224"/>
                  <a:pt x="31632" y="25136"/>
                </a:cubicBezTo>
                <a:lnTo>
                  <a:pt x="30567" y="26201"/>
                </a:lnTo>
                <a:lnTo>
                  <a:pt x="0" y="8734"/>
                </a:lnTo>
                <a:lnTo>
                  <a:pt x="0" y="87335"/>
                </a:lnTo>
                <a:lnTo>
                  <a:pt x="42685" y="122897"/>
                </a:lnTo>
                <a:cubicBezTo>
                  <a:pt x="48962" y="128137"/>
                  <a:pt x="56877" y="131003"/>
                  <a:pt x="65037" y="131003"/>
                </a:cubicBezTo>
                <a:lnTo>
                  <a:pt x="69322" y="131003"/>
                </a:lnTo>
                <a:lnTo>
                  <a:pt x="67412" y="129092"/>
                </a:lnTo>
                <a:cubicBezTo>
                  <a:pt x="64846" y="126527"/>
                  <a:pt x="64846" y="122379"/>
                  <a:pt x="67412" y="119840"/>
                </a:cubicBezTo>
                <a:cubicBezTo>
                  <a:pt x="69977" y="117302"/>
                  <a:pt x="74126" y="117275"/>
                  <a:pt x="76664" y="119840"/>
                </a:cubicBezTo>
                <a:lnTo>
                  <a:pt x="87854" y="131030"/>
                </a:lnTo>
                <a:lnTo>
                  <a:pt x="90310" y="131030"/>
                </a:lnTo>
                <a:cubicBezTo>
                  <a:pt x="95523" y="131030"/>
                  <a:pt x="100627" y="129857"/>
                  <a:pt x="105266" y="127673"/>
                </a:cubicBezTo>
                <a:lnTo>
                  <a:pt x="97979" y="120359"/>
                </a:lnTo>
                <a:cubicBezTo>
                  <a:pt x="95414" y="117793"/>
                  <a:pt x="95414" y="113645"/>
                  <a:pt x="97979" y="111107"/>
                </a:cubicBezTo>
                <a:cubicBezTo>
                  <a:pt x="100545" y="108569"/>
                  <a:pt x="104693" y="108541"/>
                  <a:pt x="107231" y="111107"/>
                </a:cubicBezTo>
                <a:lnTo>
                  <a:pt x="115965" y="119840"/>
                </a:lnTo>
                <a:lnTo>
                  <a:pt x="120741" y="115064"/>
                </a:lnTo>
                <a:cubicBezTo>
                  <a:pt x="123170" y="112635"/>
                  <a:pt x="123880" y="109114"/>
                  <a:pt x="122815" y="106030"/>
                </a:cubicBezTo>
                <a:lnTo>
                  <a:pt x="85179" y="68695"/>
                </a:lnTo>
                <a:lnTo>
                  <a:pt x="81113" y="72761"/>
                </a:lnTo>
                <a:cubicBezTo>
                  <a:pt x="67658" y="86216"/>
                  <a:pt x="45878" y="86216"/>
                  <a:pt x="32423" y="72761"/>
                </a:cubicBezTo>
                <a:cubicBezTo>
                  <a:pt x="26146" y="66484"/>
                  <a:pt x="25900" y="56413"/>
                  <a:pt x="31823" y="49836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5" name="Text 43"/>
          <p:cNvSpPr/>
          <p:nvPr/>
        </p:nvSpPr>
        <p:spPr>
          <a:xfrm>
            <a:off x="4749741" y="4676802"/>
            <a:ext cx="3030533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Partnership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4749741" y="4886407"/>
            <a:ext cx="3030533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Support 2023 US-Indonesia Comprehensive Strategic Partnership commitment to AI cooperation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8102118" y="1240160"/>
            <a:ext cx="3737948" cy="4227026"/>
          </a:xfrm>
          <a:custGeom>
            <a:avLst/>
            <a:gdLst/>
            <a:ahLst/>
            <a:cxnLst/>
            <a:rect l="l" t="t" r="r" b="b"/>
            <a:pathLst>
              <a:path w="3737948" h="4227026">
                <a:moveTo>
                  <a:pt x="34934" y="0"/>
                </a:moveTo>
                <a:lnTo>
                  <a:pt x="3703014" y="0"/>
                </a:lnTo>
                <a:cubicBezTo>
                  <a:pt x="3722308" y="0"/>
                  <a:pt x="3737948" y="15641"/>
                  <a:pt x="3737948" y="34934"/>
                </a:cubicBezTo>
                <a:lnTo>
                  <a:pt x="3737948" y="4157164"/>
                </a:lnTo>
                <a:cubicBezTo>
                  <a:pt x="3737948" y="4195747"/>
                  <a:pt x="3706670" y="4227026"/>
                  <a:pt x="3668086" y="4227026"/>
                </a:cubicBezTo>
                <a:lnTo>
                  <a:pt x="69862" y="4227026"/>
                </a:lnTo>
                <a:cubicBezTo>
                  <a:pt x="31304" y="4227026"/>
                  <a:pt x="0" y="4195722"/>
                  <a:pt x="0" y="4157164"/>
                </a:cubicBezTo>
                <a:lnTo>
                  <a:pt x="0" y="34934"/>
                </a:lnTo>
                <a:cubicBezTo>
                  <a:pt x="0" y="15653"/>
                  <a:pt x="15653" y="0"/>
                  <a:pt x="34934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2401" dist="34934" dir="5400000">
              <a:srgbClr val="000000">
                <a:alpha val="10196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8102118" y="1240160"/>
            <a:ext cx="3737948" cy="34934"/>
          </a:xfrm>
          <a:custGeom>
            <a:avLst/>
            <a:gdLst/>
            <a:ahLst/>
            <a:cxnLst/>
            <a:rect l="l" t="t" r="r" b="b"/>
            <a:pathLst>
              <a:path w="3737948" h="34934">
                <a:moveTo>
                  <a:pt x="34934" y="0"/>
                </a:moveTo>
                <a:lnTo>
                  <a:pt x="3703014" y="0"/>
                </a:lnTo>
                <a:cubicBezTo>
                  <a:pt x="3722308" y="0"/>
                  <a:pt x="3737948" y="15641"/>
                  <a:pt x="3737948" y="34934"/>
                </a:cubicBezTo>
                <a:lnTo>
                  <a:pt x="3737948" y="34934"/>
                </a:lnTo>
                <a:lnTo>
                  <a:pt x="0" y="34934"/>
                </a:lnTo>
                <a:lnTo>
                  <a:pt x="0" y="34934"/>
                </a:lnTo>
                <a:cubicBezTo>
                  <a:pt x="0" y="15653"/>
                  <a:pt x="15653" y="0"/>
                  <a:pt x="34934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9" name="Shape 47"/>
          <p:cNvSpPr/>
          <p:nvPr/>
        </p:nvSpPr>
        <p:spPr>
          <a:xfrm>
            <a:off x="8241854" y="1397364"/>
            <a:ext cx="489077" cy="489077"/>
          </a:xfrm>
          <a:custGeom>
            <a:avLst/>
            <a:gdLst/>
            <a:ahLst/>
            <a:cxnLst/>
            <a:rect l="l" t="t" r="r" b="b"/>
            <a:pathLst>
              <a:path w="489077" h="489077">
                <a:moveTo>
                  <a:pt x="244539" y="0"/>
                </a:moveTo>
                <a:lnTo>
                  <a:pt x="244539" y="0"/>
                </a:lnTo>
                <a:cubicBezTo>
                  <a:pt x="379594" y="0"/>
                  <a:pt x="489077" y="109484"/>
                  <a:pt x="489077" y="244539"/>
                </a:cubicBezTo>
                <a:lnTo>
                  <a:pt x="489077" y="244539"/>
                </a:lnTo>
                <a:cubicBezTo>
                  <a:pt x="489077" y="379594"/>
                  <a:pt x="379594" y="489077"/>
                  <a:pt x="244539" y="489077"/>
                </a:cubicBezTo>
                <a:lnTo>
                  <a:pt x="244539" y="489077"/>
                </a:lnTo>
                <a:cubicBezTo>
                  <a:pt x="109484" y="489077"/>
                  <a:pt x="0" y="379594"/>
                  <a:pt x="0" y="244539"/>
                </a:cubicBezTo>
                <a:lnTo>
                  <a:pt x="0" y="244539"/>
                </a:lnTo>
                <a:cubicBezTo>
                  <a:pt x="0" y="109484"/>
                  <a:pt x="109484" y="0"/>
                  <a:pt x="244539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0" name="Shape 48"/>
          <p:cNvSpPr/>
          <p:nvPr/>
        </p:nvSpPr>
        <p:spPr>
          <a:xfrm>
            <a:off x="8381591" y="1537100"/>
            <a:ext cx="209605" cy="209605"/>
          </a:xfrm>
          <a:custGeom>
            <a:avLst/>
            <a:gdLst/>
            <a:ahLst/>
            <a:cxnLst/>
            <a:rect l="l" t="t" r="r" b="b"/>
            <a:pathLst>
              <a:path w="209605" h="209605">
                <a:moveTo>
                  <a:pt x="22803" y="81754"/>
                </a:moveTo>
                <a:lnTo>
                  <a:pt x="35453" y="94404"/>
                </a:lnTo>
                <a:cubicBezTo>
                  <a:pt x="37909" y="96860"/>
                  <a:pt x="41225" y="98252"/>
                  <a:pt x="44705" y="98252"/>
                </a:cubicBezTo>
                <a:lnTo>
                  <a:pt x="53506" y="98252"/>
                </a:lnTo>
                <a:cubicBezTo>
                  <a:pt x="56986" y="98252"/>
                  <a:pt x="60302" y="99644"/>
                  <a:pt x="62759" y="102100"/>
                </a:cubicBezTo>
                <a:lnTo>
                  <a:pt x="74754" y="114095"/>
                </a:lnTo>
                <a:cubicBezTo>
                  <a:pt x="77210" y="116552"/>
                  <a:pt x="78602" y="119868"/>
                  <a:pt x="78602" y="123347"/>
                </a:cubicBezTo>
                <a:lnTo>
                  <a:pt x="78602" y="138699"/>
                </a:lnTo>
                <a:cubicBezTo>
                  <a:pt x="78602" y="142179"/>
                  <a:pt x="79994" y="145495"/>
                  <a:pt x="82450" y="147951"/>
                </a:cubicBezTo>
                <a:lnTo>
                  <a:pt x="87895" y="153396"/>
                </a:lnTo>
                <a:cubicBezTo>
                  <a:pt x="90351" y="155852"/>
                  <a:pt x="91743" y="159168"/>
                  <a:pt x="91743" y="162648"/>
                </a:cubicBezTo>
                <a:lnTo>
                  <a:pt x="91743" y="170304"/>
                </a:lnTo>
                <a:cubicBezTo>
                  <a:pt x="91743" y="177550"/>
                  <a:pt x="97597" y="183404"/>
                  <a:pt x="104843" y="183404"/>
                </a:cubicBezTo>
                <a:cubicBezTo>
                  <a:pt x="112089" y="183404"/>
                  <a:pt x="117944" y="177550"/>
                  <a:pt x="117944" y="170304"/>
                </a:cubicBezTo>
                <a:lnTo>
                  <a:pt x="117944" y="169198"/>
                </a:lnTo>
                <a:cubicBezTo>
                  <a:pt x="117944" y="165719"/>
                  <a:pt x="119335" y="162403"/>
                  <a:pt x="121792" y="159946"/>
                </a:cubicBezTo>
                <a:lnTo>
                  <a:pt x="140337" y="141401"/>
                </a:lnTo>
                <a:cubicBezTo>
                  <a:pt x="142793" y="138945"/>
                  <a:pt x="144185" y="135629"/>
                  <a:pt x="144185" y="132149"/>
                </a:cubicBezTo>
                <a:lnTo>
                  <a:pt x="144185" y="117944"/>
                </a:lnTo>
                <a:cubicBezTo>
                  <a:pt x="144185" y="110697"/>
                  <a:pt x="138331" y="104843"/>
                  <a:pt x="131085" y="104843"/>
                </a:cubicBezTo>
                <a:lnTo>
                  <a:pt x="97229" y="104843"/>
                </a:lnTo>
                <a:cubicBezTo>
                  <a:pt x="93749" y="104843"/>
                  <a:pt x="90433" y="103451"/>
                  <a:pt x="87977" y="100995"/>
                </a:cubicBezTo>
                <a:lnTo>
                  <a:pt x="81426" y="94445"/>
                </a:lnTo>
                <a:cubicBezTo>
                  <a:pt x="79707" y="92725"/>
                  <a:pt x="78725" y="90351"/>
                  <a:pt x="78725" y="87895"/>
                </a:cubicBezTo>
                <a:cubicBezTo>
                  <a:pt x="78725" y="82777"/>
                  <a:pt x="82859" y="78643"/>
                  <a:pt x="87977" y="78643"/>
                </a:cubicBezTo>
                <a:lnTo>
                  <a:pt x="102182" y="78643"/>
                </a:lnTo>
                <a:cubicBezTo>
                  <a:pt x="107300" y="78643"/>
                  <a:pt x="111434" y="74508"/>
                  <a:pt x="111434" y="69391"/>
                </a:cubicBezTo>
                <a:cubicBezTo>
                  <a:pt x="111434" y="66934"/>
                  <a:pt x="110452" y="64560"/>
                  <a:pt x="108732" y="62840"/>
                </a:cubicBezTo>
                <a:lnTo>
                  <a:pt x="100668" y="54776"/>
                </a:lnTo>
                <a:cubicBezTo>
                  <a:pt x="99071" y="53220"/>
                  <a:pt x="98252" y="51214"/>
                  <a:pt x="98252" y="49126"/>
                </a:cubicBezTo>
                <a:cubicBezTo>
                  <a:pt x="98252" y="47038"/>
                  <a:pt x="99071" y="45032"/>
                  <a:pt x="100586" y="43518"/>
                </a:cubicBezTo>
                <a:lnTo>
                  <a:pt x="107668" y="36435"/>
                </a:lnTo>
                <a:cubicBezTo>
                  <a:pt x="110042" y="34061"/>
                  <a:pt x="111393" y="30827"/>
                  <a:pt x="111393" y="27470"/>
                </a:cubicBezTo>
                <a:cubicBezTo>
                  <a:pt x="111393" y="24522"/>
                  <a:pt x="110411" y="21861"/>
                  <a:pt x="108773" y="19732"/>
                </a:cubicBezTo>
                <a:cubicBezTo>
                  <a:pt x="107463" y="19691"/>
                  <a:pt x="106153" y="19650"/>
                  <a:pt x="104843" y="19650"/>
                </a:cubicBezTo>
                <a:cubicBezTo>
                  <a:pt x="65788" y="19650"/>
                  <a:pt x="32914" y="45933"/>
                  <a:pt x="22844" y="81754"/>
                </a:cubicBezTo>
                <a:close/>
                <a:moveTo>
                  <a:pt x="189954" y="104802"/>
                </a:moveTo>
                <a:cubicBezTo>
                  <a:pt x="189954" y="90638"/>
                  <a:pt x="186515" y="77292"/>
                  <a:pt x="180375" y="65583"/>
                </a:cubicBezTo>
                <a:cubicBezTo>
                  <a:pt x="177755" y="65952"/>
                  <a:pt x="175175" y="67180"/>
                  <a:pt x="173047" y="69309"/>
                </a:cubicBezTo>
                <a:lnTo>
                  <a:pt x="167561" y="74794"/>
                </a:lnTo>
                <a:cubicBezTo>
                  <a:pt x="165105" y="77251"/>
                  <a:pt x="163713" y="80567"/>
                  <a:pt x="163713" y="84047"/>
                </a:cubicBezTo>
                <a:lnTo>
                  <a:pt x="163713" y="98252"/>
                </a:lnTo>
                <a:cubicBezTo>
                  <a:pt x="163713" y="105498"/>
                  <a:pt x="169567" y="111352"/>
                  <a:pt x="176813" y="111352"/>
                </a:cubicBezTo>
                <a:lnTo>
                  <a:pt x="186679" y="111352"/>
                </a:lnTo>
                <a:cubicBezTo>
                  <a:pt x="187703" y="111352"/>
                  <a:pt x="188726" y="111230"/>
                  <a:pt x="189668" y="111025"/>
                </a:cubicBezTo>
                <a:cubicBezTo>
                  <a:pt x="189831" y="108978"/>
                  <a:pt x="189872" y="106890"/>
                  <a:pt x="189872" y="104802"/>
                </a:cubicBezTo>
                <a:close/>
                <a:moveTo>
                  <a:pt x="0" y="104802"/>
                </a:moveTo>
                <a:cubicBezTo>
                  <a:pt x="0" y="46960"/>
                  <a:pt x="46960" y="0"/>
                  <a:pt x="104802" y="0"/>
                </a:cubicBezTo>
                <a:cubicBezTo>
                  <a:pt x="162644" y="0"/>
                  <a:pt x="209605" y="46960"/>
                  <a:pt x="209605" y="104802"/>
                </a:cubicBezTo>
                <a:cubicBezTo>
                  <a:pt x="209605" y="162644"/>
                  <a:pt x="162644" y="209605"/>
                  <a:pt x="104802" y="209605"/>
                </a:cubicBezTo>
                <a:cubicBezTo>
                  <a:pt x="46960" y="209605"/>
                  <a:pt x="0" y="162644"/>
                  <a:pt x="0" y="104802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1" name="Text 49"/>
          <p:cNvSpPr/>
          <p:nvPr/>
        </p:nvSpPr>
        <p:spPr>
          <a:xfrm>
            <a:off x="8835734" y="1502166"/>
            <a:ext cx="1965043" cy="2794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For Global Scholarship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8241854" y="1991244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8372857" y="2130980"/>
            <a:ext cx="122269" cy="139736"/>
          </a:xfrm>
          <a:custGeom>
            <a:avLst/>
            <a:gdLst/>
            <a:ahLst/>
            <a:cxnLst/>
            <a:rect l="l" t="t" r="r" b="b"/>
            <a:pathLst>
              <a:path w="122269" h="139736">
                <a:moveTo>
                  <a:pt x="122269" y="56167"/>
                </a:moveTo>
                <a:cubicBezTo>
                  <a:pt x="118230" y="58842"/>
                  <a:pt x="113590" y="60998"/>
                  <a:pt x="108760" y="62718"/>
                </a:cubicBezTo>
                <a:cubicBezTo>
                  <a:pt x="95932" y="67303"/>
                  <a:pt x="79093" y="69868"/>
                  <a:pt x="61135" y="69868"/>
                </a:cubicBezTo>
                <a:cubicBezTo>
                  <a:pt x="43176" y="69868"/>
                  <a:pt x="26310" y="67275"/>
                  <a:pt x="13510" y="62718"/>
                </a:cubicBezTo>
                <a:cubicBezTo>
                  <a:pt x="8706" y="60998"/>
                  <a:pt x="4039" y="58842"/>
                  <a:pt x="0" y="56167"/>
                </a:cubicBezTo>
                <a:lnTo>
                  <a:pt x="0" y="78602"/>
                </a:lnTo>
                <a:cubicBezTo>
                  <a:pt x="0" y="90665"/>
                  <a:pt x="27374" y="100436"/>
                  <a:pt x="61135" y="100436"/>
                </a:cubicBezTo>
                <a:cubicBezTo>
                  <a:pt x="94895" y="100436"/>
                  <a:pt x="122269" y="90665"/>
                  <a:pt x="122269" y="78602"/>
                </a:cubicBezTo>
                <a:lnTo>
                  <a:pt x="122269" y="56167"/>
                </a:lnTo>
                <a:close/>
                <a:moveTo>
                  <a:pt x="122269" y="34934"/>
                </a:moveTo>
                <a:lnTo>
                  <a:pt x="122269" y="21834"/>
                </a:lnTo>
                <a:cubicBezTo>
                  <a:pt x="122269" y="9771"/>
                  <a:pt x="94895" y="0"/>
                  <a:pt x="61135" y="0"/>
                </a:cubicBezTo>
                <a:cubicBezTo>
                  <a:pt x="27374" y="0"/>
                  <a:pt x="0" y="9771"/>
                  <a:pt x="0" y="21834"/>
                </a:cubicBezTo>
                <a:lnTo>
                  <a:pt x="0" y="34934"/>
                </a:lnTo>
                <a:cubicBezTo>
                  <a:pt x="0" y="46997"/>
                  <a:pt x="27374" y="56768"/>
                  <a:pt x="61135" y="56768"/>
                </a:cubicBezTo>
                <a:cubicBezTo>
                  <a:pt x="94895" y="56768"/>
                  <a:pt x="122269" y="46997"/>
                  <a:pt x="122269" y="34934"/>
                </a:cubicBezTo>
                <a:close/>
                <a:moveTo>
                  <a:pt x="108760" y="106385"/>
                </a:moveTo>
                <a:cubicBezTo>
                  <a:pt x="95960" y="110943"/>
                  <a:pt x="79120" y="113536"/>
                  <a:pt x="61135" y="113536"/>
                </a:cubicBezTo>
                <a:cubicBezTo>
                  <a:pt x="43149" y="113536"/>
                  <a:pt x="26310" y="110943"/>
                  <a:pt x="13510" y="106385"/>
                </a:cubicBezTo>
                <a:cubicBezTo>
                  <a:pt x="8706" y="104666"/>
                  <a:pt x="4039" y="102510"/>
                  <a:pt x="0" y="99835"/>
                </a:cubicBezTo>
                <a:lnTo>
                  <a:pt x="0" y="117903"/>
                </a:lnTo>
                <a:cubicBezTo>
                  <a:pt x="0" y="129966"/>
                  <a:pt x="27374" y="139736"/>
                  <a:pt x="61135" y="139736"/>
                </a:cubicBezTo>
                <a:cubicBezTo>
                  <a:pt x="94895" y="139736"/>
                  <a:pt x="122269" y="129966"/>
                  <a:pt x="122269" y="117903"/>
                </a:cubicBezTo>
                <a:lnTo>
                  <a:pt x="122269" y="99835"/>
                </a:lnTo>
                <a:cubicBezTo>
                  <a:pt x="118230" y="102510"/>
                  <a:pt x="113590" y="104666"/>
                  <a:pt x="108760" y="106385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4" name="Text 52"/>
          <p:cNvSpPr/>
          <p:nvPr/>
        </p:nvSpPr>
        <p:spPr>
          <a:xfrm>
            <a:off x="8591195" y="2096046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Empirical Evidence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8591195" y="2305650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First systematic data from major developing democracy on AI governance implementation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241854" y="2851496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57" name="Shape 55"/>
          <p:cNvSpPr/>
          <p:nvPr/>
        </p:nvSpPr>
        <p:spPr>
          <a:xfrm>
            <a:off x="8364124" y="2991232"/>
            <a:ext cx="139736" cy="139736"/>
          </a:xfrm>
          <a:custGeom>
            <a:avLst/>
            <a:gdLst/>
            <a:ahLst/>
            <a:cxnLst/>
            <a:rect l="l" t="t" r="r" b="b"/>
            <a:pathLst>
              <a:path w="139736" h="139736">
                <a:moveTo>
                  <a:pt x="17467" y="17467"/>
                </a:moveTo>
                <a:cubicBezTo>
                  <a:pt x="17467" y="12636"/>
                  <a:pt x="13564" y="8734"/>
                  <a:pt x="8734" y="8734"/>
                </a:cubicBezTo>
                <a:cubicBezTo>
                  <a:pt x="3903" y="8734"/>
                  <a:pt x="0" y="12636"/>
                  <a:pt x="0" y="17467"/>
                </a:cubicBezTo>
                <a:lnTo>
                  <a:pt x="0" y="109169"/>
                </a:lnTo>
                <a:cubicBezTo>
                  <a:pt x="0" y="121232"/>
                  <a:pt x="9771" y="131003"/>
                  <a:pt x="21834" y="131003"/>
                </a:cubicBezTo>
                <a:lnTo>
                  <a:pt x="131003" y="131003"/>
                </a:lnTo>
                <a:cubicBezTo>
                  <a:pt x="135834" y="131003"/>
                  <a:pt x="139736" y="127100"/>
                  <a:pt x="139736" y="122269"/>
                </a:cubicBezTo>
                <a:cubicBezTo>
                  <a:pt x="139736" y="117439"/>
                  <a:pt x="135834" y="113536"/>
                  <a:pt x="131003" y="113536"/>
                </a:cubicBezTo>
                <a:lnTo>
                  <a:pt x="21834" y="113536"/>
                </a:lnTo>
                <a:cubicBezTo>
                  <a:pt x="19432" y="113536"/>
                  <a:pt x="17467" y="111571"/>
                  <a:pt x="17467" y="109169"/>
                </a:cubicBezTo>
                <a:lnTo>
                  <a:pt x="17467" y="17467"/>
                </a:lnTo>
                <a:close/>
                <a:moveTo>
                  <a:pt x="128437" y="41102"/>
                </a:moveTo>
                <a:cubicBezTo>
                  <a:pt x="131849" y="37691"/>
                  <a:pt x="131849" y="32150"/>
                  <a:pt x="128437" y="28739"/>
                </a:cubicBezTo>
                <a:cubicBezTo>
                  <a:pt x="125026" y="25327"/>
                  <a:pt x="119486" y="25327"/>
                  <a:pt x="116074" y="28739"/>
                </a:cubicBezTo>
                <a:lnTo>
                  <a:pt x="87335" y="57505"/>
                </a:lnTo>
                <a:lnTo>
                  <a:pt x="71669" y="41866"/>
                </a:lnTo>
                <a:cubicBezTo>
                  <a:pt x="68258" y="38455"/>
                  <a:pt x="62718" y="38455"/>
                  <a:pt x="59306" y="41866"/>
                </a:cubicBezTo>
                <a:lnTo>
                  <a:pt x="33106" y="68067"/>
                </a:lnTo>
                <a:cubicBezTo>
                  <a:pt x="29694" y="71478"/>
                  <a:pt x="29694" y="77019"/>
                  <a:pt x="33106" y="80430"/>
                </a:cubicBezTo>
                <a:cubicBezTo>
                  <a:pt x="36517" y="83842"/>
                  <a:pt x="42057" y="83842"/>
                  <a:pt x="45469" y="80430"/>
                </a:cubicBezTo>
                <a:lnTo>
                  <a:pt x="65501" y="60398"/>
                </a:lnTo>
                <a:lnTo>
                  <a:pt x="81167" y="76064"/>
                </a:lnTo>
                <a:cubicBezTo>
                  <a:pt x="84579" y="79475"/>
                  <a:pt x="90119" y="79475"/>
                  <a:pt x="93531" y="76064"/>
                </a:cubicBezTo>
                <a:lnTo>
                  <a:pt x="128465" y="41129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8" name="Text 56"/>
          <p:cNvSpPr/>
          <p:nvPr/>
        </p:nvSpPr>
        <p:spPr>
          <a:xfrm>
            <a:off x="8591195" y="2956298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Monitoring Frameworks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8591195" y="3165903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Subnational implementation data for OECD/UNESCO tracking systems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8241854" y="3711748"/>
            <a:ext cx="3458476" cy="759817"/>
          </a:xfrm>
          <a:custGeom>
            <a:avLst/>
            <a:gdLst/>
            <a:ahLst/>
            <a:cxnLst/>
            <a:rect l="l" t="t" r="r" b="b"/>
            <a:pathLst>
              <a:path w="3458476" h="759817">
                <a:moveTo>
                  <a:pt x="34936" y="0"/>
                </a:moveTo>
                <a:lnTo>
                  <a:pt x="3423539" y="0"/>
                </a:lnTo>
                <a:cubicBezTo>
                  <a:pt x="3442834" y="0"/>
                  <a:pt x="3458476" y="15642"/>
                  <a:pt x="3458476" y="34936"/>
                </a:cubicBezTo>
                <a:lnTo>
                  <a:pt x="3458476" y="724880"/>
                </a:lnTo>
                <a:cubicBezTo>
                  <a:pt x="3458476" y="744175"/>
                  <a:pt x="3442834" y="759817"/>
                  <a:pt x="3423539" y="759817"/>
                </a:cubicBezTo>
                <a:lnTo>
                  <a:pt x="34936" y="759817"/>
                </a:lnTo>
                <a:cubicBezTo>
                  <a:pt x="15642" y="759817"/>
                  <a:pt x="0" y="744175"/>
                  <a:pt x="0" y="724880"/>
                </a:cubicBezTo>
                <a:lnTo>
                  <a:pt x="0" y="34936"/>
                </a:lnTo>
                <a:cubicBezTo>
                  <a:pt x="0" y="15642"/>
                  <a:pt x="15642" y="0"/>
                  <a:pt x="34936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8364124" y="3851484"/>
            <a:ext cx="139736" cy="139736"/>
          </a:xfrm>
          <a:custGeom>
            <a:avLst/>
            <a:gdLst/>
            <a:ahLst/>
            <a:cxnLst/>
            <a:rect l="l" t="t" r="r" b="b"/>
            <a:pathLst>
              <a:path w="139736" h="139736">
                <a:moveTo>
                  <a:pt x="137171" y="41102"/>
                </a:moveTo>
                <a:lnTo>
                  <a:pt x="110970" y="67303"/>
                </a:lnTo>
                <a:cubicBezTo>
                  <a:pt x="108459" y="69814"/>
                  <a:pt x="104720" y="70551"/>
                  <a:pt x="101445" y="69186"/>
                </a:cubicBezTo>
                <a:cubicBezTo>
                  <a:pt x="98170" y="67821"/>
                  <a:pt x="96069" y="64655"/>
                  <a:pt x="96069" y="61135"/>
                </a:cubicBezTo>
                <a:lnTo>
                  <a:pt x="96069" y="43668"/>
                </a:lnTo>
                <a:lnTo>
                  <a:pt x="8734" y="43668"/>
                </a:lnTo>
                <a:cubicBezTo>
                  <a:pt x="3903" y="43668"/>
                  <a:pt x="0" y="39765"/>
                  <a:pt x="0" y="34934"/>
                </a:cubicBezTo>
                <a:cubicBezTo>
                  <a:pt x="0" y="30103"/>
                  <a:pt x="3903" y="26201"/>
                  <a:pt x="8734" y="26201"/>
                </a:cubicBezTo>
                <a:lnTo>
                  <a:pt x="96069" y="26201"/>
                </a:lnTo>
                <a:lnTo>
                  <a:pt x="96069" y="8734"/>
                </a:lnTo>
                <a:cubicBezTo>
                  <a:pt x="96069" y="5213"/>
                  <a:pt x="98198" y="2020"/>
                  <a:pt x="101473" y="655"/>
                </a:cubicBezTo>
                <a:cubicBezTo>
                  <a:pt x="104748" y="-710"/>
                  <a:pt x="108487" y="55"/>
                  <a:pt x="110998" y="2538"/>
                </a:cubicBezTo>
                <a:lnTo>
                  <a:pt x="137198" y="28739"/>
                </a:lnTo>
                <a:cubicBezTo>
                  <a:pt x="140610" y="32150"/>
                  <a:pt x="140610" y="37691"/>
                  <a:pt x="137198" y="41102"/>
                </a:cubicBezTo>
                <a:close/>
                <a:moveTo>
                  <a:pt x="28739" y="137171"/>
                </a:moveTo>
                <a:lnTo>
                  <a:pt x="2538" y="110970"/>
                </a:lnTo>
                <a:cubicBezTo>
                  <a:pt x="-873" y="107559"/>
                  <a:pt x="-873" y="102018"/>
                  <a:pt x="2538" y="98607"/>
                </a:cubicBezTo>
                <a:lnTo>
                  <a:pt x="28739" y="72406"/>
                </a:lnTo>
                <a:cubicBezTo>
                  <a:pt x="31250" y="69895"/>
                  <a:pt x="34989" y="69159"/>
                  <a:pt x="38264" y="70523"/>
                </a:cubicBezTo>
                <a:cubicBezTo>
                  <a:pt x="41539" y="71888"/>
                  <a:pt x="43668" y="75081"/>
                  <a:pt x="43668" y="78602"/>
                </a:cubicBezTo>
                <a:lnTo>
                  <a:pt x="43668" y="96069"/>
                </a:lnTo>
                <a:lnTo>
                  <a:pt x="131003" y="96069"/>
                </a:lnTo>
                <a:cubicBezTo>
                  <a:pt x="135834" y="96069"/>
                  <a:pt x="139736" y="99972"/>
                  <a:pt x="139736" y="104802"/>
                </a:cubicBezTo>
                <a:cubicBezTo>
                  <a:pt x="139736" y="109633"/>
                  <a:pt x="135834" y="113536"/>
                  <a:pt x="131003" y="113536"/>
                </a:cubicBezTo>
                <a:lnTo>
                  <a:pt x="43668" y="113536"/>
                </a:lnTo>
                <a:lnTo>
                  <a:pt x="43668" y="131003"/>
                </a:lnTo>
                <a:cubicBezTo>
                  <a:pt x="43668" y="134524"/>
                  <a:pt x="41539" y="137717"/>
                  <a:pt x="38264" y="139081"/>
                </a:cubicBezTo>
                <a:cubicBezTo>
                  <a:pt x="34989" y="140446"/>
                  <a:pt x="31250" y="139682"/>
                  <a:pt x="28739" y="137198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2" name="Text 60"/>
          <p:cNvSpPr/>
          <p:nvPr/>
        </p:nvSpPr>
        <p:spPr>
          <a:xfrm>
            <a:off x="8591195" y="3816550"/>
            <a:ext cx="3065467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Cross-National Study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8591195" y="4026155"/>
            <a:ext cx="3065467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First comparative analysis of AI governance in large decentralized democracies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8259321" y="4572000"/>
            <a:ext cx="3441009" cy="759817"/>
          </a:xfrm>
          <a:custGeom>
            <a:avLst/>
            <a:gdLst/>
            <a:ahLst/>
            <a:cxnLst/>
            <a:rect l="l" t="t" r="r" b="b"/>
            <a:pathLst>
              <a:path w="3441009" h="759817">
                <a:moveTo>
                  <a:pt x="34934" y="0"/>
                </a:moveTo>
                <a:lnTo>
                  <a:pt x="3406072" y="0"/>
                </a:lnTo>
                <a:cubicBezTo>
                  <a:pt x="3425367" y="0"/>
                  <a:pt x="3441009" y="15642"/>
                  <a:pt x="3441009" y="34936"/>
                </a:cubicBezTo>
                <a:lnTo>
                  <a:pt x="3441009" y="724880"/>
                </a:lnTo>
                <a:cubicBezTo>
                  <a:pt x="3441009" y="744175"/>
                  <a:pt x="3425367" y="759817"/>
                  <a:pt x="3406072" y="759817"/>
                </a:cubicBezTo>
                <a:lnTo>
                  <a:pt x="34934" y="759817"/>
                </a:lnTo>
                <a:cubicBezTo>
                  <a:pt x="15641" y="759817"/>
                  <a:pt x="0" y="744176"/>
                  <a:pt x="0" y="724883"/>
                </a:cubicBezTo>
                <a:lnTo>
                  <a:pt x="0" y="34934"/>
                </a:lnTo>
                <a:cubicBezTo>
                  <a:pt x="0" y="15653"/>
                  <a:pt x="15653" y="0"/>
                  <a:pt x="34934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8259321" y="4572000"/>
            <a:ext cx="34934" cy="759817"/>
          </a:xfrm>
          <a:custGeom>
            <a:avLst/>
            <a:gdLst/>
            <a:ahLst/>
            <a:cxnLst/>
            <a:rect l="l" t="t" r="r" b="b"/>
            <a:pathLst>
              <a:path w="34934" h="759817">
                <a:moveTo>
                  <a:pt x="34934" y="0"/>
                </a:moveTo>
                <a:lnTo>
                  <a:pt x="34934" y="0"/>
                </a:lnTo>
                <a:lnTo>
                  <a:pt x="34934" y="759817"/>
                </a:lnTo>
                <a:lnTo>
                  <a:pt x="34934" y="759817"/>
                </a:lnTo>
                <a:cubicBezTo>
                  <a:pt x="15641" y="759817"/>
                  <a:pt x="0" y="744176"/>
                  <a:pt x="0" y="724883"/>
                </a:cubicBezTo>
                <a:lnTo>
                  <a:pt x="0" y="34934"/>
                </a:lnTo>
                <a:cubicBezTo>
                  <a:pt x="0" y="15653"/>
                  <a:pt x="15653" y="0"/>
                  <a:pt x="34934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66" name="Shape 64"/>
          <p:cNvSpPr/>
          <p:nvPr/>
        </p:nvSpPr>
        <p:spPr>
          <a:xfrm>
            <a:off x="8399058" y="4711736"/>
            <a:ext cx="139736" cy="139736"/>
          </a:xfrm>
          <a:custGeom>
            <a:avLst/>
            <a:gdLst/>
            <a:ahLst/>
            <a:cxnLst/>
            <a:rect l="l" t="t" r="r" b="b"/>
            <a:pathLst>
              <a:path w="139736" h="139736">
                <a:moveTo>
                  <a:pt x="104802" y="52401"/>
                </a:moveTo>
                <a:cubicBezTo>
                  <a:pt x="119267" y="52401"/>
                  <a:pt x="131003" y="40665"/>
                  <a:pt x="131003" y="26201"/>
                </a:cubicBezTo>
                <a:cubicBezTo>
                  <a:pt x="131003" y="11736"/>
                  <a:pt x="119267" y="0"/>
                  <a:pt x="104802" y="0"/>
                </a:cubicBezTo>
                <a:cubicBezTo>
                  <a:pt x="90337" y="0"/>
                  <a:pt x="78602" y="11736"/>
                  <a:pt x="78602" y="26201"/>
                </a:cubicBezTo>
                <a:cubicBezTo>
                  <a:pt x="78602" y="27674"/>
                  <a:pt x="78738" y="29148"/>
                  <a:pt x="78957" y="30567"/>
                </a:cubicBezTo>
                <a:lnTo>
                  <a:pt x="43558" y="50245"/>
                </a:lnTo>
                <a:cubicBezTo>
                  <a:pt x="38946" y="46151"/>
                  <a:pt x="32860" y="43668"/>
                  <a:pt x="26201" y="43668"/>
                </a:cubicBezTo>
                <a:cubicBezTo>
                  <a:pt x="11736" y="43668"/>
                  <a:pt x="0" y="55403"/>
                  <a:pt x="0" y="69868"/>
                </a:cubicBezTo>
                <a:cubicBezTo>
                  <a:pt x="0" y="84333"/>
                  <a:pt x="11736" y="96069"/>
                  <a:pt x="26201" y="96069"/>
                </a:cubicBezTo>
                <a:cubicBezTo>
                  <a:pt x="32860" y="96069"/>
                  <a:pt x="38919" y="93585"/>
                  <a:pt x="43558" y="89491"/>
                </a:cubicBezTo>
                <a:lnTo>
                  <a:pt x="78957" y="109169"/>
                </a:lnTo>
                <a:cubicBezTo>
                  <a:pt x="78711" y="110588"/>
                  <a:pt x="78602" y="112035"/>
                  <a:pt x="78602" y="113536"/>
                </a:cubicBezTo>
                <a:cubicBezTo>
                  <a:pt x="78602" y="128001"/>
                  <a:pt x="90337" y="139736"/>
                  <a:pt x="104802" y="139736"/>
                </a:cubicBezTo>
                <a:cubicBezTo>
                  <a:pt x="119267" y="139736"/>
                  <a:pt x="131003" y="128001"/>
                  <a:pt x="131003" y="113536"/>
                </a:cubicBezTo>
                <a:cubicBezTo>
                  <a:pt x="131003" y="99071"/>
                  <a:pt x="119267" y="87335"/>
                  <a:pt x="104802" y="87335"/>
                </a:cubicBezTo>
                <a:cubicBezTo>
                  <a:pt x="98143" y="87335"/>
                  <a:pt x="92084" y="89819"/>
                  <a:pt x="87444" y="93913"/>
                </a:cubicBezTo>
                <a:lnTo>
                  <a:pt x="52046" y="74235"/>
                </a:lnTo>
                <a:cubicBezTo>
                  <a:pt x="52292" y="72816"/>
                  <a:pt x="52401" y="71369"/>
                  <a:pt x="52401" y="69868"/>
                </a:cubicBezTo>
                <a:cubicBezTo>
                  <a:pt x="52401" y="68367"/>
                  <a:pt x="52265" y="66921"/>
                  <a:pt x="52046" y="65501"/>
                </a:cubicBezTo>
                <a:lnTo>
                  <a:pt x="87444" y="45824"/>
                </a:lnTo>
                <a:cubicBezTo>
                  <a:pt x="92057" y="49918"/>
                  <a:pt x="98143" y="52401"/>
                  <a:pt x="104802" y="52401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67" name="Text 65"/>
          <p:cNvSpPr/>
          <p:nvPr/>
        </p:nvSpPr>
        <p:spPr>
          <a:xfrm>
            <a:off x="8626129" y="4676802"/>
            <a:ext cx="3030533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Transferable Insights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8626129" y="4886407"/>
            <a:ext cx="3030533" cy="3406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6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Lessons applicable to Brazil, Nigeria, and comparable Global South cases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349341" y="5606923"/>
            <a:ext cx="11493318" cy="908287"/>
          </a:xfrm>
          <a:custGeom>
            <a:avLst/>
            <a:gdLst/>
            <a:ahLst/>
            <a:cxnLst/>
            <a:rect l="l" t="t" r="r" b="b"/>
            <a:pathLst>
              <a:path w="11493318" h="908287">
                <a:moveTo>
                  <a:pt x="69865" y="0"/>
                </a:moveTo>
                <a:lnTo>
                  <a:pt x="11423453" y="0"/>
                </a:lnTo>
                <a:cubicBezTo>
                  <a:pt x="11462038" y="0"/>
                  <a:pt x="11493318" y="31280"/>
                  <a:pt x="11493318" y="69865"/>
                </a:cubicBezTo>
                <a:lnTo>
                  <a:pt x="11493318" y="838421"/>
                </a:lnTo>
                <a:cubicBezTo>
                  <a:pt x="11493318" y="877007"/>
                  <a:pt x="11462038" y="908287"/>
                  <a:pt x="11423453" y="908287"/>
                </a:cubicBezTo>
                <a:lnTo>
                  <a:pt x="69865" y="908287"/>
                </a:lnTo>
                <a:cubicBezTo>
                  <a:pt x="31280" y="908287"/>
                  <a:pt x="0" y="877007"/>
                  <a:pt x="0" y="838421"/>
                </a:cubicBezTo>
                <a:lnTo>
                  <a:pt x="0" y="69865"/>
                </a:lnTo>
                <a:cubicBezTo>
                  <a:pt x="0" y="31280"/>
                  <a:pt x="31280" y="0"/>
                  <a:pt x="69865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0" name="Shape 68"/>
          <p:cNvSpPr/>
          <p:nvPr/>
        </p:nvSpPr>
        <p:spPr>
          <a:xfrm>
            <a:off x="491261" y="5930063"/>
            <a:ext cx="327507" cy="262006"/>
          </a:xfrm>
          <a:custGeom>
            <a:avLst/>
            <a:gdLst/>
            <a:ahLst/>
            <a:cxnLst/>
            <a:rect l="l" t="t" r="r" b="b"/>
            <a:pathLst>
              <a:path w="327507" h="262006">
                <a:moveTo>
                  <a:pt x="163754" y="8188"/>
                </a:moveTo>
                <a:cubicBezTo>
                  <a:pt x="193126" y="8188"/>
                  <a:pt x="216973" y="32035"/>
                  <a:pt x="216973" y="61408"/>
                </a:cubicBezTo>
                <a:cubicBezTo>
                  <a:pt x="216973" y="90780"/>
                  <a:pt x="193126" y="114628"/>
                  <a:pt x="163754" y="114628"/>
                </a:cubicBezTo>
                <a:cubicBezTo>
                  <a:pt x="134381" y="114628"/>
                  <a:pt x="110534" y="90780"/>
                  <a:pt x="110534" y="61408"/>
                </a:cubicBezTo>
                <a:cubicBezTo>
                  <a:pt x="110534" y="32035"/>
                  <a:pt x="134381" y="8188"/>
                  <a:pt x="163754" y="8188"/>
                </a:cubicBezTo>
                <a:close/>
                <a:moveTo>
                  <a:pt x="49126" y="45032"/>
                </a:moveTo>
                <a:cubicBezTo>
                  <a:pt x="69461" y="45032"/>
                  <a:pt x="85971" y="61542"/>
                  <a:pt x="85971" y="81877"/>
                </a:cubicBezTo>
                <a:cubicBezTo>
                  <a:pt x="85971" y="102212"/>
                  <a:pt x="69461" y="118721"/>
                  <a:pt x="49126" y="118721"/>
                </a:cubicBezTo>
                <a:cubicBezTo>
                  <a:pt x="28791" y="118721"/>
                  <a:pt x="12282" y="102212"/>
                  <a:pt x="12282" y="81877"/>
                </a:cubicBezTo>
                <a:cubicBezTo>
                  <a:pt x="12282" y="61542"/>
                  <a:pt x="28791" y="45032"/>
                  <a:pt x="49126" y="45032"/>
                </a:cubicBezTo>
                <a:close/>
                <a:moveTo>
                  <a:pt x="0" y="212880"/>
                </a:moveTo>
                <a:cubicBezTo>
                  <a:pt x="0" y="176700"/>
                  <a:pt x="29322" y="147378"/>
                  <a:pt x="65501" y="147378"/>
                </a:cubicBezTo>
                <a:cubicBezTo>
                  <a:pt x="72052" y="147378"/>
                  <a:pt x="78397" y="148351"/>
                  <a:pt x="84384" y="150142"/>
                </a:cubicBezTo>
                <a:cubicBezTo>
                  <a:pt x="67548" y="168973"/>
                  <a:pt x="57314" y="193843"/>
                  <a:pt x="57314" y="221067"/>
                </a:cubicBezTo>
                <a:lnTo>
                  <a:pt x="57314" y="229255"/>
                </a:lnTo>
                <a:cubicBezTo>
                  <a:pt x="57314" y="235089"/>
                  <a:pt x="58542" y="240615"/>
                  <a:pt x="60742" y="245630"/>
                </a:cubicBezTo>
                <a:lnTo>
                  <a:pt x="16375" y="245630"/>
                </a:lnTo>
                <a:cubicBezTo>
                  <a:pt x="7318" y="245630"/>
                  <a:pt x="0" y="238313"/>
                  <a:pt x="0" y="229255"/>
                </a:cubicBezTo>
                <a:lnTo>
                  <a:pt x="0" y="212880"/>
                </a:lnTo>
                <a:close/>
                <a:moveTo>
                  <a:pt x="266765" y="245630"/>
                </a:moveTo>
                <a:cubicBezTo>
                  <a:pt x="268965" y="240615"/>
                  <a:pt x="270193" y="235089"/>
                  <a:pt x="270193" y="229255"/>
                </a:cubicBezTo>
                <a:lnTo>
                  <a:pt x="270193" y="221067"/>
                </a:lnTo>
                <a:cubicBezTo>
                  <a:pt x="270193" y="193843"/>
                  <a:pt x="259959" y="168973"/>
                  <a:pt x="243123" y="150142"/>
                </a:cubicBezTo>
                <a:cubicBezTo>
                  <a:pt x="249110" y="148351"/>
                  <a:pt x="255456" y="147378"/>
                  <a:pt x="262006" y="147378"/>
                </a:cubicBezTo>
                <a:cubicBezTo>
                  <a:pt x="298185" y="147378"/>
                  <a:pt x="327507" y="176700"/>
                  <a:pt x="327507" y="212880"/>
                </a:cubicBezTo>
                <a:lnTo>
                  <a:pt x="327507" y="229255"/>
                </a:lnTo>
                <a:cubicBezTo>
                  <a:pt x="327507" y="238313"/>
                  <a:pt x="320189" y="245630"/>
                  <a:pt x="311132" y="245630"/>
                </a:cubicBezTo>
                <a:lnTo>
                  <a:pt x="266765" y="245630"/>
                </a:lnTo>
                <a:close/>
                <a:moveTo>
                  <a:pt x="241537" y="81877"/>
                </a:moveTo>
                <a:cubicBezTo>
                  <a:pt x="241537" y="61542"/>
                  <a:pt x="258046" y="45032"/>
                  <a:pt x="278381" y="45032"/>
                </a:cubicBezTo>
                <a:cubicBezTo>
                  <a:pt x="298716" y="45032"/>
                  <a:pt x="315226" y="61542"/>
                  <a:pt x="315226" y="81877"/>
                </a:cubicBezTo>
                <a:cubicBezTo>
                  <a:pt x="315226" y="102212"/>
                  <a:pt x="298716" y="118721"/>
                  <a:pt x="278381" y="118721"/>
                </a:cubicBezTo>
                <a:cubicBezTo>
                  <a:pt x="258046" y="118721"/>
                  <a:pt x="241537" y="102212"/>
                  <a:pt x="241537" y="81877"/>
                </a:cubicBezTo>
                <a:close/>
                <a:moveTo>
                  <a:pt x="81877" y="221067"/>
                </a:moveTo>
                <a:cubicBezTo>
                  <a:pt x="81877" y="175830"/>
                  <a:pt x="118517" y="139191"/>
                  <a:pt x="163754" y="139191"/>
                </a:cubicBezTo>
                <a:cubicBezTo>
                  <a:pt x="208991" y="139191"/>
                  <a:pt x="245630" y="175830"/>
                  <a:pt x="245630" y="221067"/>
                </a:cubicBezTo>
                <a:lnTo>
                  <a:pt x="245630" y="229255"/>
                </a:lnTo>
                <a:cubicBezTo>
                  <a:pt x="245630" y="238313"/>
                  <a:pt x="238313" y="245630"/>
                  <a:pt x="229255" y="245630"/>
                </a:cubicBezTo>
                <a:lnTo>
                  <a:pt x="98252" y="245630"/>
                </a:lnTo>
                <a:cubicBezTo>
                  <a:pt x="89195" y="245630"/>
                  <a:pt x="81877" y="238313"/>
                  <a:pt x="81877" y="229255"/>
                </a:cubicBezTo>
                <a:lnTo>
                  <a:pt x="81877" y="221067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71" name="Text 69"/>
          <p:cNvSpPr/>
          <p:nvPr/>
        </p:nvSpPr>
        <p:spPr>
          <a:xfrm>
            <a:off x="956321" y="5746659"/>
            <a:ext cx="10803370" cy="174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Broader Impact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956321" y="5956264"/>
            <a:ext cx="10812103" cy="4192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0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Findings will inform policy calibration in Indonesia while offering transferable lessons for the </a:t>
            </a:r>
            <a:pPr>
              <a:lnSpc>
                <a:spcPct val="130000"/>
              </a:lnSpc>
            </a:pPr>
            <a:r>
              <a:rPr lang="en-US" sz="110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47 countries</a:t>
            </a:r>
            <a:pPr>
              <a:lnSpc>
                <a:spcPct val="130000"/>
              </a:lnSpc>
            </a:pPr>
            <a:r>
              <a:rPr lang="en-US" sz="110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that have adopted OECD AI Principles but struggle with subnational implementation—addressing a critical gap in global AI governance capacity.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A4B5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parametrichouse.com/1958f0f57958b1ba5a2435fe897c888bee3a9afe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21341" b="21341"/>
          <a:stretch/>
        </p:blipFill>
        <p:spPr>
          <a:xfrm>
            <a:off x="0" y="0"/>
            <a:ext cx="12192000" cy="6988211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988211"/>
          </a:xfrm>
          <a:custGeom>
            <a:avLst/>
            <a:gdLst/>
            <a:ahLst/>
            <a:cxnLst/>
            <a:rect l="l" t="t" r="r" b="b"/>
            <a:pathLst>
              <a:path w="12192000" h="6988211">
                <a:moveTo>
                  <a:pt x="0" y="0"/>
                </a:moveTo>
                <a:lnTo>
                  <a:pt x="12192000" y="0"/>
                </a:lnTo>
                <a:lnTo>
                  <a:pt x="12192000" y="6988211"/>
                </a:lnTo>
                <a:lnTo>
                  <a:pt x="0" y="6988211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A4B5A">
                  <a:alpha val="95000"/>
                </a:srgbClr>
              </a:gs>
              <a:gs pos="50000">
                <a:srgbClr val="2A4B5A">
                  <a:alpha val="90000"/>
                </a:srgbClr>
              </a:gs>
              <a:gs pos="100000">
                <a:srgbClr val="2A4B5A">
                  <a:alpha val="8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92386" y="373701"/>
            <a:ext cx="2120754" cy="373701"/>
          </a:xfrm>
          <a:custGeom>
            <a:avLst/>
            <a:gdLst/>
            <a:ahLst/>
            <a:cxnLst/>
            <a:rect l="l" t="t" r="r" b="b"/>
            <a:pathLst>
              <a:path w="2120754" h="373701">
                <a:moveTo>
                  <a:pt x="0" y="0"/>
                </a:moveTo>
                <a:lnTo>
                  <a:pt x="2120754" y="0"/>
                </a:lnTo>
                <a:lnTo>
                  <a:pt x="2120754" y="373701"/>
                </a:lnTo>
                <a:lnTo>
                  <a:pt x="0" y="373701"/>
                </a:lnTo>
                <a:lnTo>
                  <a:pt x="0" y="0"/>
                </a:lnTo>
                <a:close/>
              </a:path>
            </a:pathLst>
          </a:custGeom>
          <a:solidFill>
            <a:srgbClr val="C78D4E">
              <a:alpha val="20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392386" y="373701"/>
            <a:ext cx="37370" cy="373701"/>
          </a:xfrm>
          <a:custGeom>
            <a:avLst/>
            <a:gdLst/>
            <a:ahLst/>
            <a:cxnLst/>
            <a:rect l="l" t="t" r="r" b="b"/>
            <a:pathLst>
              <a:path w="37370" h="373701">
                <a:moveTo>
                  <a:pt x="0" y="0"/>
                </a:moveTo>
                <a:lnTo>
                  <a:pt x="37370" y="0"/>
                </a:lnTo>
                <a:lnTo>
                  <a:pt x="37370" y="373701"/>
                </a:lnTo>
                <a:lnTo>
                  <a:pt x="0" y="373701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" name="Text 3"/>
          <p:cNvSpPr/>
          <p:nvPr/>
        </p:nvSpPr>
        <p:spPr>
          <a:xfrm>
            <a:off x="560552" y="448441"/>
            <a:ext cx="1877848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b="1" spc="118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Return Commitment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73701" y="971623"/>
            <a:ext cx="11668818" cy="560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531" b="1" dirty="0">
                <a:solidFill>
                  <a:srgbClr val="F8F7F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Building Indonesia's AI Governance Capacity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73701" y="1756395"/>
            <a:ext cx="1195844" cy="37370"/>
          </a:xfrm>
          <a:custGeom>
            <a:avLst/>
            <a:gdLst/>
            <a:ahLst/>
            <a:cxnLst/>
            <a:rect l="l" t="t" r="r" b="b"/>
            <a:pathLst>
              <a:path w="1195844" h="37370">
                <a:moveTo>
                  <a:pt x="0" y="0"/>
                </a:moveTo>
                <a:lnTo>
                  <a:pt x="1195844" y="0"/>
                </a:lnTo>
                <a:lnTo>
                  <a:pt x="1195844" y="37370"/>
                </a:lnTo>
                <a:lnTo>
                  <a:pt x="0" y="3737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9" name="Shape 6"/>
          <p:cNvSpPr/>
          <p:nvPr/>
        </p:nvSpPr>
        <p:spPr>
          <a:xfrm>
            <a:off x="378372" y="2097398"/>
            <a:ext cx="3652929" cy="2737361"/>
          </a:xfrm>
          <a:custGeom>
            <a:avLst/>
            <a:gdLst/>
            <a:ahLst/>
            <a:cxnLst/>
            <a:rect l="l" t="t" r="r" b="b"/>
            <a:pathLst>
              <a:path w="3652929" h="2737361">
                <a:moveTo>
                  <a:pt x="74730" y="0"/>
                </a:moveTo>
                <a:lnTo>
                  <a:pt x="3578199" y="0"/>
                </a:lnTo>
                <a:cubicBezTo>
                  <a:pt x="3619471" y="0"/>
                  <a:pt x="3652929" y="33458"/>
                  <a:pt x="3652929" y="74730"/>
                </a:cubicBezTo>
                <a:lnTo>
                  <a:pt x="3652929" y="2662631"/>
                </a:lnTo>
                <a:cubicBezTo>
                  <a:pt x="3652929" y="2703903"/>
                  <a:pt x="3619471" y="2737361"/>
                  <a:pt x="3578199" y="2737361"/>
                </a:cubicBezTo>
                <a:lnTo>
                  <a:pt x="74730" y="2737361"/>
                </a:lnTo>
                <a:cubicBezTo>
                  <a:pt x="33458" y="2737361"/>
                  <a:pt x="0" y="2703903"/>
                  <a:pt x="0" y="2662631"/>
                </a:cubicBezTo>
                <a:lnTo>
                  <a:pt x="0" y="74730"/>
                </a:lnTo>
                <a:cubicBezTo>
                  <a:pt x="0" y="33485"/>
                  <a:pt x="33485" y="0"/>
                  <a:pt x="7473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07264" y="2326290"/>
            <a:ext cx="448441" cy="448441"/>
          </a:xfrm>
          <a:custGeom>
            <a:avLst/>
            <a:gdLst/>
            <a:ahLst/>
            <a:cxnLst/>
            <a:rect l="l" t="t" r="r" b="b"/>
            <a:pathLst>
              <a:path w="448441" h="448441">
                <a:moveTo>
                  <a:pt x="224221" y="0"/>
                </a:moveTo>
                <a:lnTo>
                  <a:pt x="224221" y="0"/>
                </a:lnTo>
                <a:cubicBezTo>
                  <a:pt x="347971" y="0"/>
                  <a:pt x="448441" y="100470"/>
                  <a:pt x="448441" y="224221"/>
                </a:cubicBezTo>
                <a:lnTo>
                  <a:pt x="448441" y="224221"/>
                </a:lnTo>
                <a:cubicBezTo>
                  <a:pt x="448441" y="347971"/>
                  <a:pt x="347971" y="448441"/>
                  <a:pt x="224221" y="448441"/>
                </a:cubicBezTo>
                <a:lnTo>
                  <a:pt x="224221" y="448441"/>
                </a:lnTo>
                <a:cubicBezTo>
                  <a:pt x="100470" y="448441"/>
                  <a:pt x="0" y="347971"/>
                  <a:pt x="0" y="224221"/>
                </a:cubicBezTo>
                <a:lnTo>
                  <a:pt x="0" y="224221"/>
                </a:lnTo>
                <a:cubicBezTo>
                  <a:pt x="0" y="100470"/>
                  <a:pt x="100470" y="0"/>
                  <a:pt x="224221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1" name="Text 8"/>
          <p:cNvSpPr/>
          <p:nvPr/>
        </p:nvSpPr>
        <p:spPr>
          <a:xfrm>
            <a:off x="724484" y="2419715"/>
            <a:ext cx="308303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1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1-2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67816" y="2419715"/>
            <a:ext cx="756745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1" b="1" dirty="0">
                <a:solidFill>
                  <a:srgbClr val="F8F7F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Years 1-2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5949" y="2961582"/>
            <a:ext cx="149480" cy="149480"/>
          </a:xfrm>
          <a:custGeom>
            <a:avLst/>
            <a:gdLst/>
            <a:ahLst/>
            <a:cxnLst/>
            <a:rect l="l" t="t" r="r" b="b"/>
            <a:pathLst>
              <a:path w="149480" h="149480">
                <a:moveTo>
                  <a:pt x="58391" y="14014"/>
                </a:moveTo>
                <a:lnTo>
                  <a:pt x="91090" y="14014"/>
                </a:lnTo>
                <a:cubicBezTo>
                  <a:pt x="92374" y="14014"/>
                  <a:pt x="93425" y="15065"/>
                  <a:pt x="93425" y="16349"/>
                </a:cubicBezTo>
                <a:lnTo>
                  <a:pt x="93425" y="28028"/>
                </a:lnTo>
                <a:lnTo>
                  <a:pt x="56055" y="28028"/>
                </a:lnTo>
                <a:lnTo>
                  <a:pt x="56055" y="16349"/>
                </a:lnTo>
                <a:cubicBezTo>
                  <a:pt x="56055" y="15065"/>
                  <a:pt x="57106" y="14014"/>
                  <a:pt x="58391" y="14014"/>
                </a:cubicBezTo>
                <a:close/>
                <a:moveTo>
                  <a:pt x="42041" y="16349"/>
                </a:moveTo>
                <a:lnTo>
                  <a:pt x="42041" y="28028"/>
                </a:lnTo>
                <a:lnTo>
                  <a:pt x="18685" y="28028"/>
                </a:lnTo>
                <a:cubicBezTo>
                  <a:pt x="8379" y="28028"/>
                  <a:pt x="0" y="36407"/>
                  <a:pt x="0" y="46713"/>
                </a:cubicBezTo>
                <a:lnTo>
                  <a:pt x="0" y="74740"/>
                </a:lnTo>
                <a:lnTo>
                  <a:pt x="149480" y="74740"/>
                </a:lnTo>
                <a:lnTo>
                  <a:pt x="149480" y="46713"/>
                </a:lnTo>
                <a:cubicBezTo>
                  <a:pt x="149480" y="36407"/>
                  <a:pt x="141101" y="28028"/>
                  <a:pt x="130795" y="28028"/>
                </a:cubicBezTo>
                <a:lnTo>
                  <a:pt x="107439" y="28028"/>
                </a:lnTo>
                <a:lnTo>
                  <a:pt x="107439" y="16349"/>
                </a:lnTo>
                <a:cubicBezTo>
                  <a:pt x="107439" y="7328"/>
                  <a:pt x="100111" y="0"/>
                  <a:pt x="91090" y="0"/>
                </a:cubicBezTo>
                <a:lnTo>
                  <a:pt x="58391" y="0"/>
                </a:lnTo>
                <a:cubicBezTo>
                  <a:pt x="49369" y="0"/>
                  <a:pt x="42041" y="7328"/>
                  <a:pt x="42041" y="16349"/>
                </a:cubicBezTo>
                <a:close/>
                <a:moveTo>
                  <a:pt x="149480" y="88754"/>
                </a:moveTo>
                <a:lnTo>
                  <a:pt x="93425" y="88754"/>
                </a:lnTo>
                <a:lnTo>
                  <a:pt x="93425" y="93425"/>
                </a:lnTo>
                <a:cubicBezTo>
                  <a:pt x="93425" y="98593"/>
                  <a:pt x="89250" y="102768"/>
                  <a:pt x="84083" y="102768"/>
                </a:cubicBezTo>
                <a:lnTo>
                  <a:pt x="65398" y="102768"/>
                </a:lnTo>
                <a:cubicBezTo>
                  <a:pt x="60230" y="102768"/>
                  <a:pt x="56055" y="98593"/>
                  <a:pt x="56055" y="93425"/>
                </a:cubicBezTo>
                <a:lnTo>
                  <a:pt x="56055" y="88754"/>
                </a:lnTo>
                <a:lnTo>
                  <a:pt x="0" y="88754"/>
                </a:lnTo>
                <a:lnTo>
                  <a:pt x="0" y="121453"/>
                </a:lnTo>
                <a:cubicBezTo>
                  <a:pt x="0" y="131759"/>
                  <a:pt x="8379" y="140138"/>
                  <a:pt x="18685" y="140138"/>
                </a:cubicBezTo>
                <a:lnTo>
                  <a:pt x="130795" y="140138"/>
                </a:lnTo>
                <a:cubicBezTo>
                  <a:pt x="141101" y="140138"/>
                  <a:pt x="149480" y="131759"/>
                  <a:pt x="149480" y="121453"/>
                </a:cubicBezTo>
                <a:lnTo>
                  <a:pt x="149480" y="88754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4" name="Text 11"/>
          <p:cNvSpPr/>
          <p:nvPr/>
        </p:nvSpPr>
        <p:spPr>
          <a:xfrm>
            <a:off x="868855" y="2924211"/>
            <a:ext cx="3008294" cy="448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Resume civil service position at Kementerian PKP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07264" y="3522133"/>
            <a:ext cx="186851" cy="149480"/>
          </a:xfrm>
          <a:custGeom>
            <a:avLst/>
            <a:gdLst/>
            <a:ahLst/>
            <a:cxnLst/>
            <a:rect l="l" t="t" r="r" b="b"/>
            <a:pathLst>
              <a:path w="186851" h="149480">
                <a:moveTo>
                  <a:pt x="121424" y="61456"/>
                </a:moveTo>
                <a:cubicBezTo>
                  <a:pt x="124986" y="60493"/>
                  <a:pt x="128723" y="62186"/>
                  <a:pt x="130328" y="65485"/>
                </a:cubicBezTo>
                <a:lnTo>
                  <a:pt x="135759" y="76463"/>
                </a:lnTo>
                <a:cubicBezTo>
                  <a:pt x="138766" y="76871"/>
                  <a:pt x="141714" y="77689"/>
                  <a:pt x="144488" y="78828"/>
                </a:cubicBezTo>
                <a:lnTo>
                  <a:pt x="154706" y="72025"/>
                </a:lnTo>
                <a:cubicBezTo>
                  <a:pt x="157772" y="69981"/>
                  <a:pt x="161830" y="70390"/>
                  <a:pt x="164429" y="72989"/>
                </a:cubicBezTo>
                <a:lnTo>
                  <a:pt x="170034" y="78594"/>
                </a:lnTo>
                <a:cubicBezTo>
                  <a:pt x="172632" y="81192"/>
                  <a:pt x="173041" y="85280"/>
                  <a:pt x="170997" y="88316"/>
                </a:cubicBezTo>
                <a:lnTo>
                  <a:pt x="164195" y="98505"/>
                </a:lnTo>
                <a:cubicBezTo>
                  <a:pt x="164750" y="99877"/>
                  <a:pt x="165246" y="101308"/>
                  <a:pt x="165655" y="102797"/>
                </a:cubicBezTo>
                <a:cubicBezTo>
                  <a:pt x="166063" y="104286"/>
                  <a:pt x="166326" y="105746"/>
                  <a:pt x="166531" y="107235"/>
                </a:cubicBezTo>
                <a:lnTo>
                  <a:pt x="177537" y="112665"/>
                </a:lnTo>
                <a:cubicBezTo>
                  <a:pt x="180836" y="114300"/>
                  <a:pt x="182530" y="118037"/>
                  <a:pt x="181566" y="121570"/>
                </a:cubicBezTo>
                <a:lnTo>
                  <a:pt x="179523" y="129219"/>
                </a:lnTo>
                <a:cubicBezTo>
                  <a:pt x="178559" y="132751"/>
                  <a:pt x="175260" y="135146"/>
                  <a:pt x="171581" y="134912"/>
                </a:cubicBezTo>
                <a:lnTo>
                  <a:pt x="159319" y="134124"/>
                </a:lnTo>
                <a:cubicBezTo>
                  <a:pt x="157480" y="136489"/>
                  <a:pt x="155349" y="138678"/>
                  <a:pt x="152926" y="140547"/>
                </a:cubicBezTo>
                <a:lnTo>
                  <a:pt x="153714" y="152780"/>
                </a:lnTo>
                <a:cubicBezTo>
                  <a:pt x="153947" y="156458"/>
                  <a:pt x="151553" y="159786"/>
                  <a:pt x="148021" y="160721"/>
                </a:cubicBezTo>
                <a:lnTo>
                  <a:pt x="140371" y="162764"/>
                </a:lnTo>
                <a:cubicBezTo>
                  <a:pt x="136810" y="163728"/>
                  <a:pt x="133102" y="162034"/>
                  <a:pt x="131467" y="158735"/>
                </a:cubicBezTo>
                <a:lnTo>
                  <a:pt x="126037" y="147758"/>
                </a:lnTo>
                <a:cubicBezTo>
                  <a:pt x="123029" y="147349"/>
                  <a:pt x="120081" y="146532"/>
                  <a:pt x="117307" y="145393"/>
                </a:cubicBezTo>
                <a:lnTo>
                  <a:pt x="107089" y="152196"/>
                </a:lnTo>
                <a:cubicBezTo>
                  <a:pt x="104023" y="154239"/>
                  <a:pt x="99965" y="153831"/>
                  <a:pt x="97367" y="151232"/>
                </a:cubicBezTo>
                <a:lnTo>
                  <a:pt x="91761" y="145627"/>
                </a:lnTo>
                <a:cubicBezTo>
                  <a:pt x="89163" y="143028"/>
                  <a:pt x="88754" y="138970"/>
                  <a:pt x="90798" y="135905"/>
                </a:cubicBezTo>
                <a:lnTo>
                  <a:pt x="97600" y="125686"/>
                </a:lnTo>
                <a:cubicBezTo>
                  <a:pt x="97046" y="124314"/>
                  <a:pt x="96549" y="122883"/>
                  <a:pt x="96140" y="121394"/>
                </a:cubicBezTo>
                <a:cubicBezTo>
                  <a:pt x="95732" y="119906"/>
                  <a:pt x="95469" y="118417"/>
                  <a:pt x="95265" y="116957"/>
                </a:cubicBezTo>
                <a:lnTo>
                  <a:pt x="84258" y="111526"/>
                </a:lnTo>
                <a:cubicBezTo>
                  <a:pt x="80959" y="109891"/>
                  <a:pt x="79295" y="106154"/>
                  <a:pt x="80229" y="102622"/>
                </a:cubicBezTo>
                <a:lnTo>
                  <a:pt x="82273" y="94973"/>
                </a:lnTo>
                <a:cubicBezTo>
                  <a:pt x="83236" y="91440"/>
                  <a:pt x="86535" y="89046"/>
                  <a:pt x="90214" y="89280"/>
                </a:cubicBezTo>
                <a:lnTo>
                  <a:pt x="102447" y="90068"/>
                </a:lnTo>
                <a:cubicBezTo>
                  <a:pt x="104286" y="87703"/>
                  <a:pt x="106417" y="85513"/>
                  <a:pt x="108840" y="83645"/>
                </a:cubicBezTo>
                <a:lnTo>
                  <a:pt x="108052" y="71441"/>
                </a:lnTo>
                <a:cubicBezTo>
                  <a:pt x="107819" y="67763"/>
                  <a:pt x="110213" y="64434"/>
                  <a:pt x="113745" y="63500"/>
                </a:cubicBezTo>
                <a:lnTo>
                  <a:pt x="121394" y="61456"/>
                </a:lnTo>
                <a:close/>
                <a:moveTo>
                  <a:pt x="130912" y="99264"/>
                </a:moveTo>
                <a:cubicBezTo>
                  <a:pt x="123822" y="99272"/>
                  <a:pt x="118073" y="105035"/>
                  <a:pt x="118081" y="112125"/>
                </a:cubicBezTo>
                <a:cubicBezTo>
                  <a:pt x="118089" y="119215"/>
                  <a:pt x="123851" y="124964"/>
                  <a:pt x="130941" y="124956"/>
                </a:cubicBezTo>
                <a:cubicBezTo>
                  <a:pt x="138031" y="124948"/>
                  <a:pt x="143781" y="119186"/>
                  <a:pt x="143773" y="112096"/>
                </a:cubicBezTo>
                <a:cubicBezTo>
                  <a:pt x="143765" y="105006"/>
                  <a:pt x="138002" y="99256"/>
                  <a:pt x="130912" y="99264"/>
                </a:cubicBezTo>
                <a:close/>
                <a:moveTo>
                  <a:pt x="65660" y="-13284"/>
                </a:moveTo>
                <a:lnTo>
                  <a:pt x="73310" y="-11240"/>
                </a:lnTo>
                <a:cubicBezTo>
                  <a:pt x="76842" y="-10277"/>
                  <a:pt x="79236" y="-6949"/>
                  <a:pt x="79003" y="-3299"/>
                </a:cubicBezTo>
                <a:lnTo>
                  <a:pt x="78214" y="8905"/>
                </a:lnTo>
                <a:cubicBezTo>
                  <a:pt x="80638" y="10773"/>
                  <a:pt x="82769" y="12934"/>
                  <a:pt x="84608" y="15328"/>
                </a:cubicBezTo>
                <a:lnTo>
                  <a:pt x="96870" y="14539"/>
                </a:lnTo>
                <a:cubicBezTo>
                  <a:pt x="100520" y="14306"/>
                  <a:pt x="103848" y="16700"/>
                  <a:pt x="104811" y="20232"/>
                </a:cubicBezTo>
                <a:lnTo>
                  <a:pt x="106855" y="27882"/>
                </a:lnTo>
                <a:cubicBezTo>
                  <a:pt x="107789" y="31414"/>
                  <a:pt x="106125" y="35151"/>
                  <a:pt x="102826" y="36786"/>
                </a:cubicBezTo>
                <a:lnTo>
                  <a:pt x="91820" y="42217"/>
                </a:lnTo>
                <a:cubicBezTo>
                  <a:pt x="91615" y="43706"/>
                  <a:pt x="91323" y="45194"/>
                  <a:pt x="90944" y="46654"/>
                </a:cubicBezTo>
                <a:cubicBezTo>
                  <a:pt x="90564" y="48114"/>
                  <a:pt x="90039" y="49574"/>
                  <a:pt x="89484" y="50946"/>
                </a:cubicBezTo>
                <a:lnTo>
                  <a:pt x="96286" y="61164"/>
                </a:lnTo>
                <a:cubicBezTo>
                  <a:pt x="98330" y="64230"/>
                  <a:pt x="97921" y="68288"/>
                  <a:pt x="95323" y="70886"/>
                </a:cubicBezTo>
                <a:lnTo>
                  <a:pt x="89717" y="76492"/>
                </a:lnTo>
                <a:cubicBezTo>
                  <a:pt x="87119" y="79090"/>
                  <a:pt x="83061" y="79499"/>
                  <a:pt x="79995" y="77455"/>
                </a:cubicBezTo>
                <a:lnTo>
                  <a:pt x="69777" y="70653"/>
                </a:lnTo>
                <a:cubicBezTo>
                  <a:pt x="67003" y="71791"/>
                  <a:pt x="64055" y="72609"/>
                  <a:pt x="61048" y="73018"/>
                </a:cubicBezTo>
                <a:lnTo>
                  <a:pt x="55617" y="83995"/>
                </a:lnTo>
                <a:cubicBezTo>
                  <a:pt x="53982" y="87294"/>
                  <a:pt x="50245" y="88958"/>
                  <a:pt x="46713" y="88024"/>
                </a:cubicBezTo>
                <a:lnTo>
                  <a:pt x="39063" y="85980"/>
                </a:lnTo>
                <a:cubicBezTo>
                  <a:pt x="35502" y="85017"/>
                  <a:pt x="33137" y="81689"/>
                  <a:pt x="33370" y="78039"/>
                </a:cubicBezTo>
                <a:lnTo>
                  <a:pt x="34159" y="65806"/>
                </a:lnTo>
                <a:cubicBezTo>
                  <a:pt x="31735" y="63938"/>
                  <a:pt x="29604" y="61777"/>
                  <a:pt x="27765" y="59383"/>
                </a:cubicBezTo>
                <a:lnTo>
                  <a:pt x="15503" y="60172"/>
                </a:lnTo>
                <a:cubicBezTo>
                  <a:pt x="11853" y="60405"/>
                  <a:pt x="8525" y="58011"/>
                  <a:pt x="7562" y="54479"/>
                </a:cubicBezTo>
                <a:lnTo>
                  <a:pt x="5518" y="46829"/>
                </a:lnTo>
                <a:cubicBezTo>
                  <a:pt x="4584" y="43297"/>
                  <a:pt x="6248" y="39560"/>
                  <a:pt x="9547" y="37925"/>
                </a:cubicBezTo>
                <a:lnTo>
                  <a:pt x="20554" y="32494"/>
                </a:lnTo>
                <a:cubicBezTo>
                  <a:pt x="20758" y="31006"/>
                  <a:pt x="21050" y="29546"/>
                  <a:pt x="21429" y="28057"/>
                </a:cubicBezTo>
                <a:cubicBezTo>
                  <a:pt x="21838" y="26568"/>
                  <a:pt x="22305" y="25137"/>
                  <a:pt x="22889" y="23765"/>
                </a:cubicBezTo>
                <a:lnTo>
                  <a:pt x="16087" y="13576"/>
                </a:lnTo>
                <a:cubicBezTo>
                  <a:pt x="14043" y="10510"/>
                  <a:pt x="14452" y="6452"/>
                  <a:pt x="17050" y="3854"/>
                </a:cubicBezTo>
                <a:lnTo>
                  <a:pt x="22656" y="-1752"/>
                </a:lnTo>
                <a:cubicBezTo>
                  <a:pt x="25254" y="-4350"/>
                  <a:pt x="29312" y="-4759"/>
                  <a:pt x="32378" y="-2715"/>
                </a:cubicBezTo>
                <a:lnTo>
                  <a:pt x="42596" y="4087"/>
                </a:lnTo>
                <a:cubicBezTo>
                  <a:pt x="45370" y="2949"/>
                  <a:pt x="48318" y="2131"/>
                  <a:pt x="51326" y="1723"/>
                </a:cubicBezTo>
                <a:lnTo>
                  <a:pt x="56756" y="-9255"/>
                </a:lnTo>
                <a:cubicBezTo>
                  <a:pt x="58391" y="-12554"/>
                  <a:pt x="62099" y="-14218"/>
                  <a:pt x="65660" y="-13284"/>
                </a:cubicBezTo>
                <a:close/>
                <a:moveTo>
                  <a:pt x="56172" y="24524"/>
                </a:moveTo>
                <a:cubicBezTo>
                  <a:pt x="49082" y="24524"/>
                  <a:pt x="43326" y="30280"/>
                  <a:pt x="43326" y="37370"/>
                </a:cubicBezTo>
                <a:cubicBezTo>
                  <a:pt x="43326" y="44460"/>
                  <a:pt x="49082" y="50216"/>
                  <a:pt x="56172" y="50216"/>
                </a:cubicBezTo>
                <a:cubicBezTo>
                  <a:pt x="63262" y="50216"/>
                  <a:pt x="69018" y="44460"/>
                  <a:pt x="69018" y="37370"/>
                </a:cubicBezTo>
                <a:cubicBezTo>
                  <a:pt x="69018" y="30280"/>
                  <a:pt x="63262" y="24524"/>
                  <a:pt x="56172" y="24524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6" name="Text 13"/>
          <p:cNvSpPr/>
          <p:nvPr/>
        </p:nvSpPr>
        <p:spPr>
          <a:xfrm>
            <a:off x="868855" y="3484763"/>
            <a:ext cx="3008294" cy="448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Apply research findings to ministry implementation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25949" y="4082685"/>
            <a:ext cx="149480" cy="149480"/>
          </a:xfrm>
          <a:custGeom>
            <a:avLst/>
            <a:gdLst/>
            <a:ahLst/>
            <a:cxnLst/>
            <a:rect l="l" t="t" r="r" b="b"/>
            <a:pathLst>
              <a:path w="149480" h="149480">
                <a:moveTo>
                  <a:pt x="79382" y="5897"/>
                </a:moveTo>
                <a:cubicBezTo>
                  <a:pt x="76521" y="4263"/>
                  <a:pt x="72989" y="4263"/>
                  <a:pt x="70098" y="5897"/>
                </a:cubicBezTo>
                <a:lnTo>
                  <a:pt x="4700" y="43268"/>
                </a:lnTo>
                <a:cubicBezTo>
                  <a:pt x="1022" y="45370"/>
                  <a:pt x="-788" y="49691"/>
                  <a:pt x="292" y="53778"/>
                </a:cubicBezTo>
                <a:cubicBezTo>
                  <a:pt x="1372" y="57865"/>
                  <a:pt x="5109" y="60726"/>
                  <a:pt x="9343" y="60726"/>
                </a:cubicBezTo>
                <a:lnTo>
                  <a:pt x="18685" y="60726"/>
                </a:lnTo>
                <a:lnTo>
                  <a:pt x="18685" y="121453"/>
                </a:lnTo>
                <a:lnTo>
                  <a:pt x="18685" y="121453"/>
                </a:lnTo>
                <a:lnTo>
                  <a:pt x="3737" y="132664"/>
                </a:lnTo>
                <a:cubicBezTo>
                  <a:pt x="1372" y="134416"/>
                  <a:pt x="0" y="137189"/>
                  <a:pt x="0" y="140138"/>
                </a:cubicBezTo>
                <a:cubicBezTo>
                  <a:pt x="0" y="145306"/>
                  <a:pt x="4175" y="149480"/>
                  <a:pt x="9343" y="149480"/>
                </a:cubicBezTo>
                <a:lnTo>
                  <a:pt x="140138" y="149480"/>
                </a:lnTo>
                <a:cubicBezTo>
                  <a:pt x="145306" y="149480"/>
                  <a:pt x="149480" y="145306"/>
                  <a:pt x="149480" y="140138"/>
                </a:cubicBezTo>
                <a:cubicBezTo>
                  <a:pt x="149480" y="137189"/>
                  <a:pt x="148108" y="134416"/>
                  <a:pt x="145743" y="132664"/>
                </a:cubicBezTo>
                <a:lnTo>
                  <a:pt x="130795" y="121453"/>
                </a:lnTo>
                <a:lnTo>
                  <a:pt x="130795" y="60726"/>
                </a:lnTo>
                <a:lnTo>
                  <a:pt x="140138" y="60726"/>
                </a:lnTo>
                <a:cubicBezTo>
                  <a:pt x="144371" y="60726"/>
                  <a:pt x="148079" y="57865"/>
                  <a:pt x="149159" y="53778"/>
                </a:cubicBezTo>
                <a:cubicBezTo>
                  <a:pt x="150240" y="49691"/>
                  <a:pt x="148429" y="45370"/>
                  <a:pt x="144751" y="43268"/>
                </a:cubicBezTo>
                <a:lnTo>
                  <a:pt x="79353" y="5897"/>
                </a:lnTo>
                <a:close/>
                <a:moveTo>
                  <a:pt x="116782" y="60726"/>
                </a:moveTo>
                <a:lnTo>
                  <a:pt x="116782" y="121453"/>
                </a:lnTo>
                <a:lnTo>
                  <a:pt x="98097" y="121453"/>
                </a:lnTo>
                <a:lnTo>
                  <a:pt x="98097" y="60726"/>
                </a:lnTo>
                <a:lnTo>
                  <a:pt x="116782" y="60726"/>
                </a:lnTo>
                <a:close/>
                <a:moveTo>
                  <a:pt x="84083" y="60726"/>
                </a:moveTo>
                <a:lnTo>
                  <a:pt x="84083" y="121453"/>
                </a:lnTo>
                <a:lnTo>
                  <a:pt x="65398" y="121453"/>
                </a:lnTo>
                <a:lnTo>
                  <a:pt x="65398" y="60726"/>
                </a:lnTo>
                <a:lnTo>
                  <a:pt x="84083" y="60726"/>
                </a:lnTo>
                <a:close/>
                <a:moveTo>
                  <a:pt x="51384" y="60726"/>
                </a:moveTo>
                <a:lnTo>
                  <a:pt x="51384" y="121453"/>
                </a:lnTo>
                <a:lnTo>
                  <a:pt x="32699" y="121453"/>
                </a:lnTo>
                <a:lnTo>
                  <a:pt x="32699" y="60726"/>
                </a:lnTo>
                <a:lnTo>
                  <a:pt x="51384" y="60726"/>
                </a:lnTo>
                <a:close/>
                <a:moveTo>
                  <a:pt x="74740" y="28028"/>
                </a:moveTo>
                <a:cubicBezTo>
                  <a:pt x="79897" y="28028"/>
                  <a:pt x="84083" y="32214"/>
                  <a:pt x="84083" y="37370"/>
                </a:cubicBezTo>
                <a:cubicBezTo>
                  <a:pt x="84083" y="42526"/>
                  <a:pt x="79897" y="46713"/>
                  <a:pt x="74740" y="46713"/>
                </a:cubicBezTo>
                <a:cubicBezTo>
                  <a:pt x="69584" y="46713"/>
                  <a:pt x="65398" y="42526"/>
                  <a:pt x="65398" y="37370"/>
                </a:cubicBezTo>
                <a:cubicBezTo>
                  <a:pt x="65398" y="32214"/>
                  <a:pt x="69584" y="28028"/>
                  <a:pt x="74740" y="28028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8" name="Text 15"/>
          <p:cNvSpPr/>
          <p:nvPr/>
        </p:nvSpPr>
        <p:spPr>
          <a:xfrm>
            <a:off x="868855" y="4045315"/>
            <a:ext cx="3008294" cy="448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Establish university partnerships for knowledge transfer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4267565" y="2097398"/>
            <a:ext cx="3652929" cy="2737361"/>
          </a:xfrm>
          <a:custGeom>
            <a:avLst/>
            <a:gdLst/>
            <a:ahLst/>
            <a:cxnLst/>
            <a:rect l="l" t="t" r="r" b="b"/>
            <a:pathLst>
              <a:path w="3652929" h="2737361">
                <a:moveTo>
                  <a:pt x="74730" y="0"/>
                </a:moveTo>
                <a:lnTo>
                  <a:pt x="3578199" y="0"/>
                </a:lnTo>
                <a:cubicBezTo>
                  <a:pt x="3619471" y="0"/>
                  <a:pt x="3652929" y="33458"/>
                  <a:pt x="3652929" y="74730"/>
                </a:cubicBezTo>
                <a:lnTo>
                  <a:pt x="3652929" y="2662631"/>
                </a:lnTo>
                <a:cubicBezTo>
                  <a:pt x="3652929" y="2703903"/>
                  <a:pt x="3619471" y="2737361"/>
                  <a:pt x="3578199" y="2737361"/>
                </a:cubicBezTo>
                <a:lnTo>
                  <a:pt x="74730" y="2737361"/>
                </a:lnTo>
                <a:cubicBezTo>
                  <a:pt x="33458" y="2737361"/>
                  <a:pt x="0" y="2703903"/>
                  <a:pt x="0" y="2662631"/>
                </a:cubicBezTo>
                <a:lnTo>
                  <a:pt x="0" y="74730"/>
                </a:lnTo>
                <a:cubicBezTo>
                  <a:pt x="0" y="33485"/>
                  <a:pt x="33485" y="0"/>
                  <a:pt x="7473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4496457" y="2326290"/>
            <a:ext cx="448441" cy="448441"/>
          </a:xfrm>
          <a:custGeom>
            <a:avLst/>
            <a:gdLst/>
            <a:ahLst/>
            <a:cxnLst/>
            <a:rect l="l" t="t" r="r" b="b"/>
            <a:pathLst>
              <a:path w="448441" h="448441">
                <a:moveTo>
                  <a:pt x="224221" y="0"/>
                </a:moveTo>
                <a:lnTo>
                  <a:pt x="224221" y="0"/>
                </a:lnTo>
                <a:cubicBezTo>
                  <a:pt x="347971" y="0"/>
                  <a:pt x="448441" y="100470"/>
                  <a:pt x="448441" y="224221"/>
                </a:cubicBezTo>
                <a:lnTo>
                  <a:pt x="448441" y="224221"/>
                </a:lnTo>
                <a:cubicBezTo>
                  <a:pt x="448441" y="347971"/>
                  <a:pt x="347971" y="448441"/>
                  <a:pt x="224221" y="448441"/>
                </a:cubicBezTo>
                <a:lnTo>
                  <a:pt x="224221" y="448441"/>
                </a:lnTo>
                <a:cubicBezTo>
                  <a:pt x="100470" y="448441"/>
                  <a:pt x="0" y="347971"/>
                  <a:pt x="0" y="224221"/>
                </a:cubicBezTo>
                <a:lnTo>
                  <a:pt x="0" y="224221"/>
                </a:lnTo>
                <a:cubicBezTo>
                  <a:pt x="0" y="100470"/>
                  <a:pt x="100470" y="0"/>
                  <a:pt x="224221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1" name="Text 18"/>
          <p:cNvSpPr/>
          <p:nvPr/>
        </p:nvSpPr>
        <p:spPr>
          <a:xfrm>
            <a:off x="4596378" y="2419715"/>
            <a:ext cx="345674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1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3-5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5057009" y="2419715"/>
            <a:ext cx="794115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1" b="1" dirty="0">
                <a:solidFill>
                  <a:srgbClr val="F8F7F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Years 3-5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4515142" y="2961582"/>
            <a:ext cx="149480" cy="149480"/>
          </a:xfrm>
          <a:custGeom>
            <a:avLst/>
            <a:gdLst/>
            <a:ahLst/>
            <a:cxnLst/>
            <a:rect l="l" t="t" r="r" b="b"/>
            <a:pathLst>
              <a:path w="149480" h="149480">
                <a:moveTo>
                  <a:pt x="121453" y="60726"/>
                </a:moveTo>
                <a:cubicBezTo>
                  <a:pt x="121453" y="74127"/>
                  <a:pt x="117103" y="86506"/>
                  <a:pt x="109775" y="96549"/>
                </a:cubicBezTo>
                <a:lnTo>
                  <a:pt x="146736" y="133540"/>
                </a:lnTo>
                <a:cubicBezTo>
                  <a:pt x="150386" y="137189"/>
                  <a:pt x="150386" y="143116"/>
                  <a:pt x="146736" y="146765"/>
                </a:cubicBezTo>
                <a:cubicBezTo>
                  <a:pt x="143087" y="150415"/>
                  <a:pt x="137160" y="150415"/>
                  <a:pt x="133511" y="146765"/>
                </a:cubicBezTo>
                <a:lnTo>
                  <a:pt x="96549" y="109775"/>
                </a:lnTo>
                <a:cubicBezTo>
                  <a:pt x="86506" y="117103"/>
                  <a:pt x="74127" y="121453"/>
                  <a:pt x="60726" y="121453"/>
                </a:cubicBezTo>
                <a:cubicBezTo>
                  <a:pt x="27181" y="121453"/>
                  <a:pt x="0" y="94272"/>
                  <a:pt x="0" y="60726"/>
                </a:cubicBezTo>
                <a:cubicBezTo>
                  <a:pt x="0" y="27181"/>
                  <a:pt x="27181" y="0"/>
                  <a:pt x="60726" y="0"/>
                </a:cubicBezTo>
                <a:cubicBezTo>
                  <a:pt x="94272" y="0"/>
                  <a:pt x="121453" y="27181"/>
                  <a:pt x="121453" y="60726"/>
                </a:cubicBezTo>
                <a:close/>
                <a:moveTo>
                  <a:pt x="60726" y="102768"/>
                </a:moveTo>
                <a:cubicBezTo>
                  <a:pt x="83930" y="102768"/>
                  <a:pt x="102768" y="83930"/>
                  <a:pt x="102768" y="60726"/>
                </a:cubicBezTo>
                <a:cubicBezTo>
                  <a:pt x="102768" y="37523"/>
                  <a:pt x="83930" y="18685"/>
                  <a:pt x="60726" y="18685"/>
                </a:cubicBezTo>
                <a:cubicBezTo>
                  <a:pt x="37523" y="18685"/>
                  <a:pt x="18685" y="37523"/>
                  <a:pt x="18685" y="60726"/>
                </a:cubicBezTo>
                <a:cubicBezTo>
                  <a:pt x="18685" y="83930"/>
                  <a:pt x="37523" y="102768"/>
                  <a:pt x="60726" y="102768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4" name="Text 21"/>
          <p:cNvSpPr/>
          <p:nvPr/>
        </p:nvSpPr>
        <p:spPr>
          <a:xfrm>
            <a:off x="4758048" y="2924211"/>
            <a:ext cx="3008294" cy="448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Transition to policy research role at LAN or BRIN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4524484" y="3522133"/>
            <a:ext cx="130795" cy="149480"/>
          </a:xfrm>
          <a:custGeom>
            <a:avLst/>
            <a:gdLst/>
            <a:ahLst/>
            <a:cxnLst/>
            <a:rect l="l" t="t" r="r" b="b"/>
            <a:pathLst>
              <a:path w="130795" h="149480">
                <a:moveTo>
                  <a:pt x="49048" y="9343"/>
                </a:moveTo>
                <a:lnTo>
                  <a:pt x="7007" y="9343"/>
                </a:lnTo>
                <a:cubicBezTo>
                  <a:pt x="3124" y="9343"/>
                  <a:pt x="0" y="12466"/>
                  <a:pt x="0" y="16349"/>
                </a:cubicBezTo>
                <a:lnTo>
                  <a:pt x="0" y="58391"/>
                </a:lnTo>
                <a:cubicBezTo>
                  <a:pt x="0" y="61223"/>
                  <a:pt x="1693" y="63792"/>
                  <a:pt x="4321" y="64872"/>
                </a:cubicBezTo>
                <a:cubicBezTo>
                  <a:pt x="6949" y="65952"/>
                  <a:pt x="9956" y="65339"/>
                  <a:pt x="11970" y="63354"/>
                </a:cubicBezTo>
                <a:lnTo>
                  <a:pt x="23648" y="51676"/>
                </a:lnTo>
                <a:lnTo>
                  <a:pt x="46713" y="74740"/>
                </a:lnTo>
                <a:lnTo>
                  <a:pt x="23648" y="97805"/>
                </a:lnTo>
                <a:lnTo>
                  <a:pt x="11970" y="86126"/>
                </a:lnTo>
                <a:cubicBezTo>
                  <a:pt x="9956" y="84112"/>
                  <a:pt x="6949" y="83528"/>
                  <a:pt x="4321" y="84608"/>
                </a:cubicBezTo>
                <a:cubicBezTo>
                  <a:pt x="1693" y="85689"/>
                  <a:pt x="0" y="88258"/>
                  <a:pt x="0" y="91090"/>
                </a:cubicBezTo>
                <a:lnTo>
                  <a:pt x="0" y="133131"/>
                </a:lnTo>
                <a:cubicBezTo>
                  <a:pt x="0" y="137014"/>
                  <a:pt x="3124" y="140138"/>
                  <a:pt x="7007" y="140138"/>
                </a:cubicBezTo>
                <a:lnTo>
                  <a:pt x="49048" y="140138"/>
                </a:lnTo>
                <a:cubicBezTo>
                  <a:pt x="51880" y="140138"/>
                  <a:pt x="54449" y="138445"/>
                  <a:pt x="55530" y="135817"/>
                </a:cubicBezTo>
                <a:cubicBezTo>
                  <a:pt x="56610" y="133189"/>
                  <a:pt x="56026" y="130182"/>
                  <a:pt x="54011" y="128168"/>
                </a:cubicBezTo>
                <a:lnTo>
                  <a:pt x="42333" y="116490"/>
                </a:lnTo>
                <a:lnTo>
                  <a:pt x="65398" y="93425"/>
                </a:lnTo>
                <a:lnTo>
                  <a:pt x="88462" y="116490"/>
                </a:lnTo>
                <a:lnTo>
                  <a:pt x="76784" y="128168"/>
                </a:lnTo>
                <a:cubicBezTo>
                  <a:pt x="74769" y="130182"/>
                  <a:pt x="74186" y="133189"/>
                  <a:pt x="75266" y="135817"/>
                </a:cubicBezTo>
                <a:cubicBezTo>
                  <a:pt x="76346" y="138445"/>
                  <a:pt x="78915" y="140138"/>
                  <a:pt x="81747" y="140138"/>
                </a:cubicBezTo>
                <a:lnTo>
                  <a:pt x="123789" y="140138"/>
                </a:lnTo>
                <a:cubicBezTo>
                  <a:pt x="127671" y="140138"/>
                  <a:pt x="130795" y="137014"/>
                  <a:pt x="130795" y="133131"/>
                </a:cubicBezTo>
                <a:lnTo>
                  <a:pt x="130795" y="91090"/>
                </a:lnTo>
                <a:cubicBezTo>
                  <a:pt x="130795" y="88258"/>
                  <a:pt x="129102" y="85689"/>
                  <a:pt x="126474" y="84608"/>
                </a:cubicBezTo>
                <a:cubicBezTo>
                  <a:pt x="123847" y="83528"/>
                  <a:pt x="120840" y="84112"/>
                  <a:pt x="118825" y="86126"/>
                </a:cubicBezTo>
                <a:lnTo>
                  <a:pt x="107147" y="97805"/>
                </a:lnTo>
                <a:lnTo>
                  <a:pt x="84083" y="74740"/>
                </a:lnTo>
                <a:lnTo>
                  <a:pt x="107147" y="51676"/>
                </a:lnTo>
                <a:lnTo>
                  <a:pt x="118825" y="63354"/>
                </a:lnTo>
                <a:cubicBezTo>
                  <a:pt x="120840" y="65369"/>
                  <a:pt x="123847" y="65952"/>
                  <a:pt x="126474" y="64872"/>
                </a:cubicBezTo>
                <a:cubicBezTo>
                  <a:pt x="129102" y="63792"/>
                  <a:pt x="130795" y="61223"/>
                  <a:pt x="130795" y="58391"/>
                </a:cubicBezTo>
                <a:lnTo>
                  <a:pt x="130795" y="16349"/>
                </a:lnTo>
                <a:cubicBezTo>
                  <a:pt x="130795" y="12466"/>
                  <a:pt x="127671" y="9343"/>
                  <a:pt x="123789" y="9343"/>
                </a:cubicBezTo>
                <a:lnTo>
                  <a:pt x="81747" y="9343"/>
                </a:lnTo>
                <a:cubicBezTo>
                  <a:pt x="78915" y="9343"/>
                  <a:pt x="76346" y="11036"/>
                  <a:pt x="75266" y="13663"/>
                </a:cubicBezTo>
                <a:cubicBezTo>
                  <a:pt x="74186" y="16291"/>
                  <a:pt x="74799" y="19298"/>
                  <a:pt x="76784" y="21313"/>
                </a:cubicBezTo>
                <a:lnTo>
                  <a:pt x="88462" y="32991"/>
                </a:lnTo>
                <a:lnTo>
                  <a:pt x="65398" y="56055"/>
                </a:lnTo>
                <a:lnTo>
                  <a:pt x="42333" y="32991"/>
                </a:lnTo>
                <a:lnTo>
                  <a:pt x="54011" y="21313"/>
                </a:lnTo>
                <a:cubicBezTo>
                  <a:pt x="56026" y="19298"/>
                  <a:pt x="56610" y="16291"/>
                  <a:pt x="55530" y="13663"/>
                </a:cubicBezTo>
                <a:cubicBezTo>
                  <a:pt x="54449" y="11036"/>
                  <a:pt x="51880" y="9343"/>
                  <a:pt x="49048" y="9343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6" name="Text 23"/>
          <p:cNvSpPr/>
          <p:nvPr/>
        </p:nvSpPr>
        <p:spPr>
          <a:xfrm>
            <a:off x="4758048" y="3484763"/>
            <a:ext cx="2914869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Scale impact across Indonesian government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4524484" y="3858464"/>
            <a:ext cx="130795" cy="149480"/>
          </a:xfrm>
          <a:custGeom>
            <a:avLst/>
            <a:gdLst/>
            <a:ahLst/>
            <a:cxnLst/>
            <a:rect l="l" t="t" r="r" b="b"/>
            <a:pathLst>
              <a:path w="130795" h="149480">
                <a:moveTo>
                  <a:pt x="112110" y="149480"/>
                </a:moveTo>
                <a:lnTo>
                  <a:pt x="28028" y="149480"/>
                </a:lnTo>
                <a:cubicBezTo>
                  <a:pt x="12554" y="149480"/>
                  <a:pt x="0" y="136926"/>
                  <a:pt x="0" y="121453"/>
                </a:cubicBezTo>
                <a:lnTo>
                  <a:pt x="0" y="28028"/>
                </a:lnTo>
                <a:cubicBezTo>
                  <a:pt x="0" y="12554"/>
                  <a:pt x="12554" y="0"/>
                  <a:pt x="28028" y="0"/>
                </a:cubicBezTo>
                <a:lnTo>
                  <a:pt x="116782" y="0"/>
                </a:lnTo>
                <a:cubicBezTo>
                  <a:pt x="124518" y="0"/>
                  <a:pt x="130795" y="6277"/>
                  <a:pt x="130795" y="14014"/>
                </a:cubicBezTo>
                <a:lnTo>
                  <a:pt x="130795" y="98097"/>
                </a:lnTo>
                <a:cubicBezTo>
                  <a:pt x="130795" y="104198"/>
                  <a:pt x="126883" y="109395"/>
                  <a:pt x="121453" y="111322"/>
                </a:cubicBezTo>
                <a:lnTo>
                  <a:pt x="121453" y="130795"/>
                </a:lnTo>
                <a:cubicBezTo>
                  <a:pt x="126620" y="130795"/>
                  <a:pt x="130795" y="134970"/>
                  <a:pt x="130795" y="140138"/>
                </a:cubicBezTo>
                <a:cubicBezTo>
                  <a:pt x="130795" y="145306"/>
                  <a:pt x="126620" y="149480"/>
                  <a:pt x="121453" y="149480"/>
                </a:cubicBezTo>
                <a:lnTo>
                  <a:pt x="112110" y="149480"/>
                </a:lnTo>
                <a:close/>
                <a:moveTo>
                  <a:pt x="28028" y="112110"/>
                </a:moveTo>
                <a:cubicBezTo>
                  <a:pt x="22860" y="112110"/>
                  <a:pt x="18685" y="116285"/>
                  <a:pt x="18685" y="121453"/>
                </a:cubicBezTo>
                <a:cubicBezTo>
                  <a:pt x="18685" y="126620"/>
                  <a:pt x="22860" y="130795"/>
                  <a:pt x="28028" y="130795"/>
                </a:cubicBezTo>
                <a:lnTo>
                  <a:pt x="102768" y="130795"/>
                </a:lnTo>
                <a:lnTo>
                  <a:pt x="102768" y="112110"/>
                </a:lnTo>
                <a:lnTo>
                  <a:pt x="28028" y="112110"/>
                </a:lnTo>
                <a:close/>
                <a:moveTo>
                  <a:pt x="37370" y="44377"/>
                </a:moveTo>
                <a:cubicBezTo>
                  <a:pt x="37370" y="48260"/>
                  <a:pt x="40494" y="51384"/>
                  <a:pt x="44377" y="51384"/>
                </a:cubicBezTo>
                <a:lnTo>
                  <a:pt x="95761" y="51384"/>
                </a:lnTo>
                <a:cubicBezTo>
                  <a:pt x="99644" y="51384"/>
                  <a:pt x="102768" y="48260"/>
                  <a:pt x="102768" y="44377"/>
                </a:cubicBezTo>
                <a:cubicBezTo>
                  <a:pt x="102768" y="40494"/>
                  <a:pt x="99644" y="37370"/>
                  <a:pt x="95761" y="37370"/>
                </a:cubicBezTo>
                <a:lnTo>
                  <a:pt x="44377" y="37370"/>
                </a:lnTo>
                <a:cubicBezTo>
                  <a:pt x="40494" y="37370"/>
                  <a:pt x="37370" y="40494"/>
                  <a:pt x="37370" y="44377"/>
                </a:cubicBezTo>
                <a:close/>
                <a:moveTo>
                  <a:pt x="44377" y="65398"/>
                </a:moveTo>
                <a:cubicBezTo>
                  <a:pt x="40494" y="65398"/>
                  <a:pt x="37370" y="68522"/>
                  <a:pt x="37370" y="72405"/>
                </a:cubicBezTo>
                <a:cubicBezTo>
                  <a:pt x="37370" y="76288"/>
                  <a:pt x="40494" y="79411"/>
                  <a:pt x="44377" y="79411"/>
                </a:cubicBezTo>
                <a:lnTo>
                  <a:pt x="95761" y="79411"/>
                </a:lnTo>
                <a:cubicBezTo>
                  <a:pt x="99644" y="79411"/>
                  <a:pt x="102768" y="76288"/>
                  <a:pt x="102768" y="72405"/>
                </a:cubicBezTo>
                <a:cubicBezTo>
                  <a:pt x="102768" y="68522"/>
                  <a:pt x="99644" y="65398"/>
                  <a:pt x="95761" y="65398"/>
                </a:cubicBezTo>
                <a:lnTo>
                  <a:pt x="44377" y="65398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8" name="Text 25"/>
          <p:cNvSpPr/>
          <p:nvPr/>
        </p:nvSpPr>
        <p:spPr>
          <a:xfrm>
            <a:off x="4758048" y="3821094"/>
            <a:ext cx="3008294" cy="448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Develop graduate curriculum on AI governance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4505799" y="4419016"/>
            <a:ext cx="168166" cy="149480"/>
          </a:xfrm>
          <a:custGeom>
            <a:avLst/>
            <a:gdLst/>
            <a:ahLst/>
            <a:cxnLst/>
            <a:rect l="l" t="t" r="r" b="b"/>
            <a:pathLst>
              <a:path w="168166" h="149480">
                <a:moveTo>
                  <a:pt x="78506" y="24874"/>
                </a:moveTo>
                <a:lnTo>
                  <a:pt x="44465" y="62712"/>
                </a:lnTo>
                <a:cubicBezTo>
                  <a:pt x="43122" y="64201"/>
                  <a:pt x="43180" y="66507"/>
                  <a:pt x="44611" y="67938"/>
                </a:cubicBezTo>
                <a:cubicBezTo>
                  <a:pt x="53515" y="76842"/>
                  <a:pt x="67967" y="76842"/>
                  <a:pt x="76871" y="67938"/>
                </a:cubicBezTo>
                <a:lnTo>
                  <a:pt x="86156" y="58654"/>
                </a:lnTo>
                <a:cubicBezTo>
                  <a:pt x="87382" y="57427"/>
                  <a:pt x="88929" y="56756"/>
                  <a:pt x="90506" y="56639"/>
                </a:cubicBezTo>
                <a:cubicBezTo>
                  <a:pt x="92491" y="56464"/>
                  <a:pt x="94535" y="57135"/>
                  <a:pt x="96053" y="58654"/>
                </a:cubicBezTo>
                <a:lnTo>
                  <a:pt x="147612" y="109775"/>
                </a:lnTo>
                <a:lnTo>
                  <a:pt x="168166" y="93425"/>
                </a:lnTo>
                <a:lnTo>
                  <a:pt x="168166" y="9343"/>
                </a:lnTo>
                <a:lnTo>
                  <a:pt x="135467" y="28028"/>
                </a:lnTo>
                <a:lnTo>
                  <a:pt x="128518" y="23386"/>
                </a:lnTo>
                <a:cubicBezTo>
                  <a:pt x="123905" y="20320"/>
                  <a:pt x="118504" y="18685"/>
                  <a:pt x="112957" y="18685"/>
                </a:cubicBezTo>
                <a:lnTo>
                  <a:pt x="92403" y="18685"/>
                </a:lnTo>
                <a:cubicBezTo>
                  <a:pt x="92082" y="18685"/>
                  <a:pt x="91732" y="18685"/>
                  <a:pt x="91411" y="18714"/>
                </a:cubicBezTo>
                <a:cubicBezTo>
                  <a:pt x="86477" y="18977"/>
                  <a:pt x="81835" y="21196"/>
                  <a:pt x="78506" y="24874"/>
                </a:cubicBezTo>
                <a:close/>
                <a:moveTo>
                  <a:pt x="34042" y="53340"/>
                </a:moveTo>
                <a:lnTo>
                  <a:pt x="65223" y="18685"/>
                </a:lnTo>
                <a:lnTo>
                  <a:pt x="53661" y="18685"/>
                </a:lnTo>
                <a:cubicBezTo>
                  <a:pt x="46216" y="18685"/>
                  <a:pt x="39093" y="21634"/>
                  <a:pt x="33837" y="26889"/>
                </a:cubicBezTo>
                <a:lnTo>
                  <a:pt x="32699" y="28028"/>
                </a:lnTo>
                <a:lnTo>
                  <a:pt x="0" y="9343"/>
                </a:lnTo>
                <a:lnTo>
                  <a:pt x="0" y="93425"/>
                </a:lnTo>
                <a:lnTo>
                  <a:pt x="45662" y="131467"/>
                </a:lnTo>
                <a:cubicBezTo>
                  <a:pt x="52377" y="137072"/>
                  <a:pt x="60843" y="140138"/>
                  <a:pt x="69573" y="140138"/>
                </a:cubicBezTo>
                <a:lnTo>
                  <a:pt x="74156" y="140138"/>
                </a:lnTo>
                <a:lnTo>
                  <a:pt x="72113" y="138094"/>
                </a:lnTo>
                <a:cubicBezTo>
                  <a:pt x="69368" y="135350"/>
                  <a:pt x="69368" y="130912"/>
                  <a:pt x="72113" y="128197"/>
                </a:cubicBezTo>
                <a:cubicBezTo>
                  <a:pt x="74857" y="125482"/>
                  <a:pt x="79295" y="125453"/>
                  <a:pt x="82010" y="128197"/>
                </a:cubicBezTo>
                <a:lnTo>
                  <a:pt x="93980" y="140167"/>
                </a:lnTo>
                <a:lnTo>
                  <a:pt x="96608" y="140167"/>
                </a:lnTo>
                <a:cubicBezTo>
                  <a:pt x="102184" y="140167"/>
                  <a:pt x="107643" y="138912"/>
                  <a:pt x="112607" y="136576"/>
                </a:cubicBezTo>
                <a:lnTo>
                  <a:pt x="104811" y="128752"/>
                </a:lnTo>
                <a:cubicBezTo>
                  <a:pt x="102067" y="126007"/>
                  <a:pt x="102067" y="121570"/>
                  <a:pt x="104811" y="118854"/>
                </a:cubicBezTo>
                <a:cubicBezTo>
                  <a:pt x="107556" y="116139"/>
                  <a:pt x="111994" y="116110"/>
                  <a:pt x="114709" y="118854"/>
                </a:cubicBezTo>
                <a:lnTo>
                  <a:pt x="124051" y="128197"/>
                </a:lnTo>
                <a:lnTo>
                  <a:pt x="129160" y="123088"/>
                </a:lnTo>
                <a:cubicBezTo>
                  <a:pt x="131759" y="120489"/>
                  <a:pt x="132518" y="116723"/>
                  <a:pt x="131379" y="113424"/>
                </a:cubicBezTo>
                <a:lnTo>
                  <a:pt x="91119" y="73485"/>
                </a:lnTo>
                <a:lnTo>
                  <a:pt x="86769" y="77835"/>
                </a:lnTo>
                <a:cubicBezTo>
                  <a:pt x="72375" y="92228"/>
                  <a:pt x="49077" y="92228"/>
                  <a:pt x="34684" y="77835"/>
                </a:cubicBezTo>
                <a:cubicBezTo>
                  <a:pt x="27969" y="71120"/>
                  <a:pt x="27706" y="60347"/>
                  <a:pt x="34042" y="53311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0" name="Text 27"/>
          <p:cNvSpPr/>
          <p:nvPr/>
        </p:nvSpPr>
        <p:spPr>
          <a:xfrm>
            <a:off x="4758048" y="4381646"/>
            <a:ext cx="2578538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Maintain US collaborative research ties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8156830" y="2097398"/>
            <a:ext cx="3652929" cy="2737361"/>
          </a:xfrm>
          <a:custGeom>
            <a:avLst/>
            <a:gdLst/>
            <a:ahLst/>
            <a:cxnLst/>
            <a:rect l="l" t="t" r="r" b="b"/>
            <a:pathLst>
              <a:path w="3652929" h="2737361">
                <a:moveTo>
                  <a:pt x="74730" y="0"/>
                </a:moveTo>
                <a:lnTo>
                  <a:pt x="3578199" y="0"/>
                </a:lnTo>
                <a:cubicBezTo>
                  <a:pt x="3619471" y="0"/>
                  <a:pt x="3652929" y="33458"/>
                  <a:pt x="3652929" y="74730"/>
                </a:cubicBezTo>
                <a:lnTo>
                  <a:pt x="3652929" y="2662631"/>
                </a:lnTo>
                <a:cubicBezTo>
                  <a:pt x="3652929" y="2703903"/>
                  <a:pt x="3619471" y="2737361"/>
                  <a:pt x="3578199" y="2737361"/>
                </a:cubicBezTo>
                <a:lnTo>
                  <a:pt x="74730" y="2737361"/>
                </a:lnTo>
                <a:cubicBezTo>
                  <a:pt x="33458" y="2737361"/>
                  <a:pt x="0" y="2703903"/>
                  <a:pt x="0" y="2662631"/>
                </a:cubicBezTo>
                <a:lnTo>
                  <a:pt x="0" y="74730"/>
                </a:lnTo>
                <a:cubicBezTo>
                  <a:pt x="0" y="33485"/>
                  <a:pt x="33485" y="0"/>
                  <a:pt x="7473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32" name="Shape 29"/>
          <p:cNvSpPr/>
          <p:nvPr/>
        </p:nvSpPr>
        <p:spPr>
          <a:xfrm>
            <a:off x="8385722" y="2326290"/>
            <a:ext cx="448441" cy="448441"/>
          </a:xfrm>
          <a:custGeom>
            <a:avLst/>
            <a:gdLst/>
            <a:ahLst/>
            <a:cxnLst/>
            <a:rect l="l" t="t" r="r" b="b"/>
            <a:pathLst>
              <a:path w="448441" h="448441">
                <a:moveTo>
                  <a:pt x="224221" y="0"/>
                </a:moveTo>
                <a:lnTo>
                  <a:pt x="224221" y="0"/>
                </a:lnTo>
                <a:cubicBezTo>
                  <a:pt x="347971" y="0"/>
                  <a:pt x="448441" y="100470"/>
                  <a:pt x="448441" y="224221"/>
                </a:cubicBezTo>
                <a:lnTo>
                  <a:pt x="448441" y="224221"/>
                </a:lnTo>
                <a:cubicBezTo>
                  <a:pt x="448441" y="347971"/>
                  <a:pt x="347971" y="448441"/>
                  <a:pt x="224221" y="448441"/>
                </a:cubicBezTo>
                <a:lnTo>
                  <a:pt x="224221" y="448441"/>
                </a:lnTo>
                <a:cubicBezTo>
                  <a:pt x="100470" y="448441"/>
                  <a:pt x="0" y="347971"/>
                  <a:pt x="0" y="224221"/>
                </a:cubicBezTo>
                <a:lnTo>
                  <a:pt x="0" y="224221"/>
                </a:lnTo>
                <a:cubicBezTo>
                  <a:pt x="0" y="100470"/>
                  <a:pt x="100470" y="0"/>
                  <a:pt x="224221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3" name="Shape 30"/>
          <p:cNvSpPr/>
          <p:nvPr/>
        </p:nvSpPr>
        <p:spPr>
          <a:xfrm>
            <a:off x="8493161" y="2457085"/>
            <a:ext cx="233563" cy="186851"/>
          </a:xfrm>
          <a:custGeom>
            <a:avLst/>
            <a:gdLst/>
            <a:ahLst/>
            <a:cxnLst/>
            <a:rect l="l" t="t" r="r" b="b"/>
            <a:pathLst>
              <a:path w="233563" h="186851">
                <a:moveTo>
                  <a:pt x="0" y="93425"/>
                </a:moveTo>
                <a:cubicBezTo>
                  <a:pt x="0" y="61164"/>
                  <a:pt x="26130" y="35034"/>
                  <a:pt x="58391" y="35034"/>
                </a:cubicBezTo>
                <a:cubicBezTo>
                  <a:pt x="76784" y="35034"/>
                  <a:pt x="94082" y="43684"/>
                  <a:pt x="105103" y="58391"/>
                </a:cubicBezTo>
                <a:lnTo>
                  <a:pt x="116782" y="73974"/>
                </a:lnTo>
                <a:lnTo>
                  <a:pt x="128460" y="58391"/>
                </a:lnTo>
                <a:cubicBezTo>
                  <a:pt x="139481" y="43684"/>
                  <a:pt x="156779" y="35034"/>
                  <a:pt x="175172" y="35034"/>
                </a:cubicBezTo>
                <a:cubicBezTo>
                  <a:pt x="207433" y="35034"/>
                  <a:pt x="233563" y="61164"/>
                  <a:pt x="233563" y="93425"/>
                </a:cubicBezTo>
                <a:cubicBezTo>
                  <a:pt x="233563" y="125686"/>
                  <a:pt x="207433" y="151816"/>
                  <a:pt x="175172" y="151816"/>
                </a:cubicBezTo>
                <a:cubicBezTo>
                  <a:pt x="156779" y="151816"/>
                  <a:pt x="139481" y="143167"/>
                  <a:pt x="128460" y="128460"/>
                </a:cubicBezTo>
                <a:lnTo>
                  <a:pt x="116782" y="112877"/>
                </a:lnTo>
                <a:lnTo>
                  <a:pt x="105103" y="128460"/>
                </a:lnTo>
                <a:cubicBezTo>
                  <a:pt x="94082" y="143167"/>
                  <a:pt x="76784" y="151816"/>
                  <a:pt x="58391" y="151816"/>
                </a:cubicBezTo>
                <a:cubicBezTo>
                  <a:pt x="26130" y="151816"/>
                  <a:pt x="0" y="125686"/>
                  <a:pt x="0" y="93425"/>
                </a:cubicBezTo>
                <a:close/>
                <a:moveTo>
                  <a:pt x="102184" y="93425"/>
                </a:moveTo>
                <a:lnTo>
                  <a:pt x="86418" y="72405"/>
                </a:lnTo>
                <a:cubicBezTo>
                  <a:pt x="79813" y="63573"/>
                  <a:pt x="69412" y="58391"/>
                  <a:pt x="58391" y="58391"/>
                </a:cubicBezTo>
                <a:cubicBezTo>
                  <a:pt x="39049" y="58391"/>
                  <a:pt x="23356" y="74083"/>
                  <a:pt x="23356" y="93425"/>
                </a:cubicBezTo>
                <a:cubicBezTo>
                  <a:pt x="23356" y="112767"/>
                  <a:pt x="39049" y="128460"/>
                  <a:pt x="58391" y="128460"/>
                </a:cubicBezTo>
                <a:cubicBezTo>
                  <a:pt x="69412" y="128460"/>
                  <a:pt x="79813" y="123278"/>
                  <a:pt x="86418" y="114446"/>
                </a:cubicBezTo>
                <a:lnTo>
                  <a:pt x="102184" y="93425"/>
                </a:lnTo>
                <a:close/>
                <a:moveTo>
                  <a:pt x="131379" y="93425"/>
                </a:moveTo>
                <a:lnTo>
                  <a:pt x="147145" y="114446"/>
                </a:lnTo>
                <a:cubicBezTo>
                  <a:pt x="153750" y="123278"/>
                  <a:pt x="164151" y="128460"/>
                  <a:pt x="175172" y="128460"/>
                </a:cubicBezTo>
                <a:cubicBezTo>
                  <a:pt x="194514" y="128460"/>
                  <a:pt x="210207" y="112767"/>
                  <a:pt x="210207" y="93425"/>
                </a:cubicBezTo>
                <a:cubicBezTo>
                  <a:pt x="210207" y="74083"/>
                  <a:pt x="194514" y="58391"/>
                  <a:pt x="175172" y="58391"/>
                </a:cubicBezTo>
                <a:cubicBezTo>
                  <a:pt x="164151" y="58391"/>
                  <a:pt x="153750" y="63573"/>
                  <a:pt x="147145" y="72405"/>
                </a:cubicBezTo>
                <a:lnTo>
                  <a:pt x="131379" y="93425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4" name="Text 31"/>
          <p:cNvSpPr/>
          <p:nvPr/>
        </p:nvSpPr>
        <p:spPr>
          <a:xfrm>
            <a:off x="8946274" y="2419715"/>
            <a:ext cx="915568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1" b="1" dirty="0">
                <a:solidFill>
                  <a:srgbClr val="F8F7F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Long-Term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8395065" y="2961582"/>
            <a:ext cx="168166" cy="149480"/>
          </a:xfrm>
          <a:custGeom>
            <a:avLst/>
            <a:gdLst/>
            <a:ahLst/>
            <a:cxnLst/>
            <a:rect l="l" t="t" r="r" b="b"/>
            <a:pathLst>
              <a:path w="168166" h="149480">
                <a:moveTo>
                  <a:pt x="14014" y="57165"/>
                </a:moveTo>
                <a:lnTo>
                  <a:pt x="75091" y="82302"/>
                </a:lnTo>
                <a:cubicBezTo>
                  <a:pt x="77952" y="83470"/>
                  <a:pt x="80988" y="84083"/>
                  <a:pt x="84083" y="84083"/>
                </a:cubicBezTo>
                <a:cubicBezTo>
                  <a:pt x="87177" y="84083"/>
                  <a:pt x="90214" y="83470"/>
                  <a:pt x="93075" y="82302"/>
                </a:cubicBezTo>
                <a:lnTo>
                  <a:pt x="163845" y="53165"/>
                </a:lnTo>
                <a:cubicBezTo>
                  <a:pt x="166472" y="52085"/>
                  <a:pt x="168166" y="49545"/>
                  <a:pt x="168166" y="46713"/>
                </a:cubicBezTo>
                <a:cubicBezTo>
                  <a:pt x="168166" y="43881"/>
                  <a:pt x="166472" y="41341"/>
                  <a:pt x="163845" y="40260"/>
                </a:cubicBezTo>
                <a:lnTo>
                  <a:pt x="93075" y="11123"/>
                </a:lnTo>
                <a:cubicBezTo>
                  <a:pt x="90214" y="9956"/>
                  <a:pt x="87177" y="9343"/>
                  <a:pt x="84083" y="9343"/>
                </a:cubicBezTo>
                <a:cubicBezTo>
                  <a:pt x="80988" y="9343"/>
                  <a:pt x="77952" y="9956"/>
                  <a:pt x="75091" y="11123"/>
                </a:cubicBezTo>
                <a:lnTo>
                  <a:pt x="4321" y="40260"/>
                </a:lnTo>
                <a:cubicBezTo>
                  <a:pt x="1693" y="41341"/>
                  <a:pt x="0" y="43881"/>
                  <a:pt x="0" y="46713"/>
                </a:cubicBezTo>
                <a:lnTo>
                  <a:pt x="0" y="133131"/>
                </a:lnTo>
                <a:cubicBezTo>
                  <a:pt x="0" y="137014"/>
                  <a:pt x="3124" y="140138"/>
                  <a:pt x="7007" y="140138"/>
                </a:cubicBezTo>
                <a:cubicBezTo>
                  <a:pt x="10890" y="140138"/>
                  <a:pt x="14014" y="137014"/>
                  <a:pt x="14014" y="133131"/>
                </a:cubicBezTo>
                <a:lnTo>
                  <a:pt x="14014" y="57165"/>
                </a:lnTo>
                <a:close/>
                <a:moveTo>
                  <a:pt x="28028" y="78098"/>
                </a:moveTo>
                <a:lnTo>
                  <a:pt x="28028" y="112110"/>
                </a:lnTo>
                <a:cubicBezTo>
                  <a:pt x="28028" y="127584"/>
                  <a:pt x="53136" y="140138"/>
                  <a:pt x="84083" y="140138"/>
                </a:cubicBezTo>
                <a:cubicBezTo>
                  <a:pt x="115030" y="140138"/>
                  <a:pt x="140138" y="127584"/>
                  <a:pt x="140138" y="112110"/>
                </a:cubicBezTo>
                <a:lnTo>
                  <a:pt x="140138" y="78069"/>
                </a:lnTo>
                <a:lnTo>
                  <a:pt x="98418" y="95265"/>
                </a:lnTo>
                <a:cubicBezTo>
                  <a:pt x="93863" y="97133"/>
                  <a:pt x="89017" y="98097"/>
                  <a:pt x="84083" y="98097"/>
                </a:cubicBezTo>
                <a:cubicBezTo>
                  <a:pt x="79149" y="98097"/>
                  <a:pt x="74302" y="97133"/>
                  <a:pt x="69748" y="95265"/>
                </a:cubicBezTo>
                <a:lnTo>
                  <a:pt x="28028" y="78069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6" name="Text 33"/>
          <p:cNvSpPr/>
          <p:nvPr/>
        </p:nvSpPr>
        <p:spPr>
          <a:xfrm>
            <a:off x="8647313" y="2924211"/>
            <a:ext cx="3008294" cy="448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 Indonesia's AI governance research capacity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8404407" y="3522133"/>
            <a:ext cx="149480" cy="149480"/>
          </a:xfrm>
          <a:custGeom>
            <a:avLst/>
            <a:gdLst/>
            <a:ahLst/>
            <a:cxnLst/>
            <a:rect l="l" t="t" r="r" b="b"/>
            <a:pathLst>
              <a:path w="149480" h="149480">
                <a:moveTo>
                  <a:pt x="9343" y="9343"/>
                </a:moveTo>
                <a:cubicBezTo>
                  <a:pt x="4175" y="9343"/>
                  <a:pt x="0" y="13517"/>
                  <a:pt x="0" y="18685"/>
                </a:cubicBezTo>
                <a:cubicBezTo>
                  <a:pt x="0" y="23853"/>
                  <a:pt x="4175" y="28028"/>
                  <a:pt x="9343" y="28028"/>
                </a:cubicBezTo>
                <a:lnTo>
                  <a:pt x="11678" y="28028"/>
                </a:lnTo>
                <a:lnTo>
                  <a:pt x="11678" y="46713"/>
                </a:lnTo>
                <a:lnTo>
                  <a:pt x="0" y="46713"/>
                </a:lnTo>
                <a:lnTo>
                  <a:pt x="0" y="79411"/>
                </a:lnTo>
                <a:cubicBezTo>
                  <a:pt x="10977" y="82156"/>
                  <a:pt x="18685" y="92024"/>
                  <a:pt x="18685" y="103352"/>
                </a:cubicBezTo>
                <a:lnTo>
                  <a:pt x="18685" y="130795"/>
                </a:lnTo>
                <a:cubicBezTo>
                  <a:pt x="18685" y="135963"/>
                  <a:pt x="22860" y="140138"/>
                  <a:pt x="28028" y="140138"/>
                </a:cubicBezTo>
                <a:lnTo>
                  <a:pt x="37370" y="140138"/>
                </a:lnTo>
                <a:cubicBezTo>
                  <a:pt x="42538" y="140138"/>
                  <a:pt x="46713" y="135963"/>
                  <a:pt x="46713" y="130795"/>
                </a:cubicBezTo>
                <a:lnTo>
                  <a:pt x="46713" y="112110"/>
                </a:lnTo>
                <a:cubicBezTo>
                  <a:pt x="46713" y="96637"/>
                  <a:pt x="59267" y="84083"/>
                  <a:pt x="74740" y="84083"/>
                </a:cubicBezTo>
                <a:cubicBezTo>
                  <a:pt x="90214" y="84083"/>
                  <a:pt x="102768" y="96637"/>
                  <a:pt x="102768" y="112110"/>
                </a:cubicBezTo>
                <a:lnTo>
                  <a:pt x="102768" y="130795"/>
                </a:lnTo>
                <a:cubicBezTo>
                  <a:pt x="102768" y="135963"/>
                  <a:pt x="106943" y="140138"/>
                  <a:pt x="112110" y="140138"/>
                </a:cubicBezTo>
                <a:lnTo>
                  <a:pt x="121453" y="140138"/>
                </a:lnTo>
                <a:cubicBezTo>
                  <a:pt x="126620" y="140138"/>
                  <a:pt x="130795" y="135963"/>
                  <a:pt x="130795" y="130795"/>
                </a:cubicBezTo>
                <a:lnTo>
                  <a:pt x="130795" y="103352"/>
                </a:lnTo>
                <a:cubicBezTo>
                  <a:pt x="130795" y="92024"/>
                  <a:pt x="138503" y="82156"/>
                  <a:pt x="149480" y="79411"/>
                </a:cubicBezTo>
                <a:lnTo>
                  <a:pt x="149480" y="46713"/>
                </a:lnTo>
                <a:lnTo>
                  <a:pt x="137802" y="46713"/>
                </a:lnTo>
                <a:lnTo>
                  <a:pt x="137802" y="28028"/>
                </a:lnTo>
                <a:lnTo>
                  <a:pt x="140138" y="28028"/>
                </a:lnTo>
                <a:cubicBezTo>
                  <a:pt x="145306" y="28028"/>
                  <a:pt x="149480" y="23853"/>
                  <a:pt x="149480" y="18685"/>
                </a:cubicBezTo>
                <a:cubicBezTo>
                  <a:pt x="149480" y="13517"/>
                  <a:pt x="145306" y="9343"/>
                  <a:pt x="140138" y="9343"/>
                </a:cubicBezTo>
                <a:lnTo>
                  <a:pt x="9343" y="9343"/>
                </a:lnTo>
                <a:close/>
                <a:moveTo>
                  <a:pt x="123789" y="28028"/>
                </a:moveTo>
                <a:lnTo>
                  <a:pt x="123789" y="46713"/>
                </a:lnTo>
                <a:lnTo>
                  <a:pt x="100432" y="46713"/>
                </a:lnTo>
                <a:lnTo>
                  <a:pt x="100432" y="28028"/>
                </a:lnTo>
                <a:lnTo>
                  <a:pt x="123789" y="28028"/>
                </a:lnTo>
                <a:close/>
                <a:moveTo>
                  <a:pt x="86418" y="28028"/>
                </a:moveTo>
                <a:lnTo>
                  <a:pt x="86418" y="46713"/>
                </a:lnTo>
                <a:lnTo>
                  <a:pt x="63062" y="46713"/>
                </a:lnTo>
                <a:lnTo>
                  <a:pt x="63062" y="28028"/>
                </a:lnTo>
                <a:lnTo>
                  <a:pt x="86418" y="28028"/>
                </a:lnTo>
                <a:close/>
                <a:moveTo>
                  <a:pt x="25692" y="28028"/>
                </a:moveTo>
                <a:lnTo>
                  <a:pt x="49048" y="28028"/>
                </a:lnTo>
                <a:lnTo>
                  <a:pt x="49048" y="46713"/>
                </a:lnTo>
                <a:lnTo>
                  <a:pt x="25692" y="46713"/>
                </a:lnTo>
                <a:lnTo>
                  <a:pt x="25692" y="28028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8" name="Text 35"/>
          <p:cNvSpPr/>
          <p:nvPr/>
        </p:nvSpPr>
        <p:spPr>
          <a:xfrm>
            <a:off x="8647313" y="3484763"/>
            <a:ext cx="3008294" cy="448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Serve as bridge between government, academia, and international communities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8404407" y="4082685"/>
            <a:ext cx="149480" cy="149480"/>
          </a:xfrm>
          <a:custGeom>
            <a:avLst/>
            <a:gdLst/>
            <a:ahLst/>
            <a:cxnLst/>
            <a:rect l="l" t="t" r="r" b="b"/>
            <a:pathLst>
              <a:path w="149480" h="149480">
                <a:moveTo>
                  <a:pt x="102739" y="81747"/>
                </a:moveTo>
                <a:lnTo>
                  <a:pt x="47005" y="81747"/>
                </a:lnTo>
                <a:cubicBezTo>
                  <a:pt x="47851" y="100578"/>
                  <a:pt x="52026" y="117920"/>
                  <a:pt x="57953" y="130620"/>
                </a:cubicBezTo>
                <a:cubicBezTo>
                  <a:pt x="61281" y="137773"/>
                  <a:pt x="64872" y="142824"/>
                  <a:pt x="68200" y="145919"/>
                </a:cubicBezTo>
                <a:cubicBezTo>
                  <a:pt x="71470" y="148984"/>
                  <a:pt x="73718" y="149480"/>
                  <a:pt x="74886" y="149480"/>
                </a:cubicBezTo>
                <a:cubicBezTo>
                  <a:pt x="76054" y="149480"/>
                  <a:pt x="78302" y="148984"/>
                  <a:pt x="81572" y="145919"/>
                </a:cubicBezTo>
                <a:cubicBezTo>
                  <a:pt x="84900" y="142824"/>
                  <a:pt x="88491" y="137744"/>
                  <a:pt x="91820" y="130620"/>
                </a:cubicBezTo>
                <a:cubicBezTo>
                  <a:pt x="97746" y="117920"/>
                  <a:pt x="101921" y="100578"/>
                  <a:pt x="102768" y="81747"/>
                </a:cubicBezTo>
                <a:close/>
                <a:moveTo>
                  <a:pt x="46975" y="67733"/>
                </a:moveTo>
                <a:lnTo>
                  <a:pt x="102709" y="67733"/>
                </a:lnTo>
                <a:cubicBezTo>
                  <a:pt x="101892" y="48902"/>
                  <a:pt x="97717" y="31560"/>
                  <a:pt x="91790" y="18860"/>
                </a:cubicBezTo>
                <a:cubicBezTo>
                  <a:pt x="88462" y="11737"/>
                  <a:pt x="84871" y="6657"/>
                  <a:pt x="81543" y="3562"/>
                </a:cubicBezTo>
                <a:cubicBezTo>
                  <a:pt x="78273" y="496"/>
                  <a:pt x="76025" y="0"/>
                  <a:pt x="74857" y="0"/>
                </a:cubicBezTo>
                <a:cubicBezTo>
                  <a:pt x="73689" y="0"/>
                  <a:pt x="71441" y="496"/>
                  <a:pt x="68171" y="3562"/>
                </a:cubicBezTo>
                <a:cubicBezTo>
                  <a:pt x="64843" y="6657"/>
                  <a:pt x="61252" y="11737"/>
                  <a:pt x="57924" y="18860"/>
                </a:cubicBezTo>
                <a:cubicBezTo>
                  <a:pt x="51997" y="31560"/>
                  <a:pt x="47822" y="48902"/>
                  <a:pt x="46975" y="67733"/>
                </a:cubicBezTo>
                <a:close/>
                <a:moveTo>
                  <a:pt x="32962" y="67733"/>
                </a:moveTo>
                <a:cubicBezTo>
                  <a:pt x="33983" y="42742"/>
                  <a:pt x="40436" y="19532"/>
                  <a:pt x="49866" y="4292"/>
                </a:cubicBezTo>
                <a:cubicBezTo>
                  <a:pt x="22977" y="13809"/>
                  <a:pt x="3182" y="38304"/>
                  <a:pt x="438" y="67733"/>
                </a:cubicBezTo>
                <a:lnTo>
                  <a:pt x="32962" y="67733"/>
                </a:lnTo>
                <a:close/>
                <a:moveTo>
                  <a:pt x="438" y="81747"/>
                </a:moveTo>
                <a:cubicBezTo>
                  <a:pt x="3182" y="111176"/>
                  <a:pt x="22977" y="135671"/>
                  <a:pt x="49866" y="145189"/>
                </a:cubicBezTo>
                <a:cubicBezTo>
                  <a:pt x="40436" y="129949"/>
                  <a:pt x="33983" y="106738"/>
                  <a:pt x="32962" y="81747"/>
                </a:cubicBezTo>
                <a:lnTo>
                  <a:pt x="438" y="81747"/>
                </a:lnTo>
                <a:close/>
                <a:moveTo>
                  <a:pt x="116752" y="81747"/>
                </a:moveTo>
                <a:cubicBezTo>
                  <a:pt x="115731" y="106738"/>
                  <a:pt x="109278" y="129949"/>
                  <a:pt x="99848" y="145189"/>
                </a:cubicBezTo>
                <a:cubicBezTo>
                  <a:pt x="126737" y="135642"/>
                  <a:pt x="146532" y="111176"/>
                  <a:pt x="149276" y="81747"/>
                </a:cubicBezTo>
                <a:lnTo>
                  <a:pt x="116752" y="81747"/>
                </a:lnTo>
                <a:close/>
                <a:moveTo>
                  <a:pt x="149276" y="67733"/>
                </a:moveTo>
                <a:cubicBezTo>
                  <a:pt x="146532" y="38304"/>
                  <a:pt x="126737" y="13809"/>
                  <a:pt x="99848" y="4292"/>
                </a:cubicBezTo>
                <a:cubicBezTo>
                  <a:pt x="109278" y="19532"/>
                  <a:pt x="115731" y="42742"/>
                  <a:pt x="116752" y="67733"/>
                </a:cubicBezTo>
                <a:lnTo>
                  <a:pt x="149276" y="67733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0" name="Text 37"/>
          <p:cNvSpPr/>
          <p:nvPr/>
        </p:nvSpPr>
        <p:spPr>
          <a:xfrm>
            <a:off x="8647313" y="4045315"/>
            <a:ext cx="3008294" cy="4484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Contribute to Global South perspectives in global AI governance dialogues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378372" y="5143062"/>
            <a:ext cx="11435255" cy="1065048"/>
          </a:xfrm>
          <a:custGeom>
            <a:avLst/>
            <a:gdLst/>
            <a:ahLst/>
            <a:cxnLst/>
            <a:rect l="l" t="t" r="r" b="b"/>
            <a:pathLst>
              <a:path w="11435255" h="1065048">
                <a:moveTo>
                  <a:pt x="74745" y="0"/>
                </a:moveTo>
                <a:lnTo>
                  <a:pt x="11360510" y="0"/>
                </a:lnTo>
                <a:cubicBezTo>
                  <a:pt x="11401791" y="0"/>
                  <a:pt x="11435255" y="33465"/>
                  <a:pt x="11435255" y="74745"/>
                </a:cubicBezTo>
                <a:lnTo>
                  <a:pt x="11435255" y="990303"/>
                </a:lnTo>
                <a:cubicBezTo>
                  <a:pt x="11435255" y="1031584"/>
                  <a:pt x="11401791" y="1065048"/>
                  <a:pt x="11360510" y="1065048"/>
                </a:cubicBezTo>
                <a:lnTo>
                  <a:pt x="74745" y="1065048"/>
                </a:lnTo>
                <a:cubicBezTo>
                  <a:pt x="33465" y="1065048"/>
                  <a:pt x="0" y="1031584"/>
                  <a:pt x="0" y="990303"/>
                </a:cubicBezTo>
                <a:lnTo>
                  <a:pt x="0" y="74745"/>
                </a:lnTo>
                <a:cubicBezTo>
                  <a:pt x="0" y="33492"/>
                  <a:pt x="33492" y="0"/>
                  <a:pt x="74745" y="0"/>
                </a:cubicBezTo>
                <a:close/>
              </a:path>
            </a:pathLst>
          </a:custGeom>
          <a:solidFill>
            <a:srgbClr val="C78D4E">
              <a:alpha val="20000"/>
            </a:srgbClr>
          </a:solidFill>
          <a:ln w="12700">
            <a:solidFill>
              <a:srgbClr val="C78D4E">
                <a:alpha val="40000"/>
              </a:srgbClr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662152" y="5535448"/>
            <a:ext cx="245241" cy="280276"/>
          </a:xfrm>
          <a:custGeom>
            <a:avLst/>
            <a:gdLst/>
            <a:ahLst/>
            <a:cxnLst/>
            <a:rect l="l" t="t" r="r" b="b"/>
            <a:pathLst>
              <a:path w="245241" h="280276">
                <a:moveTo>
                  <a:pt x="0" y="118241"/>
                </a:moveTo>
                <a:cubicBezTo>
                  <a:pt x="0" y="81948"/>
                  <a:pt x="29396" y="52552"/>
                  <a:pt x="65690" y="52552"/>
                </a:cubicBezTo>
                <a:lnTo>
                  <a:pt x="70069" y="52552"/>
                </a:lnTo>
                <a:cubicBezTo>
                  <a:pt x="79758" y="52552"/>
                  <a:pt x="87586" y="60380"/>
                  <a:pt x="87586" y="70069"/>
                </a:cubicBezTo>
                <a:cubicBezTo>
                  <a:pt x="87586" y="79758"/>
                  <a:pt x="79758" y="87586"/>
                  <a:pt x="70069" y="87586"/>
                </a:cubicBezTo>
                <a:lnTo>
                  <a:pt x="65690" y="87586"/>
                </a:lnTo>
                <a:cubicBezTo>
                  <a:pt x="48775" y="87586"/>
                  <a:pt x="35034" y="101326"/>
                  <a:pt x="35034" y="118241"/>
                </a:cubicBezTo>
                <a:lnTo>
                  <a:pt x="35034" y="122621"/>
                </a:lnTo>
                <a:lnTo>
                  <a:pt x="70069" y="122621"/>
                </a:lnTo>
                <a:cubicBezTo>
                  <a:pt x="89393" y="122621"/>
                  <a:pt x="105103" y="138331"/>
                  <a:pt x="105103" y="157655"/>
                </a:cubicBezTo>
                <a:lnTo>
                  <a:pt x="105103" y="192690"/>
                </a:lnTo>
                <a:cubicBezTo>
                  <a:pt x="105103" y="212013"/>
                  <a:pt x="89393" y="227724"/>
                  <a:pt x="70069" y="227724"/>
                </a:cubicBezTo>
                <a:lnTo>
                  <a:pt x="35034" y="227724"/>
                </a:lnTo>
                <a:cubicBezTo>
                  <a:pt x="15711" y="227724"/>
                  <a:pt x="0" y="212013"/>
                  <a:pt x="0" y="192690"/>
                </a:cubicBezTo>
                <a:lnTo>
                  <a:pt x="0" y="118241"/>
                </a:lnTo>
                <a:close/>
                <a:moveTo>
                  <a:pt x="140138" y="118241"/>
                </a:moveTo>
                <a:cubicBezTo>
                  <a:pt x="140138" y="81948"/>
                  <a:pt x="169534" y="52552"/>
                  <a:pt x="205828" y="52552"/>
                </a:cubicBezTo>
                <a:lnTo>
                  <a:pt x="210207" y="52552"/>
                </a:lnTo>
                <a:cubicBezTo>
                  <a:pt x="219896" y="52552"/>
                  <a:pt x="227724" y="60380"/>
                  <a:pt x="227724" y="70069"/>
                </a:cubicBezTo>
                <a:cubicBezTo>
                  <a:pt x="227724" y="79758"/>
                  <a:pt x="219896" y="87586"/>
                  <a:pt x="210207" y="87586"/>
                </a:cubicBezTo>
                <a:lnTo>
                  <a:pt x="205828" y="87586"/>
                </a:lnTo>
                <a:cubicBezTo>
                  <a:pt x="188913" y="87586"/>
                  <a:pt x="175172" y="101326"/>
                  <a:pt x="175172" y="118241"/>
                </a:cubicBezTo>
                <a:lnTo>
                  <a:pt x="175172" y="122621"/>
                </a:lnTo>
                <a:lnTo>
                  <a:pt x="210207" y="122621"/>
                </a:lnTo>
                <a:cubicBezTo>
                  <a:pt x="229531" y="122621"/>
                  <a:pt x="245241" y="138331"/>
                  <a:pt x="245241" y="157655"/>
                </a:cubicBezTo>
                <a:lnTo>
                  <a:pt x="245241" y="192690"/>
                </a:lnTo>
                <a:cubicBezTo>
                  <a:pt x="245241" y="212013"/>
                  <a:pt x="229531" y="227724"/>
                  <a:pt x="210207" y="227724"/>
                </a:cubicBezTo>
                <a:lnTo>
                  <a:pt x="175172" y="227724"/>
                </a:lnTo>
                <a:cubicBezTo>
                  <a:pt x="155849" y="227724"/>
                  <a:pt x="140138" y="212013"/>
                  <a:pt x="140138" y="192690"/>
                </a:cubicBezTo>
                <a:lnTo>
                  <a:pt x="140138" y="118241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3" name="Text 40"/>
          <p:cNvSpPr/>
          <p:nvPr/>
        </p:nvSpPr>
        <p:spPr>
          <a:xfrm>
            <a:off x="1107090" y="5371954"/>
            <a:ext cx="10071246" cy="607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7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"This research represents not just an academic pursuit, but a commitment to strengthening Indonesia's capacity for evidence-based AI governance—bridging the gap between global principles and local implementation realities."</a:t>
            </a:r>
            <a:endParaRPr lang="en-US" sz="1600" dirty="0"/>
          </a:p>
        </p:txBody>
      </p:sp>
      <p:sp>
        <p:nvSpPr>
          <p:cNvPr id="44" name="Shape 41"/>
          <p:cNvSpPr/>
          <p:nvPr/>
        </p:nvSpPr>
        <p:spPr>
          <a:xfrm>
            <a:off x="11288183" y="5535448"/>
            <a:ext cx="245241" cy="280276"/>
          </a:xfrm>
          <a:custGeom>
            <a:avLst/>
            <a:gdLst/>
            <a:ahLst/>
            <a:cxnLst/>
            <a:rect l="l" t="t" r="r" b="b"/>
            <a:pathLst>
              <a:path w="245241" h="280276">
                <a:moveTo>
                  <a:pt x="245241" y="162034"/>
                </a:moveTo>
                <a:cubicBezTo>
                  <a:pt x="245241" y="198328"/>
                  <a:pt x="215845" y="227724"/>
                  <a:pt x="179552" y="227724"/>
                </a:cubicBezTo>
                <a:lnTo>
                  <a:pt x="175172" y="227724"/>
                </a:lnTo>
                <a:cubicBezTo>
                  <a:pt x="165483" y="227724"/>
                  <a:pt x="157655" y="219896"/>
                  <a:pt x="157655" y="210207"/>
                </a:cubicBezTo>
                <a:cubicBezTo>
                  <a:pt x="157655" y="200518"/>
                  <a:pt x="165483" y="192690"/>
                  <a:pt x="175172" y="192690"/>
                </a:cubicBezTo>
                <a:lnTo>
                  <a:pt x="179552" y="192690"/>
                </a:lnTo>
                <a:cubicBezTo>
                  <a:pt x="196467" y="192690"/>
                  <a:pt x="210207" y="178950"/>
                  <a:pt x="210207" y="162034"/>
                </a:cubicBezTo>
                <a:lnTo>
                  <a:pt x="210207" y="157655"/>
                </a:lnTo>
                <a:lnTo>
                  <a:pt x="175172" y="157655"/>
                </a:lnTo>
                <a:cubicBezTo>
                  <a:pt x="155849" y="157655"/>
                  <a:pt x="140138" y="141944"/>
                  <a:pt x="140138" y="122621"/>
                </a:cubicBezTo>
                <a:lnTo>
                  <a:pt x="140138" y="87586"/>
                </a:lnTo>
                <a:cubicBezTo>
                  <a:pt x="140138" y="68263"/>
                  <a:pt x="155849" y="52552"/>
                  <a:pt x="175172" y="52552"/>
                </a:cubicBezTo>
                <a:lnTo>
                  <a:pt x="210207" y="52552"/>
                </a:lnTo>
                <a:cubicBezTo>
                  <a:pt x="229531" y="52552"/>
                  <a:pt x="245241" y="68263"/>
                  <a:pt x="245241" y="87586"/>
                </a:cubicBezTo>
                <a:lnTo>
                  <a:pt x="245241" y="162034"/>
                </a:lnTo>
                <a:close/>
                <a:moveTo>
                  <a:pt x="105103" y="162034"/>
                </a:moveTo>
                <a:cubicBezTo>
                  <a:pt x="105103" y="198328"/>
                  <a:pt x="75707" y="227724"/>
                  <a:pt x="39414" y="227724"/>
                </a:cubicBezTo>
                <a:lnTo>
                  <a:pt x="35034" y="227724"/>
                </a:lnTo>
                <a:cubicBezTo>
                  <a:pt x="25345" y="227724"/>
                  <a:pt x="17517" y="219896"/>
                  <a:pt x="17517" y="210207"/>
                </a:cubicBezTo>
                <a:cubicBezTo>
                  <a:pt x="17517" y="200518"/>
                  <a:pt x="25345" y="192690"/>
                  <a:pt x="35034" y="192690"/>
                </a:cubicBezTo>
                <a:lnTo>
                  <a:pt x="39414" y="192690"/>
                </a:lnTo>
                <a:cubicBezTo>
                  <a:pt x="56329" y="192690"/>
                  <a:pt x="70069" y="178950"/>
                  <a:pt x="70069" y="162034"/>
                </a:cubicBezTo>
                <a:lnTo>
                  <a:pt x="70069" y="157655"/>
                </a:lnTo>
                <a:lnTo>
                  <a:pt x="35034" y="157655"/>
                </a:lnTo>
                <a:cubicBezTo>
                  <a:pt x="15711" y="157655"/>
                  <a:pt x="0" y="141944"/>
                  <a:pt x="0" y="122621"/>
                </a:cubicBezTo>
                <a:lnTo>
                  <a:pt x="0" y="87586"/>
                </a:lnTo>
                <a:cubicBezTo>
                  <a:pt x="0" y="68263"/>
                  <a:pt x="15711" y="52552"/>
                  <a:pt x="35034" y="52552"/>
                </a:cubicBezTo>
                <a:lnTo>
                  <a:pt x="70069" y="52552"/>
                </a:lnTo>
                <a:cubicBezTo>
                  <a:pt x="89393" y="52552"/>
                  <a:pt x="105103" y="68263"/>
                  <a:pt x="105103" y="87586"/>
                </a:cubicBezTo>
                <a:lnTo>
                  <a:pt x="105103" y="162034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5" name="Shape 42"/>
          <p:cNvSpPr/>
          <p:nvPr/>
        </p:nvSpPr>
        <p:spPr>
          <a:xfrm>
            <a:off x="373701" y="6217453"/>
            <a:ext cx="11444598" cy="9343"/>
          </a:xfrm>
          <a:custGeom>
            <a:avLst/>
            <a:gdLst/>
            <a:ahLst/>
            <a:cxnLst/>
            <a:rect l="l" t="t" r="r" b="b"/>
            <a:pathLst>
              <a:path w="11444598" h="9343">
                <a:moveTo>
                  <a:pt x="0" y="0"/>
                </a:moveTo>
                <a:lnTo>
                  <a:pt x="11444598" y="0"/>
                </a:lnTo>
                <a:lnTo>
                  <a:pt x="11444598" y="9343"/>
                </a:lnTo>
                <a:lnTo>
                  <a:pt x="0" y="9343"/>
                </a:lnTo>
                <a:lnTo>
                  <a:pt x="0" y="0"/>
                </a:lnTo>
                <a:close/>
              </a:path>
            </a:pathLst>
          </a:custGeom>
          <a:solidFill>
            <a:srgbClr val="A99A86">
              <a:alpha val="30196"/>
            </a:srgbClr>
          </a:solidFill>
          <a:ln/>
        </p:spPr>
      </p:sp>
      <p:sp>
        <p:nvSpPr>
          <p:cNvPr id="46" name="Text 43"/>
          <p:cNvSpPr/>
          <p:nvPr/>
        </p:nvSpPr>
        <p:spPr>
          <a:xfrm>
            <a:off x="373701" y="6371605"/>
            <a:ext cx="5745655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71" b="1" dirty="0">
                <a:solidFill>
                  <a:srgbClr val="F8F7F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Subkhan Ibnu Aji, S.Kom., M.B.A.</a:t>
            </a:r>
            <a:endParaRPr lang="en-US" sz="1600" dirty="0"/>
          </a:p>
        </p:txBody>
      </p:sp>
      <p:sp>
        <p:nvSpPr>
          <p:cNvPr id="47" name="Text 44"/>
          <p:cNvSpPr/>
          <p:nvPr/>
        </p:nvSpPr>
        <p:spPr>
          <a:xfrm>
            <a:off x="373701" y="6633195"/>
            <a:ext cx="5726970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77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Directorate of Settlement Area Development | Ministry of Housing and Settlement Areas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9355229" y="6371605"/>
            <a:ext cx="2466428" cy="2615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24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Fulbright Doctoral Program 2026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9364571" y="6633195"/>
            <a:ext cx="2457085" cy="22422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177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Entry: Fall 2027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Proposal Overview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58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Research Overview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2192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400050" y="1485900"/>
            <a:ext cx="2724150" cy="2619375"/>
          </a:xfrm>
          <a:custGeom>
            <a:avLst/>
            <a:gdLst/>
            <a:ahLst/>
            <a:cxnLst/>
            <a:rect l="l" t="t" r="r" b="b"/>
            <a:pathLst>
              <a:path w="2724150" h="2619375">
                <a:moveTo>
                  <a:pt x="38100" y="0"/>
                </a:moveTo>
                <a:lnTo>
                  <a:pt x="2647952" y="0"/>
                </a:lnTo>
                <a:cubicBezTo>
                  <a:pt x="2690035" y="0"/>
                  <a:pt x="2724150" y="34115"/>
                  <a:pt x="2724150" y="76198"/>
                </a:cubicBezTo>
                <a:lnTo>
                  <a:pt x="2724150" y="2543177"/>
                </a:lnTo>
                <a:cubicBezTo>
                  <a:pt x="2724150" y="2585260"/>
                  <a:pt x="2690035" y="2619375"/>
                  <a:pt x="2647952" y="2619375"/>
                </a:cubicBez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00050" y="1485900"/>
            <a:ext cx="38100" cy="2619375"/>
          </a:xfrm>
          <a:custGeom>
            <a:avLst/>
            <a:gdLst/>
            <a:ahLst/>
            <a:cxnLst/>
            <a:rect l="l" t="t" r="r" b="b"/>
            <a:pathLst>
              <a:path w="38100" h="2619375">
                <a:moveTo>
                  <a:pt x="38100" y="0"/>
                </a:moveTo>
                <a:lnTo>
                  <a:pt x="38100" y="0"/>
                </a:lnTo>
                <a:lnTo>
                  <a:pt x="38100" y="2619375"/>
                </a:ln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" name="Shape 5"/>
          <p:cNvSpPr/>
          <p:nvPr/>
        </p:nvSpPr>
        <p:spPr>
          <a:xfrm>
            <a:off x="609600" y="17526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8" name="Text 6"/>
          <p:cNvSpPr/>
          <p:nvPr/>
        </p:nvSpPr>
        <p:spPr>
          <a:xfrm>
            <a:off x="566738" y="1752600"/>
            <a:ext cx="4667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04900" y="1676400"/>
            <a:ext cx="192405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Implementation Paradox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09600" y="2324100"/>
            <a:ext cx="2400300" cy="15906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Promise vs. reality of Indonesia's National AI Strategy and the global context of implementation challenges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295650" y="1485900"/>
            <a:ext cx="2724150" cy="2619375"/>
          </a:xfrm>
          <a:custGeom>
            <a:avLst/>
            <a:gdLst/>
            <a:ahLst/>
            <a:cxnLst/>
            <a:rect l="l" t="t" r="r" b="b"/>
            <a:pathLst>
              <a:path w="2724150" h="2619375">
                <a:moveTo>
                  <a:pt x="38100" y="0"/>
                </a:moveTo>
                <a:lnTo>
                  <a:pt x="2647952" y="0"/>
                </a:lnTo>
                <a:cubicBezTo>
                  <a:pt x="2690035" y="0"/>
                  <a:pt x="2724150" y="34115"/>
                  <a:pt x="2724150" y="76198"/>
                </a:cubicBezTo>
                <a:lnTo>
                  <a:pt x="2724150" y="2543177"/>
                </a:lnTo>
                <a:cubicBezTo>
                  <a:pt x="2724150" y="2585260"/>
                  <a:pt x="2690035" y="2619375"/>
                  <a:pt x="2647952" y="2619375"/>
                </a:cubicBez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95650" y="1485900"/>
            <a:ext cx="38100" cy="2619375"/>
          </a:xfrm>
          <a:custGeom>
            <a:avLst/>
            <a:gdLst/>
            <a:ahLst/>
            <a:cxnLst/>
            <a:rect l="l" t="t" r="r" b="b"/>
            <a:pathLst>
              <a:path w="38100" h="2619375">
                <a:moveTo>
                  <a:pt x="38100" y="0"/>
                </a:moveTo>
                <a:lnTo>
                  <a:pt x="38100" y="0"/>
                </a:lnTo>
                <a:lnTo>
                  <a:pt x="38100" y="2619375"/>
                </a:ln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13" name="Shape 11"/>
          <p:cNvSpPr/>
          <p:nvPr/>
        </p:nvSpPr>
        <p:spPr>
          <a:xfrm>
            <a:off x="3505200" y="1676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14" name="Text 12"/>
          <p:cNvSpPr/>
          <p:nvPr/>
        </p:nvSpPr>
        <p:spPr>
          <a:xfrm>
            <a:off x="3462338" y="1676400"/>
            <a:ext cx="4667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000500" y="1733550"/>
            <a:ext cx="16954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Global AI Governance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3505200" y="2171700"/>
            <a:ext cx="2400300" cy="17430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OECD, UNESCO, and G7 frameworks shaping the international AI governance architecture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191250" y="1485900"/>
            <a:ext cx="2724150" cy="2619375"/>
          </a:xfrm>
          <a:custGeom>
            <a:avLst/>
            <a:gdLst/>
            <a:ahLst/>
            <a:cxnLst/>
            <a:rect l="l" t="t" r="r" b="b"/>
            <a:pathLst>
              <a:path w="2724150" h="2619375">
                <a:moveTo>
                  <a:pt x="38100" y="0"/>
                </a:moveTo>
                <a:lnTo>
                  <a:pt x="2647952" y="0"/>
                </a:lnTo>
                <a:cubicBezTo>
                  <a:pt x="2690035" y="0"/>
                  <a:pt x="2724150" y="34115"/>
                  <a:pt x="2724150" y="76198"/>
                </a:cubicBezTo>
                <a:lnTo>
                  <a:pt x="2724150" y="2543177"/>
                </a:lnTo>
                <a:cubicBezTo>
                  <a:pt x="2724150" y="2585260"/>
                  <a:pt x="2690035" y="2619375"/>
                  <a:pt x="2647952" y="2619375"/>
                </a:cubicBez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191250" y="1485900"/>
            <a:ext cx="38100" cy="2619375"/>
          </a:xfrm>
          <a:custGeom>
            <a:avLst/>
            <a:gdLst/>
            <a:ahLst/>
            <a:cxnLst/>
            <a:rect l="l" t="t" r="r" b="b"/>
            <a:pathLst>
              <a:path w="38100" h="2619375">
                <a:moveTo>
                  <a:pt x="38100" y="0"/>
                </a:moveTo>
                <a:lnTo>
                  <a:pt x="38100" y="0"/>
                </a:lnTo>
                <a:lnTo>
                  <a:pt x="38100" y="2619375"/>
                </a:ln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9" name="Shape 17"/>
          <p:cNvSpPr/>
          <p:nvPr/>
        </p:nvSpPr>
        <p:spPr>
          <a:xfrm>
            <a:off x="6400800" y="1676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0" name="Text 18"/>
          <p:cNvSpPr/>
          <p:nvPr/>
        </p:nvSpPr>
        <p:spPr>
          <a:xfrm>
            <a:off x="6357938" y="1676400"/>
            <a:ext cx="4667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03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896100" y="1733550"/>
            <a:ext cx="1847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Theoretical Framework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400800" y="2171700"/>
            <a:ext cx="2400300" cy="17430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Institutional theory, isomorphism, and street-level bureaucracy frameworks for analyzing implementation gaps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9086850" y="1485900"/>
            <a:ext cx="2724150" cy="2619375"/>
          </a:xfrm>
          <a:custGeom>
            <a:avLst/>
            <a:gdLst/>
            <a:ahLst/>
            <a:cxnLst/>
            <a:rect l="l" t="t" r="r" b="b"/>
            <a:pathLst>
              <a:path w="2724150" h="2619375">
                <a:moveTo>
                  <a:pt x="38100" y="0"/>
                </a:moveTo>
                <a:lnTo>
                  <a:pt x="2647952" y="0"/>
                </a:lnTo>
                <a:cubicBezTo>
                  <a:pt x="2690035" y="0"/>
                  <a:pt x="2724150" y="34115"/>
                  <a:pt x="2724150" y="76198"/>
                </a:cubicBezTo>
                <a:lnTo>
                  <a:pt x="2724150" y="2543177"/>
                </a:lnTo>
                <a:cubicBezTo>
                  <a:pt x="2724150" y="2585260"/>
                  <a:pt x="2690035" y="2619375"/>
                  <a:pt x="2647952" y="2619375"/>
                </a:cubicBez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9086850" y="1485900"/>
            <a:ext cx="38100" cy="2619375"/>
          </a:xfrm>
          <a:custGeom>
            <a:avLst/>
            <a:gdLst/>
            <a:ahLst/>
            <a:cxnLst/>
            <a:rect l="l" t="t" r="r" b="b"/>
            <a:pathLst>
              <a:path w="38100" h="2619375">
                <a:moveTo>
                  <a:pt x="38100" y="0"/>
                </a:moveTo>
                <a:lnTo>
                  <a:pt x="38100" y="0"/>
                </a:lnTo>
                <a:lnTo>
                  <a:pt x="38100" y="2619375"/>
                </a:lnTo>
                <a:lnTo>
                  <a:pt x="38100" y="2619375"/>
                </a:lnTo>
                <a:cubicBezTo>
                  <a:pt x="17072" y="2619375"/>
                  <a:pt x="0" y="2602303"/>
                  <a:pt x="0" y="25812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25" name="Shape 23"/>
          <p:cNvSpPr/>
          <p:nvPr/>
        </p:nvSpPr>
        <p:spPr>
          <a:xfrm>
            <a:off x="9296400" y="1676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26" name="Text 24"/>
          <p:cNvSpPr/>
          <p:nvPr/>
        </p:nvSpPr>
        <p:spPr>
          <a:xfrm>
            <a:off x="9253538" y="1676400"/>
            <a:ext cx="4667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04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791700" y="1733550"/>
            <a:ext cx="1571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Research Questions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296400" y="2171700"/>
            <a:ext cx="2400300" cy="17430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Descriptive, explanatory, and prescriptive inquiries guiding the investigation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00050" y="4257675"/>
            <a:ext cx="2724150" cy="2219325"/>
          </a:xfrm>
          <a:custGeom>
            <a:avLst/>
            <a:gdLst/>
            <a:ahLst/>
            <a:cxnLst/>
            <a:rect l="l" t="t" r="r" b="b"/>
            <a:pathLst>
              <a:path w="2724150" h="2219325">
                <a:moveTo>
                  <a:pt x="38100" y="0"/>
                </a:moveTo>
                <a:lnTo>
                  <a:pt x="2647961" y="0"/>
                </a:lnTo>
                <a:cubicBezTo>
                  <a:pt x="2690011" y="0"/>
                  <a:pt x="2724150" y="34139"/>
                  <a:pt x="2724150" y="76189"/>
                </a:cubicBezTo>
                <a:lnTo>
                  <a:pt x="2724150" y="2143136"/>
                </a:lnTo>
                <a:cubicBezTo>
                  <a:pt x="2724150" y="2185214"/>
                  <a:pt x="2690039" y="2219325"/>
                  <a:pt x="2647961" y="2219325"/>
                </a:cubicBezTo>
                <a:lnTo>
                  <a:pt x="38100" y="2219325"/>
                </a:lnTo>
                <a:cubicBezTo>
                  <a:pt x="17072" y="2219325"/>
                  <a:pt x="0" y="2202253"/>
                  <a:pt x="0" y="21812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00050" y="4257675"/>
            <a:ext cx="38100" cy="2219325"/>
          </a:xfrm>
          <a:custGeom>
            <a:avLst/>
            <a:gdLst/>
            <a:ahLst/>
            <a:cxnLst/>
            <a:rect l="l" t="t" r="r" b="b"/>
            <a:pathLst>
              <a:path w="38100" h="2219325">
                <a:moveTo>
                  <a:pt x="38100" y="0"/>
                </a:moveTo>
                <a:lnTo>
                  <a:pt x="38100" y="0"/>
                </a:lnTo>
                <a:lnTo>
                  <a:pt x="38100" y="2219325"/>
                </a:lnTo>
                <a:lnTo>
                  <a:pt x="38100" y="2219325"/>
                </a:lnTo>
                <a:cubicBezTo>
                  <a:pt x="17072" y="2219325"/>
                  <a:pt x="0" y="2202253"/>
                  <a:pt x="0" y="21812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1" name="Shape 29"/>
          <p:cNvSpPr/>
          <p:nvPr/>
        </p:nvSpPr>
        <p:spPr>
          <a:xfrm>
            <a:off x="609600" y="44481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2" name="Text 30"/>
          <p:cNvSpPr/>
          <p:nvPr/>
        </p:nvSpPr>
        <p:spPr>
          <a:xfrm>
            <a:off x="566738" y="4448175"/>
            <a:ext cx="4667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05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1104900" y="4505325"/>
            <a:ext cx="16954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Methodology &amp; AGIRI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09600" y="4943475"/>
            <a:ext cx="2400300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Sequential mixed-methods design and the AI Governance Implementation Readiness Index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3295650" y="4257675"/>
            <a:ext cx="2724150" cy="2219325"/>
          </a:xfrm>
          <a:custGeom>
            <a:avLst/>
            <a:gdLst/>
            <a:ahLst/>
            <a:cxnLst/>
            <a:rect l="l" t="t" r="r" b="b"/>
            <a:pathLst>
              <a:path w="2724150" h="2219325">
                <a:moveTo>
                  <a:pt x="38100" y="0"/>
                </a:moveTo>
                <a:lnTo>
                  <a:pt x="2647961" y="0"/>
                </a:lnTo>
                <a:cubicBezTo>
                  <a:pt x="2690011" y="0"/>
                  <a:pt x="2724150" y="34139"/>
                  <a:pt x="2724150" y="76189"/>
                </a:cubicBezTo>
                <a:lnTo>
                  <a:pt x="2724150" y="2143136"/>
                </a:lnTo>
                <a:cubicBezTo>
                  <a:pt x="2724150" y="2185214"/>
                  <a:pt x="2690039" y="2219325"/>
                  <a:pt x="2647961" y="2219325"/>
                </a:cubicBezTo>
                <a:lnTo>
                  <a:pt x="38100" y="2219325"/>
                </a:lnTo>
                <a:cubicBezTo>
                  <a:pt x="17072" y="2219325"/>
                  <a:pt x="0" y="2202253"/>
                  <a:pt x="0" y="21812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3295650" y="4257675"/>
            <a:ext cx="38100" cy="2219325"/>
          </a:xfrm>
          <a:custGeom>
            <a:avLst/>
            <a:gdLst/>
            <a:ahLst/>
            <a:cxnLst/>
            <a:rect l="l" t="t" r="r" b="b"/>
            <a:pathLst>
              <a:path w="38100" h="2219325">
                <a:moveTo>
                  <a:pt x="38100" y="0"/>
                </a:moveTo>
                <a:lnTo>
                  <a:pt x="38100" y="0"/>
                </a:lnTo>
                <a:lnTo>
                  <a:pt x="38100" y="2219325"/>
                </a:lnTo>
                <a:lnTo>
                  <a:pt x="38100" y="2219325"/>
                </a:lnTo>
                <a:cubicBezTo>
                  <a:pt x="17072" y="2219325"/>
                  <a:pt x="0" y="2202253"/>
                  <a:pt x="0" y="21812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7" name="Shape 35"/>
          <p:cNvSpPr/>
          <p:nvPr/>
        </p:nvSpPr>
        <p:spPr>
          <a:xfrm>
            <a:off x="3505200" y="44481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8" name="Text 36"/>
          <p:cNvSpPr/>
          <p:nvPr/>
        </p:nvSpPr>
        <p:spPr>
          <a:xfrm>
            <a:off x="3462338" y="4448175"/>
            <a:ext cx="4667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06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4000500" y="4505325"/>
            <a:ext cx="18002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Ethical Considerations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3505200" y="4943475"/>
            <a:ext cx="2400300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Insider researcher positionality, IRB protocols, and conflict of interest management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191250" y="4257675"/>
            <a:ext cx="2724150" cy="2219325"/>
          </a:xfrm>
          <a:custGeom>
            <a:avLst/>
            <a:gdLst/>
            <a:ahLst/>
            <a:cxnLst/>
            <a:rect l="l" t="t" r="r" b="b"/>
            <a:pathLst>
              <a:path w="2724150" h="2219325">
                <a:moveTo>
                  <a:pt x="38100" y="0"/>
                </a:moveTo>
                <a:lnTo>
                  <a:pt x="2647961" y="0"/>
                </a:lnTo>
                <a:cubicBezTo>
                  <a:pt x="2690011" y="0"/>
                  <a:pt x="2724150" y="34139"/>
                  <a:pt x="2724150" y="76189"/>
                </a:cubicBezTo>
                <a:lnTo>
                  <a:pt x="2724150" y="2143136"/>
                </a:lnTo>
                <a:cubicBezTo>
                  <a:pt x="2724150" y="2185214"/>
                  <a:pt x="2690039" y="2219325"/>
                  <a:pt x="2647961" y="2219325"/>
                </a:cubicBezTo>
                <a:lnTo>
                  <a:pt x="38100" y="2219325"/>
                </a:lnTo>
                <a:cubicBezTo>
                  <a:pt x="17072" y="2219325"/>
                  <a:pt x="0" y="2202253"/>
                  <a:pt x="0" y="21812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6191250" y="4257675"/>
            <a:ext cx="38100" cy="2219325"/>
          </a:xfrm>
          <a:custGeom>
            <a:avLst/>
            <a:gdLst/>
            <a:ahLst/>
            <a:cxnLst/>
            <a:rect l="l" t="t" r="r" b="b"/>
            <a:pathLst>
              <a:path w="38100" h="2219325">
                <a:moveTo>
                  <a:pt x="38100" y="0"/>
                </a:moveTo>
                <a:lnTo>
                  <a:pt x="38100" y="0"/>
                </a:lnTo>
                <a:lnTo>
                  <a:pt x="38100" y="2219325"/>
                </a:lnTo>
                <a:lnTo>
                  <a:pt x="38100" y="2219325"/>
                </a:lnTo>
                <a:cubicBezTo>
                  <a:pt x="17072" y="2219325"/>
                  <a:pt x="0" y="2202253"/>
                  <a:pt x="0" y="21812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3" name="Shape 41"/>
          <p:cNvSpPr/>
          <p:nvPr/>
        </p:nvSpPr>
        <p:spPr>
          <a:xfrm>
            <a:off x="6400800" y="44481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4" name="Text 42"/>
          <p:cNvSpPr/>
          <p:nvPr/>
        </p:nvSpPr>
        <p:spPr>
          <a:xfrm>
            <a:off x="6357938" y="4448175"/>
            <a:ext cx="4667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07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896100" y="4505325"/>
            <a:ext cx="1866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Expected Contributions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400800" y="4943475"/>
            <a:ext cx="2400300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Theoretical, practical, and policy contributions to AI governance scholarship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9086850" y="4257675"/>
            <a:ext cx="2724150" cy="2219325"/>
          </a:xfrm>
          <a:custGeom>
            <a:avLst/>
            <a:gdLst/>
            <a:ahLst/>
            <a:cxnLst/>
            <a:rect l="l" t="t" r="r" b="b"/>
            <a:pathLst>
              <a:path w="2724150" h="2219325">
                <a:moveTo>
                  <a:pt x="38100" y="0"/>
                </a:moveTo>
                <a:lnTo>
                  <a:pt x="2647961" y="0"/>
                </a:lnTo>
                <a:cubicBezTo>
                  <a:pt x="2690011" y="0"/>
                  <a:pt x="2724150" y="34139"/>
                  <a:pt x="2724150" y="76189"/>
                </a:cubicBezTo>
                <a:lnTo>
                  <a:pt x="2724150" y="2143136"/>
                </a:lnTo>
                <a:cubicBezTo>
                  <a:pt x="2724150" y="2185214"/>
                  <a:pt x="2690039" y="2219325"/>
                  <a:pt x="2647961" y="2219325"/>
                </a:cubicBezTo>
                <a:lnTo>
                  <a:pt x="38100" y="2219325"/>
                </a:lnTo>
                <a:cubicBezTo>
                  <a:pt x="17072" y="2219325"/>
                  <a:pt x="0" y="2202253"/>
                  <a:pt x="0" y="21812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48" name="Shape 46"/>
          <p:cNvSpPr/>
          <p:nvPr/>
        </p:nvSpPr>
        <p:spPr>
          <a:xfrm>
            <a:off x="9086850" y="4257675"/>
            <a:ext cx="38100" cy="2219325"/>
          </a:xfrm>
          <a:custGeom>
            <a:avLst/>
            <a:gdLst/>
            <a:ahLst/>
            <a:cxnLst/>
            <a:rect l="l" t="t" r="r" b="b"/>
            <a:pathLst>
              <a:path w="38100" h="2219325">
                <a:moveTo>
                  <a:pt x="38100" y="0"/>
                </a:moveTo>
                <a:lnTo>
                  <a:pt x="38100" y="0"/>
                </a:lnTo>
                <a:lnTo>
                  <a:pt x="38100" y="2219325"/>
                </a:lnTo>
                <a:lnTo>
                  <a:pt x="38100" y="2219325"/>
                </a:lnTo>
                <a:cubicBezTo>
                  <a:pt x="17072" y="2219325"/>
                  <a:pt x="0" y="2202253"/>
                  <a:pt x="0" y="21812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49" name="Shape 47"/>
          <p:cNvSpPr/>
          <p:nvPr/>
        </p:nvSpPr>
        <p:spPr>
          <a:xfrm>
            <a:off x="9296400" y="44481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50" name="Text 48"/>
          <p:cNvSpPr/>
          <p:nvPr/>
        </p:nvSpPr>
        <p:spPr>
          <a:xfrm>
            <a:off x="9253538" y="4448175"/>
            <a:ext cx="4667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08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9791700" y="4505325"/>
            <a:ext cx="15430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Bilateral Relevance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9296400" y="4943475"/>
            <a:ext cx="2400300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Value proposition for Indonesia, United States, and global scholarship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Context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Implementation Paradox: Promise vs. Reality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1430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81000" y="1333500"/>
            <a:ext cx="5619750" cy="3600450"/>
          </a:xfrm>
          <a:custGeom>
            <a:avLst/>
            <a:gdLst/>
            <a:ahLst/>
            <a:cxnLst/>
            <a:rect l="l" t="t" r="r" b="b"/>
            <a:pathLst>
              <a:path w="5619750" h="3600450">
                <a:moveTo>
                  <a:pt x="76186" y="0"/>
                </a:moveTo>
                <a:lnTo>
                  <a:pt x="5543564" y="0"/>
                </a:lnTo>
                <a:cubicBezTo>
                  <a:pt x="5585641" y="0"/>
                  <a:pt x="5619750" y="34109"/>
                  <a:pt x="5619750" y="76186"/>
                </a:cubicBezTo>
                <a:lnTo>
                  <a:pt x="5619750" y="3524264"/>
                </a:lnTo>
                <a:cubicBezTo>
                  <a:pt x="5619750" y="3566341"/>
                  <a:pt x="5585641" y="3600450"/>
                  <a:pt x="5543564" y="3600450"/>
                </a:cubicBezTo>
                <a:lnTo>
                  <a:pt x="76186" y="3600450"/>
                </a:lnTo>
                <a:cubicBezTo>
                  <a:pt x="34109" y="3600450"/>
                  <a:pt x="0" y="3566341"/>
                  <a:pt x="0" y="3524264"/>
                </a:cubicBezTo>
                <a:lnTo>
                  <a:pt x="0" y="76186"/>
                </a:lnTo>
                <a:cubicBezTo>
                  <a:pt x="0" y="34138"/>
                  <a:pt x="34138" y="0"/>
                  <a:pt x="76186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6" name="Shape 4"/>
          <p:cNvSpPr/>
          <p:nvPr/>
        </p:nvSpPr>
        <p:spPr>
          <a:xfrm>
            <a:off x="614363" y="1562100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200025" h="228600">
                <a:moveTo>
                  <a:pt x="28575" y="14288"/>
                </a:moveTo>
                <a:cubicBezTo>
                  <a:pt x="28575" y="6385"/>
                  <a:pt x="22190" y="0"/>
                  <a:pt x="14288" y="0"/>
                </a:cubicBezTo>
                <a:cubicBezTo>
                  <a:pt x="6385" y="0"/>
                  <a:pt x="0" y="6385"/>
                  <a:pt x="0" y="14288"/>
                </a:cubicBezTo>
                <a:lnTo>
                  <a:pt x="0" y="214313"/>
                </a:lnTo>
                <a:cubicBezTo>
                  <a:pt x="0" y="222215"/>
                  <a:pt x="6385" y="228600"/>
                  <a:pt x="14288" y="228600"/>
                </a:cubicBezTo>
                <a:cubicBezTo>
                  <a:pt x="22190" y="228600"/>
                  <a:pt x="28575" y="222215"/>
                  <a:pt x="28575" y="214313"/>
                </a:cubicBezTo>
                <a:lnTo>
                  <a:pt x="28575" y="160020"/>
                </a:lnTo>
                <a:lnTo>
                  <a:pt x="56570" y="151626"/>
                </a:lnTo>
                <a:cubicBezTo>
                  <a:pt x="75277" y="146000"/>
                  <a:pt x="95458" y="147742"/>
                  <a:pt x="112916" y="156493"/>
                </a:cubicBezTo>
                <a:cubicBezTo>
                  <a:pt x="131981" y="166048"/>
                  <a:pt x="154216" y="167208"/>
                  <a:pt x="174174" y="159707"/>
                </a:cubicBezTo>
                <a:lnTo>
                  <a:pt x="190738" y="153501"/>
                </a:lnTo>
                <a:cubicBezTo>
                  <a:pt x="196319" y="151403"/>
                  <a:pt x="200025" y="146090"/>
                  <a:pt x="200025" y="140107"/>
                </a:cubicBezTo>
                <a:lnTo>
                  <a:pt x="200025" y="29513"/>
                </a:lnTo>
                <a:cubicBezTo>
                  <a:pt x="200025" y="19243"/>
                  <a:pt x="189220" y="12546"/>
                  <a:pt x="180023" y="17145"/>
                </a:cubicBezTo>
                <a:lnTo>
                  <a:pt x="174754" y="19779"/>
                </a:lnTo>
                <a:cubicBezTo>
                  <a:pt x="154707" y="29825"/>
                  <a:pt x="131088" y="29825"/>
                  <a:pt x="110996" y="19779"/>
                </a:cubicBezTo>
                <a:cubicBezTo>
                  <a:pt x="94744" y="11653"/>
                  <a:pt x="76036" y="10046"/>
                  <a:pt x="58668" y="15270"/>
                </a:cubicBezTo>
                <a:lnTo>
                  <a:pt x="28575" y="24289"/>
                </a:lnTo>
                <a:lnTo>
                  <a:pt x="28575" y="14288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7" name="Text 5"/>
          <p:cNvSpPr/>
          <p:nvPr/>
        </p:nvSpPr>
        <p:spPr>
          <a:xfrm>
            <a:off x="971550" y="1524000"/>
            <a:ext cx="123825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Promise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71500" y="1981200"/>
            <a:ext cx="5305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August 2020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71500" y="2247900"/>
            <a:ext cx="53149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 became the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first Southeast Asian nation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to launch a comprehensive 25-year national AI strategy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71500" y="3090863"/>
            <a:ext cx="5238750" cy="1143000"/>
          </a:xfrm>
          <a:custGeom>
            <a:avLst/>
            <a:gdLst/>
            <a:ahLst/>
            <a:cxnLst/>
            <a:rect l="l" t="t" r="r" b="b"/>
            <a:pathLst>
              <a:path w="5238750" h="1143000">
                <a:moveTo>
                  <a:pt x="38096" y="0"/>
                </a:moveTo>
                <a:lnTo>
                  <a:pt x="5200654" y="0"/>
                </a:lnTo>
                <a:cubicBezTo>
                  <a:pt x="5221694" y="0"/>
                  <a:pt x="5238750" y="17056"/>
                  <a:pt x="5238750" y="38096"/>
                </a:cubicBezTo>
                <a:lnTo>
                  <a:pt x="5238750" y="1104904"/>
                </a:lnTo>
                <a:cubicBezTo>
                  <a:pt x="5238750" y="1125944"/>
                  <a:pt x="5221694" y="1143000"/>
                  <a:pt x="5200654" y="1143000"/>
                </a:cubicBezTo>
                <a:lnTo>
                  <a:pt x="38096" y="1143000"/>
                </a:lnTo>
                <a:cubicBezTo>
                  <a:pt x="17056" y="1143000"/>
                  <a:pt x="0" y="1125944"/>
                  <a:pt x="0" y="1104904"/>
                </a:cubicBezTo>
                <a:lnTo>
                  <a:pt x="0" y="38096"/>
                </a:lnTo>
                <a:cubicBezTo>
                  <a:pt x="0" y="17070"/>
                  <a:pt x="17070" y="0"/>
                  <a:pt x="38096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3205163"/>
            <a:ext cx="5076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Stranas KA 2020-2045 Goals: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85800" y="3471863"/>
            <a:ext cx="5076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Transform government services through AI-powered automation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3700463"/>
            <a:ext cx="5076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Build domestic AI capacity across five priority sectors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85800" y="3929063"/>
            <a:ext cx="5076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Position Indonesia as regional AI leader aligned with "Golden Indonesia 2045"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71500" y="4471988"/>
            <a:ext cx="5238750" cy="9525"/>
          </a:xfrm>
          <a:custGeom>
            <a:avLst/>
            <a:gdLst/>
            <a:ahLst/>
            <a:cxnLst/>
            <a:rect l="l" t="t" r="r" b="b"/>
            <a:pathLst>
              <a:path w="5238750" h="9525">
                <a:moveTo>
                  <a:pt x="0" y="0"/>
                </a:moveTo>
                <a:lnTo>
                  <a:pt x="5238750" y="0"/>
                </a:lnTo>
                <a:lnTo>
                  <a:pt x="523875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A99A86">
              <a:alpha val="30196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571500" y="4552950"/>
            <a:ext cx="5305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Recognized by OECD and UNESCO in global AI governance dialogues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81000" y="5105400"/>
            <a:ext cx="5619750" cy="1409700"/>
          </a:xfrm>
          <a:custGeom>
            <a:avLst/>
            <a:gdLst/>
            <a:ahLst/>
            <a:cxnLst/>
            <a:rect l="l" t="t" r="r" b="b"/>
            <a:pathLst>
              <a:path w="5619750" h="140970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1333506"/>
                </a:lnTo>
                <a:cubicBezTo>
                  <a:pt x="5619750" y="1375587"/>
                  <a:pt x="5585637" y="1409700"/>
                  <a:pt x="5543556" y="1409700"/>
                </a:cubicBezTo>
                <a:lnTo>
                  <a:pt x="76194" y="1409700"/>
                </a:lnTo>
                <a:cubicBezTo>
                  <a:pt x="34142" y="1409700"/>
                  <a:pt x="0" y="1375558"/>
                  <a:pt x="0" y="1333506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81000" y="5105400"/>
            <a:ext cx="5619750" cy="38100"/>
          </a:xfrm>
          <a:custGeom>
            <a:avLst/>
            <a:gdLst/>
            <a:ahLst/>
            <a:cxnLst/>
            <a:rect l="l" t="t" r="r" b="b"/>
            <a:pathLst>
              <a:path w="5619750" h="3810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9" name="Text 17"/>
          <p:cNvSpPr/>
          <p:nvPr/>
        </p:nvSpPr>
        <p:spPr>
          <a:xfrm>
            <a:off x="533400" y="5276850"/>
            <a:ext cx="54006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Core Research Puzzle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33400" y="5619750"/>
            <a:ext cx="53911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 has the policy architecture for AI transformation but struggles to translate ambition into operational reality.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This gap between vision and implementation is the central focus of this research.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191250" y="1352550"/>
            <a:ext cx="5619750" cy="5162550"/>
          </a:xfrm>
          <a:custGeom>
            <a:avLst/>
            <a:gdLst/>
            <a:ahLst/>
            <a:cxnLst/>
            <a:rect l="l" t="t" r="r" b="b"/>
            <a:pathLst>
              <a:path w="5619750" h="516255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5086351"/>
                </a:lnTo>
                <a:cubicBezTo>
                  <a:pt x="5619750" y="5128434"/>
                  <a:pt x="5585634" y="5162550"/>
                  <a:pt x="5543551" y="5162550"/>
                </a:cubicBezTo>
                <a:lnTo>
                  <a:pt x="76199" y="5162550"/>
                </a:lnTo>
                <a:cubicBezTo>
                  <a:pt x="34116" y="5162550"/>
                  <a:pt x="0" y="5128434"/>
                  <a:pt x="0" y="5086351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191250" y="1352550"/>
            <a:ext cx="5619750" cy="38100"/>
          </a:xfrm>
          <a:custGeom>
            <a:avLst/>
            <a:gdLst/>
            <a:ahLst/>
            <a:cxnLst/>
            <a:rect l="l" t="t" r="r" b="b"/>
            <a:pathLst>
              <a:path w="5619750" h="38100">
                <a:moveTo>
                  <a:pt x="38100" y="0"/>
                </a:moveTo>
                <a:lnTo>
                  <a:pt x="5581650" y="0"/>
                </a:lnTo>
                <a:cubicBezTo>
                  <a:pt x="5602678" y="0"/>
                  <a:pt x="5619750" y="17072"/>
                  <a:pt x="5619750" y="38100"/>
                </a:cubicBezTo>
                <a:lnTo>
                  <a:pt x="5619750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23" name="Shape 21"/>
          <p:cNvSpPr/>
          <p:nvPr/>
        </p:nvSpPr>
        <p:spPr>
          <a:xfrm>
            <a:off x="6410325" y="16002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20863" y="0"/>
                  <a:pt x="126891" y="3617"/>
                  <a:pt x="130016" y="9376"/>
                </a:cubicBezTo>
                <a:lnTo>
                  <a:pt x="226457" y="187970"/>
                </a:lnTo>
                <a:cubicBezTo>
                  <a:pt x="229448" y="193506"/>
                  <a:pt x="229314" y="200204"/>
                  <a:pt x="226100" y="205606"/>
                </a:cubicBezTo>
                <a:cubicBezTo>
                  <a:pt x="222885" y="211009"/>
                  <a:pt x="217036" y="214313"/>
                  <a:pt x="210741" y="214313"/>
                </a:cubicBezTo>
                <a:lnTo>
                  <a:pt x="17859" y="214313"/>
                </a:lnTo>
                <a:cubicBezTo>
                  <a:pt x="11564" y="214313"/>
                  <a:pt x="5760" y="211009"/>
                  <a:pt x="2500" y="205606"/>
                </a:cubicBezTo>
                <a:cubicBezTo>
                  <a:pt x="-759" y="200204"/>
                  <a:pt x="-848" y="193506"/>
                  <a:pt x="2143" y="187970"/>
                </a:cubicBezTo>
                <a:lnTo>
                  <a:pt x="98584" y="9376"/>
                </a:lnTo>
                <a:cubicBezTo>
                  <a:pt x="101709" y="3617"/>
                  <a:pt x="107737" y="0"/>
                  <a:pt x="114300" y="0"/>
                </a:cubicBezTo>
                <a:close/>
                <a:moveTo>
                  <a:pt x="114300" y="75009"/>
                </a:moveTo>
                <a:cubicBezTo>
                  <a:pt x="108362" y="75009"/>
                  <a:pt x="103584" y="79787"/>
                  <a:pt x="103584" y="85725"/>
                </a:cubicBezTo>
                <a:lnTo>
                  <a:pt x="103584" y="135731"/>
                </a:lnTo>
                <a:cubicBezTo>
                  <a:pt x="103584" y="141669"/>
                  <a:pt x="108362" y="146447"/>
                  <a:pt x="114300" y="146447"/>
                </a:cubicBezTo>
                <a:cubicBezTo>
                  <a:pt x="120238" y="146447"/>
                  <a:pt x="125016" y="141669"/>
                  <a:pt x="125016" y="135731"/>
                </a:cubicBezTo>
                <a:lnTo>
                  <a:pt x="125016" y="85725"/>
                </a:lnTo>
                <a:cubicBezTo>
                  <a:pt x="125016" y="79787"/>
                  <a:pt x="120238" y="75009"/>
                  <a:pt x="114300" y="75009"/>
                </a:cubicBezTo>
                <a:close/>
                <a:moveTo>
                  <a:pt x="126221" y="171450"/>
                </a:moveTo>
                <a:cubicBezTo>
                  <a:pt x="126492" y="167025"/>
                  <a:pt x="124286" y="162815"/>
                  <a:pt x="120492" y="160521"/>
                </a:cubicBezTo>
                <a:cubicBezTo>
                  <a:pt x="116699" y="158226"/>
                  <a:pt x="111946" y="158226"/>
                  <a:pt x="108152" y="160521"/>
                </a:cubicBezTo>
                <a:cubicBezTo>
                  <a:pt x="104359" y="162815"/>
                  <a:pt x="102152" y="167025"/>
                  <a:pt x="102424" y="171450"/>
                </a:cubicBezTo>
                <a:cubicBezTo>
                  <a:pt x="102152" y="175875"/>
                  <a:pt x="104359" y="180085"/>
                  <a:pt x="108152" y="182379"/>
                </a:cubicBezTo>
                <a:cubicBezTo>
                  <a:pt x="111946" y="184674"/>
                  <a:pt x="116699" y="184674"/>
                  <a:pt x="120492" y="182379"/>
                </a:cubicBezTo>
                <a:cubicBezTo>
                  <a:pt x="124286" y="180085"/>
                  <a:pt x="126492" y="175875"/>
                  <a:pt x="126221" y="17145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4" name="Text 22"/>
          <p:cNvSpPr/>
          <p:nvPr/>
        </p:nvSpPr>
        <p:spPr>
          <a:xfrm>
            <a:off x="6781800" y="1562100"/>
            <a:ext cx="11334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Reality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81750" y="2019300"/>
            <a:ext cx="5238750" cy="2552700"/>
          </a:xfrm>
          <a:custGeom>
            <a:avLst/>
            <a:gdLst/>
            <a:ahLst/>
            <a:cxnLst/>
            <a:rect l="l" t="t" r="r" b="b"/>
            <a:pathLst>
              <a:path w="5238750" h="2552700">
                <a:moveTo>
                  <a:pt x="76198" y="0"/>
                </a:moveTo>
                <a:lnTo>
                  <a:pt x="5162552" y="0"/>
                </a:lnTo>
                <a:cubicBezTo>
                  <a:pt x="5204635" y="0"/>
                  <a:pt x="5238750" y="34115"/>
                  <a:pt x="5238750" y="76198"/>
                </a:cubicBezTo>
                <a:lnTo>
                  <a:pt x="5238750" y="2476502"/>
                </a:lnTo>
                <a:cubicBezTo>
                  <a:pt x="5238750" y="2518585"/>
                  <a:pt x="5204635" y="2552700"/>
                  <a:pt x="5162552" y="2552700"/>
                </a:cubicBezTo>
                <a:lnTo>
                  <a:pt x="76198" y="2552700"/>
                </a:lnTo>
                <a:cubicBezTo>
                  <a:pt x="34115" y="2552700"/>
                  <a:pt x="0" y="2518585"/>
                  <a:pt x="0" y="247650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6534150" y="2171700"/>
            <a:ext cx="5010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Oxford Insights Government AI Readiness Index 2024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534150" y="2514600"/>
            <a:ext cx="4933950" cy="419100"/>
          </a:xfrm>
          <a:custGeom>
            <a:avLst/>
            <a:gdLst/>
            <a:ahLst/>
            <a:cxnLst/>
            <a:rect l="l" t="t" r="r" b="b"/>
            <a:pathLst>
              <a:path w="4933950" h="419100">
                <a:moveTo>
                  <a:pt x="38100" y="0"/>
                </a:moveTo>
                <a:lnTo>
                  <a:pt x="4895850" y="0"/>
                </a:lnTo>
                <a:cubicBezTo>
                  <a:pt x="4916892" y="0"/>
                  <a:pt x="4933950" y="17058"/>
                  <a:pt x="4933950" y="38100"/>
                </a:cubicBezTo>
                <a:lnTo>
                  <a:pt x="4933950" y="381000"/>
                </a:lnTo>
                <a:cubicBezTo>
                  <a:pt x="4933950" y="402042"/>
                  <a:pt x="4916892" y="419100"/>
                  <a:pt x="4895850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8" name="Text 26"/>
          <p:cNvSpPr/>
          <p:nvPr/>
        </p:nvSpPr>
        <p:spPr>
          <a:xfrm>
            <a:off x="6610350" y="2628900"/>
            <a:ext cx="628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1007998" y="2590800"/>
            <a:ext cx="4762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42nd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534150" y="3009900"/>
            <a:ext cx="4933950" cy="419100"/>
          </a:xfrm>
          <a:custGeom>
            <a:avLst/>
            <a:gdLst/>
            <a:ahLst/>
            <a:cxnLst/>
            <a:rect l="l" t="t" r="r" b="b"/>
            <a:pathLst>
              <a:path w="4933950" h="419100">
                <a:moveTo>
                  <a:pt x="38100" y="0"/>
                </a:moveTo>
                <a:lnTo>
                  <a:pt x="4895850" y="0"/>
                </a:lnTo>
                <a:cubicBezTo>
                  <a:pt x="4916892" y="0"/>
                  <a:pt x="4933950" y="17058"/>
                  <a:pt x="4933950" y="38100"/>
                </a:cubicBezTo>
                <a:lnTo>
                  <a:pt x="4933950" y="381000"/>
                </a:lnTo>
                <a:cubicBezTo>
                  <a:pt x="4933950" y="402042"/>
                  <a:pt x="4916892" y="419100"/>
                  <a:pt x="4895850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1" name="Text 29"/>
          <p:cNvSpPr/>
          <p:nvPr/>
        </p:nvSpPr>
        <p:spPr>
          <a:xfrm>
            <a:off x="6610350" y="3124200"/>
            <a:ext cx="647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Singapore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11136437" y="3086100"/>
            <a:ext cx="342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2nd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534150" y="3505200"/>
            <a:ext cx="4933950" cy="419100"/>
          </a:xfrm>
          <a:custGeom>
            <a:avLst/>
            <a:gdLst/>
            <a:ahLst/>
            <a:cxnLst/>
            <a:rect l="l" t="t" r="r" b="b"/>
            <a:pathLst>
              <a:path w="4933950" h="419100">
                <a:moveTo>
                  <a:pt x="38100" y="0"/>
                </a:moveTo>
                <a:lnTo>
                  <a:pt x="4895850" y="0"/>
                </a:lnTo>
                <a:cubicBezTo>
                  <a:pt x="4916892" y="0"/>
                  <a:pt x="4933950" y="17058"/>
                  <a:pt x="4933950" y="38100"/>
                </a:cubicBezTo>
                <a:lnTo>
                  <a:pt x="4933950" y="381000"/>
                </a:lnTo>
                <a:cubicBezTo>
                  <a:pt x="4933950" y="402042"/>
                  <a:pt x="4916892" y="419100"/>
                  <a:pt x="4895850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4" name="Text 32"/>
          <p:cNvSpPr/>
          <p:nvPr/>
        </p:nvSpPr>
        <p:spPr>
          <a:xfrm>
            <a:off x="6610350" y="3619500"/>
            <a:ext cx="571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Malaysia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1080700" y="3581400"/>
            <a:ext cx="4000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A99A86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23rd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534150" y="4000500"/>
            <a:ext cx="4933950" cy="419100"/>
          </a:xfrm>
          <a:custGeom>
            <a:avLst/>
            <a:gdLst/>
            <a:ahLst/>
            <a:cxnLst/>
            <a:rect l="l" t="t" r="r" b="b"/>
            <a:pathLst>
              <a:path w="4933950" h="419100">
                <a:moveTo>
                  <a:pt x="38100" y="0"/>
                </a:moveTo>
                <a:lnTo>
                  <a:pt x="4895850" y="0"/>
                </a:lnTo>
                <a:cubicBezTo>
                  <a:pt x="4916892" y="0"/>
                  <a:pt x="4933950" y="17058"/>
                  <a:pt x="4933950" y="38100"/>
                </a:cubicBezTo>
                <a:lnTo>
                  <a:pt x="4933950" y="381000"/>
                </a:lnTo>
                <a:cubicBezTo>
                  <a:pt x="4933950" y="402042"/>
                  <a:pt x="4916892" y="419100"/>
                  <a:pt x="4895850" y="419100"/>
                </a:cubicBezTo>
                <a:lnTo>
                  <a:pt x="38100" y="419100"/>
                </a:lnTo>
                <a:cubicBezTo>
                  <a:pt x="17058" y="419100"/>
                  <a:pt x="0" y="402042"/>
                  <a:pt x="0" y="3810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7" name="Text 35"/>
          <p:cNvSpPr/>
          <p:nvPr/>
        </p:nvSpPr>
        <p:spPr>
          <a:xfrm>
            <a:off x="6610350" y="4114800"/>
            <a:ext cx="5524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Thailand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11085314" y="4076700"/>
            <a:ext cx="3905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A99A86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37th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400800" y="4572000"/>
            <a:ext cx="5219700" cy="1752600"/>
          </a:xfrm>
          <a:custGeom>
            <a:avLst/>
            <a:gdLst/>
            <a:ahLst/>
            <a:cxnLst/>
            <a:rect l="l" t="t" r="r" b="b"/>
            <a:pathLst>
              <a:path w="5219700" h="1752600">
                <a:moveTo>
                  <a:pt x="38100" y="0"/>
                </a:moveTo>
                <a:lnTo>
                  <a:pt x="5143497" y="0"/>
                </a:lnTo>
                <a:cubicBezTo>
                  <a:pt x="5185583" y="0"/>
                  <a:pt x="5219700" y="34117"/>
                  <a:pt x="5219700" y="76203"/>
                </a:cubicBezTo>
                <a:lnTo>
                  <a:pt x="5219700" y="1676397"/>
                </a:lnTo>
                <a:cubicBezTo>
                  <a:pt x="5219700" y="1718483"/>
                  <a:pt x="5185583" y="1752600"/>
                  <a:pt x="5143497" y="1752600"/>
                </a:cubicBezTo>
                <a:lnTo>
                  <a:pt x="38100" y="1752600"/>
                </a:lnTo>
                <a:cubicBezTo>
                  <a:pt x="17072" y="1752600"/>
                  <a:pt x="0" y="1735528"/>
                  <a:pt x="0" y="1714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6400800" y="4572000"/>
            <a:ext cx="38100" cy="1752600"/>
          </a:xfrm>
          <a:custGeom>
            <a:avLst/>
            <a:gdLst/>
            <a:ahLst/>
            <a:cxnLst/>
            <a:rect l="l" t="t" r="r" b="b"/>
            <a:pathLst>
              <a:path w="38100" h="1752600">
                <a:moveTo>
                  <a:pt x="38100" y="0"/>
                </a:moveTo>
                <a:lnTo>
                  <a:pt x="38100" y="0"/>
                </a:lnTo>
                <a:lnTo>
                  <a:pt x="38100" y="1752600"/>
                </a:lnTo>
                <a:lnTo>
                  <a:pt x="38100" y="1752600"/>
                </a:lnTo>
                <a:cubicBezTo>
                  <a:pt x="17072" y="1752600"/>
                  <a:pt x="0" y="1735528"/>
                  <a:pt x="0" y="1714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1" name="Text 39"/>
          <p:cNvSpPr/>
          <p:nvPr/>
        </p:nvSpPr>
        <p:spPr>
          <a:xfrm>
            <a:off x="6572250" y="4724400"/>
            <a:ext cx="49625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Pattern Revealed: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572250" y="4991100"/>
            <a:ext cx="2390775" cy="533400"/>
          </a:xfrm>
          <a:custGeom>
            <a:avLst/>
            <a:gdLst/>
            <a:ahLst/>
            <a:cxnLst/>
            <a:rect l="l" t="t" r="r" b="b"/>
            <a:pathLst>
              <a:path w="2390775" h="533400">
                <a:moveTo>
                  <a:pt x="38101" y="0"/>
                </a:moveTo>
                <a:lnTo>
                  <a:pt x="2352674" y="0"/>
                </a:lnTo>
                <a:cubicBezTo>
                  <a:pt x="2373717" y="0"/>
                  <a:pt x="2390775" y="17058"/>
                  <a:pt x="2390775" y="38101"/>
                </a:cubicBezTo>
                <a:lnTo>
                  <a:pt x="2390775" y="495299"/>
                </a:lnTo>
                <a:cubicBezTo>
                  <a:pt x="2390775" y="516342"/>
                  <a:pt x="2373717" y="533400"/>
                  <a:pt x="2352674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3" name="Text 41"/>
          <p:cNvSpPr/>
          <p:nvPr/>
        </p:nvSpPr>
        <p:spPr>
          <a:xfrm>
            <a:off x="6648450" y="5067300"/>
            <a:ext cx="22955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Strong Scores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648450" y="5257800"/>
            <a:ext cx="2305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Vision &amp; Strategy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9077325" y="4991100"/>
            <a:ext cx="2390775" cy="533400"/>
          </a:xfrm>
          <a:custGeom>
            <a:avLst/>
            <a:gdLst/>
            <a:ahLst/>
            <a:cxnLst/>
            <a:rect l="l" t="t" r="r" b="b"/>
            <a:pathLst>
              <a:path w="2390775" h="533400">
                <a:moveTo>
                  <a:pt x="38101" y="0"/>
                </a:moveTo>
                <a:lnTo>
                  <a:pt x="2352674" y="0"/>
                </a:lnTo>
                <a:cubicBezTo>
                  <a:pt x="2373717" y="0"/>
                  <a:pt x="2390775" y="17058"/>
                  <a:pt x="2390775" y="38101"/>
                </a:cubicBezTo>
                <a:lnTo>
                  <a:pt x="2390775" y="495299"/>
                </a:lnTo>
                <a:cubicBezTo>
                  <a:pt x="2390775" y="516342"/>
                  <a:pt x="2373717" y="533400"/>
                  <a:pt x="2352674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6" name="Text 44"/>
          <p:cNvSpPr/>
          <p:nvPr/>
        </p:nvSpPr>
        <p:spPr>
          <a:xfrm>
            <a:off x="9153525" y="5067300"/>
            <a:ext cx="22955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Weak Scores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9153525" y="5257800"/>
            <a:ext cx="2305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Implementation Capacity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572250" y="5638800"/>
            <a:ext cx="4895850" cy="533400"/>
          </a:xfrm>
          <a:custGeom>
            <a:avLst/>
            <a:gdLst/>
            <a:ahLst/>
            <a:cxnLst/>
            <a:rect l="l" t="t" r="r" b="b"/>
            <a:pathLst>
              <a:path w="4895850" h="533400">
                <a:moveTo>
                  <a:pt x="38101" y="0"/>
                </a:moveTo>
                <a:lnTo>
                  <a:pt x="4857749" y="0"/>
                </a:lnTo>
                <a:cubicBezTo>
                  <a:pt x="4878792" y="0"/>
                  <a:pt x="4895850" y="17058"/>
                  <a:pt x="4895850" y="38101"/>
                </a:cubicBezTo>
                <a:lnTo>
                  <a:pt x="4895850" y="495299"/>
                </a:lnTo>
                <a:cubicBezTo>
                  <a:pt x="4895850" y="516342"/>
                  <a:pt x="4878792" y="533400"/>
                  <a:pt x="4857749" y="533400"/>
                </a:cubicBezTo>
                <a:lnTo>
                  <a:pt x="38101" y="533400"/>
                </a:lnTo>
                <a:cubicBezTo>
                  <a:pt x="17058" y="533400"/>
                  <a:pt x="0" y="516342"/>
                  <a:pt x="0" y="4952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9" name="Text 47"/>
          <p:cNvSpPr/>
          <p:nvPr/>
        </p:nvSpPr>
        <p:spPr>
          <a:xfrm>
            <a:off x="6648450" y="5715000"/>
            <a:ext cx="48006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Critical Gap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648450" y="5905500"/>
            <a:ext cx="4810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Subnational Adoption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Global Context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Research Motivation: A Global Challenge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1430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81000" y="1333500"/>
            <a:ext cx="5638800" cy="3857625"/>
          </a:xfrm>
          <a:custGeom>
            <a:avLst/>
            <a:gdLst/>
            <a:ahLst/>
            <a:cxnLst/>
            <a:rect l="l" t="t" r="r" b="b"/>
            <a:pathLst>
              <a:path w="5638800" h="3857625">
                <a:moveTo>
                  <a:pt x="76188" y="0"/>
                </a:moveTo>
                <a:lnTo>
                  <a:pt x="5562612" y="0"/>
                </a:lnTo>
                <a:cubicBezTo>
                  <a:pt x="5604689" y="0"/>
                  <a:pt x="5638800" y="34111"/>
                  <a:pt x="5638800" y="76188"/>
                </a:cubicBezTo>
                <a:lnTo>
                  <a:pt x="5638800" y="3781437"/>
                </a:lnTo>
                <a:cubicBezTo>
                  <a:pt x="5638800" y="3823514"/>
                  <a:pt x="5604689" y="3857625"/>
                  <a:pt x="5562612" y="3857625"/>
                </a:cubicBezTo>
                <a:lnTo>
                  <a:pt x="76188" y="3857625"/>
                </a:lnTo>
                <a:cubicBezTo>
                  <a:pt x="34111" y="3857625"/>
                  <a:pt x="0" y="3823514"/>
                  <a:pt x="0" y="3781437"/>
                </a:cubicBezTo>
                <a:lnTo>
                  <a:pt x="0" y="76188"/>
                </a:lnTo>
                <a:cubicBezTo>
                  <a:pt x="0" y="34111"/>
                  <a:pt x="34111" y="0"/>
                  <a:pt x="76188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6" name="Shape 4"/>
          <p:cNvSpPr/>
          <p:nvPr/>
        </p:nvSpPr>
        <p:spPr>
          <a:xfrm>
            <a:off x="576263" y="1504950"/>
            <a:ext cx="200025" cy="228600"/>
          </a:xfrm>
          <a:custGeom>
            <a:avLst/>
            <a:gdLst/>
            <a:ahLst/>
            <a:cxnLst/>
            <a:rect l="l" t="t" r="r" b="b"/>
            <a:pathLst>
              <a:path w="200025" h="228600">
                <a:moveTo>
                  <a:pt x="109791" y="-11564"/>
                </a:moveTo>
                <a:cubicBezTo>
                  <a:pt x="103808" y="-15225"/>
                  <a:pt x="96262" y="-15225"/>
                  <a:pt x="90279" y="-11564"/>
                </a:cubicBezTo>
                <a:cubicBezTo>
                  <a:pt x="79385" y="-4911"/>
                  <a:pt x="72643" y="-3125"/>
                  <a:pt x="59874" y="-3393"/>
                </a:cubicBezTo>
                <a:cubicBezTo>
                  <a:pt x="52864" y="-3572"/>
                  <a:pt x="46345" y="223"/>
                  <a:pt x="42952" y="6385"/>
                </a:cubicBezTo>
                <a:cubicBezTo>
                  <a:pt x="36835" y="17591"/>
                  <a:pt x="31879" y="22547"/>
                  <a:pt x="20672" y="28664"/>
                </a:cubicBezTo>
                <a:cubicBezTo>
                  <a:pt x="14511" y="32013"/>
                  <a:pt x="10760" y="38576"/>
                  <a:pt x="10894" y="45586"/>
                </a:cubicBezTo>
                <a:cubicBezTo>
                  <a:pt x="11207" y="58356"/>
                  <a:pt x="9376" y="65097"/>
                  <a:pt x="2724" y="75992"/>
                </a:cubicBezTo>
                <a:cubicBezTo>
                  <a:pt x="-938" y="81975"/>
                  <a:pt x="-938" y="89520"/>
                  <a:pt x="2724" y="95503"/>
                </a:cubicBezTo>
                <a:cubicBezTo>
                  <a:pt x="9376" y="106397"/>
                  <a:pt x="11162" y="113139"/>
                  <a:pt x="10894" y="125909"/>
                </a:cubicBezTo>
                <a:cubicBezTo>
                  <a:pt x="10716" y="132918"/>
                  <a:pt x="14511" y="139437"/>
                  <a:pt x="20672" y="142830"/>
                </a:cubicBezTo>
                <a:cubicBezTo>
                  <a:pt x="30540" y="148233"/>
                  <a:pt x="35540" y="152698"/>
                  <a:pt x="40809" y="161359"/>
                </a:cubicBezTo>
                <a:lnTo>
                  <a:pt x="19065" y="204713"/>
                </a:lnTo>
                <a:cubicBezTo>
                  <a:pt x="16431" y="210026"/>
                  <a:pt x="18574" y="216456"/>
                  <a:pt x="23842" y="219090"/>
                </a:cubicBezTo>
                <a:lnTo>
                  <a:pt x="62240" y="238289"/>
                </a:lnTo>
                <a:cubicBezTo>
                  <a:pt x="67374" y="240834"/>
                  <a:pt x="73625" y="238914"/>
                  <a:pt x="76393" y="233913"/>
                </a:cubicBezTo>
                <a:lnTo>
                  <a:pt x="99968" y="191453"/>
                </a:lnTo>
                <a:lnTo>
                  <a:pt x="123542" y="233913"/>
                </a:lnTo>
                <a:cubicBezTo>
                  <a:pt x="126310" y="238914"/>
                  <a:pt x="132561" y="240878"/>
                  <a:pt x="137696" y="238289"/>
                </a:cubicBezTo>
                <a:lnTo>
                  <a:pt x="176093" y="219090"/>
                </a:lnTo>
                <a:cubicBezTo>
                  <a:pt x="181407" y="216456"/>
                  <a:pt x="183550" y="210026"/>
                  <a:pt x="180871" y="204713"/>
                </a:cubicBezTo>
                <a:lnTo>
                  <a:pt x="159172" y="161315"/>
                </a:lnTo>
                <a:cubicBezTo>
                  <a:pt x="164396" y="152653"/>
                  <a:pt x="169441" y="148188"/>
                  <a:pt x="179308" y="142786"/>
                </a:cubicBezTo>
                <a:cubicBezTo>
                  <a:pt x="185470" y="139437"/>
                  <a:pt x="189220" y="132874"/>
                  <a:pt x="189086" y="125864"/>
                </a:cubicBezTo>
                <a:cubicBezTo>
                  <a:pt x="188774" y="113094"/>
                  <a:pt x="190604" y="106353"/>
                  <a:pt x="197257" y="95458"/>
                </a:cubicBezTo>
                <a:cubicBezTo>
                  <a:pt x="200918" y="89475"/>
                  <a:pt x="200918" y="81930"/>
                  <a:pt x="197257" y="75947"/>
                </a:cubicBezTo>
                <a:cubicBezTo>
                  <a:pt x="190604" y="65053"/>
                  <a:pt x="188818" y="58311"/>
                  <a:pt x="189086" y="45541"/>
                </a:cubicBezTo>
                <a:cubicBezTo>
                  <a:pt x="189265" y="38532"/>
                  <a:pt x="185470" y="32013"/>
                  <a:pt x="179308" y="28620"/>
                </a:cubicBezTo>
                <a:cubicBezTo>
                  <a:pt x="168101" y="22503"/>
                  <a:pt x="163145" y="17547"/>
                  <a:pt x="157029" y="6340"/>
                </a:cubicBezTo>
                <a:cubicBezTo>
                  <a:pt x="153680" y="179"/>
                  <a:pt x="147117" y="-3572"/>
                  <a:pt x="140107" y="-3438"/>
                </a:cubicBezTo>
                <a:cubicBezTo>
                  <a:pt x="127337" y="-3125"/>
                  <a:pt x="120595" y="-4956"/>
                  <a:pt x="109701" y="-11609"/>
                </a:cubicBezTo>
                <a:close/>
                <a:moveTo>
                  <a:pt x="100013" y="42863"/>
                </a:moveTo>
                <a:cubicBezTo>
                  <a:pt x="123669" y="42863"/>
                  <a:pt x="142875" y="62069"/>
                  <a:pt x="142875" y="85725"/>
                </a:cubicBezTo>
                <a:cubicBezTo>
                  <a:pt x="142875" y="109381"/>
                  <a:pt x="123669" y="128588"/>
                  <a:pt x="100013" y="128588"/>
                </a:cubicBezTo>
                <a:cubicBezTo>
                  <a:pt x="76356" y="128588"/>
                  <a:pt x="57150" y="109381"/>
                  <a:pt x="57150" y="85725"/>
                </a:cubicBezTo>
                <a:cubicBezTo>
                  <a:pt x="57150" y="62069"/>
                  <a:pt x="76356" y="42863"/>
                  <a:pt x="100012" y="42863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7" name="Text 5"/>
          <p:cNvSpPr/>
          <p:nvPr/>
        </p:nvSpPr>
        <p:spPr>
          <a:xfrm>
            <a:off x="933450" y="1485900"/>
            <a:ext cx="15811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Landmark US Study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33400" y="1866900"/>
            <a:ext cx="5400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Lawrence, Cui &amp; Ho (2023)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33400" y="2133600"/>
            <a:ext cx="5400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Best Paper Award, AAAI/ACM AIES 2023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33400" y="2438400"/>
            <a:ext cx="5334000" cy="685800"/>
          </a:xfrm>
          <a:custGeom>
            <a:avLst/>
            <a:gdLst/>
            <a:ahLst/>
            <a:cxnLst/>
            <a:rect l="l" t="t" r="r" b="b"/>
            <a:pathLst>
              <a:path w="5334000" h="685800">
                <a:moveTo>
                  <a:pt x="38103" y="0"/>
                </a:moveTo>
                <a:lnTo>
                  <a:pt x="5295897" y="0"/>
                </a:lnTo>
                <a:cubicBezTo>
                  <a:pt x="5316941" y="0"/>
                  <a:pt x="5334000" y="17059"/>
                  <a:pt x="5334000" y="38103"/>
                </a:cubicBezTo>
                <a:lnTo>
                  <a:pt x="5334000" y="647697"/>
                </a:lnTo>
                <a:cubicBezTo>
                  <a:pt x="5334000" y="668741"/>
                  <a:pt x="5316941" y="685800"/>
                  <a:pt x="5295897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09600" y="2514600"/>
            <a:ext cx="53244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27%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09600" y="2857500"/>
            <a:ext cx="5248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of requirements fully implemented by deadlines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33400" y="3200400"/>
            <a:ext cx="5334000" cy="685800"/>
          </a:xfrm>
          <a:custGeom>
            <a:avLst/>
            <a:gdLst/>
            <a:ahLst/>
            <a:cxnLst/>
            <a:rect l="l" t="t" r="r" b="b"/>
            <a:pathLst>
              <a:path w="5334000" h="685800">
                <a:moveTo>
                  <a:pt x="38103" y="0"/>
                </a:moveTo>
                <a:lnTo>
                  <a:pt x="5295897" y="0"/>
                </a:lnTo>
                <a:cubicBezTo>
                  <a:pt x="5316941" y="0"/>
                  <a:pt x="5334000" y="17059"/>
                  <a:pt x="5334000" y="38103"/>
                </a:cubicBezTo>
                <a:lnTo>
                  <a:pt x="5334000" y="647697"/>
                </a:lnTo>
                <a:cubicBezTo>
                  <a:pt x="5334000" y="668741"/>
                  <a:pt x="5316941" y="685800"/>
                  <a:pt x="5295897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09600" y="3276600"/>
            <a:ext cx="53244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88%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09600" y="3619500"/>
            <a:ext cx="5248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of agencies failed to submit required AI Plans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33400" y="3962400"/>
            <a:ext cx="5334000" cy="685800"/>
          </a:xfrm>
          <a:custGeom>
            <a:avLst/>
            <a:gdLst/>
            <a:ahLst/>
            <a:cxnLst/>
            <a:rect l="l" t="t" r="r" b="b"/>
            <a:pathLst>
              <a:path w="5334000" h="685800">
                <a:moveTo>
                  <a:pt x="38103" y="0"/>
                </a:moveTo>
                <a:lnTo>
                  <a:pt x="5295897" y="0"/>
                </a:lnTo>
                <a:cubicBezTo>
                  <a:pt x="5316941" y="0"/>
                  <a:pt x="5334000" y="17059"/>
                  <a:pt x="5334000" y="38103"/>
                </a:cubicBezTo>
                <a:lnTo>
                  <a:pt x="5334000" y="647697"/>
                </a:lnTo>
                <a:cubicBezTo>
                  <a:pt x="5334000" y="668741"/>
                  <a:pt x="5316941" y="685800"/>
                  <a:pt x="5295897" y="685800"/>
                </a:cubicBezTo>
                <a:lnTo>
                  <a:pt x="38103" y="685800"/>
                </a:lnTo>
                <a:cubicBezTo>
                  <a:pt x="17059" y="685800"/>
                  <a:pt x="0" y="668741"/>
                  <a:pt x="0" y="6476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09600" y="4038600"/>
            <a:ext cx="53244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~50%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09600" y="4381500"/>
            <a:ext cx="5248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had not published mandated AI use case inventories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33400" y="4767263"/>
            <a:ext cx="5334000" cy="9525"/>
          </a:xfrm>
          <a:custGeom>
            <a:avLst/>
            <a:gdLst/>
            <a:ahLst/>
            <a:cxnLst/>
            <a:rect l="l" t="t" r="r" b="b"/>
            <a:pathLst>
              <a:path w="5334000" h="9525">
                <a:moveTo>
                  <a:pt x="0" y="0"/>
                </a:moveTo>
                <a:lnTo>
                  <a:pt x="5334000" y="0"/>
                </a:lnTo>
                <a:lnTo>
                  <a:pt x="5334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A99A86">
              <a:alpha val="3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533400" y="4762500"/>
            <a:ext cx="5400675" cy="266700"/>
          </a:xfrm>
          <a:prstGeom prst="rect">
            <a:avLst/>
          </a:prstGeom>
          <a:noFill/>
          <a:ln/>
        </p:spPr>
        <p:txBody>
          <a:bodyPr wrap="square" lIns="0" tIns="7620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Examined 45 requirements across 220 federal agencies under three binding US laws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191250" y="1333500"/>
            <a:ext cx="5619750" cy="2562225"/>
          </a:xfrm>
          <a:custGeom>
            <a:avLst/>
            <a:gdLst/>
            <a:ahLst/>
            <a:cxnLst/>
            <a:rect l="l" t="t" r="r" b="b"/>
            <a:pathLst>
              <a:path w="5619750" h="2562225">
                <a:moveTo>
                  <a:pt x="38100" y="0"/>
                </a:moveTo>
                <a:lnTo>
                  <a:pt x="5543549" y="0"/>
                </a:lnTo>
                <a:cubicBezTo>
                  <a:pt x="5585606" y="0"/>
                  <a:pt x="5619750" y="34144"/>
                  <a:pt x="5619750" y="76201"/>
                </a:cubicBezTo>
                <a:lnTo>
                  <a:pt x="5619750" y="2486024"/>
                </a:lnTo>
                <a:cubicBezTo>
                  <a:pt x="5619750" y="2528081"/>
                  <a:pt x="5585606" y="2562225"/>
                  <a:pt x="5543549" y="2562225"/>
                </a:cubicBezTo>
                <a:lnTo>
                  <a:pt x="38100" y="2562225"/>
                </a:lnTo>
                <a:cubicBezTo>
                  <a:pt x="17072" y="2562225"/>
                  <a:pt x="0" y="2545153"/>
                  <a:pt x="0" y="25241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191250" y="1333500"/>
            <a:ext cx="38100" cy="2562225"/>
          </a:xfrm>
          <a:custGeom>
            <a:avLst/>
            <a:gdLst/>
            <a:ahLst/>
            <a:cxnLst/>
            <a:rect l="l" t="t" r="r" b="b"/>
            <a:pathLst>
              <a:path w="38100" h="2562225">
                <a:moveTo>
                  <a:pt x="38100" y="0"/>
                </a:moveTo>
                <a:lnTo>
                  <a:pt x="38100" y="0"/>
                </a:lnTo>
                <a:lnTo>
                  <a:pt x="38100" y="2562225"/>
                </a:lnTo>
                <a:lnTo>
                  <a:pt x="38100" y="2562225"/>
                </a:lnTo>
                <a:cubicBezTo>
                  <a:pt x="17072" y="2562225"/>
                  <a:pt x="0" y="2545153"/>
                  <a:pt x="0" y="25241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3" name="Text 21"/>
          <p:cNvSpPr/>
          <p:nvPr/>
        </p:nvSpPr>
        <p:spPr>
          <a:xfrm>
            <a:off x="6362700" y="1485900"/>
            <a:ext cx="53911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Three Compounding Factors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6362700" y="18669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5" name="Text 23"/>
          <p:cNvSpPr/>
          <p:nvPr/>
        </p:nvSpPr>
        <p:spPr>
          <a:xfrm>
            <a:off x="6329363" y="1866900"/>
            <a:ext cx="3714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781800" y="1866900"/>
            <a:ext cx="3143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Insufficient Bureaucratic Capacity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781800" y="2095500"/>
            <a:ext cx="3133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Lack of technical expertise and institutional resources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62700" y="23622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9" name="Text 27"/>
          <p:cNvSpPr/>
          <p:nvPr/>
        </p:nvSpPr>
        <p:spPr>
          <a:xfrm>
            <a:off x="6329363" y="2362200"/>
            <a:ext cx="3714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781800" y="2362200"/>
            <a:ext cx="3429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Ambiguity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781800" y="2590800"/>
            <a:ext cx="34194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Unclear mandate definitions and implementation guidance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62700" y="28575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3" name="Text 31"/>
          <p:cNvSpPr/>
          <p:nvPr/>
        </p:nvSpPr>
        <p:spPr>
          <a:xfrm>
            <a:off x="6329363" y="2857500"/>
            <a:ext cx="3714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781800" y="2857500"/>
            <a:ext cx="3343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Lack of Leadership Prioritization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781800" y="3086100"/>
            <a:ext cx="3333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Insufficient senior-level attention and resource allocation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191250" y="4048125"/>
            <a:ext cx="5619750" cy="1143000"/>
          </a:xfrm>
          <a:custGeom>
            <a:avLst/>
            <a:gdLst/>
            <a:ahLst/>
            <a:cxnLst/>
            <a:rect l="l" t="t" r="r" b="b"/>
            <a:pathLst>
              <a:path w="5619750" h="1143000">
                <a:moveTo>
                  <a:pt x="38100" y="0"/>
                </a:moveTo>
                <a:lnTo>
                  <a:pt x="5543546" y="0"/>
                </a:lnTo>
                <a:cubicBezTo>
                  <a:pt x="5585632" y="0"/>
                  <a:pt x="5619750" y="34118"/>
                  <a:pt x="5619750" y="76204"/>
                </a:cubicBezTo>
                <a:lnTo>
                  <a:pt x="5619750" y="1066796"/>
                </a:lnTo>
                <a:cubicBezTo>
                  <a:pt x="5619750" y="1108882"/>
                  <a:pt x="5585632" y="1143000"/>
                  <a:pt x="5543546" y="1143000"/>
                </a:cubicBezTo>
                <a:lnTo>
                  <a:pt x="38100" y="1143000"/>
                </a:lnTo>
                <a:cubicBezTo>
                  <a:pt x="17072" y="1143000"/>
                  <a:pt x="0" y="1125928"/>
                  <a:pt x="0" y="1104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6191250" y="4048125"/>
            <a:ext cx="38100" cy="1143000"/>
          </a:xfrm>
          <a:custGeom>
            <a:avLst/>
            <a:gdLst/>
            <a:ahLst/>
            <a:cxnLst/>
            <a:rect l="l" t="t" r="r" b="b"/>
            <a:pathLst>
              <a:path w="38100" h="1143000">
                <a:moveTo>
                  <a:pt x="38100" y="0"/>
                </a:moveTo>
                <a:lnTo>
                  <a:pt x="38100" y="0"/>
                </a:lnTo>
                <a:lnTo>
                  <a:pt x="38100" y="1143000"/>
                </a:lnTo>
                <a:lnTo>
                  <a:pt x="38100" y="1143000"/>
                </a:lnTo>
                <a:cubicBezTo>
                  <a:pt x="17072" y="1143000"/>
                  <a:pt x="0" y="1125928"/>
                  <a:pt x="0" y="1104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8" name="Text 36"/>
          <p:cNvSpPr/>
          <p:nvPr/>
        </p:nvSpPr>
        <p:spPr>
          <a:xfrm>
            <a:off x="6362700" y="4200525"/>
            <a:ext cx="53816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Critical Question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362700" y="4543425"/>
            <a:ext cx="5372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"If the world's most advanced AI ecosystem struggles with implementation,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mechanisms explain variation across national contexts?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381000" y="5353050"/>
            <a:ext cx="3705225" cy="914400"/>
          </a:xfrm>
          <a:custGeom>
            <a:avLst/>
            <a:gdLst/>
            <a:ahLst/>
            <a:cxnLst/>
            <a:rect l="l" t="t" r="r" b="b"/>
            <a:pathLst>
              <a:path w="3705225" h="914400">
                <a:moveTo>
                  <a:pt x="19050" y="0"/>
                </a:moveTo>
                <a:lnTo>
                  <a:pt x="3686175" y="0"/>
                </a:lnTo>
                <a:cubicBezTo>
                  <a:pt x="3696689" y="0"/>
                  <a:pt x="3705225" y="8536"/>
                  <a:pt x="3705225" y="19050"/>
                </a:cubicBezTo>
                <a:lnTo>
                  <a:pt x="3705225" y="838203"/>
                </a:lnTo>
                <a:cubicBezTo>
                  <a:pt x="3705225" y="880285"/>
                  <a:pt x="3671110" y="914400"/>
                  <a:pt x="3629028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10196"/>
              </a:srgbClr>
            </a:outerShdw>
          </a:effectLst>
        </p:spPr>
      </p:sp>
      <p:sp>
        <p:nvSpPr>
          <p:cNvPr id="41" name="Shape 39"/>
          <p:cNvSpPr/>
          <p:nvPr/>
        </p:nvSpPr>
        <p:spPr>
          <a:xfrm>
            <a:off x="381000" y="5353050"/>
            <a:ext cx="3705225" cy="19050"/>
          </a:xfrm>
          <a:custGeom>
            <a:avLst/>
            <a:gdLst/>
            <a:ahLst/>
            <a:cxnLst/>
            <a:rect l="l" t="t" r="r" b="b"/>
            <a:pathLst>
              <a:path w="3705225" h="19050">
                <a:moveTo>
                  <a:pt x="19050" y="0"/>
                </a:moveTo>
                <a:lnTo>
                  <a:pt x="3686175" y="0"/>
                </a:lnTo>
                <a:cubicBezTo>
                  <a:pt x="3696689" y="0"/>
                  <a:pt x="3705225" y="8536"/>
                  <a:pt x="3705225" y="19050"/>
                </a:cubicBezTo>
                <a:lnTo>
                  <a:pt x="3705225" y="19050"/>
                </a:lnTo>
                <a:lnTo>
                  <a:pt x="0" y="19050"/>
                </a:ln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2" name="Shape 40"/>
          <p:cNvSpPr/>
          <p:nvPr/>
        </p:nvSpPr>
        <p:spPr>
          <a:xfrm>
            <a:off x="519113" y="55054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6743" y="95369"/>
                </a:moveTo>
                <a:cubicBezTo>
                  <a:pt x="18150" y="96072"/>
                  <a:pt x="19757" y="96441"/>
                  <a:pt x="21431" y="96441"/>
                </a:cubicBezTo>
                <a:lnTo>
                  <a:pt x="38409" y="96441"/>
                </a:lnTo>
                <a:cubicBezTo>
                  <a:pt x="41255" y="96441"/>
                  <a:pt x="43968" y="97579"/>
                  <a:pt x="45977" y="99588"/>
                </a:cubicBezTo>
                <a:lnTo>
                  <a:pt x="50430" y="104042"/>
                </a:lnTo>
                <a:cubicBezTo>
                  <a:pt x="52440" y="106051"/>
                  <a:pt x="55152" y="107190"/>
                  <a:pt x="57998" y="107190"/>
                </a:cubicBezTo>
                <a:lnTo>
                  <a:pt x="64260" y="107190"/>
                </a:lnTo>
                <a:cubicBezTo>
                  <a:pt x="70187" y="107190"/>
                  <a:pt x="74976" y="102401"/>
                  <a:pt x="74976" y="96474"/>
                </a:cubicBezTo>
                <a:lnTo>
                  <a:pt x="74976" y="83080"/>
                </a:lnTo>
                <a:cubicBezTo>
                  <a:pt x="74976" y="78626"/>
                  <a:pt x="78559" y="75043"/>
                  <a:pt x="83013" y="75043"/>
                </a:cubicBezTo>
                <a:cubicBezTo>
                  <a:pt x="87466" y="75043"/>
                  <a:pt x="91049" y="71460"/>
                  <a:pt x="91049" y="67006"/>
                </a:cubicBezTo>
                <a:lnTo>
                  <a:pt x="91049" y="52707"/>
                </a:lnTo>
                <a:cubicBezTo>
                  <a:pt x="91049" y="49861"/>
                  <a:pt x="92188" y="47149"/>
                  <a:pt x="94197" y="45140"/>
                </a:cubicBezTo>
                <a:lnTo>
                  <a:pt x="98651" y="40686"/>
                </a:lnTo>
                <a:cubicBezTo>
                  <a:pt x="100660" y="38677"/>
                  <a:pt x="101798" y="35964"/>
                  <a:pt x="101798" y="33118"/>
                </a:cubicBezTo>
                <a:lnTo>
                  <a:pt x="101798" y="19087"/>
                </a:lnTo>
                <a:cubicBezTo>
                  <a:pt x="101798" y="18685"/>
                  <a:pt x="101765" y="18317"/>
                  <a:pt x="101731" y="17915"/>
                </a:cubicBezTo>
                <a:cubicBezTo>
                  <a:pt x="96575" y="16710"/>
                  <a:pt x="91217" y="16073"/>
                  <a:pt x="85725" y="16073"/>
                </a:cubicBezTo>
                <a:cubicBezTo>
                  <a:pt x="47249" y="16073"/>
                  <a:pt x="16073" y="47249"/>
                  <a:pt x="16073" y="85725"/>
                </a:cubicBezTo>
                <a:cubicBezTo>
                  <a:pt x="16073" y="89007"/>
                  <a:pt x="16308" y="92221"/>
                  <a:pt x="16743" y="95369"/>
                </a:cubicBezTo>
                <a:close/>
                <a:moveTo>
                  <a:pt x="151794" y="107859"/>
                </a:moveTo>
                <a:cubicBezTo>
                  <a:pt x="150722" y="107391"/>
                  <a:pt x="149550" y="107156"/>
                  <a:pt x="148277" y="107156"/>
                </a:cubicBezTo>
                <a:lnTo>
                  <a:pt x="144661" y="107156"/>
                </a:lnTo>
                <a:cubicBezTo>
                  <a:pt x="141714" y="107156"/>
                  <a:pt x="139303" y="104745"/>
                  <a:pt x="139303" y="101798"/>
                </a:cubicBezTo>
                <a:cubicBezTo>
                  <a:pt x="139303" y="98852"/>
                  <a:pt x="136892" y="96441"/>
                  <a:pt x="133945" y="96441"/>
                </a:cubicBezTo>
                <a:lnTo>
                  <a:pt x="122326" y="96441"/>
                </a:lnTo>
                <a:cubicBezTo>
                  <a:pt x="119479" y="96441"/>
                  <a:pt x="116767" y="97579"/>
                  <a:pt x="114758" y="99588"/>
                </a:cubicBezTo>
                <a:lnTo>
                  <a:pt x="99588" y="114758"/>
                </a:lnTo>
                <a:cubicBezTo>
                  <a:pt x="97579" y="116767"/>
                  <a:pt x="96441" y="119479"/>
                  <a:pt x="96441" y="122326"/>
                </a:cubicBezTo>
                <a:lnTo>
                  <a:pt x="96441" y="128588"/>
                </a:lnTo>
                <a:cubicBezTo>
                  <a:pt x="96441" y="134515"/>
                  <a:pt x="101229" y="139303"/>
                  <a:pt x="107156" y="139303"/>
                </a:cubicBezTo>
                <a:lnTo>
                  <a:pt x="113418" y="139303"/>
                </a:lnTo>
                <a:cubicBezTo>
                  <a:pt x="116265" y="139303"/>
                  <a:pt x="118977" y="140442"/>
                  <a:pt x="120986" y="142451"/>
                </a:cubicBezTo>
                <a:cubicBezTo>
                  <a:pt x="121723" y="143188"/>
                  <a:pt x="122560" y="143824"/>
                  <a:pt x="123431" y="144293"/>
                </a:cubicBezTo>
                <a:cubicBezTo>
                  <a:pt x="136591" y="135787"/>
                  <a:pt x="146704" y="122995"/>
                  <a:pt x="151760" y="107859"/>
                </a:cubicBezTo>
                <a:close/>
                <a:moveTo>
                  <a:pt x="0" y="85725"/>
                </a:moveTo>
                <a:cubicBezTo>
                  <a:pt x="0" y="38412"/>
                  <a:pt x="38412" y="0"/>
                  <a:pt x="85725" y="0"/>
                </a:cubicBezTo>
                <a:cubicBezTo>
                  <a:pt x="133038" y="0"/>
                  <a:pt x="171450" y="38412"/>
                  <a:pt x="171450" y="85725"/>
                </a:cubicBezTo>
                <a:cubicBezTo>
                  <a:pt x="171450" y="133038"/>
                  <a:pt x="133038" y="171450"/>
                  <a:pt x="85725" y="171450"/>
                </a:cubicBezTo>
                <a:cubicBezTo>
                  <a:pt x="38412" y="171450"/>
                  <a:pt x="0" y="133038"/>
                  <a:pt x="0" y="85725"/>
                </a:cubicBezTo>
                <a:close/>
                <a:moveTo>
                  <a:pt x="42863" y="123230"/>
                </a:moveTo>
                <a:cubicBezTo>
                  <a:pt x="42863" y="126176"/>
                  <a:pt x="45274" y="128588"/>
                  <a:pt x="48220" y="128588"/>
                </a:cubicBezTo>
                <a:lnTo>
                  <a:pt x="58936" y="128588"/>
                </a:lnTo>
                <a:cubicBezTo>
                  <a:pt x="61883" y="128588"/>
                  <a:pt x="64294" y="126176"/>
                  <a:pt x="64294" y="123230"/>
                </a:cubicBezTo>
                <a:cubicBezTo>
                  <a:pt x="64294" y="120283"/>
                  <a:pt x="61883" y="117872"/>
                  <a:pt x="58936" y="117872"/>
                </a:cubicBezTo>
                <a:lnTo>
                  <a:pt x="48220" y="117872"/>
                </a:lnTo>
                <a:cubicBezTo>
                  <a:pt x="45274" y="117872"/>
                  <a:pt x="42863" y="120283"/>
                  <a:pt x="42863" y="123230"/>
                </a:cubicBezTo>
                <a:close/>
                <a:moveTo>
                  <a:pt x="91083" y="85725"/>
                </a:moveTo>
                <a:cubicBezTo>
                  <a:pt x="88136" y="85725"/>
                  <a:pt x="85725" y="88136"/>
                  <a:pt x="85725" y="91083"/>
                </a:cubicBezTo>
                <a:lnTo>
                  <a:pt x="85725" y="101798"/>
                </a:lnTo>
                <a:cubicBezTo>
                  <a:pt x="85725" y="104745"/>
                  <a:pt x="88136" y="107156"/>
                  <a:pt x="91083" y="107156"/>
                </a:cubicBezTo>
                <a:cubicBezTo>
                  <a:pt x="94030" y="107156"/>
                  <a:pt x="96441" y="104745"/>
                  <a:pt x="96441" y="101798"/>
                </a:cubicBezTo>
                <a:lnTo>
                  <a:pt x="96441" y="91083"/>
                </a:lnTo>
                <a:cubicBezTo>
                  <a:pt x="96441" y="88136"/>
                  <a:pt x="94030" y="85725"/>
                  <a:pt x="91083" y="85725"/>
                </a:cubicBezTo>
                <a:close/>
                <a:moveTo>
                  <a:pt x="107156" y="48220"/>
                </a:moveTo>
                <a:lnTo>
                  <a:pt x="107156" y="58936"/>
                </a:lnTo>
                <a:cubicBezTo>
                  <a:pt x="107156" y="61883"/>
                  <a:pt x="109567" y="64294"/>
                  <a:pt x="112514" y="64294"/>
                </a:cubicBezTo>
                <a:cubicBezTo>
                  <a:pt x="115461" y="64294"/>
                  <a:pt x="117872" y="61883"/>
                  <a:pt x="117872" y="58936"/>
                </a:cubicBezTo>
                <a:lnTo>
                  <a:pt x="117872" y="48220"/>
                </a:lnTo>
                <a:cubicBezTo>
                  <a:pt x="117872" y="45274"/>
                  <a:pt x="115461" y="42863"/>
                  <a:pt x="112514" y="42863"/>
                </a:cubicBezTo>
                <a:cubicBezTo>
                  <a:pt x="109567" y="42863"/>
                  <a:pt x="107156" y="45274"/>
                  <a:pt x="107156" y="4822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3" name="Text 41"/>
          <p:cNvSpPr/>
          <p:nvPr/>
        </p:nvSpPr>
        <p:spPr>
          <a:xfrm>
            <a:off x="785813" y="5476875"/>
            <a:ext cx="11715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India's Experience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495300" y="5781675"/>
            <a:ext cx="35433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NITI Aayog's 2018 strategy remained unchanged for </a:t>
            </a:r>
            <a:pPr>
              <a:lnSpc>
                <a:spcPct val="110000"/>
              </a:lnSpc>
            </a:pPr>
            <a:r>
              <a:rPr lang="en-US" sz="105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84 months</a:t>
            </a:r>
            <a:pPr>
              <a:lnSpc>
                <a:spcPct val="11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until March 2024 IndiaAI Mission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4241750" y="5353050"/>
            <a:ext cx="3705225" cy="914400"/>
          </a:xfrm>
          <a:custGeom>
            <a:avLst/>
            <a:gdLst/>
            <a:ahLst/>
            <a:cxnLst/>
            <a:rect l="l" t="t" r="r" b="b"/>
            <a:pathLst>
              <a:path w="3705225" h="914400">
                <a:moveTo>
                  <a:pt x="19050" y="0"/>
                </a:moveTo>
                <a:lnTo>
                  <a:pt x="3686175" y="0"/>
                </a:lnTo>
                <a:cubicBezTo>
                  <a:pt x="3696689" y="0"/>
                  <a:pt x="3705225" y="8536"/>
                  <a:pt x="3705225" y="19050"/>
                </a:cubicBezTo>
                <a:lnTo>
                  <a:pt x="3705225" y="838203"/>
                </a:lnTo>
                <a:cubicBezTo>
                  <a:pt x="3705225" y="880285"/>
                  <a:pt x="3671110" y="914400"/>
                  <a:pt x="3629028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10196"/>
              </a:srgbClr>
            </a:outerShdw>
          </a:effectLst>
        </p:spPr>
      </p:sp>
      <p:sp>
        <p:nvSpPr>
          <p:cNvPr id="46" name="Shape 44"/>
          <p:cNvSpPr/>
          <p:nvPr/>
        </p:nvSpPr>
        <p:spPr>
          <a:xfrm>
            <a:off x="4241750" y="5353050"/>
            <a:ext cx="3705225" cy="19050"/>
          </a:xfrm>
          <a:custGeom>
            <a:avLst/>
            <a:gdLst/>
            <a:ahLst/>
            <a:cxnLst/>
            <a:rect l="l" t="t" r="r" b="b"/>
            <a:pathLst>
              <a:path w="3705225" h="19050">
                <a:moveTo>
                  <a:pt x="19050" y="0"/>
                </a:moveTo>
                <a:lnTo>
                  <a:pt x="3686175" y="0"/>
                </a:lnTo>
                <a:cubicBezTo>
                  <a:pt x="3696689" y="0"/>
                  <a:pt x="3705225" y="8536"/>
                  <a:pt x="3705225" y="19050"/>
                </a:cubicBezTo>
                <a:lnTo>
                  <a:pt x="3705225" y="19050"/>
                </a:lnTo>
                <a:lnTo>
                  <a:pt x="0" y="19050"/>
                </a:ln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47" name="Shape 45"/>
          <p:cNvSpPr/>
          <p:nvPr/>
        </p:nvSpPr>
        <p:spPr>
          <a:xfrm>
            <a:off x="4379863" y="55054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21431" y="21431"/>
                </a:moveTo>
                <a:cubicBezTo>
                  <a:pt x="21431" y="15504"/>
                  <a:pt x="16643" y="10716"/>
                  <a:pt x="10716" y="10716"/>
                </a:cubicBezTo>
                <a:cubicBezTo>
                  <a:pt x="4789" y="10716"/>
                  <a:pt x="0" y="15504"/>
                  <a:pt x="0" y="21431"/>
                </a:cubicBezTo>
                <a:lnTo>
                  <a:pt x="0" y="133945"/>
                </a:lnTo>
                <a:cubicBezTo>
                  <a:pt x="0" y="148746"/>
                  <a:pt x="11988" y="160734"/>
                  <a:pt x="26789" y="160734"/>
                </a:cubicBezTo>
                <a:lnTo>
                  <a:pt x="160734" y="160734"/>
                </a:lnTo>
                <a:cubicBezTo>
                  <a:pt x="166661" y="160734"/>
                  <a:pt x="171450" y="155946"/>
                  <a:pt x="171450" y="150019"/>
                </a:cubicBezTo>
                <a:cubicBezTo>
                  <a:pt x="171450" y="144092"/>
                  <a:pt x="166661" y="139303"/>
                  <a:pt x="160734" y="139303"/>
                </a:cubicBezTo>
                <a:lnTo>
                  <a:pt x="26789" y="139303"/>
                </a:lnTo>
                <a:cubicBezTo>
                  <a:pt x="23842" y="139303"/>
                  <a:pt x="21431" y="136892"/>
                  <a:pt x="21431" y="133945"/>
                </a:cubicBezTo>
                <a:lnTo>
                  <a:pt x="21431" y="21431"/>
                </a:lnTo>
                <a:close/>
                <a:moveTo>
                  <a:pt x="157587" y="50430"/>
                </a:moveTo>
                <a:cubicBezTo>
                  <a:pt x="161772" y="46245"/>
                  <a:pt x="161772" y="39447"/>
                  <a:pt x="157587" y="35261"/>
                </a:cubicBezTo>
                <a:cubicBezTo>
                  <a:pt x="153401" y="31075"/>
                  <a:pt x="146603" y="31075"/>
                  <a:pt x="142417" y="35261"/>
                </a:cubicBezTo>
                <a:lnTo>
                  <a:pt x="107156" y="70556"/>
                </a:lnTo>
                <a:lnTo>
                  <a:pt x="87935" y="51368"/>
                </a:lnTo>
                <a:cubicBezTo>
                  <a:pt x="83749" y="47182"/>
                  <a:pt x="76952" y="47182"/>
                  <a:pt x="72766" y="51368"/>
                </a:cubicBezTo>
                <a:lnTo>
                  <a:pt x="40619" y="83515"/>
                </a:lnTo>
                <a:cubicBezTo>
                  <a:pt x="36433" y="87701"/>
                  <a:pt x="36433" y="94498"/>
                  <a:pt x="40619" y="98684"/>
                </a:cubicBezTo>
                <a:cubicBezTo>
                  <a:pt x="44805" y="102870"/>
                  <a:pt x="51602" y="102870"/>
                  <a:pt x="55788" y="98684"/>
                </a:cubicBezTo>
                <a:lnTo>
                  <a:pt x="80367" y="74105"/>
                </a:lnTo>
                <a:lnTo>
                  <a:pt x="99588" y="93326"/>
                </a:lnTo>
                <a:cubicBezTo>
                  <a:pt x="103774" y="97512"/>
                  <a:pt x="110572" y="97512"/>
                  <a:pt x="114758" y="93326"/>
                </a:cubicBezTo>
                <a:lnTo>
                  <a:pt x="157620" y="50464"/>
                </a:ln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48" name="Text 46"/>
          <p:cNvSpPr/>
          <p:nvPr/>
        </p:nvSpPr>
        <p:spPr>
          <a:xfrm>
            <a:off x="4646563" y="5476875"/>
            <a:ext cx="1209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Strategic Paralysis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4356050" y="5781675"/>
            <a:ext cx="35433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While China revised strategy every 12-18 months and US every 18-24 months, India stagnated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102575" y="5353050"/>
            <a:ext cx="3705225" cy="914400"/>
          </a:xfrm>
          <a:custGeom>
            <a:avLst/>
            <a:gdLst/>
            <a:ahLst/>
            <a:cxnLst/>
            <a:rect l="l" t="t" r="r" b="b"/>
            <a:pathLst>
              <a:path w="3705225" h="914400">
                <a:moveTo>
                  <a:pt x="19050" y="0"/>
                </a:moveTo>
                <a:lnTo>
                  <a:pt x="3686175" y="0"/>
                </a:lnTo>
                <a:cubicBezTo>
                  <a:pt x="3696689" y="0"/>
                  <a:pt x="3705225" y="8536"/>
                  <a:pt x="3705225" y="19050"/>
                </a:cubicBezTo>
                <a:lnTo>
                  <a:pt x="3705225" y="838203"/>
                </a:lnTo>
                <a:cubicBezTo>
                  <a:pt x="3705225" y="880285"/>
                  <a:pt x="3671110" y="914400"/>
                  <a:pt x="3629028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8575" dist="9525" dir="5400000">
              <a:srgbClr val="000000">
                <a:alpha val="10196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8102575" y="5353050"/>
            <a:ext cx="3705225" cy="19050"/>
          </a:xfrm>
          <a:custGeom>
            <a:avLst/>
            <a:gdLst/>
            <a:ahLst/>
            <a:cxnLst/>
            <a:rect l="l" t="t" r="r" b="b"/>
            <a:pathLst>
              <a:path w="3705225" h="19050">
                <a:moveTo>
                  <a:pt x="19050" y="0"/>
                </a:moveTo>
                <a:lnTo>
                  <a:pt x="3686175" y="0"/>
                </a:lnTo>
                <a:cubicBezTo>
                  <a:pt x="3696689" y="0"/>
                  <a:pt x="3705225" y="8536"/>
                  <a:pt x="3705225" y="19050"/>
                </a:cubicBezTo>
                <a:lnTo>
                  <a:pt x="3705225" y="19050"/>
                </a:lnTo>
                <a:lnTo>
                  <a:pt x="0" y="19050"/>
                </a:lnTo>
                <a:lnTo>
                  <a:pt x="0" y="19050"/>
                </a:lnTo>
                <a:cubicBezTo>
                  <a:pt x="0" y="8536"/>
                  <a:pt x="8536" y="0"/>
                  <a:pt x="1905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2" name="Shape 50"/>
          <p:cNvSpPr/>
          <p:nvPr/>
        </p:nvSpPr>
        <p:spPr>
          <a:xfrm>
            <a:off x="8219256" y="5505450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28588" y="10716"/>
                </a:moveTo>
                <a:lnTo>
                  <a:pt x="171450" y="10716"/>
                </a:lnTo>
                <a:cubicBezTo>
                  <a:pt x="177377" y="10716"/>
                  <a:pt x="182166" y="15504"/>
                  <a:pt x="182166" y="21431"/>
                </a:cubicBezTo>
                <a:cubicBezTo>
                  <a:pt x="182166" y="27358"/>
                  <a:pt x="177377" y="32147"/>
                  <a:pt x="171450" y="32147"/>
                </a:cubicBezTo>
                <a:lnTo>
                  <a:pt x="133410" y="32147"/>
                </a:lnTo>
                <a:cubicBezTo>
                  <a:pt x="131668" y="40786"/>
                  <a:pt x="125741" y="47919"/>
                  <a:pt x="117872" y="51335"/>
                </a:cubicBezTo>
                <a:lnTo>
                  <a:pt x="117872" y="150019"/>
                </a:lnTo>
                <a:lnTo>
                  <a:pt x="171450" y="150019"/>
                </a:lnTo>
                <a:cubicBezTo>
                  <a:pt x="177377" y="150019"/>
                  <a:pt x="182166" y="154807"/>
                  <a:pt x="182166" y="160734"/>
                </a:cubicBezTo>
                <a:cubicBezTo>
                  <a:pt x="182166" y="166661"/>
                  <a:pt x="177377" y="171450"/>
                  <a:pt x="171450" y="171450"/>
                </a:cubicBezTo>
                <a:lnTo>
                  <a:pt x="42863" y="171450"/>
                </a:lnTo>
                <a:cubicBezTo>
                  <a:pt x="36935" y="171450"/>
                  <a:pt x="32147" y="166661"/>
                  <a:pt x="32147" y="160734"/>
                </a:cubicBezTo>
                <a:cubicBezTo>
                  <a:pt x="32147" y="154807"/>
                  <a:pt x="36935" y="150019"/>
                  <a:pt x="42863" y="150019"/>
                </a:cubicBezTo>
                <a:lnTo>
                  <a:pt x="96441" y="150019"/>
                </a:lnTo>
                <a:lnTo>
                  <a:pt x="96441" y="51335"/>
                </a:lnTo>
                <a:cubicBezTo>
                  <a:pt x="88571" y="47885"/>
                  <a:pt x="82644" y="40753"/>
                  <a:pt x="80903" y="32147"/>
                </a:cubicBezTo>
                <a:lnTo>
                  <a:pt x="42863" y="32147"/>
                </a:lnTo>
                <a:cubicBezTo>
                  <a:pt x="36935" y="32147"/>
                  <a:pt x="32147" y="27358"/>
                  <a:pt x="32147" y="21431"/>
                </a:cubicBezTo>
                <a:cubicBezTo>
                  <a:pt x="32147" y="15504"/>
                  <a:pt x="36935" y="10716"/>
                  <a:pt x="42863" y="10716"/>
                </a:cubicBezTo>
                <a:lnTo>
                  <a:pt x="85725" y="10716"/>
                </a:lnTo>
                <a:cubicBezTo>
                  <a:pt x="90614" y="4219"/>
                  <a:pt x="98383" y="0"/>
                  <a:pt x="107156" y="0"/>
                </a:cubicBezTo>
                <a:cubicBezTo>
                  <a:pt x="115930" y="0"/>
                  <a:pt x="123698" y="4219"/>
                  <a:pt x="128588" y="10716"/>
                </a:cubicBezTo>
                <a:close/>
                <a:moveTo>
                  <a:pt x="147206" y="107156"/>
                </a:moveTo>
                <a:lnTo>
                  <a:pt x="195694" y="107156"/>
                </a:lnTo>
                <a:lnTo>
                  <a:pt x="171450" y="65566"/>
                </a:lnTo>
                <a:lnTo>
                  <a:pt x="147206" y="107156"/>
                </a:lnTo>
                <a:close/>
                <a:moveTo>
                  <a:pt x="171450" y="139303"/>
                </a:moveTo>
                <a:cubicBezTo>
                  <a:pt x="150387" y="139303"/>
                  <a:pt x="132874" y="127918"/>
                  <a:pt x="129257" y="112882"/>
                </a:cubicBezTo>
                <a:cubicBezTo>
                  <a:pt x="128387" y="109199"/>
                  <a:pt x="129592" y="105415"/>
                  <a:pt x="131501" y="102133"/>
                </a:cubicBezTo>
                <a:lnTo>
                  <a:pt x="163380" y="47484"/>
                </a:lnTo>
                <a:cubicBezTo>
                  <a:pt x="165054" y="44604"/>
                  <a:pt x="168135" y="42863"/>
                  <a:pt x="171450" y="42863"/>
                </a:cubicBezTo>
                <a:cubicBezTo>
                  <a:pt x="174765" y="42863"/>
                  <a:pt x="177846" y="44637"/>
                  <a:pt x="179520" y="47484"/>
                </a:cubicBezTo>
                <a:lnTo>
                  <a:pt x="211399" y="102133"/>
                </a:lnTo>
                <a:cubicBezTo>
                  <a:pt x="213308" y="105415"/>
                  <a:pt x="214513" y="109199"/>
                  <a:pt x="213643" y="112882"/>
                </a:cubicBezTo>
                <a:cubicBezTo>
                  <a:pt x="210026" y="127884"/>
                  <a:pt x="192513" y="139303"/>
                  <a:pt x="171450" y="139303"/>
                </a:cubicBezTo>
                <a:close/>
                <a:moveTo>
                  <a:pt x="42461" y="65566"/>
                </a:moveTo>
                <a:lnTo>
                  <a:pt x="18217" y="107156"/>
                </a:lnTo>
                <a:lnTo>
                  <a:pt x="66738" y="107156"/>
                </a:lnTo>
                <a:lnTo>
                  <a:pt x="42461" y="65566"/>
                </a:lnTo>
                <a:close/>
                <a:moveTo>
                  <a:pt x="301" y="112882"/>
                </a:moveTo>
                <a:cubicBezTo>
                  <a:pt x="-569" y="109199"/>
                  <a:pt x="636" y="105415"/>
                  <a:pt x="2545" y="102133"/>
                </a:cubicBezTo>
                <a:lnTo>
                  <a:pt x="34424" y="47484"/>
                </a:lnTo>
                <a:cubicBezTo>
                  <a:pt x="36098" y="44604"/>
                  <a:pt x="39179" y="42863"/>
                  <a:pt x="42494" y="42863"/>
                </a:cubicBezTo>
                <a:cubicBezTo>
                  <a:pt x="45809" y="42863"/>
                  <a:pt x="48890" y="44637"/>
                  <a:pt x="50564" y="47484"/>
                </a:cubicBezTo>
                <a:lnTo>
                  <a:pt x="82443" y="102133"/>
                </a:lnTo>
                <a:cubicBezTo>
                  <a:pt x="84352" y="105415"/>
                  <a:pt x="85558" y="109199"/>
                  <a:pt x="84687" y="112882"/>
                </a:cubicBezTo>
                <a:cubicBezTo>
                  <a:pt x="81070" y="127884"/>
                  <a:pt x="63557" y="139303"/>
                  <a:pt x="42494" y="139303"/>
                </a:cubicBezTo>
                <a:cubicBezTo>
                  <a:pt x="21431" y="139303"/>
                  <a:pt x="3918" y="127918"/>
                  <a:pt x="301" y="112882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3" name="Text 51"/>
          <p:cNvSpPr/>
          <p:nvPr/>
        </p:nvSpPr>
        <p:spPr>
          <a:xfrm>
            <a:off x="8507388" y="5476875"/>
            <a:ext cx="1209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Comparative Value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216875" y="5781675"/>
            <a:ext cx="35433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Both large decentralized democracies with similar governance challenges and implementation struggles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Literature Review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Emerging Global AI Governance Architecture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81000" y="11430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81000" y="1352550"/>
            <a:ext cx="3705225" cy="3867150"/>
          </a:xfrm>
          <a:custGeom>
            <a:avLst/>
            <a:gdLst/>
            <a:ahLst/>
            <a:cxnLst/>
            <a:rect l="l" t="t" r="r" b="b"/>
            <a:pathLst>
              <a:path w="3705225" h="386715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790934"/>
                </a:lnTo>
                <a:cubicBezTo>
                  <a:pt x="3705225" y="3833027"/>
                  <a:pt x="3671102" y="3867150"/>
                  <a:pt x="3629009" y="3867150"/>
                </a:cubicBezTo>
                <a:lnTo>
                  <a:pt x="76216" y="3867150"/>
                </a:lnTo>
                <a:cubicBezTo>
                  <a:pt x="34123" y="3867150"/>
                  <a:pt x="0" y="3833027"/>
                  <a:pt x="0" y="379093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81000" y="13525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" name="Shape 5"/>
          <p:cNvSpPr/>
          <p:nvPr/>
        </p:nvSpPr>
        <p:spPr>
          <a:xfrm>
            <a:off x="533400" y="1524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8" name="Shape 6"/>
          <p:cNvSpPr/>
          <p:nvPr/>
        </p:nvSpPr>
        <p:spPr>
          <a:xfrm>
            <a:off x="666750" y="16573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30932" y="104180"/>
                </a:moveTo>
                <a:lnTo>
                  <a:pt x="59903" y="104180"/>
                </a:lnTo>
                <a:cubicBezTo>
                  <a:pt x="60982" y="128178"/>
                  <a:pt x="66303" y="150279"/>
                  <a:pt x="73856" y="166464"/>
                </a:cubicBezTo>
                <a:cubicBezTo>
                  <a:pt x="78098" y="175580"/>
                  <a:pt x="82674" y="182017"/>
                  <a:pt x="86916" y="185961"/>
                </a:cubicBezTo>
                <a:cubicBezTo>
                  <a:pt x="91083" y="189867"/>
                  <a:pt x="93948" y="190500"/>
                  <a:pt x="95436" y="190500"/>
                </a:cubicBezTo>
                <a:cubicBezTo>
                  <a:pt x="96924" y="190500"/>
                  <a:pt x="99789" y="189867"/>
                  <a:pt x="103956" y="185961"/>
                </a:cubicBezTo>
                <a:cubicBezTo>
                  <a:pt x="108198" y="182017"/>
                  <a:pt x="112775" y="175543"/>
                  <a:pt x="117016" y="166464"/>
                </a:cubicBezTo>
                <a:cubicBezTo>
                  <a:pt x="124569" y="150279"/>
                  <a:pt x="129890" y="128178"/>
                  <a:pt x="130969" y="104180"/>
                </a:cubicBezTo>
                <a:close/>
                <a:moveTo>
                  <a:pt x="59866" y="86320"/>
                </a:moveTo>
                <a:lnTo>
                  <a:pt x="130894" y="86320"/>
                </a:lnTo>
                <a:cubicBezTo>
                  <a:pt x="129853" y="62322"/>
                  <a:pt x="124532" y="40221"/>
                  <a:pt x="116979" y="24036"/>
                </a:cubicBezTo>
                <a:cubicBezTo>
                  <a:pt x="112737" y="14957"/>
                  <a:pt x="108161" y="8483"/>
                  <a:pt x="103919" y="4539"/>
                </a:cubicBezTo>
                <a:cubicBezTo>
                  <a:pt x="99752" y="633"/>
                  <a:pt x="96887" y="0"/>
                  <a:pt x="95399" y="0"/>
                </a:cubicBezTo>
                <a:cubicBezTo>
                  <a:pt x="93911" y="0"/>
                  <a:pt x="91046" y="633"/>
                  <a:pt x="86878" y="4539"/>
                </a:cubicBezTo>
                <a:cubicBezTo>
                  <a:pt x="82637" y="8483"/>
                  <a:pt x="78060" y="14957"/>
                  <a:pt x="73819" y="24036"/>
                </a:cubicBezTo>
                <a:cubicBezTo>
                  <a:pt x="66266" y="40221"/>
                  <a:pt x="60945" y="62322"/>
                  <a:pt x="59866" y="86320"/>
                </a:cubicBezTo>
                <a:close/>
                <a:moveTo>
                  <a:pt x="42007" y="86320"/>
                </a:moveTo>
                <a:cubicBezTo>
                  <a:pt x="43309" y="54471"/>
                  <a:pt x="51532" y="24892"/>
                  <a:pt x="63550" y="5469"/>
                </a:cubicBezTo>
                <a:cubicBezTo>
                  <a:pt x="29282" y="17599"/>
                  <a:pt x="4056" y="48816"/>
                  <a:pt x="558" y="86320"/>
                </a:cubicBezTo>
                <a:lnTo>
                  <a:pt x="42007" y="86320"/>
                </a:lnTo>
                <a:close/>
                <a:moveTo>
                  <a:pt x="558" y="104180"/>
                </a:moveTo>
                <a:cubicBezTo>
                  <a:pt x="4056" y="141684"/>
                  <a:pt x="29282" y="172901"/>
                  <a:pt x="63550" y="185031"/>
                </a:cubicBezTo>
                <a:cubicBezTo>
                  <a:pt x="51532" y="165608"/>
                  <a:pt x="43309" y="136029"/>
                  <a:pt x="42007" y="104180"/>
                </a:cubicBezTo>
                <a:lnTo>
                  <a:pt x="558" y="104180"/>
                </a:lnTo>
                <a:close/>
                <a:moveTo>
                  <a:pt x="148791" y="104180"/>
                </a:moveTo>
                <a:cubicBezTo>
                  <a:pt x="147489" y="136029"/>
                  <a:pt x="139266" y="165608"/>
                  <a:pt x="127248" y="185031"/>
                </a:cubicBezTo>
                <a:cubicBezTo>
                  <a:pt x="161516" y="172864"/>
                  <a:pt x="186742" y="141684"/>
                  <a:pt x="190240" y="104180"/>
                </a:cubicBezTo>
                <a:lnTo>
                  <a:pt x="148791" y="104180"/>
                </a:lnTo>
                <a:close/>
                <a:moveTo>
                  <a:pt x="190240" y="86320"/>
                </a:moveTo>
                <a:cubicBezTo>
                  <a:pt x="186742" y="48816"/>
                  <a:pt x="161516" y="17599"/>
                  <a:pt x="127248" y="5469"/>
                </a:cubicBezTo>
                <a:cubicBezTo>
                  <a:pt x="139266" y="24892"/>
                  <a:pt x="147489" y="54471"/>
                  <a:pt x="148791" y="86320"/>
                </a:cubicBezTo>
                <a:lnTo>
                  <a:pt x="190240" y="8632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1104900" y="1524000"/>
            <a:ext cx="1247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OECD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104900" y="1790700"/>
            <a:ext cx="12192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2019, Updated 2024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33400" y="2095500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Five Value-Based Principles: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33400" y="23812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2A4B5A">
              <a:alpha val="10196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599405" y="2400300"/>
            <a:ext cx="1143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4B5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00100" y="2362200"/>
            <a:ext cx="2619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Inclusive growth &amp; sustainable development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33400" y="26289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2A4B5A">
              <a:alpha val="10196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591889" y="2647950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4B5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00100" y="2609850"/>
            <a:ext cx="2047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Human rights &amp; democratic values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33400" y="28765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2A4B5A">
              <a:alpha val="10196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590401" y="2895600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4B5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00100" y="2857500"/>
            <a:ext cx="1771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Transparency &amp; explainability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33400" y="31242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2A4B5A">
              <a:alpha val="1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589359" y="3143250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4B5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00100" y="3105150"/>
            <a:ext cx="1752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Robustness, security &amp; safety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33400" y="33718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2A4B5A">
              <a:alpha val="10196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590699" y="3390900"/>
            <a:ext cx="1333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2A4B5A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00100" y="3352800"/>
            <a:ext cx="8953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Accountability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33400" y="3676650"/>
            <a:ext cx="3400425" cy="952500"/>
          </a:xfrm>
          <a:custGeom>
            <a:avLst/>
            <a:gdLst/>
            <a:ahLst/>
            <a:cxnLst/>
            <a:rect l="l" t="t" r="r" b="b"/>
            <a:pathLst>
              <a:path w="3400425" h="952500">
                <a:moveTo>
                  <a:pt x="38100" y="0"/>
                </a:moveTo>
                <a:lnTo>
                  <a:pt x="3362325" y="0"/>
                </a:lnTo>
                <a:cubicBezTo>
                  <a:pt x="3383353" y="0"/>
                  <a:pt x="3400425" y="17072"/>
                  <a:pt x="3400425" y="38100"/>
                </a:cubicBezTo>
                <a:lnTo>
                  <a:pt x="3400425" y="914400"/>
                </a:lnTo>
                <a:cubicBezTo>
                  <a:pt x="3400425" y="935428"/>
                  <a:pt x="3383353" y="952500"/>
                  <a:pt x="3362325" y="952500"/>
                </a:cubicBezTo>
                <a:lnTo>
                  <a:pt x="38100" y="952500"/>
                </a:lnTo>
                <a:cubicBezTo>
                  <a:pt x="17072" y="952500"/>
                  <a:pt x="0" y="935428"/>
                  <a:pt x="0" y="914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647700" y="3790950"/>
            <a:ext cx="323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Adoption: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47700" y="4019550"/>
            <a:ext cx="328612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47 Countries + EU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47700" y="4324350"/>
            <a:ext cx="323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 committed through G20 participation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241750" y="1352550"/>
            <a:ext cx="3705225" cy="3867150"/>
          </a:xfrm>
          <a:custGeom>
            <a:avLst/>
            <a:gdLst/>
            <a:ahLst/>
            <a:cxnLst/>
            <a:rect l="l" t="t" r="r" b="b"/>
            <a:pathLst>
              <a:path w="3705225" h="386715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790934"/>
                </a:lnTo>
                <a:cubicBezTo>
                  <a:pt x="3705225" y="3833027"/>
                  <a:pt x="3671102" y="3867150"/>
                  <a:pt x="3629009" y="3867150"/>
                </a:cubicBezTo>
                <a:lnTo>
                  <a:pt x="76216" y="3867150"/>
                </a:lnTo>
                <a:cubicBezTo>
                  <a:pt x="34123" y="3867150"/>
                  <a:pt x="0" y="3833027"/>
                  <a:pt x="0" y="379093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241750" y="13525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3" name="Shape 31"/>
          <p:cNvSpPr/>
          <p:nvPr/>
        </p:nvSpPr>
        <p:spPr>
          <a:xfrm>
            <a:off x="4394150" y="1524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4" name="Shape 32"/>
          <p:cNvSpPr/>
          <p:nvPr/>
        </p:nvSpPr>
        <p:spPr>
          <a:xfrm>
            <a:off x="4527500" y="16573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88813" y="1898"/>
                </a:moveTo>
                <a:cubicBezTo>
                  <a:pt x="92720" y="-633"/>
                  <a:pt x="97780" y="-633"/>
                  <a:pt x="101687" y="1898"/>
                </a:cubicBezTo>
                <a:lnTo>
                  <a:pt x="185031" y="55476"/>
                </a:lnTo>
                <a:cubicBezTo>
                  <a:pt x="189458" y="58341"/>
                  <a:pt x="191505" y="63773"/>
                  <a:pt x="190016" y="68833"/>
                </a:cubicBezTo>
                <a:cubicBezTo>
                  <a:pt x="188528" y="73893"/>
                  <a:pt x="183877" y="77391"/>
                  <a:pt x="178594" y="77391"/>
                </a:cubicBezTo>
                <a:lnTo>
                  <a:pt x="166688" y="77391"/>
                </a:lnTo>
                <a:lnTo>
                  <a:pt x="166688" y="154781"/>
                </a:lnTo>
                <a:lnTo>
                  <a:pt x="185738" y="169069"/>
                </a:lnTo>
                <a:cubicBezTo>
                  <a:pt x="188751" y="171301"/>
                  <a:pt x="190500" y="174836"/>
                  <a:pt x="190500" y="178594"/>
                </a:cubicBezTo>
                <a:cubicBezTo>
                  <a:pt x="190500" y="185179"/>
                  <a:pt x="185179" y="190500"/>
                  <a:pt x="178594" y="190500"/>
                </a:cubicBezTo>
                <a:lnTo>
                  <a:pt x="11906" y="190500"/>
                </a:lnTo>
                <a:cubicBezTo>
                  <a:pt x="5321" y="190500"/>
                  <a:pt x="0" y="185179"/>
                  <a:pt x="0" y="178594"/>
                </a:cubicBezTo>
                <a:cubicBezTo>
                  <a:pt x="0" y="174836"/>
                  <a:pt x="1749" y="171301"/>
                  <a:pt x="4763" y="169069"/>
                </a:cubicBezTo>
                <a:lnTo>
                  <a:pt x="23812" y="154781"/>
                </a:lnTo>
                <a:lnTo>
                  <a:pt x="23812" y="154781"/>
                </a:lnTo>
                <a:lnTo>
                  <a:pt x="23812" y="77391"/>
                </a:lnTo>
                <a:lnTo>
                  <a:pt x="11906" y="77391"/>
                </a:lnTo>
                <a:cubicBezTo>
                  <a:pt x="6623" y="77391"/>
                  <a:pt x="1972" y="73893"/>
                  <a:pt x="484" y="68833"/>
                </a:cubicBezTo>
                <a:cubicBezTo>
                  <a:pt x="-1005" y="63773"/>
                  <a:pt x="1042" y="58303"/>
                  <a:pt x="5469" y="55476"/>
                </a:cubicBezTo>
                <a:lnTo>
                  <a:pt x="88813" y="1898"/>
                </a:lnTo>
                <a:close/>
                <a:moveTo>
                  <a:pt x="125016" y="77391"/>
                </a:moveTo>
                <a:lnTo>
                  <a:pt x="125016" y="154781"/>
                </a:lnTo>
                <a:lnTo>
                  <a:pt x="148828" y="154781"/>
                </a:lnTo>
                <a:lnTo>
                  <a:pt x="148828" y="77391"/>
                </a:lnTo>
                <a:lnTo>
                  <a:pt x="125016" y="77391"/>
                </a:lnTo>
                <a:close/>
                <a:moveTo>
                  <a:pt x="83344" y="154781"/>
                </a:moveTo>
                <a:lnTo>
                  <a:pt x="107156" y="154781"/>
                </a:lnTo>
                <a:lnTo>
                  <a:pt x="107156" y="77391"/>
                </a:lnTo>
                <a:lnTo>
                  <a:pt x="83344" y="77391"/>
                </a:lnTo>
                <a:lnTo>
                  <a:pt x="83344" y="154781"/>
                </a:lnTo>
                <a:close/>
                <a:moveTo>
                  <a:pt x="41672" y="77391"/>
                </a:moveTo>
                <a:lnTo>
                  <a:pt x="41672" y="154781"/>
                </a:lnTo>
                <a:lnTo>
                  <a:pt x="65484" y="154781"/>
                </a:lnTo>
                <a:lnTo>
                  <a:pt x="65484" y="77391"/>
                </a:lnTo>
                <a:lnTo>
                  <a:pt x="41672" y="77391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5" name="Text 33"/>
          <p:cNvSpPr/>
          <p:nvPr/>
        </p:nvSpPr>
        <p:spPr>
          <a:xfrm>
            <a:off x="4965650" y="1524000"/>
            <a:ext cx="695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UNESCO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4965650" y="1790700"/>
            <a:ext cx="666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A99A86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2021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4394150" y="2095500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Four Core Values: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394150" y="2362200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Human rights &amp; human dignity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4394150" y="2590800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Living in peaceful societies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4394150" y="2819400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Ensuring diversity &amp; inclusiveness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4394150" y="3048000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Environment &amp; ecosystem flourishing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4394150" y="3352800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 Operational Principles: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4394150" y="3619500"/>
            <a:ext cx="3467100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Including proportionality, privacy protection, human oversight, transparency, and accountability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4394150" y="4100513"/>
            <a:ext cx="3400425" cy="838200"/>
          </a:xfrm>
          <a:custGeom>
            <a:avLst/>
            <a:gdLst/>
            <a:ahLst/>
            <a:cxnLst/>
            <a:rect l="l" t="t" r="r" b="b"/>
            <a:pathLst>
              <a:path w="3400425" h="838200">
                <a:moveTo>
                  <a:pt x="38096" y="0"/>
                </a:moveTo>
                <a:lnTo>
                  <a:pt x="3362329" y="0"/>
                </a:lnTo>
                <a:cubicBezTo>
                  <a:pt x="3383369" y="0"/>
                  <a:pt x="3400425" y="17056"/>
                  <a:pt x="3400425" y="38096"/>
                </a:cubicBezTo>
                <a:lnTo>
                  <a:pt x="3400425" y="800104"/>
                </a:lnTo>
                <a:cubicBezTo>
                  <a:pt x="3400425" y="821144"/>
                  <a:pt x="3383369" y="838200"/>
                  <a:pt x="3362329" y="838200"/>
                </a:cubicBezTo>
                <a:lnTo>
                  <a:pt x="38096" y="838200"/>
                </a:lnTo>
                <a:cubicBezTo>
                  <a:pt x="17056" y="838200"/>
                  <a:pt x="0" y="821144"/>
                  <a:pt x="0" y="800104"/>
                </a:cubicBezTo>
                <a:lnTo>
                  <a:pt x="0" y="38096"/>
                </a:lnTo>
                <a:cubicBezTo>
                  <a:pt x="0" y="17070"/>
                  <a:pt x="17070" y="0"/>
                  <a:pt x="38096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45" name="Text 43"/>
          <p:cNvSpPr/>
          <p:nvPr/>
        </p:nvSpPr>
        <p:spPr>
          <a:xfrm>
            <a:off x="4508450" y="4214813"/>
            <a:ext cx="323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Implementation Tools: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4508450" y="4443413"/>
            <a:ext cx="323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RAM: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Readiness Assessment Methodology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4508450" y="4633913"/>
            <a:ext cx="323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EIA: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Ethical Impact Assessment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102575" y="1352550"/>
            <a:ext cx="3705225" cy="3867150"/>
          </a:xfrm>
          <a:custGeom>
            <a:avLst/>
            <a:gdLst/>
            <a:ahLst/>
            <a:cxnLst/>
            <a:rect l="l" t="t" r="r" b="b"/>
            <a:pathLst>
              <a:path w="3705225" h="386715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790934"/>
                </a:lnTo>
                <a:cubicBezTo>
                  <a:pt x="3705225" y="3833027"/>
                  <a:pt x="3671102" y="3867150"/>
                  <a:pt x="3629009" y="3867150"/>
                </a:cubicBezTo>
                <a:lnTo>
                  <a:pt x="76216" y="3867150"/>
                </a:lnTo>
                <a:cubicBezTo>
                  <a:pt x="34123" y="3867150"/>
                  <a:pt x="0" y="3833027"/>
                  <a:pt x="0" y="379093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7150" dist="38100" dir="5400000">
              <a:srgbClr val="000000">
                <a:alpha val="10196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8102575" y="13525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0" name="Shape 48"/>
          <p:cNvSpPr/>
          <p:nvPr/>
        </p:nvSpPr>
        <p:spPr>
          <a:xfrm>
            <a:off x="8254975" y="15240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1" name="Shape 49"/>
          <p:cNvSpPr/>
          <p:nvPr/>
        </p:nvSpPr>
        <p:spPr>
          <a:xfrm>
            <a:off x="8364513" y="1657350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19063" y="5953"/>
                </a:moveTo>
                <a:cubicBezTo>
                  <a:pt x="140419" y="5953"/>
                  <a:pt x="157758" y="23292"/>
                  <a:pt x="157758" y="44648"/>
                </a:cubicBezTo>
                <a:cubicBezTo>
                  <a:pt x="157758" y="66005"/>
                  <a:pt x="140419" y="83344"/>
                  <a:pt x="119063" y="83344"/>
                </a:cubicBezTo>
                <a:cubicBezTo>
                  <a:pt x="97706" y="83344"/>
                  <a:pt x="80367" y="66005"/>
                  <a:pt x="80367" y="44648"/>
                </a:cubicBezTo>
                <a:cubicBezTo>
                  <a:pt x="80367" y="23292"/>
                  <a:pt x="97706" y="5953"/>
                  <a:pt x="119063" y="5953"/>
                </a:cubicBezTo>
                <a:close/>
                <a:moveTo>
                  <a:pt x="35719" y="32742"/>
                </a:moveTo>
                <a:cubicBezTo>
                  <a:pt x="50504" y="32742"/>
                  <a:pt x="62508" y="44746"/>
                  <a:pt x="62508" y="59531"/>
                </a:cubicBezTo>
                <a:cubicBezTo>
                  <a:pt x="62508" y="74317"/>
                  <a:pt x="50504" y="86320"/>
                  <a:pt x="35719" y="86320"/>
                </a:cubicBezTo>
                <a:cubicBezTo>
                  <a:pt x="20933" y="86320"/>
                  <a:pt x="8930" y="74317"/>
                  <a:pt x="8930" y="59531"/>
                </a:cubicBezTo>
                <a:cubicBezTo>
                  <a:pt x="8930" y="44746"/>
                  <a:pt x="20933" y="32742"/>
                  <a:pt x="35719" y="32742"/>
                </a:cubicBezTo>
                <a:close/>
                <a:moveTo>
                  <a:pt x="0" y="154781"/>
                </a:moveTo>
                <a:cubicBezTo>
                  <a:pt x="0" y="128476"/>
                  <a:pt x="21320" y="107156"/>
                  <a:pt x="47625" y="107156"/>
                </a:cubicBezTo>
                <a:cubicBezTo>
                  <a:pt x="52388" y="107156"/>
                  <a:pt x="57001" y="107863"/>
                  <a:pt x="61354" y="109165"/>
                </a:cubicBezTo>
                <a:cubicBezTo>
                  <a:pt x="49113" y="122858"/>
                  <a:pt x="41672" y="140940"/>
                  <a:pt x="41672" y="160734"/>
                </a:cubicBezTo>
                <a:lnTo>
                  <a:pt x="41672" y="166688"/>
                </a:lnTo>
                <a:cubicBezTo>
                  <a:pt x="41672" y="170929"/>
                  <a:pt x="42565" y="174947"/>
                  <a:pt x="44165" y="178594"/>
                </a:cubicBezTo>
                <a:lnTo>
                  <a:pt x="11906" y="178594"/>
                </a:lnTo>
                <a:cubicBezTo>
                  <a:pt x="5321" y="178594"/>
                  <a:pt x="0" y="173273"/>
                  <a:pt x="0" y="166688"/>
                </a:cubicBezTo>
                <a:lnTo>
                  <a:pt x="0" y="154781"/>
                </a:lnTo>
                <a:close/>
                <a:moveTo>
                  <a:pt x="193960" y="178594"/>
                </a:moveTo>
                <a:cubicBezTo>
                  <a:pt x="195560" y="174947"/>
                  <a:pt x="196453" y="170929"/>
                  <a:pt x="196453" y="166688"/>
                </a:cubicBezTo>
                <a:lnTo>
                  <a:pt x="196453" y="160734"/>
                </a:lnTo>
                <a:cubicBezTo>
                  <a:pt x="196453" y="140940"/>
                  <a:pt x="189012" y="122858"/>
                  <a:pt x="176771" y="109165"/>
                </a:cubicBezTo>
                <a:cubicBezTo>
                  <a:pt x="181124" y="107863"/>
                  <a:pt x="185738" y="107156"/>
                  <a:pt x="190500" y="107156"/>
                </a:cubicBezTo>
                <a:cubicBezTo>
                  <a:pt x="216805" y="107156"/>
                  <a:pt x="238125" y="128476"/>
                  <a:pt x="238125" y="154781"/>
                </a:cubicBezTo>
                <a:lnTo>
                  <a:pt x="238125" y="166688"/>
                </a:lnTo>
                <a:cubicBezTo>
                  <a:pt x="238125" y="173273"/>
                  <a:pt x="232804" y="178594"/>
                  <a:pt x="226219" y="178594"/>
                </a:cubicBezTo>
                <a:lnTo>
                  <a:pt x="193960" y="178594"/>
                </a:lnTo>
                <a:close/>
                <a:moveTo>
                  <a:pt x="175617" y="59531"/>
                </a:moveTo>
                <a:cubicBezTo>
                  <a:pt x="175617" y="44746"/>
                  <a:pt x="187621" y="32742"/>
                  <a:pt x="202406" y="32742"/>
                </a:cubicBezTo>
                <a:cubicBezTo>
                  <a:pt x="217192" y="32742"/>
                  <a:pt x="229195" y="44746"/>
                  <a:pt x="229195" y="59531"/>
                </a:cubicBezTo>
                <a:cubicBezTo>
                  <a:pt x="229195" y="74317"/>
                  <a:pt x="217192" y="86320"/>
                  <a:pt x="202406" y="86320"/>
                </a:cubicBezTo>
                <a:cubicBezTo>
                  <a:pt x="187621" y="86320"/>
                  <a:pt x="175617" y="74317"/>
                  <a:pt x="175617" y="59531"/>
                </a:cubicBezTo>
                <a:close/>
                <a:moveTo>
                  <a:pt x="59531" y="160734"/>
                </a:moveTo>
                <a:cubicBezTo>
                  <a:pt x="59531" y="127843"/>
                  <a:pt x="86171" y="101203"/>
                  <a:pt x="119063" y="101203"/>
                </a:cubicBezTo>
                <a:cubicBezTo>
                  <a:pt x="151954" y="101203"/>
                  <a:pt x="178594" y="127843"/>
                  <a:pt x="178594" y="160734"/>
                </a:cubicBezTo>
                <a:lnTo>
                  <a:pt x="178594" y="166688"/>
                </a:lnTo>
                <a:cubicBezTo>
                  <a:pt x="178594" y="173273"/>
                  <a:pt x="173273" y="178594"/>
                  <a:pt x="166688" y="178594"/>
                </a:cubicBezTo>
                <a:lnTo>
                  <a:pt x="71438" y="178594"/>
                </a:lnTo>
                <a:cubicBezTo>
                  <a:pt x="64852" y="178594"/>
                  <a:pt x="59531" y="173273"/>
                  <a:pt x="59531" y="166688"/>
                </a:cubicBezTo>
                <a:lnTo>
                  <a:pt x="59531" y="160734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2" name="Text 50"/>
          <p:cNvSpPr/>
          <p:nvPr/>
        </p:nvSpPr>
        <p:spPr>
          <a:xfrm>
            <a:off x="8826475" y="1524000"/>
            <a:ext cx="1104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G7 Hiroshima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8826475" y="1790700"/>
            <a:ext cx="10763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2023-2024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8254975" y="2095500"/>
            <a:ext cx="3467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Outputs: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8254975" y="2362200"/>
            <a:ext cx="3400425" cy="495300"/>
          </a:xfrm>
          <a:custGeom>
            <a:avLst/>
            <a:gdLst/>
            <a:ahLst/>
            <a:cxnLst/>
            <a:rect l="l" t="t" r="r" b="b"/>
            <a:pathLst>
              <a:path w="3400425" h="495300">
                <a:moveTo>
                  <a:pt x="38098" y="0"/>
                </a:moveTo>
                <a:lnTo>
                  <a:pt x="3362327" y="0"/>
                </a:lnTo>
                <a:cubicBezTo>
                  <a:pt x="3383368" y="0"/>
                  <a:pt x="3400425" y="17057"/>
                  <a:pt x="3400425" y="38098"/>
                </a:cubicBezTo>
                <a:lnTo>
                  <a:pt x="3400425" y="457202"/>
                </a:lnTo>
                <a:cubicBezTo>
                  <a:pt x="3400425" y="478243"/>
                  <a:pt x="3383368" y="495300"/>
                  <a:pt x="3362327" y="495300"/>
                </a:cubicBezTo>
                <a:lnTo>
                  <a:pt x="38098" y="495300"/>
                </a:lnTo>
                <a:cubicBezTo>
                  <a:pt x="17057" y="495300"/>
                  <a:pt x="0" y="478243"/>
                  <a:pt x="0" y="4572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8331175" y="2438400"/>
            <a:ext cx="3314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Guiding Principles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8331175" y="26289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 all AI actors across the AI lifecycle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8254975" y="2933700"/>
            <a:ext cx="3400425" cy="495300"/>
          </a:xfrm>
          <a:custGeom>
            <a:avLst/>
            <a:gdLst/>
            <a:ahLst/>
            <a:cxnLst/>
            <a:rect l="l" t="t" r="r" b="b"/>
            <a:pathLst>
              <a:path w="3400425" h="495300">
                <a:moveTo>
                  <a:pt x="38098" y="0"/>
                </a:moveTo>
                <a:lnTo>
                  <a:pt x="3362327" y="0"/>
                </a:lnTo>
                <a:cubicBezTo>
                  <a:pt x="3383368" y="0"/>
                  <a:pt x="3400425" y="17057"/>
                  <a:pt x="3400425" y="38098"/>
                </a:cubicBezTo>
                <a:lnTo>
                  <a:pt x="3400425" y="457202"/>
                </a:lnTo>
                <a:cubicBezTo>
                  <a:pt x="3400425" y="478243"/>
                  <a:pt x="3383368" y="495300"/>
                  <a:pt x="3362327" y="495300"/>
                </a:cubicBezTo>
                <a:lnTo>
                  <a:pt x="38098" y="495300"/>
                </a:lnTo>
                <a:cubicBezTo>
                  <a:pt x="17057" y="495300"/>
                  <a:pt x="0" y="478243"/>
                  <a:pt x="0" y="4572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8331175" y="3009900"/>
            <a:ext cx="3314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Code of Conduct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8331175" y="32004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 organizations developing advanced AI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8254975" y="3505200"/>
            <a:ext cx="3400425" cy="495300"/>
          </a:xfrm>
          <a:custGeom>
            <a:avLst/>
            <a:gdLst/>
            <a:ahLst/>
            <a:cxnLst/>
            <a:rect l="l" t="t" r="r" b="b"/>
            <a:pathLst>
              <a:path w="3400425" h="495300">
                <a:moveTo>
                  <a:pt x="38098" y="0"/>
                </a:moveTo>
                <a:lnTo>
                  <a:pt x="3362327" y="0"/>
                </a:lnTo>
                <a:cubicBezTo>
                  <a:pt x="3383368" y="0"/>
                  <a:pt x="3400425" y="17057"/>
                  <a:pt x="3400425" y="38098"/>
                </a:cubicBezTo>
                <a:lnTo>
                  <a:pt x="3400425" y="457202"/>
                </a:lnTo>
                <a:cubicBezTo>
                  <a:pt x="3400425" y="478243"/>
                  <a:pt x="3383368" y="495300"/>
                  <a:pt x="3362327" y="495300"/>
                </a:cubicBezTo>
                <a:lnTo>
                  <a:pt x="38098" y="495300"/>
                </a:lnTo>
                <a:cubicBezTo>
                  <a:pt x="17057" y="495300"/>
                  <a:pt x="0" y="478243"/>
                  <a:pt x="0" y="4572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8331175" y="3581400"/>
            <a:ext cx="33147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Reporting Framework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8331175" y="37719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Launched July 2024 pilot phase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8254975" y="4114800"/>
            <a:ext cx="3400425" cy="914400"/>
          </a:xfrm>
          <a:custGeom>
            <a:avLst/>
            <a:gdLst/>
            <a:ahLst/>
            <a:cxnLst/>
            <a:rect l="l" t="t" r="r" b="b"/>
            <a:pathLst>
              <a:path w="3400425" h="914400">
                <a:moveTo>
                  <a:pt x="38103" y="0"/>
                </a:moveTo>
                <a:lnTo>
                  <a:pt x="3362322" y="0"/>
                </a:lnTo>
                <a:cubicBezTo>
                  <a:pt x="3383366" y="0"/>
                  <a:pt x="3400425" y="17059"/>
                  <a:pt x="3400425" y="38103"/>
                </a:cubicBezTo>
                <a:lnTo>
                  <a:pt x="3400425" y="876297"/>
                </a:lnTo>
                <a:cubicBezTo>
                  <a:pt x="3400425" y="897341"/>
                  <a:pt x="3383366" y="914400"/>
                  <a:pt x="3362322" y="914400"/>
                </a:cubicBezTo>
                <a:lnTo>
                  <a:pt x="38103" y="914400"/>
                </a:lnTo>
                <a:cubicBezTo>
                  <a:pt x="17059" y="914400"/>
                  <a:pt x="0" y="897341"/>
                  <a:pt x="0" y="876297"/>
                </a:cubicBezTo>
                <a:lnTo>
                  <a:pt x="0" y="38103"/>
                </a:lnTo>
                <a:cubicBezTo>
                  <a:pt x="0" y="17073"/>
                  <a:pt x="17073" y="0"/>
                  <a:pt x="38103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8369275" y="4229100"/>
            <a:ext cx="323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Pilot Participants: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8369275" y="4457700"/>
            <a:ext cx="3267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20 Organizations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8369275" y="4724400"/>
            <a:ext cx="323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Including Anthropic, Google, Microsoft, OpenAI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400050" y="5372100"/>
            <a:ext cx="11410950" cy="1104900"/>
          </a:xfrm>
          <a:custGeom>
            <a:avLst/>
            <a:gdLst/>
            <a:ahLst/>
            <a:cxnLst/>
            <a:rect l="l" t="t" r="r" b="b"/>
            <a:pathLst>
              <a:path w="11410950" h="1104900">
                <a:moveTo>
                  <a:pt x="38100" y="0"/>
                </a:moveTo>
                <a:lnTo>
                  <a:pt x="11334745" y="0"/>
                </a:lnTo>
                <a:cubicBezTo>
                  <a:pt x="11376832" y="0"/>
                  <a:pt x="11410950" y="34118"/>
                  <a:pt x="11410950" y="76205"/>
                </a:cubicBezTo>
                <a:lnTo>
                  <a:pt x="11410950" y="1028695"/>
                </a:lnTo>
                <a:cubicBezTo>
                  <a:pt x="11410950" y="1070782"/>
                  <a:pt x="11376832" y="1104900"/>
                  <a:pt x="11334745" y="1104900"/>
                </a:cubicBez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69" name="Shape 67"/>
          <p:cNvSpPr/>
          <p:nvPr/>
        </p:nvSpPr>
        <p:spPr>
          <a:xfrm>
            <a:off x="400050" y="5372100"/>
            <a:ext cx="38100" cy="1104900"/>
          </a:xfrm>
          <a:custGeom>
            <a:avLst/>
            <a:gdLst/>
            <a:ahLst/>
            <a:cxnLst/>
            <a:rect l="l" t="t" r="r" b="b"/>
            <a:pathLst>
              <a:path w="38100" h="1104900">
                <a:moveTo>
                  <a:pt x="38100" y="0"/>
                </a:moveTo>
                <a:lnTo>
                  <a:pt x="38100" y="0"/>
                </a:lnTo>
                <a:lnTo>
                  <a:pt x="38100" y="1104900"/>
                </a:lnTo>
                <a:lnTo>
                  <a:pt x="38100" y="1104900"/>
                </a:lnTo>
                <a:cubicBezTo>
                  <a:pt x="17072" y="1104900"/>
                  <a:pt x="0" y="1087828"/>
                  <a:pt x="0" y="1066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70" name="Shape 68"/>
          <p:cNvSpPr/>
          <p:nvPr/>
        </p:nvSpPr>
        <p:spPr>
          <a:xfrm>
            <a:off x="595313" y="55626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95250" y="50602"/>
                </a:moveTo>
                <a:cubicBezTo>
                  <a:pt x="100199" y="50602"/>
                  <a:pt x="104180" y="54583"/>
                  <a:pt x="104180" y="59531"/>
                </a:cubicBezTo>
                <a:lnTo>
                  <a:pt x="104180" y="101203"/>
                </a:lnTo>
                <a:cubicBezTo>
                  <a:pt x="104180" y="106152"/>
                  <a:pt x="100199" y="110133"/>
                  <a:pt x="95250" y="110133"/>
                </a:cubicBezTo>
                <a:cubicBezTo>
                  <a:pt x="90301" y="110133"/>
                  <a:pt x="86320" y="106152"/>
                  <a:pt x="86320" y="101203"/>
                </a:cubicBezTo>
                <a:lnTo>
                  <a:pt x="86320" y="59531"/>
                </a:lnTo>
                <a:cubicBezTo>
                  <a:pt x="86320" y="54583"/>
                  <a:pt x="90301" y="50602"/>
                  <a:pt x="95250" y="50602"/>
                </a:cubicBezTo>
                <a:close/>
                <a:moveTo>
                  <a:pt x="85316" y="130969"/>
                </a:moveTo>
                <a:cubicBezTo>
                  <a:pt x="85090" y="127281"/>
                  <a:pt x="86929" y="123773"/>
                  <a:pt x="90090" y="121861"/>
                </a:cubicBezTo>
                <a:cubicBezTo>
                  <a:pt x="93251" y="119949"/>
                  <a:pt x="97212" y="119949"/>
                  <a:pt x="100373" y="121861"/>
                </a:cubicBezTo>
                <a:cubicBezTo>
                  <a:pt x="103534" y="123773"/>
                  <a:pt x="105373" y="127281"/>
                  <a:pt x="105147" y="130969"/>
                </a:cubicBezTo>
                <a:cubicBezTo>
                  <a:pt x="105373" y="134656"/>
                  <a:pt x="103534" y="138165"/>
                  <a:pt x="100373" y="140077"/>
                </a:cubicBezTo>
                <a:cubicBezTo>
                  <a:pt x="97212" y="141989"/>
                  <a:pt x="93251" y="141989"/>
                  <a:pt x="90090" y="140077"/>
                </a:cubicBezTo>
                <a:cubicBezTo>
                  <a:pt x="86929" y="138165"/>
                  <a:pt x="85090" y="134656"/>
                  <a:pt x="85316" y="130969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71" name="Text 69"/>
          <p:cNvSpPr/>
          <p:nvPr/>
        </p:nvSpPr>
        <p:spPr>
          <a:xfrm>
            <a:off x="923925" y="5524500"/>
            <a:ext cx="10820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Implementation Gap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923925" y="5829300"/>
            <a:ext cx="10810875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OECD.AI Policy Observatory tracks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1,000+ AI policy initiatives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across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70+ jurisdictions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yet monitoring reveals a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"significant gap"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between principle adoption and operational implementation. Sophisticated policies do not guarantee operational outcomes.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6677" y="366677"/>
            <a:ext cx="11522815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1" b="1" spc="101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Theoretical Foundation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6677" y="623350"/>
            <a:ext cx="11623651" cy="36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99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Implementation Gap: From Policy to Practice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6677" y="1100030"/>
            <a:ext cx="733353" cy="36668"/>
          </a:xfrm>
          <a:custGeom>
            <a:avLst/>
            <a:gdLst/>
            <a:ahLst/>
            <a:cxnLst/>
            <a:rect l="l" t="t" r="r" b="b"/>
            <a:pathLst>
              <a:path w="733353" h="36668">
                <a:moveTo>
                  <a:pt x="0" y="0"/>
                </a:moveTo>
                <a:lnTo>
                  <a:pt x="733353" y="0"/>
                </a:lnTo>
                <a:lnTo>
                  <a:pt x="733353" y="36668"/>
                </a:lnTo>
                <a:lnTo>
                  <a:pt x="0" y="36668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66677" y="1283368"/>
            <a:ext cx="4491789" cy="3263423"/>
          </a:xfrm>
          <a:custGeom>
            <a:avLst/>
            <a:gdLst/>
            <a:ahLst/>
            <a:cxnLst/>
            <a:rect l="l" t="t" r="r" b="b"/>
            <a:pathLst>
              <a:path w="4491789" h="3263423">
                <a:moveTo>
                  <a:pt x="73329" y="0"/>
                </a:moveTo>
                <a:lnTo>
                  <a:pt x="4418460" y="0"/>
                </a:lnTo>
                <a:cubicBezTo>
                  <a:pt x="4458959" y="0"/>
                  <a:pt x="4491789" y="32831"/>
                  <a:pt x="4491789" y="73329"/>
                </a:cubicBezTo>
                <a:lnTo>
                  <a:pt x="4491789" y="3190093"/>
                </a:lnTo>
                <a:cubicBezTo>
                  <a:pt x="4491789" y="3230592"/>
                  <a:pt x="4458959" y="3263423"/>
                  <a:pt x="4418460" y="3263423"/>
                </a:cubicBezTo>
                <a:lnTo>
                  <a:pt x="73329" y="3263423"/>
                </a:lnTo>
                <a:cubicBezTo>
                  <a:pt x="32831" y="3263423"/>
                  <a:pt x="0" y="3230592"/>
                  <a:pt x="0" y="3190093"/>
                </a:cubicBezTo>
                <a:lnTo>
                  <a:pt x="0" y="73329"/>
                </a:lnTo>
                <a:cubicBezTo>
                  <a:pt x="0" y="32831"/>
                  <a:pt x="32831" y="0"/>
                  <a:pt x="73329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6" name="Text 4"/>
          <p:cNvSpPr/>
          <p:nvPr/>
        </p:nvSpPr>
        <p:spPr>
          <a:xfrm>
            <a:off x="513347" y="1430039"/>
            <a:ext cx="4290117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4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Policy Implementation Theory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13347" y="1796716"/>
            <a:ext cx="4198448" cy="797522"/>
          </a:xfrm>
          <a:custGeom>
            <a:avLst/>
            <a:gdLst/>
            <a:ahLst/>
            <a:cxnLst/>
            <a:rect l="l" t="t" r="r" b="b"/>
            <a:pathLst>
              <a:path w="4198448" h="797522">
                <a:moveTo>
                  <a:pt x="36670" y="0"/>
                </a:moveTo>
                <a:lnTo>
                  <a:pt x="4161778" y="0"/>
                </a:lnTo>
                <a:cubicBezTo>
                  <a:pt x="4182030" y="0"/>
                  <a:pt x="4198448" y="16418"/>
                  <a:pt x="4198448" y="36670"/>
                </a:cubicBezTo>
                <a:lnTo>
                  <a:pt x="4198448" y="760852"/>
                </a:lnTo>
                <a:cubicBezTo>
                  <a:pt x="4198448" y="781104"/>
                  <a:pt x="4182030" y="797522"/>
                  <a:pt x="4161778" y="797522"/>
                </a:cubicBezTo>
                <a:lnTo>
                  <a:pt x="36670" y="797522"/>
                </a:lnTo>
                <a:cubicBezTo>
                  <a:pt x="16418" y="797522"/>
                  <a:pt x="0" y="781104"/>
                  <a:pt x="0" y="760852"/>
                </a:cubicBezTo>
                <a:lnTo>
                  <a:pt x="0" y="36670"/>
                </a:lnTo>
                <a:cubicBezTo>
                  <a:pt x="0" y="16431"/>
                  <a:pt x="16431" y="0"/>
                  <a:pt x="3667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23350" y="1906719"/>
            <a:ext cx="4042611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Pressman &amp; Wildavsky (1973)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23350" y="2126725"/>
            <a:ext cx="4042611" cy="3575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1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Established that even well-designed policies face </a:t>
            </a:r>
            <a:pPr>
              <a:lnSpc>
                <a:spcPct val="110000"/>
              </a:lnSpc>
            </a:pPr>
            <a:r>
              <a:rPr lang="en-US" sz="1011" b="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"implementation deficit"</a:t>
            </a:r>
            <a:pPr>
              <a:lnSpc>
                <a:spcPct val="110000"/>
              </a:lnSpc>
            </a:pPr>
            <a:r>
              <a:rPr lang="en-US" sz="101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when encountering organizational realities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13347" y="2699657"/>
            <a:ext cx="4198448" cy="797522"/>
          </a:xfrm>
          <a:custGeom>
            <a:avLst/>
            <a:gdLst/>
            <a:ahLst/>
            <a:cxnLst/>
            <a:rect l="l" t="t" r="r" b="b"/>
            <a:pathLst>
              <a:path w="4198448" h="797522">
                <a:moveTo>
                  <a:pt x="36670" y="0"/>
                </a:moveTo>
                <a:lnTo>
                  <a:pt x="4161778" y="0"/>
                </a:lnTo>
                <a:cubicBezTo>
                  <a:pt x="4182030" y="0"/>
                  <a:pt x="4198448" y="16418"/>
                  <a:pt x="4198448" y="36670"/>
                </a:cubicBezTo>
                <a:lnTo>
                  <a:pt x="4198448" y="760852"/>
                </a:lnTo>
                <a:cubicBezTo>
                  <a:pt x="4198448" y="781104"/>
                  <a:pt x="4182030" y="797522"/>
                  <a:pt x="4161778" y="797522"/>
                </a:cubicBezTo>
                <a:lnTo>
                  <a:pt x="36670" y="797522"/>
                </a:lnTo>
                <a:cubicBezTo>
                  <a:pt x="16418" y="797522"/>
                  <a:pt x="0" y="781104"/>
                  <a:pt x="0" y="760852"/>
                </a:cubicBezTo>
                <a:lnTo>
                  <a:pt x="0" y="36670"/>
                </a:lnTo>
                <a:cubicBezTo>
                  <a:pt x="0" y="16431"/>
                  <a:pt x="16431" y="0"/>
                  <a:pt x="3667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23350" y="2809660"/>
            <a:ext cx="4042611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Hill &amp; Hupe (2014)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23350" y="3029666"/>
            <a:ext cx="4042611" cy="3575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1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"What happens between policy formation and policy outcomes" determines success or failure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3347" y="3602598"/>
            <a:ext cx="4198448" cy="797522"/>
          </a:xfrm>
          <a:custGeom>
            <a:avLst/>
            <a:gdLst/>
            <a:ahLst/>
            <a:cxnLst/>
            <a:rect l="l" t="t" r="r" b="b"/>
            <a:pathLst>
              <a:path w="4198448" h="797522">
                <a:moveTo>
                  <a:pt x="36670" y="0"/>
                </a:moveTo>
                <a:lnTo>
                  <a:pt x="4161778" y="0"/>
                </a:lnTo>
                <a:cubicBezTo>
                  <a:pt x="4182030" y="0"/>
                  <a:pt x="4198448" y="16418"/>
                  <a:pt x="4198448" y="36670"/>
                </a:cubicBezTo>
                <a:lnTo>
                  <a:pt x="4198448" y="760852"/>
                </a:lnTo>
                <a:cubicBezTo>
                  <a:pt x="4198448" y="781104"/>
                  <a:pt x="4182030" y="797522"/>
                  <a:pt x="4161778" y="797522"/>
                </a:cubicBezTo>
                <a:lnTo>
                  <a:pt x="36670" y="797522"/>
                </a:lnTo>
                <a:cubicBezTo>
                  <a:pt x="16418" y="797522"/>
                  <a:pt x="0" y="781104"/>
                  <a:pt x="0" y="760852"/>
                </a:cubicBezTo>
                <a:lnTo>
                  <a:pt x="0" y="36670"/>
                </a:lnTo>
                <a:cubicBezTo>
                  <a:pt x="0" y="16431"/>
                  <a:pt x="16431" y="0"/>
                  <a:pt x="36670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23350" y="3712602"/>
            <a:ext cx="4042611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Governance Complexity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23350" y="3932608"/>
            <a:ext cx="4042611" cy="3575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1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complexity, rapid technological change, and workforce capability gaps compound traditional challenges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026264" y="1283368"/>
            <a:ext cx="6792686" cy="3263423"/>
          </a:xfrm>
          <a:custGeom>
            <a:avLst/>
            <a:gdLst/>
            <a:ahLst/>
            <a:cxnLst/>
            <a:rect l="l" t="t" r="r" b="b"/>
            <a:pathLst>
              <a:path w="6792686" h="3263423">
                <a:moveTo>
                  <a:pt x="36668" y="0"/>
                </a:moveTo>
                <a:lnTo>
                  <a:pt x="6719357" y="0"/>
                </a:lnTo>
                <a:cubicBezTo>
                  <a:pt x="6759855" y="0"/>
                  <a:pt x="6792686" y="32831"/>
                  <a:pt x="6792686" y="73329"/>
                </a:cubicBezTo>
                <a:lnTo>
                  <a:pt x="6792686" y="3190093"/>
                </a:lnTo>
                <a:cubicBezTo>
                  <a:pt x="6792686" y="3230592"/>
                  <a:pt x="6759855" y="3263423"/>
                  <a:pt x="6719357" y="3263423"/>
                </a:cubicBezTo>
                <a:lnTo>
                  <a:pt x="36668" y="3263423"/>
                </a:lnTo>
                <a:cubicBezTo>
                  <a:pt x="16417" y="3263423"/>
                  <a:pt x="0" y="3247006"/>
                  <a:pt x="0" y="3226755"/>
                </a:cubicBez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5002" dist="36668" dir="5400000">
              <a:srgbClr val="000000">
                <a:alpha val="10196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026264" y="1283368"/>
            <a:ext cx="36668" cy="3263423"/>
          </a:xfrm>
          <a:custGeom>
            <a:avLst/>
            <a:gdLst/>
            <a:ahLst/>
            <a:cxnLst/>
            <a:rect l="l" t="t" r="r" b="b"/>
            <a:pathLst>
              <a:path w="36668" h="3263423">
                <a:moveTo>
                  <a:pt x="36668" y="0"/>
                </a:moveTo>
                <a:lnTo>
                  <a:pt x="36668" y="0"/>
                </a:lnTo>
                <a:lnTo>
                  <a:pt x="36668" y="3263423"/>
                </a:lnTo>
                <a:lnTo>
                  <a:pt x="36668" y="3263423"/>
                </a:lnTo>
                <a:cubicBezTo>
                  <a:pt x="16417" y="3263423"/>
                  <a:pt x="0" y="3247006"/>
                  <a:pt x="0" y="3226755"/>
                </a:cubicBez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8" name="Text 16"/>
          <p:cNvSpPr/>
          <p:nvPr/>
        </p:nvSpPr>
        <p:spPr>
          <a:xfrm>
            <a:off x="5191268" y="1430039"/>
            <a:ext cx="6572680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4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Lawrence, Cui &amp; Ho (2023): Rigorous Empirical Assessment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191268" y="1796716"/>
            <a:ext cx="3190087" cy="770021"/>
          </a:xfrm>
          <a:custGeom>
            <a:avLst/>
            <a:gdLst/>
            <a:ahLst/>
            <a:cxnLst/>
            <a:rect l="l" t="t" r="r" b="b"/>
            <a:pathLst>
              <a:path w="3190087" h="770021">
                <a:moveTo>
                  <a:pt x="36668" y="0"/>
                </a:moveTo>
                <a:lnTo>
                  <a:pt x="3153419" y="0"/>
                </a:lnTo>
                <a:cubicBezTo>
                  <a:pt x="3173670" y="0"/>
                  <a:pt x="3190087" y="16417"/>
                  <a:pt x="3190087" y="36668"/>
                </a:cubicBezTo>
                <a:lnTo>
                  <a:pt x="3190087" y="733353"/>
                </a:lnTo>
                <a:cubicBezTo>
                  <a:pt x="3190087" y="753604"/>
                  <a:pt x="3173670" y="770021"/>
                  <a:pt x="3153419" y="770021"/>
                </a:cubicBezTo>
                <a:lnTo>
                  <a:pt x="36668" y="770021"/>
                </a:lnTo>
                <a:cubicBezTo>
                  <a:pt x="16431" y="770021"/>
                  <a:pt x="0" y="753590"/>
                  <a:pt x="0" y="733353"/>
                </a:cubicBezTo>
                <a:lnTo>
                  <a:pt x="0" y="36668"/>
                </a:lnTo>
                <a:cubicBezTo>
                  <a:pt x="0" y="16431"/>
                  <a:pt x="16431" y="0"/>
                  <a:pt x="36668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5218769" y="1906719"/>
            <a:ext cx="3135086" cy="36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599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27%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269187" y="2273395"/>
            <a:ext cx="3034250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Requirements fully implemented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488923" y="1796716"/>
            <a:ext cx="3190087" cy="770021"/>
          </a:xfrm>
          <a:custGeom>
            <a:avLst/>
            <a:gdLst/>
            <a:ahLst/>
            <a:cxnLst/>
            <a:rect l="l" t="t" r="r" b="b"/>
            <a:pathLst>
              <a:path w="3190087" h="770021">
                <a:moveTo>
                  <a:pt x="36668" y="0"/>
                </a:moveTo>
                <a:lnTo>
                  <a:pt x="3153419" y="0"/>
                </a:lnTo>
                <a:cubicBezTo>
                  <a:pt x="3173670" y="0"/>
                  <a:pt x="3190087" y="16417"/>
                  <a:pt x="3190087" y="36668"/>
                </a:cubicBezTo>
                <a:lnTo>
                  <a:pt x="3190087" y="733353"/>
                </a:lnTo>
                <a:cubicBezTo>
                  <a:pt x="3190087" y="753604"/>
                  <a:pt x="3173670" y="770021"/>
                  <a:pt x="3153419" y="770021"/>
                </a:cubicBezTo>
                <a:lnTo>
                  <a:pt x="36668" y="770021"/>
                </a:lnTo>
                <a:cubicBezTo>
                  <a:pt x="16431" y="770021"/>
                  <a:pt x="0" y="753590"/>
                  <a:pt x="0" y="733353"/>
                </a:cubicBezTo>
                <a:lnTo>
                  <a:pt x="0" y="36668"/>
                </a:lnTo>
                <a:cubicBezTo>
                  <a:pt x="0" y="16431"/>
                  <a:pt x="16431" y="0"/>
                  <a:pt x="36668" y="0"/>
                </a:cubicBezTo>
                <a:close/>
              </a:path>
            </a:pathLst>
          </a:custGeom>
          <a:solidFill>
            <a:srgbClr val="2A4B5A">
              <a:alpha val="10196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8516424" y="1906719"/>
            <a:ext cx="3135086" cy="36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599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88%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566842" y="2273395"/>
            <a:ext cx="3034250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Agencies failed AI Plan submission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191268" y="2676740"/>
            <a:ext cx="3190087" cy="770021"/>
          </a:xfrm>
          <a:custGeom>
            <a:avLst/>
            <a:gdLst/>
            <a:ahLst/>
            <a:cxnLst/>
            <a:rect l="l" t="t" r="r" b="b"/>
            <a:pathLst>
              <a:path w="3190087" h="770021">
                <a:moveTo>
                  <a:pt x="36668" y="0"/>
                </a:moveTo>
                <a:lnTo>
                  <a:pt x="3153419" y="0"/>
                </a:lnTo>
                <a:cubicBezTo>
                  <a:pt x="3173670" y="0"/>
                  <a:pt x="3190087" y="16417"/>
                  <a:pt x="3190087" y="36668"/>
                </a:cubicBezTo>
                <a:lnTo>
                  <a:pt x="3190087" y="733353"/>
                </a:lnTo>
                <a:cubicBezTo>
                  <a:pt x="3190087" y="753604"/>
                  <a:pt x="3173670" y="770021"/>
                  <a:pt x="3153419" y="770021"/>
                </a:cubicBezTo>
                <a:lnTo>
                  <a:pt x="36668" y="770021"/>
                </a:lnTo>
                <a:cubicBezTo>
                  <a:pt x="16431" y="770021"/>
                  <a:pt x="0" y="753590"/>
                  <a:pt x="0" y="733353"/>
                </a:cubicBezTo>
                <a:lnTo>
                  <a:pt x="0" y="36668"/>
                </a:lnTo>
                <a:cubicBezTo>
                  <a:pt x="0" y="16431"/>
                  <a:pt x="16431" y="0"/>
                  <a:pt x="36668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5218769" y="2786743"/>
            <a:ext cx="3135086" cy="36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599" b="1" dirty="0">
                <a:solidFill>
                  <a:srgbClr val="A99A86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~50%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269187" y="3153420"/>
            <a:ext cx="3034250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 published AI use inventories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8488923" y="2676740"/>
            <a:ext cx="3190087" cy="770021"/>
          </a:xfrm>
          <a:custGeom>
            <a:avLst/>
            <a:gdLst/>
            <a:ahLst/>
            <a:cxnLst/>
            <a:rect l="l" t="t" r="r" b="b"/>
            <a:pathLst>
              <a:path w="3190087" h="770021">
                <a:moveTo>
                  <a:pt x="36668" y="0"/>
                </a:moveTo>
                <a:lnTo>
                  <a:pt x="3153419" y="0"/>
                </a:lnTo>
                <a:cubicBezTo>
                  <a:pt x="3173670" y="0"/>
                  <a:pt x="3190087" y="16417"/>
                  <a:pt x="3190087" y="36668"/>
                </a:cubicBezTo>
                <a:lnTo>
                  <a:pt x="3190087" y="733353"/>
                </a:lnTo>
                <a:cubicBezTo>
                  <a:pt x="3190087" y="753604"/>
                  <a:pt x="3173670" y="770021"/>
                  <a:pt x="3153419" y="770021"/>
                </a:cubicBezTo>
                <a:lnTo>
                  <a:pt x="36668" y="770021"/>
                </a:lnTo>
                <a:cubicBezTo>
                  <a:pt x="16431" y="770021"/>
                  <a:pt x="0" y="753590"/>
                  <a:pt x="0" y="733353"/>
                </a:cubicBezTo>
                <a:lnTo>
                  <a:pt x="0" y="36668"/>
                </a:lnTo>
                <a:cubicBezTo>
                  <a:pt x="0" y="16431"/>
                  <a:pt x="16431" y="0"/>
                  <a:pt x="36668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8516424" y="2786743"/>
            <a:ext cx="3135086" cy="3666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599" b="1" dirty="0">
                <a:solidFill>
                  <a:srgbClr val="C78D4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220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8566842" y="3153420"/>
            <a:ext cx="3034250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Federal agencies examined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191268" y="3556764"/>
            <a:ext cx="6481011" cy="806689"/>
          </a:xfrm>
          <a:custGeom>
            <a:avLst/>
            <a:gdLst/>
            <a:ahLst/>
            <a:cxnLst/>
            <a:rect l="l" t="t" r="r" b="b"/>
            <a:pathLst>
              <a:path w="6481011" h="806689">
                <a:moveTo>
                  <a:pt x="36664" y="0"/>
                </a:moveTo>
                <a:lnTo>
                  <a:pt x="6444347" y="0"/>
                </a:lnTo>
                <a:cubicBezTo>
                  <a:pt x="6464595" y="0"/>
                  <a:pt x="6481011" y="16415"/>
                  <a:pt x="6481011" y="36664"/>
                </a:cubicBezTo>
                <a:lnTo>
                  <a:pt x="6481011" y="770025"/>
                </a:lnTo>
                <a:cubicBezTo>
                  <a:pt x="6481011" y="790274"/>
                  <a:pt x="6464595" y="806689"/>
                  <a:pt x="6444347" y="806689"/>
                </a:cubicBezTo>
                <a:lnTo>
                  <a:pt x="36664" y="806689"/>
                </a:lnTo>
                <a:cubicBezTo>
                  <a:pt x="16415" y="806689"/>
                  <a:pt x="0" y="790274"/>
                  <a:pt x="0" y="770025"/>
                </a:cubicBezTo>
                <a:lnTo>
                  <a:pt x="0" y="36664"/>
                </a:lnTo>
                <a:cubicBezTo>
                  <a:pt x="0" y="16415"/>
                  <a:pt x="16415" y="0"/>
                  <a:pt x="36664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32" name="Text 30"/>
          <p:cNvSpPr/>
          <p:nvPr/>
        </p:nvSpPr>
        <p:spPr>
          <a:xfrm>
            <a:off x="5301271" y="3666767"/>
            <a:ext cx="6325173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1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Three Compounding Factors Identified: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5301271" y="3923441"/>
            <a:ext cx="2035056" cy="330009"/>
          </a:xfrm>
          <a:custGeom>
            <a:avLst/>
            <a:gdLst/>
            <a:ahLst/>
            <a:cxnLst/>
            <a:rect l="l" t="t" r="r" b="b"/>
            <a:pathLst>
              <a:path w="2035056" h="330009">
                <a:moveTo>
                  <a:pt x="36667" y="0"/>
                </a:moveTo>
                <a:lnTo>
                  <a:pt x="1998388" y="0"/>
                </a:lnTo>
                <a:cubicBezTo>
                  <a:pt x="2018639" y="0"/>
                  <a:pt x="2035056" y="16417"/>
                  <a:pt x="2035056" y="36667"/>
                </a:cubicBezTo>
                <a:lnTo>
                  <a:pt x="2035056" y="293342"/>
                </a:lnTo>
                <a:cubicBezTo>
                  <a:pt x="2035056" y="313593"/>
                  <a:pt x="2018639" y="330009"/>
                  <a:pt x="1998388" y="330009"/>
                </a:cubicBezTo>
                <a:lnTo>
                  <a:pt x="36667" y="330009"/>
                </a:lnTo>
                <a:cubicBezTo>
                  <a:pt x="16417" y="330009"/>
                  <a:pt x="0" y="313593"/>
                  <a:pt x="0" y="293342"/>
                </a:cubicBezTo>
                <a:lnTo>
                  <a:pt x="0" y="36667"/>
                </a:lnTo>
                <a:cubicBezTo>
                  <a:pt x="0" y="16430"/>
                  <a:pt x="16430" y="0"/>
                  <a:pt x="36667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4" name="Text 32"/>
          <p:cNvSpPr/>
          <p:nvPr/>
        </p:nvSpPr>
        <p:spPr>
          <a:xfrm>
            <a:off x="5342522" y="3996776"/>
            <a:ext cx="1952553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Insufficient Capacity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7414102" y="3923441"/>
            <a:ext cx="2035056" cy="330009"/>
          </a:xfrm>
          <a:custGeom>
            <a:avLst/>
            <a:gdLst/>
            <a:ahLst/>
            <a:cxnLst/>
            <a:rect l="l" t="t" r="r" b="b"/>
            <a:pathLst>
              <a:path w="2035056" h="330009">
                <a:moveTo>
                  <a:pt x="36667" y="0"/>
                </a:moveTo>
                <a:lnTo>
                  <a:pt x="1998388" y="0"/>
                </a:lnTo>
                <a:cubicBezTo>
                  <a:pt x="2018639" y="0"/>
                  <a:pt x="2035056" y="16417"/>
                  <a:pt x="2035056" y="36667"/>
                </a:cubicBezTo>
                <a:lnTo>
                  <a:pt x="2035056" y="293342"/>
                </a:lnTo>
                <a:cubicBezTo>
                  <a:pt x="2035056" y="313593"/>
                  <a:pt x="2018639" y="330009"/>
                  <a:pt x="1998388" y="330009"/>
                </a:cubicBezTo>
                <a:lnTo>
                  <a:pt x="36667" y="330009"/>
                </a:lnTo>
                <a:cubicBezTo>
                  <a:pt x="16417" y="330009"/>
                  <a:pt x="0" y="313593"/>
                  <a:pt x="0" y="293342"/>
                </a:cubicBezTo>
                <a:lnTo>
                  <a:pt x="0" y="36667"/>
                </a:lnTo>
                <a:cubicBezTo>
                  <a:pt x="0" y="16430"/>
                  <a:pt x="16430" y="0"/>
                  <a:pt x="36667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6" name="Text 34"/>
          <p:cNvSpPr/>
          <p:nvPr/>
        </p:nvSpPr>
        <p:spPr>
          <a:xfrm>
            <a:off x="7455354" y="3996776"/>
            <a:ext cx="1952553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Ambiguity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9527005" y="3923441"/>
            <a:ext cx="2035056" cy="330009"/>
          </a:xfrm>
          <a:custGeom>
            <a:avLst/>
            <a:gdLst/>
            <a:ahLst/>
            <a:cxnLst/>
            <a:rect l="l" t="t" r="r" b="b"/>
            <a:pathLst>
              <a:path w="2035056" h="330009">
                <a:moveTo>
                  <a:pt x="36667" y="0"/>
                </a:moveTo>
                <a:lnTo>
                  <a:pt x="1998388" y="0"/>
                </a:lnTo>
                <a:cubicBezTo>
                  <a:pt x="2018639" y="0"/>
                  <a:pt x="2035056" y="16417"/>
                  <a:pt x="2035056" y="36667"/>
                </a:cubicBezTo>
                <a:lnTo>
                  <a:pt x="2035056" y="293342"/>
                </a:lnTo>
                <a:cubicBezTo>
                  <a:pt x="2035056" y="313593"/>
                  <a:pt x="2018639" y="330009"/>
                  <a:pt x="1998388" y="330009"/>
                </a:cubicBezTo>
                <a:lnTo>
                  <a:pt x="36667" y="330009"/>
                </a:lnTo>
                <a:cubicBezTo>
                  <a:pt x="16417" y="330009"/>
                  <a:pt x="0" y="313593"/>
                  <a:pt x="0" y="293342"/>
                </a:cubicBezTo>
                <a:lnTo>
                  <a:pt x="0" y="36667"/>
                </a:lnTo>
                <a:cubicBezTo>
                  <a:pt x="0" y="16430"/>
                  <a:pt x="16430" y="0"/>
                  <a:pt x="36667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8" name="Text 36"/>
          <p:cNvSpPr/>
          <p:nvPr/>
        </p:nvSpPr>
        <p:spPr>
          <a:xfrm>
            <a:off x="9568256" y="3996776"/>
            <a:ext cx="1952553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1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Leadership Gap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66677" y="4707212"/>
            <a:ext cx="5655988" cy="2145059"/>
          </a:xfrm>
          <a:custGeom>
            <a:avLst/>
            <a:gdLst/>
            <a:ahLst/>
            <a:cxnLst/>
            <a:rect l="l" t="t" r="r" b="b"/>
            <a:pathLst>
              <a:path w="5655988" h="2145059">
                <a:moveTo>
                  <a:pt x="36668" y="0"/>
                </a:moveTo>
                <a:lnTo>
                  <a:pt x="5619320" y="0"/>
                </a:lnTo>
                <a:cubicBezTo>
                  <a:pt x="5639571" y="0"/>
                  <a:pt x="5655988" y="16417"/>
                  <a:pt x="5655988" y="36668"/>
                </a:cubicBezTo>
                <a:lnTo>
                  <a:pt x="5655988" y="2071719"/>
                </a:lnTo>
                <a:cubicBezTo>
                  <a:pt x="5655988" y="2112223"/>
                  <a:pt x="5623153" y="2145059"/>
                  <a:pt x="5582648" y="2145059"/>
                </a:cubicBezTo>
                <a:lnTo>
                  <a:pt x="73340" y="2145059"/>
                </a:lnTo>
                <a:cubicBezTo>
                  <a:pt x="32835" y="2145059"/>
                  <a:pt x="0" y="2112223"/>
                  <a:pt x="0" y="2071719"/>
                </a:cubicBez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5002" dist="36668" dir="5400000">
              <a:srgbClr val="000000">
                <a:alpha val="10196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366677" y="4707212"/>
            <a:ext cx="5655988" cy="36668"/>
          </a:xfrm>
          <a:custGeom>
            <a:avLst/>
            <a:gdLst/>
            <a:ahLst/>
            <a:cxnLst/>
            <a:rect l="l" t="t" r="r" b="b"/>
            <a:pathLst>
              <a:path w="5655988" h="36668">
                <a:moveTo>
                  <a:pt x="36668" y="0"/>
                </a:moveTo>
                <a:lnTo>
                  <a:pt x="5619320" y="0"/>
                </a:lnTo>
                <a:cubicBezTo>
                  <a:pt x="5639571" y="0"/>
                  <a:pt x="5655988" y="16417"/>
                  <a:pt x="5655988" y="36668"/>
                </a:cubicBezTo>
                <a:lnTo>
                  <a:pt x="5655988" y="36668"/>
                </a:lnTo>
                <a:lnTo>
                  <a:pt x="0" y="36668"/>
                </a:ln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1" name="Shape 39"/>
          <p:cNvSpPr/>
          <p:nvPr/>
        </p:nvSpPr>
        <p:spPr>
          <a:xfrm>
            <a:off x="536265" y="4908884"/>
            <a:ext cx="183338" cy="183338"/>
          </a:xfrm>
          <a:custGeom>
            <a:avLst/>
            <a:gdLst/>
            <a:ahLst/>
            <a:cxnLst/>
            <a:rect l="l" t="t" r="r" b="b"/>
            <a:pathLst>
              <a:path w="183338" h="183338">
                <a:moveTo>
                  <a:pt x="91669" y="183338"/>
                </a:moveTo>
                <a:cubicBezTo>
                  <a:pt x="142263" y="183338"/>
                  <a:pt x="183338" y="142263"/>
                  <a:pt x="183338" y="91669"/>
                </a:cubicBezTo>
                <a:cubicBezTo>
                  <a:pt x="183338" y="41076"/>
                  <a:pt x="142263" y="0"/>
                  <a:pt x="91669" y="0"/>
                </a:cubicBezTo>
                <a:cubicBezTo>
                  <a:pt x="41076" y="0"/>
                  <a:pt x="0" y="41076"/>
                  <a:pt x="0" y="91669"/>
                </a:cubicBezTo>
                <a:cubicBezTo>
                  <a:pt x="0" y="142263"/>
                  <a:pt x="41076" y="183338"/>
                  <a:pt x="91669" y="183338"/>
                </a:cubicBezTo>
                <a:close/>
                <a:moveTo>
                  <a:pt x="91669" y="63023"/>
                </a:moveTo>
                <a:cubicBezTo>
                  <a:pt x="85331" y="63023"/>
                  <a:pt x="80211" y="68143"/>
                  <a:pt x="80211" y="74481"/>
                </a:cubicBezTo>
                <a:cubicBezTo>
                  <a:pt x="80211" y="79244"/>
                  <a:pt x="76379" y="83075"/>
                  <a:pt x="71617" y="83075"/>
                </a:cubicBezTo>
                <a:cubicBezTo>
                  <a:pt x="66854" y="83075"/>
                  <a:pt x="63023" y="79244"/>
                  <a:pt x="63023" y="74481"/>
                </a:cubicBezTo>
                <a:cubicBezTo>
                  <a:pt x="63023" y="58654"/>
                  <a:pt x="75842" y="45835"/>
                  <a:pt x="91669" y="45835"/>
                </a:cubicBezTo>
                <a:cubicBezTo>
                  <a:pt x="107496" y="45835"/>
                  <a:pt x="120316" y="58654"/>
                  <a:pt x="120316" y="74481"/>
                </a:cubicBezTo>
                <a:cubicBezTo>
                  <a:pt x="120316" y="91383"/>
                  <a:pt x="107425" y="98544"/>
                  <a:pt x="100263" y="101158"/>
                </a:cubicBezTo>
                <a:lnTo>
                  <a:pt x="100263" y="102519"/>
                </a:lnTo>
                <a:cubicBezTo>
                  <a:pt x="100263" y="107282"/>
                  <a:pt x="96432" y="111113"/>
                  <a:pt x="91669" y="111113"/>
                </a:cubicBezTo>
                <a:cubicBezTo>
                  <a:pt x="86907" y="111113"/>
                  <a:pt x="83075" y="107282"/>
                  <a:pt x="83075" y="102519"/>
                </a:cubicBezTo>
                <a:lnTo>
                  <a:pt x="83075" y="99619"/>
                </a:lnTo>
                <a:cubicBezTo>
                  <a:pt x="83075" y="92278"/>
                  <a:pt x="88375" y="87014"/>
                  <a:pt x="93853" y="85224"/>
                </a:cubicBezTo>
                <a:cubicBezTo>
                  <a:pt x="96145" y="84472"/>
                  <a:pt x="98580" y="83254"/>
                  <a:pt x="100371" y="81535"/>
                </a:cubicBezTo>
                <a:cubicBezTo>
                  <a:pt x="101910" y="80031"/>
                  <a:pt x="103128" y="77955"/>
                  <a:pt x="103128" y="74517"/>
                </a:cubicBezTo>
                <a:cubicBezTo>
                  <a:pt x="103128" y="68179"/>
                  <a:pt x="98007" y="63058"/>
                  <a:pt x="91669" y="63058"/>
                </a:cubicBezTo>
                <a:close/>
                <a:moveTo>
                  <a:pt x="80211" y="131774"/>
                </a:moveTo>
                <a:cubicBezTo>
                  <a:pt x="80211" y="125450"/>
                  <a:pt x="85345" y="120316"/>
                  <a:pt x="91669" y="120316"/>
                </a:cubicBezTo>
                <a:cubicBezTo>
                  <a:pt x="97993" y="120316"/>
                  <a:pt x="103128" y="125450"/>
                  <a:pt x="103128" y="131774"/>
                </a:cubicBezTo>
                <a:cubicBezTo>
                  <a:pt x="103128" y="138099"/>
                  <a:pt x="97993" y="143233"/>
                  <a:pt x="91669" y="143233"/>
                </a:cubicBezTo>
                <a:cubicBezTo>
                  <a:pt x="85345" y="143233"/>
                  <a:pt x="80211" y="138099"/>
                  <a:pt x="80211" y="131774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2" name="Text 40"/>
          <p:cNvSpPr/>
          <p:nvPr/>
        </p:nvSpPr>
        <p:spPr>
          <a:xfrm>
            <a:off x="852523" y="4872217"/>
            <a:ext cx="2896746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Critical Questions for Developing Countries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513347" y="5257227"/>
            <a:ext cx="220006" cy="220006"/>
          </a:xfrm>
          <a:custGeom>
            <a:avLst/>
            <a:gdLst/>
            <a:ahLst/>
            <a:cxnLst/>
            <a:rect l="l" t="t" r="r" b="b"/>
            <a:pathLst>
              <a:path w="220006" h="220006">
                <a:moveTo>
                  <a:pt x="110003" y="0"/>
                </a:moveTo>
                <a:lnTo>
                  <a:pt x="110003" y="0"/>
                </a:lnTo>
                <a:cubicBezTo>
                  <a:pt x="170715" y="0"/>
                  <a:pt x="220006" y="49291"/>
                  <a:pt x="220006" y="110003"/>
                </a:cubicBezTo>
                <a:lnTo>
                  <a:pt x="220006" y="110003"/>
                </a:lnTo>
                <a:cubicBezTo>
                  <a:pt x="220006" y="170715"/>
                  <a:pt x="170715" y="220006"/>
                  <a:pt x="110003" y="220006"/>
                </a:cubicBezTo>
                <a:lnTo>
                  <a:pt x="110003" y="220006"/>
                </a:lnTo>
                <a:cubicBezTo>
                  <a:pt x="49291" y="220006"/>
                  <a:pt x="0" y="170715"/>
                  <a:pt x="0" y="110003"/>
                </a:cubicBezTo>
                <a:lnTo>
                  <a:pt x="0" y="110003"/>
                </a:lnTo>
                <a:cubicBezTo>
                  <a:pt x="0" y="49291"/>
                  <a:pt x="49291" y="0"/>
                  <a:pt x="110003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4" name="Text 42"/>
          <p:cNvSpPr/>
          <p:nvPr/>
        </p:nvSpPr>
        <p:spPr>
          <a:xfrm>
            <a:off x="595205" y="5293895"/>
            <a:ext cx="110003" cy="1466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66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06689" y="5238893"/>
            <a:ext cx="5142641" cy="4400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If American agencies—with substantial resources and expertise—achieve only 27% implementation, what explains variation across contexts?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513347" y="5770574"/>
            <a:ext cx="220006" cy="220006"/>
          </a:xfrm>
          <a:custGeom>
            <a:avLst/>
            <a:gdLst/>
            <a:ahLst/>
            <a:cxnLst/>
            <a:rect l="l" t="t" r="r" b="b"/>
            <a:pathLst>
              <a:path w="220006" h="220006">
                <a:moveTo>
                  <a:pt x="110003" y="0"/>
                </a:moveTo>
                <a:lnTo>
                  <a:pt x="110003" y="0"/>
                </a:lnTo>
                <a:cubicBezTo>
                  <a:pt x="170715" y="0"/>
                  <a:pt x="220006" y="49291"/>
                  <a:pt x="220006" y="110003"/>
                </a:cubicBezTo>
                <a:lnTo>
                  <a:pt x="220006" y="110003"/>
                </a:lnTo>
                <a:cubicBezTo>
                  <a:pt x="220006" y="170715"/>
                  <a:pt x="170715" y="220006"/>
                  <a:pt x="110003" y="220006"/>
                </a:cubicBezTo>
                <a:lnTo>
                  <a:pt x="110003" y="220006"/>
                </a:lnTo>
                <a:cubicBezTo>
                  <a:pt x="49291" y="220006"/>
                  <a:pt x="0" y="170715"/>
                  <a:pt x="0" y="110003"/>
                </a:cubicBezTo>
                <a:lnTo>
                  <a:pt x="0" y="110003"/>
                </a:lnTo>
                <a:cubicBezTo>
                  <a:pt x="0" y="49291"/>
                  <a:pt x="49291" y="0"/>
                  <a:pt x="110003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47" name="Text 45"/>
          <p:cNvSpPr/>
          <p:nvPr/>
        </p:nvSpPr>
        <p:spPr>
          <a:xfrm>
            <a:off x="587972" y="5807242"/>
            <a:ext cx="128337" cy="1466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66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06689" y="5752241"/>
            <a:ext cx="5142641" cy="4400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do administrative decentralization, civil service capacity, and political economy shape outcomes?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513347" y="6283922"/>
            <a:ext cx="220006" cy="220006"/>
          </a:xfrm>
          <a:custGeom>
            <a:avLst/>
            <a:gdLst/>
            <a:ahLst/>
            <a:cxnLst/>
            <a:rect l="l" t="t" r="r" b="b"/>
            <a:pathLst>
              <a:path w="220006" h="220006">
                <a:moveTo>
                  <a:pt x="110003" y="0"/>
                </a:moveTo>
                <a:lnTo>
                  <a:pt x="110003" y="0"/>
                </a:lnTo>
                <a:cubicBezTo>
                  <a:pt x="170715" y="0"/>
                  <a:pt x="220006" y="49291"/>
                  <a:pt x="220006" y="110003"/>
                </a:cubicBezTo>
                <a:lnTo>
                  <a:pt x="220006" y="110003"/>
                </a:lnTo>
                <a:cubicBezTo>
                  <a:pt x="220006" y="170715"/>
                  <a:pt x="170715" y="220006"/>
                  <a:pt x="110003" y="220006"/>
                </a:cubicBezTo>
                <a:lnTo>
                  <a:pt x="110003" y="220006"/>
                </a:lnTo>
                <a:cubicBezTo>
                  <a:pt x="49291" y="220006"/>
                  <a:pt x="0" y="170715"/>
                  <a:pt x="0" y="110003"/>
                </a:cubicBezTo>
                <a:lnTo>
                  <a:pt x="0" y="110003"/>
                </a:lnTo>
                <a:cubicBezTo>
                  <a:pt x="0" y="49291"/>
                  <a:pt x="49291" y="0"/>
                  <a:pt x="110003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50" name="Text 48"/>
          <p:cNvSpPr/>
          <p:nvPr/>
        </p:nvSpPr>
        <p:spPr>
          <a:xfrm>
            <a:off x="586539" y="6320589"/>
            <a:ext cx="128337" cy="1466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66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806689" y="6265588"/>
            <a:ext cx="5142641" cy="4400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transferable lessons exist for large decentralized democracies in the Global South?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186595" y="4688878"/>
            <a:ext cx="5637654" cy="2163392"/>
          </a:xfrm>
          <a:custGeom>
            <a:avLst/>
            <a:gdLst/>
            <a:ahLst/>
            <a:cxnLst/>
            <a:rect l="l" t="t" r="r" b="b"/>
            <a:pathLst>
              <a:path w="5637654" h="2163392">
                <a:moveTo>
                  <a:pt x="36668" y="0"/>
                </a:moveTo>
                <a:lnTo>
                  <a:pt x="5564315" y="0"/>
                </a:lnTo>
                <a:cubicBezTo>
                  <a:pt x="5604819" y="0"/>
                  <a:pt x="5637654" y="32835"/>
                  <a:pt x="5637654" y="73339"/>
                </a:cubicBezTo>
                <a:lnTo>
                  <a:pt x="5637654" y="2090053"/>
                </a:lnTo>
                <a:cubicBezTo>
                  <a:pt x="5637654" y="2130557"/>
                  <a:pt x="5604819" y="2163392"/>
                  <a:pt x="5564315" y="2163392"/>
                </a:cubicBezTo>
                <a:lnTo>
                  <a:pt x="36668" y="2163392"/>
                </a:lnTo>
                <a:cubicBezTo>
                  <a:pt x="16417" y="2163392"/>
                  <a:pt x="0" y="2146976"/>
                  <a:pt x="0" y="2126725"/>
                </a:cubicBez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53" name="Shape 51"/>
          <p:cNvSpPr/>
          <p:nvPr/>
        </p:nvSpPr>
        <p:spPr>
          <a:xfrm>
            <a:off x="6186595" y="4688878"/>
            <a:ext cx="36668" cy="2163392"/>
          </a:xfrm>
          <a:custGeom>
            <a:avLst/>
            <a:gdLst/>
            <a:ahLst/>
            <a:cxnLst/>
            <a:rect l="l" t="t" r="r" b="b"/>
            <a:pathLst>
              <a:path w="36668" h="2163392">
                <a:moveTo>
                  <a:pt x="36668" y="0"/>
                </a:moveTo>
                <a:lnTo>
                  <a:pt x="36668" y="0"/>
                </a:lnTo>
                <a:lnTo>
                  <a:pt x="36668" y="2163392"/>
                </a:lnTo>
                <a:lnTo>
                  <a:pt x="36668" y="2163392"/>
                </a:lnTo>
                <a:cubicBezTo>
                  <a:pt x="16417" y="2163392"/>
                  <a:pt x="0" y="2146976"/>
                  <a:pt x="0" y="2126725"/>
                </a:cubicBez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4" name="Shape 52"/>
          <p:cNvSpPr/>
          <p:nvPr/>
        </p:nvSpPr>
        <p:spPr>
          <a:xfrm>
            <a:off x="6374517" y="4872217"/>
            <a:ext cx="183338" cy="183338"/>
          </a:xfrm>
          <a:custGeom>
            <a:avLst/>
            <a:gdLst/>
            <a:ahLst/>
            <a:cxnLst/>
            <a:rect l="l" t="t" r="r" b="b"/>
            <a:pathLst>
              <a:path w="183338" h="183338">
                <a:moveTo>
                  <a:pt x="91669" y="50597"/>
                </a:moveTo>
                <a:lnTo>
                  <a:pt x="91669" y="161352"/>
                </a:lnTo>
                <a:lnTo>
                  <a:pt x="91848" y="161280"/>
                </a:lnTo>
                <a:cubicBezTo>
                  <a:pt x="111400" y="153152"/>
                  <a:pt x="132383" y="148962"/>
                  <a:pt x="153546" y="148962"/>
                </a:cubicBezTo>
                <a:lnTo>
                  <a:pt x="160421" y="148962"/>
                </a:lnTo>
                <a:lnTo>
                  <a:pt x="160421" y="34376"/>
                </a:lnTo>
                <a:lnTo>
                  <a:pt x="153546" y="34376"/>
                </a:lnTo>
                <a:cubicBezTo>
                  <a:pt x="138435" y="34376"/>
                  <a:pt x="123431" y="37384"/>
                  <a:pt x="109466" y="43185"/>
                </a:cubicBezTo>
                <a:cubicBezTo>
                  <a:pt x="103450" y="45691"/>
                  <a:pt x="97506" y="48162"/>
                  <a:pt x="91669" y="50597"/>
                </a:cubicBezTo>
                <a:close/>
                <a:moveTo>
                  <a:pt x="82681" y="22022"/>
                </a:moveTo>
                <a:lnTo>
                  <a:pt x="91669" y="25782"/>
                </a:lnTo>
                <a:lnTo>
                  <a:pt x="100657" y="22022"/>
                </a:lnTo>
                <a:cubicBezTo>
                  <a:pt x="117415" y="15039"/>
                  <a:pt x="135391" y="11459"/>
                  <a:pt x="153546" y="11459"/>
                </a:cubicBezTo>
                <a:lnTo>
                  <a:pt x="166150" y="11459"/>
                </a:lnTo>
                <a:cubicBezTo>
                  <a:pt x="175640" y="11459"/>
                  <a:pt x="183338" y="19157"/>
                  <a:pt x="183338" y="28647"/>
                </a:cubicBezTo>
                <a:lnTo>
                  <a:pt x="183338" y="154692"/>
                </a:lnTo>
                <a:cubicBezTo>
                  <a:pt x="183338" y="164181"/>
                  <a:pt x="175640" y="171880"/>
                  <a:pt x="166150" y="171880"/>
                </a:cubicBezTo>
                <a:lnTo>
                  <a:pt x="153546" y="171880"/>
                </a:lnTo>
                <a:cubicBezTo>
                  <a:pt x="135391" y="171880"/>
                  <a:pt x="117415" y="175461"/>
                  <a:pt x="100657" y="182443"/>
                </a:cubicBezTo>
                <a:lnTo>
                  <a:pt x="96074" y="184341"/>
                </a:lnTo>
                <a:cubicBezTo>
                  <a:pt x="93245" y="185523"/>
                  <a:pt x="90094" y="185523"/>
                  <a:pt x="87265" y="184341"/>
                </a:cubicBezTo>
                <a:lnTo>
                  <a:pt x="82681" y="182443"/>
                </a:lnTo>
                <a:cubicBezTo>
                  <a:pt x="65923" y="175461"/>
                  <a:pt x="47947" y="171880"/>
                  <a:pt x="29792" y="171880"/>
                </a:cubicBezTo>
                <a:lnTo>
                  <a:pt x="17188" y="171880"/>
                </a:lnTo>
                <a:cubicBezTo>
                  <a:pt x="7699" y="171880"/>
                  <a:pt x="0" y="164181"/>
                  <a:pt x="0" y="154692"/>
                </a:cubicBezTo>
                <a:lnTo>
                  <a:pt x="0" y="28647"/>
                </a:lnTo>
                <a:cubicBezTo>
                  <a:pt x="0" y="19157"/>
                  <a:pt x="7699" y="11459"/>
                  <a:pt x="17188" y="11459"/>
                </a:cubicBezTo>
                <a:lnTo>
                  <a:pt x="29792" y="11459"/>
                </a:lnTo>
                <a:cubicBezTo>
                  <a:pt x="47947" y="11459"/>
                  <a:pt x="65923" y="15039"/>
                  <a:pt x="82681" y="22022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5" name="Text 53"/>
          <p:cNvSpPr/>
          <p:nvPr/>
        </p:nvSpPr>
        <p:spPr>
          <a:xfrm>
            <a:off x="6690775" y="4835549"/>
            <a:ext cx="1035862" cy="2566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9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Literature Gap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351599" y="5202226"/>
            <a:ext cx="5399314" cy="7150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Pencheva, Esteve &amp; Mikhaylov (2020) note AI governance research remains </a:t>
            </a:r>
            <a:pPr>
              <a:lnSpc>
                <a:spcPct val="140000"/>
              </a:lnSpc>
            </a:pPr>
            <a:r>
              <a:rPr lang="en-US" sz="115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"heavily concentrated in advanced economies,"</a:t>
            </a:r>
            <a:pPr>
              <a:lnSpc>
                <a:spcPct val="140000"/>
              </a:lnSpc>
            </a:pPr>
            <a:r>
              <a:rPr lang="en-US" sz="115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with developing country perspectives </a:t>
            </a:r>
            <a:pPr>
              <a:lnSpc>
                <a:spcPct val="140000"/>
              </a:lnSpc>
            </a:pPr>
            <a:r>
              <a:rPr lang="en-US" sz="1155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"virtually absent"</a:t>
            </a:r>
            <a:pPr>
              <a:lnSpc>
                <a:spcPct val="140000"/>
              </a:lnSpc>
            </a:pPr>
            <a:r>
              <a:rPr lang="en-US" sz="115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from leading journals.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351599" y="6027248"/>
            <a:ext cx="5325979" cy="403344"/>
          </a:xfrm>
          <a:custGeom>
            <a:avLst/>
            <a:gdLst/>
            <a:ahLst/>
            <a:cxnLst/>
            <a:rect l="l" t="t" r="r" b="b"/>
            <a:pathLst>
              <a:path w="5325979" h="403344">
                <a:moveTo>
                  <a:pt x="36668" y="0"/>
                </a:moveTo>
                <a:lnTo>
                  <a:pt x="5289311" y="0"/>
                </a:lnTo>
                <a:cubicBezTo>
                  <a:pt x="5309562" y="0"/>
                  <a:pt x="5325979" y="16417"/>
                  <a:pt x="5325979" y="36668"/>
                </a:cubicBezTo>
                <a:lnTo>
                  <a:pt x="5325979" y="366676"/>
                </a:lnTo>
                <a:cubicBezTo>
                  <a:pt x="5325979" y="386928"/>
                  <a:pt x="5309562" y="403344"/>
                  <a:pt x="5289311" y="403344"/>
                </a:cubicBezTo>
                <a:lnTo>
                  <a:pt x="36668" y="403344"/>
                </a:lnTo>
                <a:cubicBezTo>
                  <a:pt x="16430" y="403344"/>
                  <a:pt x="0" y="386914"/>
                  <a:pt x="0" y="366676"/>
                </a:cubicBezTo>
                <a:lnTo>
                  <a:pt x="0" y="36668"/>
                </a:lnTo>
                <a:cubicBezTo>
                  <a:pt x="0" y="16430"/>
                  <a:pt x="16430" y="0"/>
                  <a:pt x="36668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8" name="Text 56"/>
          <p:cNvSpPr/>
          <p:nvPr/>
        </p:nvSpPr>
        <p:spPr>
          <a:xfrm>
            <a:off x="6461602" y="6137251"/>
            <a:ext cx="5170141" cy="183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11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This research addresses this critical gap by centering Indonesia as a primary case study.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1304" y="331304"/>
            <a:ext cx="11587370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b="1" spc="91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Analytical Lens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31304" y="563217"/>
            <a:ext cx="11678478" cy="331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48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Theoretical Framework: Institutional Theory &amp; Street-Level Bureaucracy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31304" y="993913"/>
            <a:ext cx="662609" cy="33130"/>
          </a:xfrm>
          <a:custGeom>
            <a:avLst/>
            <a:gdLst/>
            <a:ahLst/>
            <a:cxnLst/>
            <a:rect l="l" t="t" r="r" b="b"/>
            <a:pathLst>
              <a:path w="662609" h="33130">
                <a:moveTo>
                  <a:pt x="0" y="0"/>
                </a:moveTo>
                <a:lnTo>
                  <a:pt x="662609" y="0"/>
                </a:lnTo>
                <a:lnTo>
                  <a:pt x="662609" y="33130"/>
                </a:lnTo>
                <a:lnTo>
                  <a:pt x="0" y="33130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31304" y="1176130"/>
            <a:ext cx="5698435" cy="4530587"/>
          </a:xfrm>
          <a:custGeom>
            <a:avLst/>
            <a:gdLst/>
            <a:ahLst/>
            <a:cxnLst/>
            <a:rect l="l" t="t" r="r" b="b"/>
            <a:pathLst>
              <a:path w="5698435" h="4530587">
                <a:moveTo>
                  <a:pt x="33130" y="0"/>
                </a:moveTo>
                <a:lnTo>
                  <a:pt x="5665304" y="0"/>
                </a:lnTo>
                <a:cubicBezTo>
                  <a:pt x="5683602" y="0"/>
                  <a:pt x="5698435" y="14833"/>
                  <a:pt x="5698435" y="33130"/>
                </a:cubicBezTo>
                <a:lnTo>
                  <a:pt x="5698435" y="4464304"/>
                </a:lnTo>
                <a:cubicBezTo>
                  <a:pt x="5698435" y="4500911"/>
                  <a:pt x="5668759" y="4530587"/>
                  <a:pt x="5632152" y="4530587"/>
                </a:cubicBezTo>
                <a:lnTo>
                  <a:pt x="66282" y="4530587"/>
                </a:lnTo>
                <a:cubicBezTo>
                  <a:pt x="29676" y="4530587"/>
                  <a:pt x="0" y="4500911"/>
                  <a:pt x="0" y="4464304"/>
                </a:cubicBezTo>
                <a:lnTo>
                  <a:pt x="0" y="33130"/>
                </a:lnTo>
                <a:cubicBezTo>
                  <a:pt x="0" y="14833"/>
                  <a:pt x="14833" y="0"/>
                  <a:pt x="3313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9696" dist="33130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31304" y="1176130"/>
            <a:ext cx="5698435" cy="33130"/>
          </a:xfrm>
          <a:custGeom>
            <a:avLst/>
            <a:gdLst/>
            <a:ahLst/>
            <a:cxnLst/>
            <a:rect l="l" t="t" r="r" b="b"/>
            <a:pathLst>
              <a:path w="5698435" h="33130">
                <a:moveTo>
                  <a:pt x="33130" y="0"/>
                </a:moveTo>
                <a:lnTo>
                  <a:pt x="5665304" y="0"/>
                </a:lnTo>
                <a:cubicBezTo>
                  <a:pt x="5683602" y="0"/>
                  <a:pt x="5698435" y="14833"/>
                  <a:pt x="5698435" y="33130"/>
                </a:cubicBezTo>
                <a:lnTo>
                  <a:pt x="5698435" y="33130"/>
                </a:lnTo>
                <a:lnTo>
                  <a:pt x="0" y="33130"/>
                </a:lnTo>
                <a:lnTo>
                  <a:pt x="0" y="33130"/>
                </a:lnTo>
                <a:cubicBezTo>
                  <a:pt x="0" y="14833"/>
                  <a:pt x="14833" y="0"/>
                  <a:pt x="33130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" name="Shape 5"/>
          <p:cNvSpPr/>
          <p:nvPr/>
        </p:nvSpPr>
        <p:spPr>
          <a:xfrm>
            <a:off x="463826" y="1325217"/>
            <a:ext cx="397565" cy="397565"/>
          </a:xfrm>
          <a:custGeom>
            <a:avLst/>
            <a:gdLst/>
            <a:ahLst/>
            <a:cxnLst/>
            <a:rect l="l" t="t" r="r" b="b"/>
            <a:pathLst>
              <a:path w="397565" h="397565">
                <a:moveTo>
                  <a:pt x="198783" y="0"/>
                </a:moveTo>
                <a:lnTo>
                  <a:pt x="198783" y="0"/>
                </a:lnTo>
                <a:cubicBezTo>
                  <a:pt x="308494" y="0"/>
                  <a:pt x="397565" y="89072"/>
                  <a:pt x="397565" y="198783"/>
                </a:cubicBezTo>
                <a:lnTo>
                  <a:pt x="397565" y="198783"/>
                </a:lnTo>
                <a:cubicBezTo>
                  <a:pt x="397565" y="308494"/>
                  <a:pt x="308494" y="397565"/>
                  <a:pt x="198783" y="397565"/>
                </a:cubicBezTo>
                <a:lnTo>
                  <a:pt x="198783" y="397565"/>
                </a:lnTo>
                <a:cubicBezTo>
                  <a:pt x="89072" y="397565"/>
                  <a:pt x="0" y="308494"/>
                  <a:pt x="0" y="198783"/>
                </a:cubicBezTo>
                <a:lnTo>
                  <a:pt x="0" y="198783"/>
                </a:lnTo>
                <a:cubicBezTo>
                  <a:pt x="0" y="89072"/>
                  <a:pt x="89072" y="0"/>
                  <a:pt x="198783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8" name="Shape 6"/>
          <p:cNvSpPr/>
          <p:nvPr/>
        </p:nvSpPr>
        <p:spPr>
          <a:xfrm>
            <a:off x="600489" y="1441174"/>
            <a:ext cx="124239" cy="165652"/>
          </a:xfrm>
          <a:custGeom>
            <a:avLst/>
            <a:gdLst/>
            <a:ahLst/>
            <a:cxnLst/>
            <a:rect l="l" t="t" r="r" b="b"/>
            <a:pathLst>
              <a:path w="124239" h="165652">
                <a:moveTo>
                  <a:pt x="20707" y="0"/>
                </a:moveTo>
                <a:cubicBezTo>
                  <a:pt x="9286" y="0"/>
                  <a:pt x="0" y="9286"/>
                  <a:pt x="0" y="20707"/>
                </a:cubicBezTo>
                <a:lnTo>
                  <a:pt x="0" y="144946"/>
                </a:lnTo>
                <a:cubicBezTo>
                  <a:pt x="0" y="156367"/>
                  <a:pt x="9286" y="165652"/>
                  <a:pt x="20707" y="165652"/>
                </a:cubicBezTo>
                <a:lnTo>
                  <a:pt x="103533" y="165652"/>
                </a:lnTo>
                <a:cubicBezTo>
                  <a:pt x="114954" y="165652"/>
                  <a:pt x="124239" y="156367"/>
                  <a:pt x="124239" y="144946"/>
                </a:cubicBezTo>
                <a:lnTo>
                  <a:pt x="124239" y="20707"/>
                </a:lnTo>
                <a:cubicBezTo>
                  <a:pt x="124239" y="9286"/>
                  <a:pt x="114954" y="0"/>
                  <a:pt x="103533" y="0"/>
                </a:cubicBezTo>
                <a:lnTo>
                  <a:pt x="20707" y="0"/>
                </a:lnTo>
                <a:close/>
                <a:moveTo>
                  <a:pt x="56943" y="113886"/>
                </a:moveTo>
                <a:lnTo>
                  <a:pt x="67296" y="113886"/>
                </a:lnTo>
                <a:cubicBezTo>
                  <a:pt x="73023" y="113886"/>
                  <a:pt x="77649" y="118512"/>
                  <a:pt x="77649" y="124239"/>
                </a:cubicBezTo>
                <a:lnTo>
                  <a:pt x="77649" y="150122"/>
                </a:lnTo>
                <a:lnTo>
                  <a:pt x="46590" y="150122"/>
                </a:lnTo>
                <a:lnTo>
                  <a:pt x="46590" y="124239"/>
                </a:lnTo>
                <a:cubicBezTo>
                  <a:pt x="46590" y="118512"/>
                  <a:pt x="51216" y="113886"/>
                  <a:pt x="56943" y="113886"/>
                </a:cubicBezTo>
                <a:close/>
                <a:moveTo>
                  <a:pt x="31060" y="36236"/>
                </a:moveTo>
                <a:cubicBezTo>
                  <a:pt x="31060" y="33389"/>
                  <a:pt x="33389" y="31060"/>
                  <a:pt x="36236" y="31060"/>
                </a:cubicBezTo>
                <a:lnTo>
                  <a:pt x="46590" y="31060"/>
                </a:lnTo>
                <a:cubicBezTo>
                  <a:pt x="49437" y="31060"/>
                  <a:pt x="51766" y="33389"/>
                  <a:pt x="51766" y="36236"/>
                </a:cubicBezTo>
                <a:lnTo>
                  <a:pt x="51766" y="46590"/>
                </a:lnTo>
                <a:cubicBezTo>
                  <a:pt x="51766" y="49437"/>
                  <a:pt x="49437" y="51766"/>
                  <a:pt x="46590" y="51766"/>
                </a:cubicBezTo>
                <a:lnTo>
                  <a:pt x="36236" y="51766"/>
                </a:lnTo>
                <a:cubicBezTo>
                  <a:pt x="33389" y="51766"/>
                  <a:pt x="31060" y="49437"/>
                  <a:pt x="31060" y="46590"/>
                </a:cubicBezTo>
                <a:lnTo>
                  <a:pt x="31060" y="36236"/>
                </a:lnTo>
                <a:close/>
                <a:moveTo>
                  <a:pt x="77649" y="31060"/>
                </a:moveTo>
                <a:lnTo>
                  <a:pt x="88003" y="31060"/>
                </a:lnTo>
                <a:cubicBezTo>
                  <a:pt x="90850" y="31060"/>
                  <a:pt x="93179" y="33389"/>
                  <a:pt x="93179" y="36236"/>
                </a:cubicBezTo>
                <a:lnTo>
                  <a:pt x="93179" y="46590"/>
                </a:lnTo>
                <a:cubicBezTo>
                  <a:pt x="93179" y="49437"/>
                  <a:pt x="90850" y="51766"/>
                  <a:pt x="88003" y="51766"/>
                </a:cubicBezTo>
                <a:lnTo>
                  <a:pt x="77649" y="51766"/>
                </a:lnTo>
                <a:cubicBezTo>
                  <a:pt x="74802" y="51766"/>
                  <a:pt x="72473" y="49437"/>
                  <a:pt x="72473" y="46590"/>
                </a:cubicBezTo>
                <a:lnTo>
                  <a:pt x="72473" y="36236"/>
                </a:lnTo>
                <a:cubicBezTo>
                  <a:pt x="72473" y="33389"/>
                  <a:pt x="74802" y="31060"/>
                  <a:pt x="77649" y="31060"/>
                </a:cubicBezTo>
                <a:close/>
                <a:moveTo>
                  <a:pt x="31060" y="77649"/>
                </a:moveTo>
                <a:cubicBezTo>
                  <a:pt x="31060" y="74802"/>
                  <a:pt x="33389" y="72473"/>
                  <a:pt x="36236" y="72473"/>
                </a:cubicBezTo>
                <a:lnTo>
                  <a:pt x="46590" y="72473"/>
                </a:lnTo>
                <a:cubicBezTo>
                  <a:pt x="49437" y="72473"/>
                  <a:pt x="51766" y="74802"/>
                  <a:pt x="51766" y="77649"/>
                </a:cubicBezTo>
                <a:lnTo>
                  <a:pt x="51766" y="88003"/>
                </a:lnTo>
                <a:cubicBezTo>
                  <a:pt x="51766" y="90850"/>
                  <a:pt x="49437" y="93179"/>
                  <a:pt x="46590" y="93179"/>
                </a:cubicBezTo>
                <a:lnTo>
                  <a:pt x="36236" y="93179"/>
                </a:lnTo>
                <a:cubicBezTo>
                  <a:pt x="33389" y="93179"/>
                  <a:pt x="31060" y="90850"/>
                  <a:pt x="31060" y="88003"/>
                </a:cubicBezTo>
                <a:lnTo>
                  <a:pt x="31060" y="77649"/>
                </a:lnTo>
                <a:close/>
                <a:moveTo>
                  <a:pt x="77649" y="72473"/>
                </a:moveTo>
                <a:lnTo>
                  <a:pt x="88003" y="72473"/>
                </a:lnTo>
                <a:cubicBezTo>
                  <a:pt x="90850" y="72473"/>
                  <a:pt x="93179" y="74802"/>
                  <a:pt x="93179" y="77649"/>
                </a:cubicBezTo>
                <a:lnTo>
                  <a:pt x="93179" y="88003"/>
                </a:lnTo>
                <a:cubicBezTo>
                  <a:pt x="93179" y="90850"/>
                  <a:pt x="90850" y="93179"/>
                  <a:pt x="88003" y="93179"/>
                </a:cubicBezTo>
                <a:lnTo>
                  <a:pt x="77649" y="93179"/>
                </a:lnTo>
                <a:cubicBezTo>
                  <a:pt x="74802" y="93179"/>
                  <a:pt x="72473" y="90850"/>
                  <a:pt x="72473" y="88003"/>
                </a:cubicBezTo>
                <a:lnTo>
                  <a:pt x="72473" y="77649"/>
                </a:lnTo>
                <a:cubicBezTo>
                  <a:pt x="72473" y="74802"/>
                  <a:pt x="74802" y="72473"/>
                  <a:pt x="77649" y="7247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960783" y="1391478"/>
            <a:ext cx="1681370" cy="2650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65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Institutional Theory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63826" y="1822174"/>
            <a:ext cx="5433391" cy="1316935"/>
          </a:xfrm>
          <a:custGeom>
            <a:avLst/>
            <a:gdLst/>
            <a:ahLst/>
            <a:cxnLst/>
            <a:rect l="l" t="t" r="r" b="b"/>
            <a:pathLst>
              <a:path w="5433391" h="1316935">
                <a:moveTo>
                  <a:pt x="33134" y="0"/>
                </a:moveTo>
                <a:lnTo>
                  <a:pt x="5400257" y="0"/>
                </a:lnTo>
                <a:cubicBezTo>
                  <a:pt x="5418557" y="0"/>
                  <a:pt x="5433391" y="14835"/>
                  <a:pt x="5433391" y="33134"/>
                </a:cubicBezTo>
                <a:lnTo>
                  <a:pt x="5433391" y="1283801"/>
                </a:lnTo>
                <a:cubicBezTo>
                  <a:pt x="5433391" y="1302100"/>
                  <a:pt x="5418557" y="1316935"/>
                  <a:pt x="5400257" y="1316935"/>
                </a:cubicBezTo>
                <a:lnTo>
                  <a:pt x="33134" y="1316935"/>
                </a:lnTo>
                <a:cubicBezTo>
                  <a:pt x="14835" y="1316935"/>
                  <a:pt x="0" y="1302100"/>
                  <a:pt x="0" y="1283801"/>
                </a:cubicBezTo>
                <a:lnTo>
                  <a:pt x="0" y="33134"/>
                </a:lnTo>
                <a:cubicBezTo>
                  <a:pt x="0" y="14835"/>
                  <a:pt x="14835" y="0"/>
                  <a:pt x="33134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563217" y="1921565"/>
            <a:ext cx="5300870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DiMaggio &amp; Powell (1983): Isomorphism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63217" y="2186609"/>
            <a:ext cx="5292587" cy="3230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tendency for organizations to adopt similar structures and practices when facing comparable environmental pressures.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63217" y="2571750"/>
            <a:ext cx="5234609" cy="463826"/>
          </a:xfrm>
          <a:custGeom>
            <a:avLst/>
            <a:gdLst/>
            <a:ahLst/>
            <a:cxnLst/>
            <a:rect l="l" t="t" r="r" b="b"/>
            <a:pathLst>
              <a:path w="5234609" h="463826">
                <a:moveTo>
                  <a:pt x="33131" y="0"/>
                </a:moveTo>
                <a:lnTo>
                  <a:pt x="5201478" y="0"/>
                </a:lnTo>
                <a:cubicBezTo>
                  <a:pt x="5219775" y="0"/>
                  <a:pt x="5234609" y="14833"/>
                  <a:pt x="5234609" y="33131"/>
                </a:cubicBezTo>
                <a:lnTo>
                  <a:pt x="5234609" y="430695"/>
                </a:lnTo>
                <a:cubicBezTo>
                  <a:pt x="5234609" y="448993"/>
                  <a:pt x="5219775" y="463826"/>
                  <a:pt x="5201478" y="463826"/>
                </a:cubicBezTo>
                <a:lnTo>
                  <a:pt x="33131" y="463826"/>
                </a:lnTo>
                <a:cubicBezTo>
                  <a:pt x="14833" y="463826"/>
                  <a:pt x="0" y="448993"/>
                  <a:pt x="0" y="430695"/>
                </a:cubicBezTo>
                <a:lnTo>
                  <a:pt x="0" y="33131"/>
                </a:lnTo>
                <a:cubicBezTo>
                  <a:pt x="0" y="14846"/>
                  <a:pt x="14846" y="0"/>
                  <a:pt x="33131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629478" y="2638011"/>
            <a:ext cx="5160065" cy="331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 AI governance: Countries adopt strategy documents mirroring OECD templates without necessarily having implementation infrastructure.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63826" y="3250924"/>
            <a:ext cx="198783" cy="198783"/>
          </a:xfrm>
          <a:custGeom>
            <a:avLst/>
            <a:gdLst/>
            <a:ahLst/>
            <a:cxnLst/>
            <a:rect l="l" t="t" r="r" b="b"/>
            <a:pathLst>
              <a:path w="198783" h="198783">
                <a:moveTo>
                  <a:pt x="99391" y="0"/>
                </a:moveTo>
                <a:lnTo>
                  <a:pt x="99391" y="0"/>
                </a:lnTo>
                <a:cubicBezTo>
                  <a:pt x="154247" y="0"/>
                  <a:pt x="198783" y="44536"/>
                  <a:pt x="198783" y="99391"/>
                </a:cubicBezTo>
                <a:lnTo>
                  <a:pt x="198783" y="99391"/>
                </a:lnTo>
                <a:cubicBezTo>
                  <a:pt x="198783" y="154247"/>
                  <a:pt x="154247" y="198783"/>
                  <a:pt x="99391" y="198783"/>
                </a:cubicBezTo>
                <a:lnTo>
                  <a:pt x="99391" y="198783"/>
                </a:lnTo>
                <a:cubicBezTo>
                  <a:pt x="44536" y="198783"/>
                  <a:pt x="0" y="154247"/>
                  <a:pt x="0" y="99391"/>
                </a:cubicBezTo>
                <a:lnTo>
                  <a:pt x="0" y="99391"/>
                </a:lnTo>
                <a:cubicBezTo>
                  <a:pt x="0" y="44536"/>
                  <a:pt x="44536" y="0"/>
                  <a:pt x="99391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6" name="Shape 14"/>
          <p:cNvSpPr/>
          <p:nvPr/>
        </p:nvSpPr>
        <p:spPr>
          <a:xfrm>
            <a:off x="507310" y="3300620"/>
            <a:ext cx="111815" cy="99391"/>
          </a:xfrm>
          <a:custGeom>
            <a:avLst/>
            <a:gdLst/>
            <a:ahLst/>
            <a:cxnLst/>
            <a:rect l="l" t="t" r="r" b="b"/>
            <a:pathLst>
              <a:path w="111815" h="99391">
                <a:moveTo>
                  <a:pt x="32923" y="29779"/>
                </a:moveTo>
                <a:lnTo>
                  <a:pt x="29293" y="26148"/>
                </a:lnTo>
                <a:cubicBezTo>
                  <a:pt x="26867" y="23722"/>
                  <a:pt x="26867" y="19781"/>
                  <a:pt x="29293" y="17355"/>
                </a:cubicBezTo>
                <a:lnTo>
                  <a:pt x="51559" y="-4931"/>
                </a:lnTo>
                <a:cubicBezTo>
                  <a:pt x="53986" y="-7357"/>
                  <a:pt x="57926" y="-7357"/>
                  <a:pt x="60353" y="-4931"/>
                </a:cubicBezTo>
                <a:lnTo>
                  <a:pt x="63983" y="-1281"/>
                </a:lnTo>
                <a:cubicBezTo>
                  <a:pt x="66410" y="1145"/>
                  <a:pt x="66410" y="5086"/>
                  <a:pt x="63983" y="7513"/>
                </a:cubicBezTo>
                <a:lnTo>
                  <a:pt x="41717" y="29779"/>
                </a:lnTo>
                <a:cubicBezTo>
                  <a:pt x="39291" y="32205"/>
                  <a:pt x="35350" y="32205"/>
                  <a:pt x="32923" y="29779"/>
                </a:cubicBezTo>
                <a:close/>
                <a:moveTo>
                  <a:pt x="53578" y="41096"/>
                </a:moveTo>
                <a:lnTo>
                  <a:pt x="47483" y="35000"/>
                </a:lnTo>
                <a:lnTo>
                  <a:pt x="69224" y="13259"/>
                </a:lnTo>
                <a:lnTo>
                  <a:pt x="92403" y="36437"/>
                </a:lnTo>
                <a:lnTo>
                  <a:pt x="70661" y="58179"/>
                </a:lnTo>
                <a:lnTo>
                  <a:pt x="64566" y="52083"/>
                </a:lnTo>
                <a:lnTo>
                  <a:pt x="19529" y="97120"/>
                </a:lnTo>
                <a:cubicBezTo>
                  <a:pt x="16501" y="100148"/>
                  <a:pt x="11589" y="100148"/>
                  <a:pt x="8541" y="97120"/>
                </a:cubicBezTo>
                <a:cubicBezTo>
                  <a:pt x="5494" y="94092"/>
                  <a:pt x="5513" y="89180"/>
                  <a:pt x="8541" y="86133"/>
                </a:cubicBezTo>
                <a:lnTo>
                  <a:pt x="53578" y="41096"/>
                </a:lnTo>
                <a:close/>
                <a:moveTo>
                  <a:pt x="75883" y="72719"/>
                </a:moveTo>
                <a:cubicBezTo>
                  <a:pt x="73456" y="70292"/>
                  <a:pt x="73456" y="66351"/>
                  <a:pt x="75883" y="63925"/>
                </a:cubicBezTo>
                <a:lnTo>
                  <a:pt x="98149" y="41659"/>
                </a:lnTo>
                <a:cubicBezTo>
                  <a:pt x="100575" y="39232"/>
                  <a:pt x="104516" y="39232"/>
                  <a:pt x="106943" y="41659"/>
                </a:cubicBezTo>
                <a:lnTo>
                  <a:pt x="110573" y="45289"/>
                </a:lnTo>
                <a:cubicBezTo>
                  <a:pt x="112999" y="47716"/>
                  <a:pt x="112999" y="51656"/>
                  <a:pt x="110573" y="54083"/>
                </a:cubicBezTo>
                <a:lnTo>
                  <a:pt x="88307" y="76368"/>
                </a:lnTo>
                <a:cubicBezTo>
                  <a:pt x="85880" y="78795"/>
                  <a:pt x="81940" y="78795"/>
                  <a:pt x="79513" y="76368"/>
                </a:cubicBezTo>
                <a:lnTo>
                  <a:pt x="75883" y="72738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7" name="Text 15"/>
          <p:cNvSpPr/>
          <p:nvPr/>
        </p:nvSpPr>
        <p:spPr>
          <a:xfrm>
            <a:off x="728870" y="3234359"/>
            <a:ext cx="2343978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Coercive Isomorphism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28870" y="3400011"/>
            <a:ext cx="2335696" cy="132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Pressure from international bodies and trade partners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63826" y="3615359"/>
            <a:ext cx="198783" cy="198783"/>
          </a:xfrm>
          <a:custGeom>
            <a:avLst/>
            <a:gdLst/>
            <a:ahLst/>
            <a:cxnLst/>
            <a:rect l="l" t="t" r="r" b="b"/>
            <a:pathLst>
              <a:path w="198783" h="198783">
                <a:moveTo>
                  <a:pt x="99391" y="0"/>
                </a:moveTo>
                <a:lnTo>
                  <a:pt x="99391" y="0"/>
                </a:lnTo>
                <a:cubicBezTo>
                  <a:pt x="154247" y="0"/>
                  <a:pt x="198783" y="44536"/>
                  <a:pt x="198783" y="99391"/>
                </a:cubicBezTo>
                <a:lnTo>
                  <a:pt x="198783" y="99391"/>
                </a:lnTo>
                <a:cubicBezTo>
                  <a:pt x="198783" y="154247"/>
                  <a:pt x="154247" y="198783"/>
                  <a:pt x="99391" y="198783"/>
                </a:cubicBezTo>
                <a:lnTo>
                  <a:pt x="99391" y="198783"/>
                </a:lnTo>
                <a:cubicBezTo>
                  <a:pt x="44536" y="198783"/>
                  <a:pt x="0" y="154247"/>
                  <a:pt x="0" y="99391"/>
                </a:cubicBezTo>
                <a:lnTo>
                  <a:pt x="0" y="99391"/>
                </a:lnTo>
                <a:cubicBezTo>
                  <a:pt x="0" y="44536"/>
                  <a:pt x="44536" y="0"/>
                  <a:pt x="99391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0" name="Shape 18"/>
          <p:cNvSpPr/>
          <p:nvPr/>
        </p:nvSpPr>
        <p:spPr>
          <a:xfrm>
            <a:off x="519734" y="3665054"/>
            <a:ext cx="86967" cy="99391"/>
          </a:xfrm>
          <a:custGeom>
            <a:avLst/>
            <a:gdLst/>
            <a:ahLst/>
            <a:cxnLst/>
            <a:rect l="l" t="t" r="r" b="b"/>
            <a:pathLst>
              <a:path w="86967" h="99391">
                <a:moveTo>
                  <a:pt x="37272" y="0"/>
                </a:moveTo>
                <a:cubicBezTo>
                  <a:pt x="30419" y="0"/>
                  <a:pt x="24848" y="5571"/>
                  <a:pt x="24848" y="12424"/>
                </a:cubicBezTo>
                <a:lnTo>
                  <a:pt x="24848" y="62120"/>
                </a:lnTo>
                <a:cubicBezTo>
                  <a:pt x="24848" y="68972"/>
                  <a:pt x="30419" y="74543"/>
                  <a:pt x="37272" y="74543"/>
                </a:cubicBezTo>
                <a:lnTo>
                  <a:pt x="74543" y="74543"/>
                </a:lnTo>
                <a:cubicBezTo>
                  <a:pt x="81396" y="74543"/>
                  <a:pt x="86967" y="68972"/>
                  <a:pt x="86967" y="62120"/>
                </a:cubicBezTo>
                <a:lnTo>
                  <a:pt x="86967" y="23178"/>
                </a:lnTo>
                <a:cubicBezTo>
                  <a:pt x="86967" y="19801"/>
                  <a:pt x="85589" y="16559"/>
                  <a:pt x="83143" y="14210"/>
                </a:cubicBezTo>
                <a:lnTo>
                  <a:pt x="71942" y="3455"/>
                </a:lnTo>
                <a:cubicBezTo>
                  <a:pt x="69632" y="1242"/>
                  <a:pt x="66546" y="0"/>
                  <a:pt x="63343" y="0"/>
                </a:cubicBezTo>
                <a:lnTo>
                  <a:pt x="37272" y="0"/>
                </a:lnTo>
                <a:close/>
                <a:moveTo>
                  <a:pt x="12424" y="24848"/>
                </a:moveTo>
                <a:cubicBezTo>
                  <a:pt x="5571" y="24848"/>
                  <a:pt x="0" y="30419"/>
                  <a:pt x="0" y="37272"/>
                </a:cubicBezTo>
                <a:lnTo>
                  <a:pt x="0" y="86967"/>
                </a:lnTo>
                <a:cubicBezTo>
                  <a:pt x="0" y="93820"/>
                  <a:pt x="5571" y="99391"/>
                  <a:pt x="12424" y="99391"/>
                </a:cubicBezTo>
                <a:lnTo>
                  <a:pt x="49696" y="99391"/>
                </a:lnTo>
                <a:cubicBezTo>
                  <a:pt x="56548" y="99391"/>
                  <a:pt x="62120" y="93820"/>
                  <a:pt x="62120" y="86967"/>
                </a:cubicBezTo>
                <a:lnTo>
                  <a:pt x="62120" y="83861"/>
                </a:lnTo>
                <a:lnTo>
                  <a:pt x="49696" y="83861"/>
                </a:lnTo>
                <a:lnTo>
                  <a:pt x="49696" y="86967"/>
                </a:lnTo>
                <a:lnTo>
                  <a:pt x="12424" y="86967"/>
                </a:lnTo>
                <a:lnTo>
                  <a:pt x="12424" y="37272"/>
                </a:lnTo>
                <a:lnTo>
                  <a:pt x="15530" y="37272"/>
                </a:lnTo>
                <a:lnTo>
                  <a:pt x="15530" y="24848"/>
                </a:lnTo>
                <a:lnTo>
                  <a:pt x="12424" y="24848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728870" y="3598793"/>
            <a:ext cx="2012674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Mimetic Isomorphism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28870" y="3764446"/>
            <a:ext cx="2004391" cy="132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Copying successful models under uncertainty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63826" y="3979793"/>
            <a:ext cx="198783" cy="198783"/>
          </a:xfrm>
          <a:custGeom>
            <a:avLst/>
            <a:gdLst/>
            <a:ahLst/>
            <a:cxnLst/>
            <a:rect l="l" t="t" r="r" b="b"/>
            <a:pathLst>
              <a:path w="198783" h="198783">
                <a:moveTo>
                  <a:pt x="99391" y="0"/>
                </a:moveTo>
                <a:lnTo>
                  <a:pt x="99391" y="0"/>
                </a:lnTo>
                <a:cubicBezTo>
                  <a:pt x="154247" y="0"/>
                  <a:pt x="198783" y="44536"/>
                  <a:pt x="198783" y="99391"/>
                </a:cubicBezTo>
                <a:lnTo>
                  <a:pt x="198783" y="99391"/>
                </a:lnTo>
                <a:cubicBezTo>
                  <a:pt x="198783" y="154247"/>
                  <a:pt x="154247" y="198783"/>
                  <a:pt x="99391" y="198783"/>
                </a:cubicBezTo>
                <a:lnTo>
                  <a:pt x="99391" y="198783"/>
                </a:lnTo>
                <a:cubicBezTo>
                  <a:pt x="44536" y="198783"/>
                  <a:pt x="0" y="154247"/>
                  <a:pt x="0" y="99391"/>
                </a:cubicBezTo>
                <a:lnTo>
                  <a:pt x="0" y="99391"/>
                </a:lnTo>
                <a:cubicBezTo>
                  <a:pt x="0" y="44536"/>
                  <a:pt x="44536" y="0"/>
                  <a:pt x="99391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4" name="Shape 22"/>
          <p:cNvSpPr/>
          <p:nvPr/>
        </p:nvSpPr>
        <p:spPr>
          <a:xfrm>
            <a:off x="519734" y="4029489"/>
            <a:ext cx="86967" cy="99391"/>
          </a:xfrm>
          <a:custGeom>
            <a:avLst/>
            <a:gdLst/>
            <a:ahLst/>
            <a:cxnLst/>
            <a:rect l="l" t="t" r="r" b="b"/>
            <a:pathLst>
              <a:path w="86967" h="99391">
                <a:moveTo>
                  <a:pt x="43484" y="48143"/>
                </a:moveTo>
                <a:cubicBezTo>
                  <a:pt x="30627" y="48143"/>
                  <a:pt x="20189" y="37705"/>
                  <a:pt x="20189" y="24848"/>
                </a:cubicBezTo>
                <a:cubicBezTo>
                  <a:pt x="20189" y="11991"/>
                  <a:pt x="30627" y="1553"/>
                  <a:pt x="43484" y="1553"/>
                </a:cubicBezTo>
                <a:cubicBezTo>
                  <a:pt x="56340" y="1553"/>
                  <a:pt x="66779" y="11991"/>
                  <a:pt x="66779" y="24848"/>
                </a:cubicBezTo>
                <a:cubicBezTo>
                  <a:pt x="66779" y="37705"/>
                  <a:pt x="56340" y="48143"/>
                  <a:pt x="43484" y="48143"/>
                </a:cubicBezTo>
                <a:close/>
                <a:moveTo>
                  <a:pt x="37563" y="59014"/>
                </a:moveTo>
                <a:lnTo>
                  <a:pt x="49404" y="59014"/>
                </a:lnTo>
                <a:cubicBezTo>
                  <a:pt x="51287" y="59014"/>
                  <a:pt x="52802" y="60528"/>
                  <a:pt x="52802" y="62411"/>
                </a:cubicBezTo>
                <a:cubicBezTo>
                  <a:pt x="52802" y="63226"/>
                  <a:pt x="52510" y="64003"/>
                  <a:pt x="51986" y="64624"/>
                </a:cubicBezTo>
                <a:lnTo>
                  <a:pt x="46667" y="70836"/>
                </a:lnTo>
                <a:lnTo>
                  <a:pt x="52685" y="93179"/>
                </a:lnTo>
                <a:lnTo>
                  <a:pt x="52802" y="93179"/>
                </a:lnTo>
                <a:lnTo>
                  <a:pt x="59518" y="66293"/>
                </a:lnTo>
                <a:cubicBezTo>
                  <a:pt x="59945" y="64604"/>
                  <a:pt x="61673" y="63575"/>
                  <a:pt x="63304" y="64197"/>
                </a:cubicBezTo>
                <a:cubicBezTo>
                  <a:pt x="75320" y="68778"/>
                  <a:pt x="83861" y="80425"/>
                  <a:pt x="83861" y="94053"/>
                </a:cubicBezTo>
                <a:cubicBezTo>
                  <a:pt x="83861" y="96984"/>
                  <a:pt x="81474" y="99372"/>
                  <a:pt x="78542" y="99372"/>
                </a:cubicBezTo>
                <a:lnTo>
                  <a:pt x="8425" y="99391"/>
                </a:lnTo>
                <a:cubicBezTo>
                  <a:pt x="5494" y="99391"/>
                  <a:pt x="3106" y="97004"/>
                  <a:pt x="3106" y="94072"/>
                </a:cubicBezTo>
                <a:cubicBezTo>
                  <a:pt x="3106" y="80445"/>
                  <a:pt x="11647" y="68797"/>
                  <a:pt x="23664" y="64216"/>
                </a:cubicBezTo>
                <a:cubicBezTo>
                  <a:pt x="25294" y="63595"/>
                  <a:pt x="27022" y="64624"/>
                  <a:pt x="27449" y="66313"/>
                </a:cubicBezTo>
                <a:lnTo>
                  <a:pt x="34166" y="93199"/>
                </a:lnTo>
                <a:lnTo>
                  <a:pt x="34282" y="93199"/>
                </a:lnTo>
                <a:lnTo>
                  <a:pt x="40300" y="70855"/>
                </a:lnTo>
                <a:lnTo>
                  <a:pt x="34981" y="64643"/>
                </a:lnTo>
                <a:cubicBezTo>
                  <a:pt x="34457" y="64022"/>
                  <a:pt x="34166" y="63245"/>
                  <a:pt x="34166" y="62430"/>
                </a:cubicBezTo>
                <a:cubicBezTo>
                  <a:pt x="34166" y="60547"/>
                  <a:pt x="35680" y="59033"/>
                  <a:pt x="37563" y="5903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5" name="Text 23"/>
          <p:cNvSpPr/>
          <p:nvPr/>
        </p:nvSpPr>
        <p:spPr>
          <a:xfrm>
            <a:off x="728870" y="3963228"/>
            <a:ext cx="1838739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Normative Isomorphism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28870" y="4128880"/>
            <a:ext cx="1830457" cy="132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8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Professional networks diffusing standards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80391" y="4360793"/>
            <a:ext cx="5416826" cy="728870"/>
          </a:xfrm>
          <a:custGeom>
            <a:avLst/>
            <a:gdLst/>
            <a:ahLst/>
            <a:cxnLst/>
            <a:rect l="l" t="t" r="r" b="b"/>
            <a:pathLst>
              <a:path w="5416826" h="728870">
                <a:moveTo>
                  <a:pt x="33127" y="0"/>
                </a:moveTo>
                <a:lnTo>
                  <a:pt x="5383699" y="0"/>
                </a:lnTo>
                <a:cubicBezTo>
                  <a:pt x="5401995" y="0"/>
                  <a:pt x="5416826" y="14832"/>
                  <a:pt x="5416826" y="33127"/>
                </a:cubicBezTo>
                <a:lnTo>
                  <a:pt x="5416826" y="695742"/>
                </a:lnTo>
                <a:cubicBezTo>
                  <a:pt x="5416826" y="714038"/>
                  <a:pt x="5401995" y="728870"/>
                  <a:pt x="5383699" y="728870"/>
                </a:cubicBezTo>
                <a:lnTo>
                  <a:pt x="33127" y="728870"/>
                </a:lnTo>
                <a:cubicBezTo>
                  <a:pt x="14832" y="728870"/>
                  <a:pt x="0" y="714038"/>
                  <a:pt x="0" y="695742"/>
                </a:cubicBezTo>
                <a:lnTo>
                  <a:pt x="0" y="33127"/>
                </a:lnTo>
                <a:cubicBezTo>
                  <a:pt x="0" y="14832"/>
                  <a:pt x="14832" y="0"/>
                  <a:pt x="33127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480391" y="4360793"/>
            <a:ext cx="33130" cy="728870"/>
          </a:xfrm>
          <a:custGeom>
            <a:avLst/>
            <a:gdLst/>
            <a:ahLst/>
            <a:cxnLst/>
            <a:rect l="l" t="t" r="r" b="b"/>
            <a:pathLst>
              <a:path w="33130" h="728870">
                <a:moveTo>
                  <a:pt x="33130" y="0"/>
                </a:moveTo>
                <a:lnTo>
                  <a:pt x="33130" y="0"/>
                </a:lnTo>
                <a:lnTo>
                  <a:pt x="33130" y="728870"/>
                </a:lnTo>
                <a:lnTo>
                  <a:pt x="33130" y="728870"/>
                </a:lnTo>
                <a:cubicBezTo>
                  <a:pt x="14833" y="728870"/>
                  <a:pt x="0" y="714037"/>
                  <a:pt x="0" y="695739"/>
                </a:cubicBezTo>
                <a:lnTo>
                  <a:pt x="0" y="33130"/>
                </a:lnTo>
                <a:cubicBezTo>
                  <a:pt x="0" y="14833"/>
                  <a:pt x="14833" y="0"/>
                  <a:pt x="3313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9" name="Text 27"/>
          <p:cNvSpPr/>
          <p:nvPr/>
        </p:nvSpPr>
        <p:spPr>
          <a:xfrm>
            <a:off x="596348" y="4460185"/>
            <a:ext cx="525945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Meyer &amp; Rowan (1977): Decoupling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96348" y="4658967"/>
            <a:ext cx="5259457" cy="331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adoption may be </a:t>
            </a:r>
            <a:pPr>
              <a:lnSpc>
                <a:spcPct val="120000"/>
              </a:lnSpc>
            </a:pPr>
            <a:r>
              <a:rPr lang="en-US" sz="91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"decoupled"</a:t>
            </a:r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from operational reality—formal structures exist without corresponding practices.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162261" y="1176130"/>
            <a:ext cx="5698435" cy="4530587"/>
          </a:xfrm>
          <a:custGeom>
            <a:avLst/>
            <a:gdLst/>
            <a:ahLst/>
            <a:cxnLst/>
            <a:rect l="l" t="t" r="r" b="b"/>
            <a:pathLst>
              <a:path w="5698435" h="4530587">
                <a:moveTo>
                  <a:pt x="33130" y="0"/>
                </a:moveTo>
                <a:lnTo>
                  <a:pt x="5665304" y="0"/>
                </a:lnTo>
                <a:cubicBezTo>
                  <a:pt x="5683602" y="0"/>
                  <a:pt x="5698435" y="14833"/>
                  <a:pt x="5698435" y="33130"/>
                </a:cubicBezTo>
                <a:lnTo>
                  <a:pt x="5698435" y="4464304"/>
                </a:lnTo>
                <a:cubicBezTo>
                  <a:pt x="5698435" y="4500911"/>
                  <a:pt x="5668759" y="4530587"/>
                  <a:pt x="5632152" y="4530587"/>
                </a:cubicBezTo>
                <a:lnTo>
                  <a:pt x="66282" y="4530587"/>
                </a:lnTo>
                <a:cubicBezTo>
                  <a:pt x="29676" y="4530587"/>
                  <a:pt x="0" y="4500911"/>
                  <a:pt x="0" y="4464304"/>
                </a:cubicBezTo>
                <a:lnTo>
                  <a:pt x="0" y="33130"/>
                </a:lnTo>
                <a:cubicBezTo>
                  <a:pt x="0" y="14833"/>
                  <a:pt x="14833" y="0"/>
                  <a:pt x="33130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49696" dist="33130" dir="5400000">
              <a:srgbClr val="000000">
                <a:alpha val="10196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6162261" y="1176130"/>
            <a:ext cx="5698435" cy="33130"/>
          </a:xfrm>
          <a:custGeom>
            <a:avLst/>
            <a:gdLst/>
            <a:ahLst/>
            <a:cxnLst/>
            <a:rect l="l" t="t" r="r" b="b"/>
            <a:pathLst>
              <a:path w="5698435" h="33130">
                <a:moveTo>
                  <a:pt x="33130" y="0"/>
                </a:moveTo>
                <a:lnTo>
                  <a:pt x="5665304" y="0"/>
                </a:lnTo>
                <a:cubicBezTo>
                  <a:pt x="5683602" y="0"/>
                  <a:pt x="5698435" y="14833"/>
                  <a:pt x="5698435" y="33130"/>
                </a:cubicBezTo>
                <a:lnTo>
                  <a:pt x="5698435" y="33130"/>
                </a:lnTo>
                <a:lnTo>
                  <a:pt x="0" y="33130"/>
                </a:lnTo>
                <a:lnTo>
                  <a:pt x="0" y="33130"/>
                </a:lnTo>
                <a:cubicBezTo>
                  <a:pt x="0" y="14833"/>
                  <a:pt x="14833" y="0"/>
                  <a:pt x="33130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3" name="Shape 31"/>
          <p:cNvSpPr/>
          <p:nvPr/>
        </p:nvSpPr>
        <p:spPr>
          <a:xfrm>
            <a:off x="6294783" y="1325217"/>
            <a:ext cx="397565" cy="397565"/>
          </a:xfrm>
          <a:custGeom>
            <a:avLst/>
            <a:gdLst/>
            <a:ahLst/>
            <a:cxnLst/>
            <a:rect l="l" t="t" r="r" b="b"/>
            <a:pathLst>
              <a:path w="397565" h="397565">
                <a:moveTo>
                  <a:pt x="198783" y="0"/>
                </a:moveTo>
                <a:lnTo>
                  <a:pt x="198783" y="0"/>
                </a:lnTo>
                <a:cubicBezTo>
                  <a:pt x="308494" y="0"/>
                  <a:pt x="397565" y="89072"/>
                  <a:pt x="397565" y="198783"/>
                </a:cubicBezTo>
                <a:lnTo>
                  <a:pt x="397565" y="198783"/>
                </a:lnTo>
                <a:cubicBezTo>
                  <a:pt x="397565" y="308494"/>
                  <a:pt x="308494" y="397565"/>
                  <a:pt x="198783" y="397565"/>
                </a:cubicBezTo>
                <a:lnTo>
                  <a:pt x="198783" y="397565"/>
                </a:lnTo>
                <a:cubicBezTo>
                  <a:pt x="89072" y="397565"/>
                  <a:pt x="0" y="308494"/>
                  <a:pt x="0" y="198783"/>
                </a:cubicBezTo>
                <a:lnTo>
                  <a:pt x="0" y="198783"/>
                </a:lnTo>
                <a:cubicBezTo>
                  <a:pt x="0" y="89072"/>
                  <a:pt x="89072" y="0"/>
                  <a:pt x="198783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34" name="Shape 32"/>
          <p:cNvSpPr/>
          <p:nvPr/>
        </p:nvSpPr>
        <p:spPr>
          <a:xfrm>
            <a:off x="6390033" y="1441174"/>
            <a:ext cx="207065" cy="165652"/>
          </a:xfrm>
          <a:custGeom>
            <a:avLst/>
            <a:gdLst/>
            <a:ahLst/>
            <a:cxnLst/>
            <a:rect l="l" t="t" r="r" b="b"/>
            <a:pathLst>
              <a:path w="207065" h="165652">
                <a:moveTo>
                  <a:pt x="103533" y="5177"/>
                </a:moveTo>
                <a:cubicBezTo>
                  <a:pt x="122103" y="5177"/>
                  <a:pt x="137181" y="20254"/>
                  <a:pt x="137181" y="38825"/>
                </a:cubicBezTo>
                <a:cubicBezTo>
                  <a:pt x="137181" y="57396"/>
                  <a:pt x="122103" y="72473"/>
                  <a:pt x="103533" y="72473"/>
                </a:cubicBezTo>
                <a:cubicBezTo>
                  <a:pt x="84962" y="72473"/>
                  <a:pt x="69885" y="57396"/>
                  <a:pt x="69885" y="38825"/>
                </a:cubicBezTo>
                <a:cubicBezTo>
                  <a:pt x="69885" y="20254"/>
                  <a:pt x="84962" y="5177"/>
                  <a:pt x="103533" y="5177"/>
                </a:cubicBezTo>
                <a:close/>
                <a:moveTo>
                  <a:pt x="31060" y="28471"/>
                </a:moveTo>
                <a:cubicBezTo>
                  <a:pt x="43917" y="28471"/>
                  <a:pt x="54355" y="38910"/>
                  <a:pt x="54355" y="51766"/>
                </a:cubicBezTo>
                <a:cubicBezTo>
                  <a:pt x="54355" y="64623"/>
                  <a:pt x="43917" y="75061"/>
                  <a:pt x="31060" y="75061"/>
                </a:cubicBezTo>
                <a:cubicBezTo>
                  <a:pt x="18203" y="75061"/>
                  <a:pt x="7765" y="64623"/>
                  <a:pt x="7765" y="51766"/>
                </a:cubicBezTo>
                <a:cubicBezTo>
                  <a:pt x="7765" y="38910"/>
                  <a:pt x="18203" y="28471"/>
                  <a:pt x="31060" y="28471"/>
                </a:cubicBezTo>
                <a:close/>
                <a:moveTo>
                  <a:pt x="0" y="134592"/>
                </a:moveTo>
                <a:cubicBezTo>
                  <a:pt x="0" y="111718"/>
                  <a:pt x="18539" y="93179"/>
                  <a:pt x="41413" y="93179"/>
                </a:cubicBezTo>
                <a:cubicBezTo>
                  <a:pt x="45554" y="93179"/>
                  <a:pt x="49566" y="93794"/>
                  <a:pt x="53352" y="94926"/>
                </a:cubicBezTo>
                <a:cubicBezTo>
                  <a:pt x="42707" y="106833"/>
                  <a:pt x="36236" y="122557"/>
                  <a:pt x="36236" y="139769"/>
                </a:cubicBezTo>
                <a:lnTo>
                  <a:pt x="36236" y="144946"/>
                </a:lnTo>
                <a:cubicBezTo>
                  <a:pt x="36236" y="148634"/>
                  <a:pt x="37013" y="152128"/>
                  <a:pt x="38404" y="155299"/>
                </a:cubicBezTo>
                <a:lnTo>
                  <a:pt x="10353" y="155299"/>
                </a:lnTo>
                <a:cubicBezTo>
                  <a:pt x="4627" y="155299"/>
                  <a:pt x="0" y="150672"/>
                  <a:pt x="0" y="144946"/>
                </a:cubicBezTo>
                <a:lnTo>
                  <a:pt x="0" y="134592"/>
                </a:lnTo>
                <a:close/>
                <a:moveTo>
                  <a:pt x="168661" y="155299"/>
                </a:moveTo>
                <a:cubicBezTo>
                  <a:pt x="170052" y="152128"/>
                  <a:pt x="170829" y="148634"/>
                  <a:pt x="170829" y="144946"/>
                </a:cubicBezTo>
                <a:lnTo>
                  <a:pt x="170829" y="139769"/>
                </a:lnTo>
                <a:cubicBezTo>
                  <a:pt x="170829" y="122557"/>
                  <a:pt x="164358" y="106833"/>
                  <a:pt x="153714" y="94926"/>
                </a:cubicBezTo>
                <a:cubicBezTo>
                  <a:pt x="157499" y="93794"/>
                  <a:pt x="161511" y="93179"/>
                  <a:pt x="165652" y="93179"/>
                </a:cubicBezTo>
                <a:cubicBezTo>
                  <a:pt x="188526" y="93179"/>
                  <a:pt x="207065" y="111718"/>
                  <a:pt x="207065" y="134592"/>
                </a:cubicBezTo>
                <a:lnTo>
                  <a:pt x="207065" y="144946"/>
                </a:lnTo>
                <a:cubicBezTo>
                  <a:pt x="207065" y="150672"/>
                  <a:pt x="202439" y="155299"/>
                  <a:pt x="196712" y="155299"/>
                </a:cubicBezTo>
                <a:lnTo>
                  <a:pt x="168661" y="155299"/>
                </a:lnTo>
                <a:close/>
                <a:moveTo>
                  <a:pt x="152711" y="51766"/>
                </a:moveTo>
                <a:cubicBezTo>
                  <a:pt x="152711" y="38910"/>
                  <a:pt x="163149" y="28471"/>
                  <a:pt x="176005" y="28471"/>
                </a:cubicBezTo>
                <a:cubicBezTo>
                  <a:pt x="188862" y="28471"/>
                  <a:pt x="199300" y="38910"/>
                  <a:pt x="199300" y="51766"/>
                </a:cubicBezTo>
                <a:cubicBezTo>
                  <a:pt x="199300" y="64623"/>
                  <a:pt x="188862" y="75061"/>
                  <a:pt x="176005" y="75061"/>
                </a:cubicBezTo>
                <a:cubicBezTo>
                  <a:pt x="163149" y="75061"/>
                  <a:pt x="152711" y="64623"/>
                  <a:pt x="152711" y="51766"/>
                </a:cubicBezTo>
                <a:close/>
                <a:moveTo>
                  <a:pt x="51766" y="139769"/>
                </a:moveTo>
                <a:cubicBezTo>
                  <a:pt x="51766" y="111168"/>
                  <a:pt x="74932" y="88003"/>
                  <a:pt x="103533" y="88003"/>
                </a:cubicBezTo>
                <a:cubicBezTo>
                  <a:pt x="132133" y="88003"/>
                  <a:pt x="155299" y="111168"/>
                  <a:pt x="155299" y="139769"/>
                </a:cubicBezTo>
                <a:lnTo>
                  <a:pt x="155299" y="144946"/>
                </a:lnTo>
                <a:cubicBezTo>
                  <a:pt x="155299" y="150672"/>
                  <a:pt x="150672" y="155299"/>
                  <a:pt x="144946" y="155299"/>
                </a:cubicBezTo>
                <a:lnTo>
                  <a:pt x="62120" y="155299"/>
                </a:lnTo>
                <a:cubicBezTo>
                  <a:pt x="56393" y="155299"/>
                  <a:pt x="51766" y="150672"/>
                  <a:pt x="51766" y="144946"/>
                </a:cubicBezTo>
                <a:lnTo>
                  <a:pt x="51766" y="139769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5" name="Text 33"/>
          <p:cNvSpPr/>
          <p:nvPr/>
        </p:nvSpPr>
        <p:spPr>
          <a:xfrm>
            <a:off x="6791739" y="1391478"/>
            <a:ext cx="2087217" cy="2650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65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Street-Level Bureaucracy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294783" y="1822174"/>
            <a:ext cx="5433391" cy="786848"/>
          </a:xfrm>
          <a:custGeom>
            <a:avLst/>
            <a:gdLst/>
            <a:ahLst/>
            <a:cxnLst/>
            <a:rect l="l" t="t" r="r" b="b"/>
            <a:pathLst>
              <a:path w="5433391" h="786848">
                <a:moveTo>
                  <a:pt x="33134" y="0"/>
                </a:moveTo>
                <a:lnTo>
                  <a:pt x="5400257" y="0"/>
                </a:lnTo>
                <a:cubicBezTo>
                  <a:pt x="5418557" y="0"/>
                  <a:pt x="5433391" y="14835"/>
                  <a:pt x="5433391" y="33134"/>
                </a:cubicBezTo>
                <a:lnTo>
                  <a:pt x="5433391" y="753714"/>
                </a:lnTo>
                <a:cubicBezTo>
                  <a:pt x="5433391" y="772013"/>
                  <a:pt x="5418557" y="786848"/>
                  <a:pt x="5400257" y="786848"/>
                </a:cubicBezTo>
                <a:lnTo>
                  <a:pt x="33134" y="786848"/>
                </a:lnTo>
                <a:cubicBezTo>
                  <a:pt x="14835" y="786848"/>
                  <a:pt x="0" y="772013"/>
                  <a:pt x="0" y="753714"/>
                </a:cubicBezTo>
                <a:lnTo>
                  <a:pt x="0" y="33134"/>
                </a:lnTo>
                <a:cubicBezTo>
                  <a:pt x="0" y="14847"/>
                  <a:pt x="14847" y="0"/>
                  <a:pt x="33134" y="0"/>
                </a:cubicBezTo>
                <a:close/>
              </a:path>
            </a:pathLst>
          </a:custGeom>
          <a:solidFill>
            <a:srgbClr val="A99A86">
              <a:alpha val="5098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6394174" y="1921565"/>
            <a:ext cx="5300870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Lipsky (1980): Frontline Discretion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394174" y="2186609"/>
            <a:ext cx="5292587" cy="3230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Directs attention to frontline implementers who exercise discretion in translating policy to practice. These civil servants determine whether sophisticated frameworks produce intended outcomes.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298924" y="2708413"/>
            <a:ext cx="5425109" cy="1200978"/>
          </a:xfrm>
          <a:custGeom>
            <a:avLst/>
            <a:gdLst/>
            <a:ahLst/>
            <a:cxnLst/>
            <a:rect l="l" t="t" r="r" b="b"/>
            <a:pathLst>
              <a:path w="5425109" h="1200978">
                <a:moveTo>
                  <a:pt x="33135" y="0"/>
                </a:moveTo>
                <a:lnTo>
                  <a:pt x="5391974" y="0"/>
                </a:lnTo>
                <a:cubicBezTo>
                  <a:pt x="5410274" y="0"/>
                  <a:pt x="5425109" y="14835"/>
                  <a:pt x="5425109" y="33135"/>
                </a:cubicBezTo>
                <a:lnTo>
                  <a:pt x="5425109" y="1167843"/>
                </a:lnTo>
                <a:cubicBezTo>
                  <a:pt x="5425109" y="1186143"/>
                  <a:pt x="5410274" y="1200978"/>
                  <a:pt x="5391974" y="1200978"/>
                </a:cubicBezTo>
                <a:lnTo>
                  <a:pt x="33135" y="1200978"/>
                </a:lnTo>
                <a:cubicBezTo>
                  <a:pt x="14835" y="1200978"/>
                  <a:pt x="0" y="1186143"/>
                  <a:pt x="0" y="1167843"/>
                </a:cubicBezTo>
                <a:lnTo>
                  <a:pt x="0" y="33135"/>
                </a:lnTo>
                <a:cubicBezTo>
                  <a:pt x="0" y="14847"/>
                  <a:pt x="14847" y="0"/>
                  <a:pt x="33135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A99A86">
                <a:alpha val="30196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2457" y="2811946"/>
            <a:ext cx="5276022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Street-Level Bureaucrats in AI Governance: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402457" y="3043859"/>
            <a:ext cx="5276022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Deploy AI tools in operational settings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402457" y="3242641"/>
            <a:ext cx="5276022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Input and manage data systems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02457" y="3441424"/>
            <a:ext cx="5276022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Interpret algorithmic outputs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402457" y="3640207"/>
            <a:ext cx="5276022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Manage citizen interactions with automated systems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311348" y="4012924"/>
            <a:ext cx="5416826" cy="728870"/>
          </a:xfrm>
          <a:custGeom>
            <a:avLst/>
            <a:gdLst/>
            <a:ahLst/>
            <a:cxnLst/>
            <a:rect l="l" t="t" r="r" b="b"/>
            <a:pathLst>
              <a:path w="5416826" h="728870">
                <a:moveTo>
                  <a:pt x="33127" y="0"/>
                </a:moveTo>
                <a:lnTo>
                  <a:pt x="5383699" y="0"/>
                </a:lnTo>
                <a:cubicBezTo>
                  <a:pt x="5401995" y="0"/>
                  <a:pt x="5416826" y="14832"/>
                  <a:pt x="5416826" y="33127"/>
                </a:cubicBezTo>
                <a:lnTo>
                  <a:pt x="5416826" y="695742"/>
                </a:lnTo>
                <a:cubicBezTo>
                  <a:pt x="5416826" y="714038"/>
                  <a:pt x="5401995" y="728870"/>
                  <a:pt x="5383699" y="728870"/>
                </a:cubicBezTo>
                <a:lnTo>
                  <a:pt x="33127" y="728870"/>
                </a:lnTo>
                <a:cubicBezTo>
                  <a:pt x="14832" y="728870"/>
                  <a:pt x="0" y="714038"/>
                  <a:pt x="0" y="695742"/>
                </a:cubicBezTo>
                <a:lnTo>
                  <a:pt x="0" y="33127"/>
                </a:lnTo>
                <a:cubicBezTo>
                  <a:pt x="0" y="14832"/>
                  <a:pt x="14832" y="0"/>
                  <a:pt x="33127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6311348" y="4012924"/>
            <a:ext cx="33130" cy="728870"/>
          </a:xfrm>
          <a:custGeom>
            <a:avLst/>
            <a:gdLst/>
            <a:ahLst/>
            <a:cxnLst/>
            <a:rect l="l" t="t" r="r" b="b"/>
            <a:pathLst>
              <a:path w="33130" h="728870">
                <a:moveTo>
                  <a:pt x="33130" y="0"/>
                </a:moveTo>
                <a:lnTo>
                  <a:pt x="33130" y="0"/>
                </a:lnTo>
                <a:lnTo>
                  <a:pt x="33130" y="728870"/>
                </a:lnTo>
                <a:lnTo>
                  <a:pt x="33130" y="728870"/>
                </a:lnTo>
                <a:cubicBezTo>
                  <a:pt x="14833" y="728870"/>
                  <a:pt x="0" y="714037"/>
                  <a:pt x="0" y="695739"/>
                </a:cubicBezTo>
                <a:lnTo>
                  <a:pt x="0" y="33130"/>
                </a:lnTo>
                <a:cubicBezTo>
                  <a:pt x="0" y="14833"/>
                  <a:pt x="14833" y="0"/>
                  <a:pt x="33130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7" name="Text 45"/>
          <p:cNvSpPr/>
          <p:nvPr/>
        </p:nvSpPr>
        <p:spPr>
          <a:xfrm>
            <a:off x="6427304" y="4112315"/>
            <a:ext cx="525945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Tummers &amp; Bekkers (2014)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427304" y="4311098"/>
            <a:ext cx="5259457" cy="331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Extended framework to digital government, showing front-line workers' </a:t>
            </a:r>
            <a:pPr>
              <a:lnSpc>
                <a:spcPct val="120000"/>
              </a:lnSpc>
            </a:pPr>
            <a:r>
              <a:rPr lang="en-US" sz="91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"willingness to implement"</a:t>
            </a:r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shapes e-government adoption independent of formal requirements.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294783" y="4841185"/>
            <a:ext cx="5433391" cy="728870"/>
          </a:xfrm>
          <a:custGeom>
            <a:avLst/>
            <a:gdLst/>
            <a:ahLst/>
            <a:cxnLst/>
            <a:rect l="l" t="t" r="r" b="b"/>
            <a:pathLst>
              <a:path w="5433391" h="728870">
                <a:moveTo>
                  <a:pt x="33127" y="0"/>
                </a:moveTo>
                <a:lnTo>
                  <a:pt x="5400264" y="0"/>
                </a:lnTo>
                <a:cubicBezTo>
                  <a:pt x="5418560" y="0"/>
                  <a:pt x="5433391" y="14832"/>
                  <a:pt x="5433391" y="33127"/>
                </a:cubicBezTo>
                <a:lnTo>
                  <a:pt x="5433391" y="695742"/>
                </a:lnTo>
                <a:cubicBezTo>
                  <a:pt x="5433391" y="714038"/>
                  <a:pt x="5418560" y="728870"/>
                  <a:pt x="5400264" y="728870"/>
                </a:cubicBezTo>
                <a:lnTo>
                  <a:pt x="33127" y="728870"/>
                </a:lnTo>
                <a:cubicBezTo>
                  <a:pt x="14832" y="728870"/>
                  <a:pt x="0" y="714038"/>
                  <a:pt x="0" y="695742"/>
                </a:cubicBezTo>
                <a:lnTo>
                  <a:pt x="0" y="33127"/>
                </a:lnTo>
                <a:cubicBezTo>
                  <a:pt x="0" y="14832"/>
                  <a:pt x="14832" y="0"/>
                  <a:pt x="33127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6394174" y="4940576"/>
            <a:ext cx="529258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Insight: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394174" y="5139359"/>
            <a:ext cx="5292587" cy="331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Capacity, attitudes, and discretionary decisions at the frontline determine implementation success—regardless of policy sophistication.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331304" y="5835098"/>
            <a:ext cx="11529391" cy="861391"/>
          </a:xfrm>
          <a:custGeom>
            <a:avLst/>
            <a:gdLst/>
            <a:ahLst/>
            <a:cxnLst/>
            <a:rect l="l" t="t" r="r" b="b"/>
            <a:pathLst>
              <a:path w="11529391" h="861391">
                <a:moveTo>
                  <a:pt x="66258" y="0"/>
                </a:moveTo>
                <a:lnTo>
                  <a:pt x="11463133" y="0"/>
                </a:lnTo>
                <a:cubicBezTo>
                  <a:pt x="11499726" y="0"/>
                  <a:pt x="11529391" y="29665"/>
                  <a:pt x="11529391" y="66258"/>
                </a:cubicBezTo>
                <a:lnTo>
                  <a:pt x="11529391" y="795133"/>
                </a:lnTo>
                <a:cubicBezTo>
                  <a:pt x="11529391" y="831726"/>
                  <a:pt x="11499726" y="861391"/>
                  <a:pt x="11463133" y="861391"/>
                </a:cubicBezTo>
                <a:lnTo>
                  <a:pt x="66258" y="861391"/>
                </a:lnTo>
                <a:cubicBezTo>
                  <a:pt x="29689" y="861391"/>
                  <a:pt x="0" y="831702"/>
                  <a:pt x="0" y="795133"/>
                </a:cubicBezTo>
                <a:lnTo>
                  <a:pt x="0" y="66258"/>
                </a:lnTo>
                <a:cubicBezTo>
                  <a:pt x="0" y="29689"/>
                  <a:pt x="29689" y="0"/>
                  <a:pt x="66258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53" name="Shape 51"/>
          <p:cNvSpPr/>
          <p:nvPr/>
        </p:nvSpPr>
        <p:spPr>
          <a:xfrm>
            <a:off x="488674" y="6166402"/>
            <a:ext cx="149087" cy="198783"/>
          </a:xfrm>
          <a:custGeom>
            <a:avLst/>
            <a:gdLst/>
            <a:ahLst/>
            <a:cxnLst/>
            <a:rect l="l" t="t" r="r" b="b"/>
            <a:pathLst>
              <a:path w="149087" h="198783">
                <a:moveTo>
                  <a:pt x="113718" y="149087"/>
                </a:moveTo>
                <a:cubicBezTo>
                  <a:pt x="116552" y="140429"/>
                  <a:pt x="122220" y="132586"/>
                  <a:pt x="128626" y="125831"/>
                </a:cubicBezTo>
                <a:cubicBezTo>
                  <a:pt x="141322" y="112475"/>
                  <a:pt x="149087" y="94422"/>
                  <a:pt x="149087" y="74543"/>
                </a:cubicBezTo>
                <a:cubicBezTo>
                  <a:pt x="149087" y="33389"/>
                  <a:pt x="115698" y="0"/>
                  <a:pt x="74543" y="0"/>
                </a:cubicBezTo>
                <a:cubicBezTo>
                  <a:pt x="33389" y="0"/>
                  <a:pt x="0" y="33389"/>
                  <a:pt x="0" y="74543"/>
                </a:cubicBezTo>
                <a:cubicBezTo>
                  <a:pt x="0" y="94422"/>
                  <a:pt x="7765" y="112475"/>
                  <a:pt x="20461" y="125831"/>
                </a:cubicBezTo>
                <a:cubicBezTo>
                  <a:pt x="26867" y="132586"/>
                  <a:pt x="32574" y="140429"/>
                  <a:pt x="35369" y="149087"/>
                </a:cubicBezTo>
                <a:lnTo>
                  <a:pt x="113679" y="149087"/>
                </a:lnTo>
                <a:close/>
                <a:moveTo>
                  <a:pt x="111815" y="167723"/>
                </a:moveTo>
                <a:lnTo>
                  <a:pt x="37272" y="167723"/>
                </a:lnTo>
                <a:lnTo>
                  <a:pt x="37272" y="173935"/>
                </a:lnTo>
                <a:cubicBezTo>
                  <a:pt x="37272" y="191095"/>
                  <a:pt x="51171" y="204995"/>
                  <a:pt x="68332" y="204995"/>
                </a:cubicBezTo>
                <a:lnTo>
                  <a:pt x="80755" y="204995"/>
                </a:lnTo>
                <a:cubicBezTo>
                  <a:pt x="97916" y="204995"/>
                  <a:pt x="111815" y="191095"/>
                  <a:pt x="111815" y="173935"/>
                </a:cubicBezTo>
                <a:lnTo>
                  <a:pt x="111815" y="167723"/>
                </a:lnTo>
                <a:close/>
                <a:moveTo>
                  <a:pt x="71438" y="43484"/>
                </a:moveTo>
                <a:cubicBezTo>
                  <a:pt x="55985" y="43484"/>
                  <a:pt x="43484" y="55985"/>
                  <a:pt x="43484" y="71438"/>
                </a:cubicBezTo>
                <a:cubicBezTo>
                  <a:pt x="43484" y="76601"/>
                  <a:pt x="39329" y="80755"/>
                  <a:pt x="34166" y="80755"/>
                </a:cubicBezTo>
                <a:cubicBezTo>
                  <a:pt x="29002" y="80755"/>
                  <a:pt x="24848" y="76601"/>
                  <a:pt x="24848" y="71438"/>
                </a:cubicBezTo>
                <a:cubicBezTo>
                  <a:pt x="24848" y="45697"/>
                  <a:pt x="45697" y="24848"/>
                  <a:pt x="71438" y="24848"/>
                </a:cubicBezTo>
                <a:cubicBezTo>
                  <a:pt x="76601" y="24848"/>
                  <a:pt x="80755" y="29002"/>
                  <a:pt x="80755" y="34166"/>
                </a:cubicBezTo>
                <a:cubicBezTo>
                  <a:pt x="80755" y="39329"/>
                  <a:pt x="76601" y="43484"/>
                  <a:pt x="71438" y="43484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4" name="Text 52"/>
          <p:cNvSpPr/>
          <p:nvPr/>
        </p:nvSpPr>
        <p:spPr>
          <a:xfrm>
            <a:off x="765106" y="5967620"/>
            <a:ext cx="11024152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Integrated Framework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765106" y="6166402"/>
            <a:ext cx="11032435" cy="3975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This research combines institutional theory (explaining why policies are adopted) with street-level bureaucracy (explaining why they succeed or fail in practice) to provide a comprehensive analysis of AI governance implementation gaps.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851" y="365851"/>
            <a:ext cx="11524321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spc="101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Contextual Analysis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65851" y="621947"/>
            <a:ext cx="11624930" cy="365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93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Global South Perspectives: Context Matters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65851" y="1097554"/>
            <a:ext cx="731703" cy="36585"/>
          </a:xfrm>
          <a:custGeom>
            <a:avLst/>
            <a:gdLst/>
            <a:ahLst/>
            <a:cxnLst/>
            <a:rect l="l" t="t" r="r" b="b"/>
            <a:pathLst>
              <a:path w="731703" h="36585">
                <a:moveTo>
                  <a:pt x="0" y="0"/>
                </a:moveTo>
                <a:lnTo>
                  <a:pt x="731703" y="0"/>
                </a:lnTo>
                <a:lnTo>
                  <a:pt x="731703" y="36585"/>
                </a:lnTo>
                <a:lnTo>
                  <a:pt x="0" y="36585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84144" y="1280480"/>
            <a:ext cx="3704246" cy="3676807"/>
          </a:xfrm>
          <a:custGeom>
            <a:avLst/>
            <a:gdLst/>
            <a:ahLst/>
            <a:cxnLst/>
            <a:rect l="l" t="t" r="r" b="b"/>
            <a:pathLst>
              <a:path w="3704246" h="3676807">
                <a:moveTo>
                  <a:pt x="36585" y="0"/>
                </a:moveTo>
                <a:lnTo>
                  <a:pt x="3631078" y="0"/>
                </a:lnTo>
                <a:cubicBezTo>
                  <a:pt x="3671487" y="0"/>
                  <a:pt x="3704246" y="32759"/>
                  <a:pt x="3704246" y="73168"/>
                </a:cubicBezTo>
                <a:lnTo>
                  <a:pt x="3704246" y="3603639"/>
                </a:lnTo>
                <a:cubicBezTo>
                  <a:pt x="3704246" y="3644049"/>
                  <a:pt x="3671487" y="3676807"/>
                  <a:pt x="3631078" y="3676807"/>
                </a:cubicBezTo>
                <a:lnTo>
                  <a:pt x="36585" y="3676807"/>
                </a:lnTo>
                <a:cubicBezTo>
                  <a:pt x="16380" y="3676807"/>
                  <a:pt x="0" y="3660427"/>
                  <a:pt x="0" y="3640222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878" dist="36585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84144" y="1280480"/>
            <a:ext cx="36585" cy="3676807"/>
          </a:xfrm>
          <a:custGeom>
            <a:avLst/>
            <a:gdLst/>
            <a:ahLst/>
            <a:cxnLst/>
            <a:rect l="l" t="t" r="r" b="b"/>
            <a:pathLst>
              <a:path w="36585" h="3676807">
                <a:moveTo>
                  <a:pt x="36585" y="0"/>
                </a:moveTo>
                <a:lnTo>
                  <a:pt x="36585" y="0"/>
                </a:lnTo>
                <a:lnTo>
                  <a:pt x="36585" y="3676807"/>
                </a:lnTo>
                <a:lnTo>
                  <a:pt x="36585" y="3676807"/>
                </a:lnTo>
                <a:cubicBezTo>
                  <a:pt x="16380" y="3676807"/>
                  <a:pt x="0" y="3660427"/>
                  <a:pt x="0" y="3640222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" name="Shape 5"/>
          <p:cNvSpPr/>
          <p:nvPr/>
        </p:nvSpPr>
        <p:spPr>
          <a:xfrm>
            <a:off x="576216" y="1445113"/>
            <a:ext cx="219511" cy="219511"/>
          </a:xfrm>
          <a:custGeom>
            <a:avLst/>
            <a:gdLst/>
            <a:ahLst/>
            <a:cxnLst/>
            <a:rect l="l" t="t" r="r" b="b"/>
            <a:pathLst>
              <a:path w="219511" h="219511">
                <a:moveTo>
                  <a:pt x="191901" y="75028"/>
                </a:moveTo>
                <a:cubicBezTo>
                  <a:pt x="178353" y="43045"/>
                  <a:pt x="146669" y="20579"/>
                  <a:pt x="109755" y="20579"/>
                </a:cubicBezTo>
                <a:cubicBezTo>
                  <a:pt x="100280" y="20579"/>
                  <a:pt x="91148" y="22080"/>
                  <a:pt x="82574" y="24781"/>
                </a:cubicBezTo>
                <a:cubicBezTo>
                  <a:pt x="82402" y="25638"/>
                  <a:pt x="82317" y="26539"/>
                  <a:pt x="82317" y="27439"/>
                </a:cubicBezTo>
                <a:lnTo>
                  <a:pt x="82317" y="58908"/>
                </a:lnTo>
                <a:cubicBezTo>
                  <a:pt x="82317" y="64267"/>
                  <a:pt x="86647" y="68597"/>
                  <a:pt x="92006" y="68597"/>
                </a:cubicBezTo>
                <a:cubicBezTo>
                  <a:pt x="94578" y="68597"/>
                  <a:pt x="97065" y="67568"/>
                  <a:pt x="98866" y="65768"/>
                </a:cubicBezTo>
                <a:lnTo>
                  <a:pt x="105725" y="58908"/>
                </a:lnTo>
                <a:cubicBezTo>
                  <a:pt x="108298" y="56335"/>
                  <a:pt x="111770" y="54878"/>
                  <a:pt x="115415" y="54878"/>
                </a:cubicBezTo>
                <a:lnTo>
                  <a:pt x="117773" y="54878"/>
                </a:lnTo>
                <a:cubicBezTo>
                  <a:pt x="129992" y="54878"/>
                  <a:pt x="136122" y="69669"/>
                  <a:pt x="127462" y="78286"/>
                </a:cubicBezTo>
                <a:cubicBezTo>
                  <a:pt x="124890" y="80859"/>
                  <a:pt x="121417" y="82317"/>
                  <a:pt x="117773" y="82317"/>
                </a:cubicBezTo>
                <a:lnTo>
                  <a:pt x="91406" y="82317"/>
                </a:lnTo>
                <a:cubicBezTo>
                  <a:pt x="87761" y="82317"/>
                  <a:pt x="84289" y="83774"/>
                  <a:pt x="81716" y="86347"/>
                </a:cubicBezTo>
                <a:lnTo>
                  <a:pt x="72584" y="95479"/>
                </a:lnTo>
                <a:cubicBezTo>
                  <a:pt x="70012" y="98051"/>
                  <a:pt x="68554" y="101524"/>
                  <a:pt x="68554" y="105168"/>
                </a:cubicBezTo>
                <a:lnTo>
                  <a:pt x="68554" y="123475"/>
                </a:lnTo>
                <a:cubicBezTo>
                  <a:pt x="68554" y="131063"/>
                  <a:pt x="74685" y="137194"/>
                  <a:pt x="82274" y="137194"/>
                </a:cubicBezTo>
                <a:lnTo>
                  <a:pt x="95993" y="137194"/>
                </a:lnTo>
                <a:cubicBezTo>
                  <a:pt x="103582" y="137194"/>
                  <a:pt x="109713" y="143325"/>
                  <a:pt x="109713" y="150914"/>
                </a:cubicBezTo>
                <a:lnTo>
                  <a:pt x="109713" y="164633"/>
                </a:lnTo>
                <a:cubicBezTo>
                  <a:pt x="109713" y="172222"/>
                  <a:pt x="115843" y="178353"/>
                  <a:pt x="123432" y="178353"/>
                </a:cubicBezTo>
                <a:lnTo>
                  <a:pt x="124590" y="178353"/>
                </a:lnTo>
                <a:cubicBezTo>
                  <a:pt x="128234" y="178353"/>
                  <a:pt x="131707" y="176895"/>
                  <a:pt x="134279" y="174323"/>
                </a:cubicBezTo>
                <a:lnTo>
                  <a:pt x="146841" y="161761"/>
                </a:lnTo>
                <a:cubicBezTo>
                  <a:pt x="149413" y="159188"/>
                  <a:pt x="150871" y="155716"/>
                  <a:pt x="150871" y="152071"/>
                </a:cubicBezTo>
                <a:lnTo>
                  <a:pt x="150871" y="144054"/>
                </a:lnTo>
                <a:cubicBezTo>
                  <a:pt x="150871" y="140281"/>
                  <a:pt x="153958" y="137194"/>
                  <a:pt x="157731" y="137194"/>
                </a:cubicBezTo>
                <a:cubicBezTo>
                  <a:pt x="161503" y="137194"/>
                  <a:pt x="164590" y="134107"/>
                  <a:pt x="164590" y="130335"/>
                </a:cubicBezTo>
                <a:lnTo>
                  <a:pt x="164590" y="115458"/>
                </a:lnTo>
                <a:cubicBezTo>
                  <a:pt x="164590" y="111813"/>
                  <a:pt x="163133" y="108341"/>
                  <a:pt x="160560" y="105768"/>
                </a:cubicBezTo>
                <a:lnTo>
                  <a:pt x="153700" y="98909"/>
                </a:lnTo>
                <a:cubicBezTo>
                  <a:pt x="151900" y="97108"/>
                  <a:pt x="150871" y="94621"/>
                  <a:pt x="150871" y="92049"/>
                </a:cubicBezTo>
                <a:cubicBezTo>
                  <a:pt x="150871" y="86690"/>
                  <a:pt x="155201" y="82359"/>
                  <a:pt x="160560" y="82359"/>
                </a:cubicBezTo>
                <a:lnTo>
                  <a:pt x="179853" y="82359"/>
                </a:lnTo>
                <a:cubicBezTo>
                  <a:pt x="185169" y="82359"/>
                  <a:pt x="189585" y="79315"/>
                  <a:pt x="191858" y="75071"/>
                </a:cubicBezTo>
                <a:close/>
                <a:moveTo>
                  <a:pt x="0" y="109755"/>
                </a:moveTo>
                <a:cubicBezTo>
                  <a:pt x="0" y="49180"/>
                  <a:pt x="49180" y="0"/>
                  <a:pt x="109755" y="0"/>
                </a:cubicBezTo>
                <a:cubicBezTo>
                  <a:pt x="170331" y="0"/>
                  <a:pt x="219511" y="49180"/>
                  <a:pt x="219511" y="109755"/>
                </a:cubicBezTo>
                <a:cubicBezTo>
                  <a:pt x="219511" y="170331"/>
                  <a:pt x="170331" y="219511"/>
                  <a:pt x="109755" y="219511"/>
                </a:cubicBezTo>
                <a:cubicBezTo>
                  <a:pt x="49180" y="219511"/>
                  <a:pt x="0" y="170331"/>
                  <a:pt x="0" y="109755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8" name="Text 6"/>
          <p:cNvSpPr/>
          <p:nvPr/>
        </p:nvSpPr>
        <p:spPr>
          <a:xfrm>
            <a:off x="932921" y="1426821"/>
            <a:ext cx="2213401" cy="256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Challenging Northern Models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777" y="1792672"/>
            <a:ext cx="3393272" cy="969506"/>
          </a:xfrm>
          <a:custGeom>
            <a:avLst/>
            <a:gdLst/>
            <a:ahLst/>
            <a:cxnLst/>
            <a:rect l="l" t="t" r="r" b="b"/>
            <a:pathLst>
              <a:path w="3393272" h="969506">
                <a:moveTo>
                  <a:pt x="36589" y="0"/>
                </a:moveTo>
                <a:lnTo>
                  <a:pt x="3356683" y="0"/>
                </a:lnTo>
                <a:cubicBezTo>
                  <a:pt x="3376891" y="0"/>
                  <a:pt x="3393272" y="16382"/>
                  <a:pt x="3393272" y="36589"/>
                </a:cubicBezTo>
                <a:lnTo>
                  <a:pt x="3393272" y="932917"/>
                </a:lnTo>
                <a:cubicBezTo>
                  <a:pt x="3393272" y="953125"/>
                  <a:pt x="3376891" y="969506"/>
                  <a:pt x="3356683" y="969506"/>
                </a:cubicBezTo>
                <a:lnTo>
                  <a:pt x="36589" y="969506"/>
                </a:lnTo>
                <a:cubicBezTo>
                  <a:pt x="16382" y="969506"/>
                  <a:pt x="0" y="953125"/>
                  <a:pt x="0" y="932917"/>
                </a:cubicBezTo>
                <a:lnTo>
                  <a:pt x="0" y="36589"/>
                </a:lnTo>
                <a:cubicBezTo>
                  <a:pt x="0" y="16395"/>
                  <a:pt x="16395" y="0"/>
                  <a:pt x="36589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58533" y="1902428"/>
            <a:ext cx="3237785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Arora (2019)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58533" y="2121938"/>
            <a:ext cx="3237785" cy="5304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8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"Context collapse"—applying Northern solutions to Southern problems produces policy frameworks disconnected from local realities.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67070" y="2869647"/>
            <a:ext cx="3374980" cy="969506"/>
          </a:xfrm>
          <a:custGeom>
            <a:avLst/>
            <a:gdLst/>
            <a:ahLst/>
            <a:cxnLst/>
            <a:rect l="l" t="t" r="r" b="b"/>
            <a:pathLst>
              <a:path w="3374980" h="969506">
                <a:moveTo>
                  <a:pt x="36585" y="0"/>
                </a:moveTo>
                <a:lnTo>
                  <a:pt x="3338391" y="0"/>
                </a:lnTo>
                <a:cubicBezTo>
                  <a:pt x="3358598" y="0"/>
                  <a:pt x="3374980" y="16382"/>
                  <a:pt x="3374980" y="36589"/>
                </a:cubicBezTo>
                <a:lnTo>
                  <a:pt x="3374980" y="932917"/>
                </a:lnTo>
                <a:cubicBezTo>
                  <a:pt x="3374980" y="953125"/>
                  <a:pt x="3358598" y="969506"/>
                  <a:pt x="3338391" y="969506"/>
                </a:cubicBezTo>
                <a:lnTo>
                  <a:pt x="36585" y="969506"/>
                </a:lnTo>
                <a:cubicBezTo>
                  <a:pt x="16380" y="969506"/>
                  <a:pt x="0" y="953127"/>
                  <a:pt x="0" y="932921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567070" y="2869647"/>
            <a:ext cx="36585" cy="969506"/>
          </a:xfrm>
          <a:custGeom>
            <a:avLst/>
            <a:gdLst/>
            <a:ahLst/>
            <a:cxnLst/>
            <a:rect l="l" t="t" r="r" b="b"/>
            <a:pathLst>
              <a:path w="36585" h="969506">
                <a:moveTo>
                  <a:pt x="36585" y="0"/>
                </a:moveTo>
                <a:lnTo>
                  <a:pt x="36585" y="0"/>
                </a:lnTo>
                <a:lnTo>
                  <a:pt x="36585" y="969506"/>
                </a:lnTo>
                <a:lnTo>
                  <a:pt x="36585" y="969506"/>
                </a:lnTo>
                <a:cubicBezTo>
                  <a:pt x="16380" y="969506"/>
                  <a:pt x="0" y="953127"/>
                  <a:pt x="0" y="932921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4" name="Text 12"/>
          <p:cNvSpPr/>
          <p:nvPr/>
        </p:nvSpPr>
        <p:spPr>
          <a:xfrm>
            <a:off x="695118" y="2979403"/>
            <a:ext cx="3201200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Mohamed, Png &amp; Isaac (2020)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95118" y="3198914"/>
            <a:ext cx="3201200" cy="5304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8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Call for </a:t>
            </a:r>
            <a:pPr>
              <a:lnSpc>
                <a:spcPct val="110000"/>
              </a:lnSpc>
            </a:pPr>
            <a:r>
              <a:rPr lang="en-US" sz="1008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"decolonizing" AI research</a:t>
            </a:r>
            <a:pPr>
              <a:lnSpc>
                <a:spcPct val="110000"/>
              </a:lnSpc>
            </a:pPr>
            <a:r>
              <a:rPr lang="en-US" sz="1008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by centering perspectives from communities historically excluded from technology governance conversations.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235731" y="1280480"/>
            <a:ext cx="3722539" cy="3676807"/>
          </a:xfrm>
          <a:custGeom>
            <a:avLst/>
            <a:gdLst/>
            <a:ahLst/>
            <a:cxnLst/>
            <a:rect l="l" t="t" r="r" b="b"/>
            <a:pathLst>
              <a:path w="3722539" h="3676807">
                <a:moveTo>
                  <a:pt x="73168" y="0"/>
                </a:moveTo>
                <a:lnTo>
                  <a:pt x="3649370" y="0"/>
                </a:lnTo>
                <a:cubicBezTo>
                  <a:pt x="3689780" y="0"/>
                  <a:pt x="3722539" y="32759"/>
                  <a:pt x="3722539" y="73168"/>
                </a:cubicBezTo>
                <a:lnTo>
                  <a:pt x="3722539" y="3603639"/>
                </a:lnTo>
                <a:cubicBezTo>
                  <a:pt x="3722539" y="3644049"/>
                  <a:pt x="3689780" y="3676807"/>
                  <a:pt x="3649370" y="3676807"/>
                </a:cubicBezTo>
                <a:lnTo>
                  <a:pt x="73168" y="3676807"/>
                </a:lnTo>
                <a:cubicBezTo>
                  <a:pt x="32759" y="3676807"/>
                  <a:pt x="0" y="3644049"/>
                  <a:pt x="0" y="3603639"/>
                </a:cubicBezTo>
                <a:lnTo>
                  <a:pt x="0" y="73168"/>
                </a:lnTo>
                <a:cubicBezTo>
                  <a:pt x="0" y="32786"/>
                  <a:pt x="32786" y="0"/>
                  <a:pt x="73168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17" name="Shape 15"/>
          <p:cNvSpPr/>
          <p:nvPr/>
        </p:nvSpPr>
        <p:spPr>
          <a:xfrm>
            <a:off x="4423230" y="1445113"/>
            <a:ext cx="192072" cy="219511"/>
          </a:xfrm>
          <a:custGeom>
            <a:avLst/>
            <a:gdLst/>
            <a:ahLst/>
            <a:cxnLst/>
            <a:rect l="l" t="t" r="r" b="b"/>
            <a:pathLst>
              <a:path w="192072" h="219511">
                <a:moveTo>
                  <a:pt x="27439" y="13719"/>
                </a:moveTo>
                <a:cubicBezTo>
                  <a:pt x="27439" y="6131"/>
                  <a:pt x="21308" y="0"/>
                  <a:pt x="13719" y="0"/>
                </a:cubicBezTo>
                <a:cubicBezTo>
                  <a:pt x="6131" y="0"/>
                  <a:pt x="0" y="6131"/>
                  <a:pt x="0" y="13719"/>
                </a:cubicBezTo>
                <a:lnTo>
                  <a:pt x="0" y="205791"/>
                </a:lnTo>
                <a:cubicBezTo>
                  <a:pt x="0" y="213380"/>
                  <a:pt x="6131" y="219511"/>
                  <a:pt x="13719" y="219511"/>
                </a:cubicBezTo>
                <a:cubicBezTo>
                  <a:pt x="21308" y="219511"/>
                  <a:pt x="27439" y="213380"/>
                  <a:pt x="27439" y="205791"/>
                </a:cubicBezTo>
                <a:lnTo>
                  <a:pt x="27439" y="153658"/>
                </a:lnTo>
                <a:lnTo>
                  <a:pt x="54320" y="145597"/>
                </a:lnTo>
                <a:cubicBezTo>
                  <a:pt x="72284" y="140195"/>
                  <a:pt x="91663" y="141867"/>
                  <a:pt x="108426" y="150271"/>
                </a:cubicBezTo>
                <a:cubicBezTo>
                  <a:pt x="126733" y="159445"/>
                  <a:pt x="148084" y="160560"/>
                  <a:pt x="167248" y="153358"/>
                </a:cubicBezTo>
                <a:lnTo>
                  <a:pt x="183154" y="147398"/>
                </a:lnTo>
                <a:cubicBezTo>
                  <a:pt x="188514" y="145383"/>
                  <a:pt x="192072" y="140281"/>
                  <a:pt x="192072" y="134536"/>
                </a:cubicBezTo>
                <a:lnTo>
                  <a:pt x="192072" y="28339"/>
                </a:lnTo>
                <a:cubicBezTo>
                  <a:pt x="192072" y="18478"/>
                  <a:pt x="181697" y="12047"/>
                  <a:pt x="172865" y="16463"/>
                </a:cubicBezTo>
                <a:lnTo>
                  <a:pt x="167806" y="18993"/>
                </a:lnTo>
                <a:cubicBezTo>
                  <a:pt x="148556" y="28639"/>
                  <a:pt x="125876" y="28639"/>
                  <a:pt x="106583" y="18993"/>
                </a:cubicBezTo>
                <a:cubicBezTo>
                  <a:pt x="90977" y="11190"/>
                  <a:pt x="73013" y="9646"/>
                  <a:pt x="56335" y="14663"/>
                </a:cubicBezTo>
                <a:lnTo>
                  <a:pt x="27439" y="23323"/>
                </a:lnTo>
                <a:lnTo>
                  <a:pt x="27439" y="13719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18" name="Text 16"/>
          <p:cNvSpPr/>
          <p:nvPr/>
        </p:nvSpPr>
        <p:spPr>
          <a:xfrm>
            <a:off x="4766216" y="1426821"/>
            <a:ext cx="1710356" cy="256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Indonesia: A Rich Case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382072" y="1792672"/>
            <a:ext cx="3429857" cy="329266"/>
          </a:xfrm>
          <a:custGeom>
            <a:avLst/>
            <a:gdLst/>
            <a:ahLst/>
            <a:cxnLst/>
            <a:rect l="l" t="t" r="r" b="b"/>
            <a:pathLst>
              <a:path w="3429857" h="329266">
                <a:moveTo>
                  <a:pt x="36585" y="0"/>
                </a:moveTo>
                <a:lnTo>
                  <a:pt x="3393273" y="0"/>
                </a:lnTo>
                <a:cubicBezTo>
                  <a:pt x="3413478" y="0"/>
                  <a:pt x="3429857" y="16380"/>
                  <a:pt x="3429857" y="36585"/>
                </a:cubicBezTo>
                <a:lnTo>
                  <a:pt x="3429857" y="292682"/>
                </a:lnTo>
                <a:cubicBezTo>
                  <a:pt x="3429857" y="312887"/>
                  <a:pt x="3413478" y="329266"/>
                  <a:pt x="3393273" y="329266"/>
                </a:cubicBezTo>
                <a:lnTo>
                  <a:pt x="36585" y="329266"/>
                </a:lnTo>
                <a:cubicBezTo>
                  <a:pt x="16380" y="329266"/>
                  <a:pt x="0" y="312887"/>
                  <a:pt x="0" y="292682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4455242" y="1884135"/>
            <a:ext cx="182926" cy="146341"/>
          </a:xfrm>
          <a:custGeom>
            <a:avLst/>
            <a:gdLst/>
            <a:ahLst/>
            <a:cxnLst/>
            <a:rect l="l" t="t" r="r" b="b"/>
            <a:pathLst>
              <a:path w="182926" h="146341">
                <a:moveTo>
                  <a:pt x="91463" y="4573"/>
                </a:moveTo>
                <a:cubicBezTo>
                  <a:pt x="107869" y="4573"/>
                  <a:pt x="121188" y="17893"/>
                  <a:pt x="121188" y="34299"/>
                </a:cubicBezTo>
                <a:cubicBezTo>
                  <a:pt x="121188" y="50704"/>
                  <a:pt x="107869" y="64024"/>
                  <a:pt x="91463" y="64024"/>
                </a:cubicBezTo>
                <a:cubicBezTo>
                  <a:pt x="75057" y="64024"/>
                  <a:pt x="61737" y="50704"/>
                  <a:pt x="61737" y="34299"/>
                </a:cubicBezTo>
                <a:cubicBezTo>
                  <a:pt x="61737" y="17893"/>
                  <a:pt x="75057" y="4573"/>
                  <a:pt x="91463" y="4573"/>
                </a:cubicBezTo>
                <a:close/>
                <a:moveTo>
                  <a:pt x="27439" y="25152"/>
                </a:moveTo>
                <a:cubicBezTo>
                  <a:pt x="38797" y="25152"/>
                  <a:pt x="48018" y="34373"/>
                  <a:pt x="48018" y="45731"/>
                </a:cubicBezTo>
                <a:cubicBezTo>
                  <a:pt x="48018" y="57089"/>
                  <a:pt x="38797" y="66311"/>
                  <a:pt x="27439" y="66311"/>
                </a:cubicBezTo>
                <a:cubicBezTo>
                  <a:pt x="16081" y="66311"/>
                  <a:pt x="6860" y="57089"/>
                  <a:pt x="6860" y="45731"/>
                </a:cubicBezTo>
                <a:cubicBezTo>
                  <a:pt x="6860" y="34373"/>
                  <a:pt x="16081" y="25152"/>
                  <a:pt x="27439" y="25152"/>
                </a:cubicBezTo>
                <a:close/>
                <a:moveTo>
                  <a:pt x="0" y="118902"/>
                </a:moveTo>
                <a:cubicBezTo>
                  <a:pt x="0" y="98694"/>
                  <a:pt x="16378" y="82317"/>
                  <a:pt x="36585" y="82317"/>
                </a:cubicBezTo>
                <a:cubicBezTo>
                  <a:pt x="40244" y="82317"/>
                  <a:pt x="43788" y="82860"/>
                  <a:pt x="47132" y="83860"/>
                </a:cubicBezTo>
                <a:cubicBezTo>
                  <a:pt x="37728" y="94378"/>
                  <a:pt x="32012" y="108269"/>
                  <a:pt x="32012" y="123475"/>
                </a:cubicBezTo>
                <a:lnTo>
                  <a:pt x="32012" y="128048"/>
                </a:lnTo>
                <a:cubicBezTo>
                  <a:pt x="32012" y="131306"/>
                  <a:pt x="32698" y="134393"/>
                  <a:pt x="33927" y="137194"/>
                </a:cubicBezTo>
                <a:lnTo>
                  <a:pt x="9146" y="137194"/>
                </a:lnTo>
                <a:cubicBezTo>
                  <a:pt x="4087" y="137194"/>
                  <a:pt x="0" y="133107"/>
                  <a:pt x="0" y="128048"/>
                </a:cubicBezTo>
                <a:lnTo>
                  <a:pt x="0" y="118902"/>
                </a:lnTo>
                <a:close/>
                <a:moveTo>
                  <a:pt x="148999" y="137194"/>
                </a:moveTo>
                <a:cubicBezTo>
                  <a:pt x="150228" y="134393"/>
                  <a:pt x="150914" y="131306"/>
                  <a:pt x="150914" y="128048"/>
                </a:cubicBezTo>
                <a:lnTo>
                  <a:pt x="150914" y="123475"/>
                </a:lnTo>
                <a:cubicBezTo>
                  <a:pt x="150914" y="108269"/>
                  <a:pt x="145197" y="94378"/>
                  <a:pt x="135794" y="83860"/>
                </a:cubicBezTo>
                <a:cubicBezTo>
                  <a:pt x="139138" y="82860"/>
                  <a:pt x="142682" y="82317"/>
                  <a:pt x="146341" y="82317"/>
                </a:cubicBezTo>
                <a:cubicBezTo>
                  <a:pt x="166548" y="82317"/>
                  <a:pt x="182926" y="98694"/>
                  <a:pt x="182926" y="118902"/>
                </a:cubicBezTo>
                <a:lnTo>
                  <a:pt x="182926" y="128048"/>
                </a:lnTo>
                <a:cubicBezTo>
                  <a:pt x="182926" y="133107"/>
                  <a:pt x="178838" y="137194"/>
                  <a:pt x="173779" y="137194"/>
                </a:cubicBezTo>
                <a:lnTo>
                  <a:pt x="148999" y="137194"/>
                </a:lnTo>
                <a:close/>
                <a:moveTo>
                  <a:pt x="134908" y="45731"/>
                </a:moveTo>
                <a:cubicBezTo>
                  <a:pt x="134908" y="34373"/>
                  <a:pt x="144129" y="25152"/>
                  <a:pt x="155487" y="25152"/>
                </a:cubicBezTo>
                <a:cubicBezTo>
                  <a:pt x="166845" y="25152"/>
                  <a:pt x="176066" y="34373"/>
                  <a:pt x="176066" y="45731"/>
                </a:cubicBezTo>
                <a:cubicBezTo>
                  <a:pt x="176066" y="57089"/>
                  <a:pt x="166845" y="66311"/>
                  <a:pt x="155487" y="66311"/>
                </a:cubicBezTo>
                <a:cubicBezTo>
                  <a:pt x="144129" y="66311"/>
                  <a:pt x="134908" y="57089"/>
                  <a:pt x="134908" y="45731"/>
                </a:cubicBezTo>
                <a:close/>
                <a:moveTo>
                  <a:pt x="45731" y="123475"/>
                </a:moveTo>
                <a:cubicBezTo>
                  <a:pt x="45731" y="98208"/>
                  <a:pt x="66196" y="77743"/>
                  <a:pt x="91463" y="77743"/>
                </a:cubicBezTo>
                <a:cubicBezTo>
                  <a:pt x="116729" y="77743"/>
                  <a:pt x="137194" y="98208"/>
                  <a:pt x="137194" y="123475"/>
                </a:cubicBezTo>
                <a:lnTo>
                  <a:pt x="137194" y="128048"/>
                </a:lnTo>
                <a:cubicBezTo>
                  <a:pt x="137194" y="133107"/>
                  <a:pt x="133107" y="137194"/>
                  <a:pt x="128048" y="137194"/>
                </a:cubicBezTo>
                <a:lnTo>
                  <a:pt x="54878" y="137194"/>
                </a:lnTo>
                <a:cubicBezTo>
                  <a:pt x="49819" y="137194"/>
                  <a:pt x="45731" y="133107"/>
                  <a:pt x="45731" y="128048"/>
                </a:cubicBezTo>
                <a:lnTo>
                  <a:pt x="45731" y="123475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1" name="Text 19"/>
          <p:cNvSpPr/>
          <p:nvPr/>
        </p:nvSpPr>
        <p:spPr>
          <a:xfrm>
            <a:off x="4711338" y="1865842"/>
            <a:ext cx="1939013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4th most populous</a:t>
            </a:r>
            <a:pPr>
              <a:lnSpc>
                <a:spcPct val="120000"/>
              </a:lnSpc>
            </a:pPr>
            <a:r>
              <a:rPr lang="en-US" sz="1008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nation globally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382072" y="2195109"/>
            <a:ext cx="3429857" cy="329266"/>
          </a:xfrm>
          <a:custGeom>
            <a:avLst/>
            <a:gdLst/>
            <a:ahLst/>
            <a:cxnLst/>
            <a:rect l="l" t="t" r="r" b="b"/>
            <a:pathLst>
              <a:path w="3429857" h="329266">
                <a:moveTo>
                  <a:pt x="36585" y="0"/>
                </a:moveTo>
                <a:lnTo>
                  <a:pt x="3393273" y="0"/>
                </a:lnTo>
                <a:cubicBezTo>
                  <a:pt x="3413478" y="0"/>
                  <a:pt x="3429857" y="16380"/>
                  <a:pt x="3429857" y="36585"/>
                </a:cubicBezTo>
                <a:lnTo>
                  <a:pt x="3429857" y="292682"/>
                </a:lnTo>
                <a:cubicBezTo>
                  <a:pt x="3429857" y="312887"/>
                  <a:pt x="3413478" y="329266"/>
                  <a:pt x="3393273" y="329266"/>
                </a:cubicBezTo>
                <a:lnTo>
                  <a:pt x="36585" y="329266"/>
                </a:lnTo>
                <a:cubicBezTo>
                  <a:pt x="16380" y="329266"/>
                  <a:pt x="0" y="312887"/>
                  <a:pt x="0" y="292682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4464388" y="2286572"/>
            <a:ext cx="164633" cy="146341"/>
          </a:xfrm>
          <a:custGeom>
            <a:avLst/>
            <a:gdLst/>
            <a:ahLst/>
            <a:cxnLst/>
            <a:rect l="l" t="t" r="r" b="b"/>
            <a:pathLst>
              <a:path w="164633" h="146341">
                <a:moveTo>
                  <a:pt x="49962" y="64024"/>
                </a:moveTo>
                <a:lnTo>
                  <a:pt x="114672" y="64024"/>
                </a:lnTo>
                <a:cubicBezTo>
                  <a:pt x="127105" y="64024"/>
                  <a:pt x="137194" y="53935"/>
                  <a:pt x="137194" y="41501"/>
                </a:cubicBezTo>
                <a:cubicBezTo>
                  <a:pt x="137194" y="34213"/>
                  <a:pt x="133679" y="27382"/>
                  <a:pt x="127734" y="23152"/>
                </a:cubicBezTo>
                <a:lnTo>
                  <a:pt x="84975" y="-7260"/>
                </a:lnTo>
                <a:cubicBezTo>
                  <a:pt x="83374" y="-8375"/>
                  <a:pt x="81259" y="-8375"/>
                  <a:pt x="79687" y="-7260"/>
                </a:cubicBezTo>
                <a:lnTo>
                  <a:pt x="36900" y="23152"/>
                </a:lnTo>
                <a:cubicBezTo>
                  <a:pt x="30954" y="27382"/>
                  <a:pt x="27439" y="34213"/>
                  <a:pt x="27439" y="41501"/>
                </a:cubicBezTo>
                <a:cubicBezTo>
                  <a:pt x="27439" y="53935"/>
                  <a:pt x="37528" y="64024"/>
                  <a:pt x="49962" y="64024"/>
                </a:cubicBezTo>
                <a:close/>
                <a:moveTo>
                  <a:pt x="146341" y="146341"/>
                </a:moveTo>
                <a:cubicBezTo>
                  <a:pt x="156430" y="146341"/>
                  <a:pt x="164633" y="138138"/>
                  <a:pt x="164633" y="128048"/>
                </a:cubicBezTo>
                <a:lnTo>
                  <a:pt x="164633" y="64024"/>
                </a:lnTo>
                <a:cubicBezTo>
                  <a:pt x="164633" y="58965"/>
                  <a:pt x="160546" y="54878"/>
                  <a:pt x="155487" y="54878"/>
                </a:cubicBezTo>
                <a:cubicBezTo>
                  <a:pt x="150428" y="54878"/>
                  <a:pt x="146341" y="58965"/>
                  <a:pt x="146341" y="64024"/>
                </a:cubicBezTo>
                <a:lnTo>
                  <a:pt x="146341" y="77743"/>
                </a:lnTo>
                <a:lnTo>
                  <a:pt x="18293" y="77743"/>
                </a:lnTo>
                <a:lnTo>
                  <a:pt x="18293" y="64024"/>
                </a:lnTo>
                <a:cubicBezTo>
                  <a:pt x="18293" y="58965"/>
                  <a:pt x="14205" y="54878"/>
                  <a:pt x="9146" y="54878"/>
                </a:cubicBezTo>
                <a:cubicBezTo>
                  <a:pt x="4087" y="54878"/>
                  <a:pt x="0" y="58965"/>
                  <a:pt x="0" y="64024"/>
                </a:cubicBezTo>
                <a:lnTo>
                  <a:pt x="0" y="128048"/>
                </a:lnTo>
                <a:cubicBezTo>
                  <a:pt x="0" y="138138"/>
                  <a:pt x="8203" y="146341"/>
                  <a:pt x="18293" y="146341"/>
                </a:cubicBezTo>
                <a:lnTo>
                  <a:pt x="146341" y="146341"/>
                </a:lnTo>
                <a:close/>
                <a:moveTo>
                  <a:pt x="68597" y="109755"/>
                </a:moveTo>
                <a:cubicBezTo>
                  <a:pt x="68597" y="102181"/>
                  <a:pt x="74742" y="96036"/>
                  <a:pt x="82317" y="96036"/>
                </a:cubicBezTo>
                <a:cubicBezTo>
                  <a:pt x="89891" y="96036"/>
                  <a:pt x="96036" y="102181"/>
                  <a:pt x="96036" y="109755"/>
                </a:cubicBezTo>
                <a:lnTo>
                  <a:pt x="96036" y="132621"/>
                </a:lnTo>
                <a:lnTo>
                  <a:pt x="68597" y="132621"/>
                </a:lnTo>
                <a:lnTo>
                  <a:pt x="68597" y="109755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4" name="Text 22"/>
          <p:cNvSpPr/>
          <p:nvPr/>
        </p:nvSpPr>
        <p:spPr>
          <a:xfrm>
            <a:off x="4711338" y="2268279"/>
            <a:ext cx="1874989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Largest Muslim-majority</a:t>
            </a:r>
            <a:pPr>
              <a:lnSpc>
                <a:spcPct val="120000"/>
              </a:lnSpc>
            </a:pPr>
            <a:r>
              <a:rPr lang="en-US" sz="1008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country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382072" y="2597545"/>
            <a:ext cx="3429857" cy="329266"/>
          </a:xfrm>
          <a:custGeom>
            <a:avLst/>
            <a:gdLst/>
            <a:ahLst/>
            <a:cxnLst/>
            <a:rect l="l" t="t" r="r" b="b"/>
            <a:pathLst>
              <a:path w="3429857" h="329266">
                <a:moveTo>
                  <a:pt x="36585" y="0"/>
                </a:moveTo>
                <a:lnTo>
                  <a:pt x="3393273" y="0"/>
                </a:lnTo>
                <a:cubicBezTo>
                  <a:pt x="3413478" y="0"/>
                  <a:pt x="3429857" y="16380"/>
                  <a:pt x="3429857" y="36585"/>
                </a:cubicBezTo>
                <a:lnTo>
                  <a:pt x="3429857" y="292682"/>
                </a:lnTo>
                <a:cubicBezTo>
                  <a:pt x="3429857" y="312887"/>
                  <a:pt x="3413478" y="329266"/>
                  <a:pt x="3393273" y="329266"/>
                </a:cubicBezTo>
                <a:lnTo>
                  <a:pt x="36585" y="329266"/>
                </a:lnTo>
                <a:cubicBezTo>
                  <a:pt x="16380" y="329266"/>
                  <a:pt x="0" y="312887"/>
                  <a:pt x="0" y="292682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4473535" y="2689008"/>
            <a:ext cx="146341" cy="146341"/>
          </a:xfrm>
          <a:custGeom>
            <a:avLst/>
            <a:gdLst/>
            <a:ahLst/>
            <a:cxnLst/>
            <a:rect l="l" t="t" r="r" b="b"/>
            <a:pathLst>
              <a:path w="146341" h="146341">
                <a:moveTo>
                  <a:pt x="68226" y="1458"/>
                </a:moveTo>
                <a:cubicBezTo>
                  <a:pt x="71227" y="-486"/>
                  <a:pt x="75114" y="-486"/>
                  <a:pt x="78115" y="1458"/>
                </a:cubicBezTo>
                <a:lnTo>
                  <a:pt x="142139" y="42616"/>
                </a:lnTo>
                <a:cubicBezTo>
                  <a:pt x="145540" y="44817"/>
                  <a:pt x="147112" y="48990"/>
                  <a:pt x="145969" y="52877"/>
                </a:cubicBezTo>
                <a:cubicBezTo>
                  <a:pt x="144826" y="56764"/>
                  <a:pt x="141253" y="59451"/>
                  <a:pt x="137194" y="59451"/>
                </a:cubicBezTo>
                <a:lnTo>
                  <a:pt x="128048" y="59451"/>
                </a:lnTo>
                <a:lnTo>
                  <a:pt x="128048" y="118902"/>
                </a:lnTo>
                <a:lnTo>
                  <a:pt x="142682" y="129877"/>
                </a:lnTo>
                <a:cubicBezTo>
                  <a:pt x="144997" y="131592"/>
                  <a:pt x="146341" y="134308"/>
                  <a:pt x="146341" y="137194"/>
                </a:cubicBezTo>
                <a:cubicBezTo>
                  <a:pt x="146341" y="142253"/>
                  <a:pt x="142253" y="146341"/>
                  <a:pt x="137194" y="146341"/>
                </a:cubicBezTo>
                <a:lnTo>
                  <a:pt x="9146" y="146341"/>
                </a:lnTo>
                <a:cubicBezTo>
                  <a:pt x="4087" y="146341"/>
                  <a:pt x="0" y="142253"/>
                  <a:pt x="0" y="137194"/>
                </a:cubicBezTo>
                <a:cubicBezTo>
                  <a:pt x="0" y="134308"/>
                  <a:pt x="1343" y="131592"/>
                  <a:pt x="3659" y="129877"/>
                </a:cubicBezTo>
                <a:lnTo>
                  <a:pt x="18293" y="118902"/>
                </a:lnTo>
                <a:lnTo>
                  <a:pt x="18293" y="118902"/>
                </a:lnTo>
                <a:lnTo>
                  <a:pt x="18293" y="59451"/>
                </a:lnTo>
                <a:lnTo>
                  <a:pt x="9146" y="59451"/>
                </a:lnTo>
                <a:cubicBezTo>
                  <a:pt x="5088" y="59451"/>
                  <a:pt x="1515" y="56764"/>
                  <a:pt x="372" y="52877"/>
                </a:cubicBezTo>
                <a:cubicBezTo>
                  <a:pt x="-772" y="48990"/>
                  <a:pt x="800" y="44788"/>
                  <a:pt x="4202" y="42616"/>
                </a:cubicBezTo>
                <a:lnTo>
                  <a:pt x="68226" y="1458"/>
                </a:lnTo>
                <a:close/>
                <a:moveTo>
                  <a:pt x="96036" y="59451"/>
                </a:moveTo>
                <a:lnTo>
                  <a:pt x="96036" y="118902"/>
                </a:lnTo>
                <a:lnTo>
                  <a:pt x="114329" y="118902"/>
                </a:lnTo>
                <a:lnTo>
                  <a:pt x="114329" y="59451"/>
                </a:lnTo>
                <a:lnTo>
                  <a:pt x="96036" y="59451"/>
                </a:lnTo>
                <a:close/>
                <a:moveTo>
                  <a:pt x="64024" y="118902"/>
                </a:moveTo>
                <a:lnTo>
                  <a:pt x="82317" y="118902"/>
                </a:lnTo>
                <a:lnTo>
                  <a:pt x="82317" y="59451"/>
                </a:lnTo>
                <a:lnTo>
                  <a:pt x="64024" y="59451"/>
                </a:lnTo>
                <a:lnTo>
                  <a:pt x="64024" y="118902"/>
                </a:lnTo>
                <a:close/>
                <a:moveTo>
                  <a:pt x="32012" y="59451"/>
                </a:moveTo>
                <a:lnTo>
                  <a:pt x="32012" y="118902"/>
                </a:lnTo>
                <a:lnTo>
                  <a:pt x="50305" y="118902"/>
                </a:lnTo>
                <a:lnTo>
                  <a:pt x="50305" y="59451"/>
                </a:lnTo>
                <a:lnTo>
                  <a:pt x="32012" y="59451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7" name="Text 25"/>
          <p:cNvSpPr/>
          <p:nvPr/>
        </p:nvSpPr>
        <p:spPr>
          <a:xfrm>
            <a:off x="4711338" y="2689008"/>
            <a:ext cx="1479626" cy="141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Decentralized democracy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382072" y="2999982"/>
            <a:ext cx="3429857" cy="329266"/>
          </a:xfrm>
          <a:custGeom>
            <a:avLst/>
            <a:gdLst/>
            <a:ahLst/>
            <a:cxnLst/>
            <a:rect l="l" t="t" r="r" b="b"/>
            <a:pathLst>
              <a:path w="3429857" h="329266">
                <a:moveTo>
                  <a:pt x="36585" y="0"/>
                </a:moveTo>
                <a:lnTo>
                  <a:pt x="3393273" y="0"/>
                </a:lnTo>
                <a:cubicBezTo>
                  <a:pt x="3413478" y="0"/>
                  <a:pt x="3429857" y="16380"/>
                  <a:pt x="3429857" y="36585"/>
                </a:cubicBezTo>
                <a:lnTo>
                  <a:pt x="3429857" y="292682"/>
                </a:lnTo>
                <a:cubicBezTo>
                  <a:pt x="3429857" y="312887"/>
                  <a:pt x="3413478" y="329266"/>
                  <a:pt x="3393273" y="329266"/>
                </a:cubicBezTo>
                <a:lnTo>
                  <a:pt x="36585" y="329266"/>
                </a:lnTo>
                <a:cubicBezTo>
                  <a:pt x="16380" y="329266"/>
                  <a:pt x="0" y="312887"/>
                  <a:pt x="0" y="292682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4455242" y="3091445"/>
            <a:ext cx="182926" cy="146341"/>
          </a:xfrm>
          <a:custGeom>
            <a:avLst/>
            <a:gdLst/>
            <a:ahLst/>
            <a:cxnLst/>
            <a:rect l="l" t="t" r="r" b="b"/>
            <a:pathLst>
              <a:path w="182926" h="146341">
                <a:moveTo>
                  <a:pt x="164633" y="13719"/>
                </a:moveTo>
                <a:cubicBezTo>
                  <a:pt x="164633" y="10547"/>
                  <a:pt x="163004" y="7603"/>
                  <a:pt x="160289" y="5945"/>
                </a:cubicBezTo>
                <a:cubicBezTo>
                  <a:pt x="157573" y="4287"/>
                  <a:pt x="154229" y="4116"/>
                  <a:pt x="151400" y="5545"/>
                </a:cubicBezTo>
                <a:lnTo>
                  <a:pt x="118187" y="22151"/>
                </a:lnTo>
                <a:lnTo>
                  <a:pt x="66911" y="5030"/>
                </a:lnTo>
                <a:cubicBezTo>
                  <a:pt x="64596" y="4259"/>
                  <a:pt x="62109" y="4430"/>
                  <a:pt x="59937" y="5516"/>
                </a:cubicBezTo>
                <a:lnTo>
                  <a:pt x="23352" y="23809"/>
                </a:lnTo>
                <a:cubicBezTo>
                  <a:pt x="20236" y="25381"/>
                  <a:pt x="18293" y="28554"/>
                  <a:pt x="18293" y="32012"/>
                </a:cubicBezTo>
                <a:lnTo>
                  <a:pt x="18293" y="132621"/>
                </a:lnTo>
                <a:cubicBezTo>
                  <a:pt x="18293" y="135794"/>
                  <a:pt x="19922" y="138738"/>
                  <a:pt x="22637" y="140395"/>
                </a:cubicBezTo>
                <a:cubicBezTo>
                  <a:pt x="25352" y="142053"/>
                  <a:pt x="28696" y="142225"/>
                  <a:pt x="31526" y="140796"/>
                </a:cubicBezTo>
                <a:lnTo>
                  <a:pt x="64710" y="124189"/>
                </a:lnTo>
                <a:lnTo>
                  <a:pt x="114243" y="140710"/>
                </a:lnTo>
                <a:cubicBezTo>
                  <a:pt x="113014" y="138881"/>
                  <a:pt x="111813" y="136966"/>
                  <a:pt x="110641" y="135022"/>
                </a:cubicBezTo>
                <a:cubicBezTo>
                  <a:pt x="107497" y="129792"/>
                  <a:pt x="104382" y="123789"/>
                  <a:pt x="102067" y="117358"/>
                </a:cubicBezTo>
                <a:lnTo>
                  <a:pt x="73142" y="107726"/>
                </a:lnTo>
                <a:lnTo>
                  <a:pt x="73142" y="26410"/>
                </a:lnTo>
                <a:lnTo>
                  <a:pt x="109727" y="38614"/>
                </a:lnTo>
                <a:lnTo>
                  <a:pt x="109727" y="66997"/>
                </a:lnTo>
                <a:cubicBezTo>
                  <a:pt x="118587" y="56764"/>
                  <a:pt x="131735" y="50305"/>
                  <a:pt x="146312" y="50305"/>
                </a:cubicBezTo>
                <a:cubicBezTo>
                  <a:pt x="152772" y="50305"/>
                  <a:pt x="158945" y="51562"/>
                  <a:pt x="164605" y="53877"/>
                </a:cubicBezTo>
                <a:lnTo>
                  <a:pt x="164633" y="13719"/>
                </a:lnTo>
                <a:close/>
                <a:moveTo>
                  <a:pt x="146341" y="64024"/>
                </a:moveTo>
                <a:cubicBezTo>
                  <a:pt x="127391" y="64024"/>
                  <a:pt x="112042" y="79115"/>
                  <a:pt x="112042" y="97722"/>
                </a:cubicBezTo>
                <a:cubicBezTo>
                  <a:pt x="112042" y="117415"/>
                  <a:pt x="130363" y="140710"/>
                  <a:pt x="140224" y="151828"/>
                </a:cubicBezTo>
                <a:cubicBezTo>
                  <a:pt x="143540" y="155544"/>
                  <a:pt x="149170" y="155544"/>
                  <a:pt x="152486" y="151828"/>
                </a:cubicBezTo>
                <a:cubicBezTo>
                  <a:pt x="162347" y="140710"/>
                  <a:pt x="180668" y="117415"/>
                  <a:pt x="180668" y="97722"/>
                </a:cubicBezTo>
                <a:cubicBezTo>
                  <a:pt x="180668" y="79115"/>
                  <a:pt x="165319" y="64024"/>
                  <a:pt x="146369" y="64024"/>
                </a:cubicBezTo>
                <a:close/>
                <a:moveTo>
                  <a:pt x="134908" y="98323"/>
                </a:moveTo>
                <a:cubicBezTo>
                  <a:pt x="134908" y="92013"/>
                  <a:pt x="140031" y="86890"/>
                  <a:pt x="146341" y="86890"/>
                </a:cubicBezTo>
                <a:cubicBezTo>
                  <a:pt x="152651" y="86890"/>
                  <a:pt x="157773" y="92013"/>
                  <a:pt x="157773" y="98323"/>
                </a:cubicBezTo>
                <a:cubicBezTo>
                  <a:pt x="157773" y="104633"/>
                  <a:pt x="152651" y="109755"/>
                  <a:pt x="146341" y="109755"/>
                </a:cubicBezTo>
                <a:cubicBezTo>
                  <a:pt x="140031" y="109755"/>
                  <a:pt x="134908" y="104633"/>
                  <a:pt x="134908" y="98323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0" name="Text 28"/>
          <p:cNvSpPr/>
          <p:nvPr/>
        </p:nvSpPr>
        <p:spPr>
          <a:xfrm>
            <a:off x="4711338" y="3091445"/>
            <a:ext cx="1599242" cy="1417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34 provinces, 500+ districts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386645" y="3406992"/>
            <a:ext cx="3420711" cy="1179871"/>
          </a:xfrm>
          <a:custGeom>
            <a:avLst/>
            <a:gdLst/>
            <a:ahLst/>
            <a:cxnLst/>
            <a:rect l="l" t="t" r="r" b="b"/>
            <a:pathLst>
              <a:path w="3420711" h="1179871">
                <a:moveTo>
                  <a:pt x="36588" y="0"/>
                </a:moveTo>
                <a:lnTo>
                  <a:pt x="3384123" y="0"/>
                </a:lnTo>
                <a:cubicBezTo>
                  <a:pt x="3404330" y="0"/>
                  <a:pt x="3420711" y="16381"/>
                  <a:pt x="3420711" y="36588"/>
                </a:cubicBezTo>
                <a:lnTo>
                  <a:pt x="3420711" y="1143283"/>
                </a:lnTo>
                <a:cubicBezTo>
                  <a:pt x="3420711" y="1163490"/>
                  <a:pt x="3404330" y="1179871"/>
                  <a:pt x="3384123" y="1179871"/>
                </a:cubicBezTo>
                <a:lnTo>
                  <a:pt x="36588" y="1179871"/>
                </a:lnTo>
                <a:cubicBezTo>
                  <a:pt x="16381" y="1179871"/>
                  <a:pt x="0" y="1163490"/>
                  <a:pt x="0" y="1143283"/>
                </a:cubicBezTo>
                <a:lnTo>
                  <a:pt x="0" y="36588"/>
                </a:lnTo>
                <a:cubicBezTo>
                  <a:pt x="0" y="16394"/>
                  <a:pt x="16394" y="0"/>
                  <a:pt x="36588" y="0"/>
                </a:cubicBezTo>
                <a:close/>
              </a:path>
            </a:pathLst>
          </a:custGeom>
          <a:solidFill>
            <a:srgbClr val="C78D4E">
              <a:alpha val="20000"/>
            </a:srgbClr>
          </a:solidFill>
          <a:ln w="12700">
            <a:solidFill>
              <a:srgbClr val="C78D4E">
                <a:alpha val="4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500973" y="3521320"/>
            <a:ext cx="3256078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Stranas KA Distinctive Approach: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500973" y="3740831"/>
            <a:ext cx="3256078" cy="7317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Frames AI through </a:t>
            </a:r>
            <a:pPr>
              <a:lnSpc>
                <a:spcPct val="120000"/>
              </a:lnSpc>
            </a:pPr>
            <a:r>
              <a:rPr lang="en-US" sz="1008" b="1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Pancasila</a:t>
            </a:r>
            <a:pPr>
              <a:lnSpc>
                <a:spcPct val="120000"/>
              </a:lnSpc>
            </a:pPr>
            <a:r>
              <a:rPr lang="en-US" sz="1008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(Indonesia's founding philosophy emphasizing social justice, unity in diversity, deliberative democracy) rather than importing Western frameworks wholesale.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8123903" y="1280480"/>
            <a:ext cx="3704246" cy="3676807"/>
          </a:xfrm>
          <a:custGeom>
            <a:avLst/>
            <a:gdLst/>
            <a:ahLst/>
            <a:cxnLst/>
            <a:rect l="l" t="t" r="r" b="b"/>
            <a:pathLst>
              <a:path w="3704246" h="3676807">
                <a:moveTo>
                  <a:pt x="36585" y="0"/>
                </a:moveTo>
                <a:lnTo>
                  <a:pt x="3631078" y="0"/>
                </a:lnTo>
                <a:cubicBezTo>
                  <a:pt x="3671487" y="0"/>
                  <a:pt x="3704246" y="32759"/>
                  <a:pt x="3704246" y="73168"/>
                </a:cubicBezTo>
                <a:lnTo>
                  <a:pt x="3704246" y="3603639"/>
                </a:lnTo>
                <a:cubicBezTo>
                  <a:pt x="3704246" y="3644049"/>
                  <a:pt x="3671487" y="3676807"/>
                  <a:pt x="3631078" y="3676807"/>
                </a:cubicBezTo>
                <a:lnTo>
                  <a:pt x="36585" y="3676807"/>
                </a:lnTo>
                <a:cubicBezTo>
                  <a:pt x="16380" y="3676807"/>
                  <a:pt x="0" y="3660427"/>
                  <a:pt x="0" y="3640222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4878" dist="36585" dir="5400000">
              <a:srgbClr val="000000">
                <a:alpha val="10196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8123903" y="1280480"/>
            <a:ext cx="36585" cy="3676807"/>
          </a:xfrm>
          <a:custGeom>
            <a:avLst/>
            <a:gdLst/>
            <a:ahLst/>
            <a:cxnLst/>
            <a:rect l="l" t="t" r="r" b="b"/>
            <a:pathLst>
              <a:path w="36585" h="3676807">
                <a:moveTo>
                  <a:pt x="36585" y="0"/>
                </a:moveTo>
                <a:lnTo>
                  <a:pt x="36585" y="0"/>
                </a:lnTo>
                <a:lnTo>
                  <a:pt x="36585" y="3676807"/>
                </a:lnTo>
                <a:lnTo>
                  <a:pt x="36585" y="3676807"/>
                </a:lnTo>
                <a:cubicBezTo>
                  <a:pt x="16380" y="3676807"/>
                  <a:pt x="0" y="3660427"/>
                  <a:pt x="0" y="3640222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6" name="Shape 34"/>
          <p:cNvSpPr/>
          <p:nvPr/>
        </p:nvSpPr>
        <p:spPr>
          <a:xfrm>
            <a:off x="8288536" y="1445113"/>
            <a:ext cx="274389" cy="219511"/>
          </a:xfrm>
          <a:custGeom>
            <a:avLst/>
            <a:gdLst/>
            <a:ahLst/>
            <a:cxnLst/>
            <a:rect l="l" t="t" r="r" b="b"/>
            <a:pathLst>
              <a:path w="274389" h="219511">
                <a:moveTo>
                  <a:pt x="164633" y="13719"/>
                </a:moveTo>
                <a:lnTo>
                  <a:pt x="219511" y="13719"/>
                </a:lnTo>
                <a:cubicBezTo>
                  <a:pt x="227099" y="13719"/>
                  <a:pt x="233230" y="19850"/>
                  <a:pt x="233230" y="27439"/>
                </a:cubicBezTo>
                <a:cubicBezTo>
                  <a:pt x="233230" y="35027"/>
                  <a:pt x="227099" y="41158"/>
                  <a:pt x="219511" y="41158"/>
                </a:cubicBezTo>
                <a:lnTo>
                  <a:pt x="170807" y="41158"/>
                </a:lnTo>
                <a:cubicBezTo>
                  <a:pt x="168577" y="52220"/>
                  <a:pt x="160989" y="61352"/>
                  <a:pt x="150914" y="65725"/>
                </a:cubicBezTo>
                <a:lnTo>
                  <a:pt x="150914" y="192072"/>
                </a:lnTo>
                <a:lnTo>
                  <a:pt x="219511" y="192072"/>
                </a:lnTo>
                <a:cubicBezTo>
                  <a:pt x="227099" y="192072"/>
                  <a:pt x="233230" y="198203"/>
                  <a:pt x="233230" y="205791"/>
                </a:cubicBezTo>
                <a:cubicBezTo>
                  <a:pt x="233230" y="213380"/>
                  <a:pt x="227099" y="219511"/>
                  <a:pt x="219511" y="219511"/>
                </a:cubicBezTo>
                <a:lnTo>
                  <a:pt x="54878" y="219511"/>
                </a:lnTo>
                <a:cubicBezTo>
                  <a:pt x="47289" y="219511"/>
                  <a:pt x="41158" y="213380"/>
                  <a:pt x="41158" y="205791"/>
                </a:cubicBezTo>
                <a:cubicBezTo>
                  <a:pt x="41158" y="198203"/>
                  <a:pt x="47289" y="192072"/>
                  <a:pt x="54878" y="192072"/>
                </a:cubicBezTo>
                <a:lnTo>
                  <a:pt x="123475" y="192072"/>
                </a:lnTo>
                <a:lnTo>
                  <a:pt x="123475" y="65725"/>
                </a:lnTo>
                <a:cubicBezTo>
                  <a:pt x="113400" y="61309"/>
                  <a:pt x="105811" y="52177"/>
                  <a:pt x="103582" y="41158"/>
                </a:cubicBezTo>
                <a:lnTo>
                  <a:pt x="54878" y="41158"/>
                </a:lnTo>
                <a:cubicBezTo>
                  <a:pt x="47289" y="41158"/>
                  <a:pt x="41158" y="35027"/>
                  <a:pt x="41158" y="27439"/>
                </a:cubicBezTo>
                <a:cubicBezTo>
                  <a:pt x="41158" y="19850"/>
                  <a:pt x="47289" y="13719"/>
                  <a:pt x="54878" y="13719"/>
                </a:cubicBezTo>
                <a:lnTo>
                  <a:pt x="109755" y="13719"/>
                </a:lnTo>
                <a:cubicBezTo>
                  <a:pt x="116015" y="5402"/>
                  <a:pt x="125962" y="0"/>
                  <a:pt x="137194" y="0"/>
                </a:cubicBezTo>
                <a:cubicBezTo>
                  <a:pt x="148427" y="0"/>
                  <a:pt x="158374" y="5402"/>
                  <a:pt x="164633" y="13719"/>
                </a:cubicBezTo>
                <a:close/>
                <a:moveTo>
                  <a:pt x="188471" y="137194"/>
                </a:moveTo>
                <a:lnTo>
                  <a:pt x="250551" y="137194"/>
                </a:lnTo>
                <a:lnTo>
                  <a:pt x="219511" y="83946"/>
                </a:lnTo>
                <a:lnTo>
                  <a:pt x="188471" y="137194"/>
                </a:lnTo>
                <a:close/>
                <a:moveTo>
                  <a:pt x="219511" y="178353"/>
                </a:moveTo>
                <a:cubicBezTo>
                  <a:pt x="192544" y="178353"/>
                  <a:pt x="170121" y="163776"/>
                  <a:pt x="165491" y="144526"/>
                </a:cubicBezTo>
                <a:cubicBezTo>
                  <a:pt x="164376" y="139810"/>
                  <a:pt x="165919" y="134965"/>
                  <a:pt x="168363" y="130763"/>
                </a:cubicBezTo>
                <a:lnTo>
                  <a:pt x="209178" y="60794"/>
                </a:lnTo>
                <a:cubicBezTo>
                  <a:pt x="211322" y="57107"/>
                  <a:pt x="215266" y="54878"/>
                  <a:pt x="219511" y="54878"/>
                </a:cubicBezTo>
                <a:cubicBezTo>
                  <a:pt x="223755" y="54878"/>
                  <a:pt x="227700" y="57150"/>
                  <a:pt x="229843" y="60794"/>
                </a:cubicBezTo>
                <a:lnTo>
                  <a:pt x="270659" y="130763"/>
                </a:lnTo>
                <a:cubicBezTo>
                  <a:pt x="273102" y="134965"/>
                  <a:pt x="274646" y="139810"/>
                  <a:pt x="273531" y="144526"/>
                </a:cubicBezTo>
                <a:cubicBezTo>
                  <a:pt x="268901" y="163733"/>
                  <a:pt x="246478" y="178353"/>
                  <a:pt x="219511" y="178353"/>
                </a:cubicBezTo>
                <a:close/>
                <a:moveTo>
                  <a:pt x="54363" y="83946"/>
                </a:moveTo>
                <a:lnTo>
                  <a:pt x="23323" y="137194"/>
                </a:lnTo>
                <a:lnTo>
                  <a:pt x="85446" y="137194"/>
                </a:lnTo>
                <a:lnTo>
                  <a:pt x="54363" y="83946"/>
                </a:lnTo>
                <a:close/>
                <a:moveTo>
                  <a:pt x="386" y="144526"/>
                </a:moveTo>
                <a:cubicBezTo>
                  <a:pt x="-729" y="139810"/>
                  <a:pt x="815" y="134965"/>
                  <a:pt x="3258" y="130763"/>
                </a:cubicBezTo>
                <a:lnTo>
                  <a:pt x="44074" y="60794"/>
                </a:lnTo>
                <a:cubicBezTo>
                  <a:pt x="46217" y="57107"/>
                  <a:pt x="50162" y="54878"/>
                  <a:pt x="54406" y="54878"/>
                </a:cubicBezTo>
                <a:cubicBezTo>
                  <a:pt x="58651" y="54878"/>
                  <a:pt x="62595" y="57150"/>
                  <a:pt x="64739" y="60794"/>
                </a:cubicBezTo>
                <a:lnTo>
                  <a:pt x="105554" y="130763"/>
                </a:lnTo>
                <a:cubicBezTo>
                  <a:pt x="107998" y="134965"/>
                  <a:pt x="109541" y="139810"/>
                  <a:pt x="108426" y="144526"/>
                </a:cubicBezTo>
                <a:cubicBezTo>
                  <a:pt x="103796" y="163733"/>
                  <a:pt x="81373" y="178353"/>
                  <a:pt x="54406" y="178353"/>
                </a:cubicBezTo>
                <a:cubicBezTo>
                  <a:pt x="27439" y="178353"/>
                  <a:pt x="5016" y="163776"/>
                  <a:pt x="386" y="144526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7" name="Text 35"/>
          <p:cNvSpPr/>
          <p:nvPr/>
        </p:nvSpPr>
        <p:spPr>
          <a:xfrm>
            <a:off x="8672680" y="1426821"/>
            <a:ext cx="1902428" cy="256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0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India: Comparative Value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8288536" y="1792672"/>
            <a:ext cx="3393272" cy="987799"/>
          </a:xfrm>
          <a:custGeom>
            <a:avLst/>
            <a:gdLst/>
            <a:ahLst/>
            <a:cxnLst/>
            <a:rect l="l" t="t" r="r" b="b"/>
            <a:pathLst>
              <a:path w="3393272" h="987799">
                <a:moveTo>
                  <a:pt x="36588" y="0"/>
                </a:moveTo>
                <a:lnTo>
                  <a:pt x="3356684" y="0"/>
                </a:lnTo>
                <a:cubicBezTo>
                  <a:pt x="3376891" y="0"/>
                  <a:pt x="3393272" y="16381"/>
                  <a:pt x="3393272" y="36588"/>
                </a:cubicBezTo>
                <a:lnTo>
                  <a:pt x="3393272" y="951211"/>
                </a:lnTo>
                <a:cubicBezTo>
                  <a:pt x="3393272" y="971418"/>
                  <a:pt x="3376891" y="987799"/>
                  <a:pt x="3356684" y="987799"/>
                </a:cubicBezTo>
                <a:lnTo>
                  <a:pt x="36588" y="987799"/>
                </a:lnTo>
                <a:cubicBezTo>
                  <a:pt x="16381" y="987799"/>
                  <a:pt x="0" y="971418"/>
                  <a:pt x="0" y="951211"/>
                </a:cubicBezTo>
                <a:lnTo>
                  <a:pt x="0" y="36588"/>
                </a:lnTo>
                <a:cubicBezTo>
                  <a:pt x="0" y="16395"/>
                  <a:pt x="16395" y="0"/>
                  <a:pt x="36588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8398292" y="1902428"/>
            <a:ext cx="3237785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NITI Aayog (2018)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8398292" y="2121938"/>
            <a:ext cx="3237785" cy="5487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National Strategy for AI </a:t>
            </a:r>
            <a:pPr>
              <a:lnSpc>
                <a:spcPct val="120000"/>
              </a:lnSpc>
            </a:pPr>
            <a:r>
              <a:rPr lang="en-US" sz="1008" b="1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#AIforAll</a:t>
            </a:r>
            <a:pPr>
              <a:lnSpc>
                <a:spcPct val="120000"/>
              </a:lnSpc>
            </a:pPr>
            <a:r>
              <a:rPr lang="en-US" sz="1008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articulated goals for healthcare, agriculture, education, smart cities, mobility—sectors overlapping with Indonesia's priorities.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288536" y="2890227"/>
            <a:ext cx="3393272" cy="987799"/>
          </a:xfrm>
          <a:custGeom>
            <a:avLst/>
            <a:gdLst/>
            <a:ahLst/>
            <a:cxnLst/>
            <a:rect l="l" t="t" r="r" b="b"/>
            <a:pathLst>
              <a:path w="3393272" h="987799">
                <a:moveTo>
                  <a:pt x="36588" y="0"/>
                </a:moveTo>
                <a:lnTo>
                  <a:pt x="3356684" y="0"/>
                </a:lnTo>
                <a:cubicBezTo>
                  <a:pt x="3376891" y="0"/>
                  <a:pt x="3393272" y="16381"/>
                  <a:pt x="3393272" y="36588"/>
                </a:cubicBezTo>
                <a:lnTo>
                  <a:pt x="3393272" y="951211"/>
                </a:lnTo>
                <a:cubicBezTo>
                  <a:pt x="3393272" y="971418"/>
                  <a:pt x="3376891" y="987799"/>
                  <a:pt x="3356684" y="987799"/>
                </a:cubicBezTo>
                <a:lnTo>
                  <a:pt x="36588" y="987799"/>
                </a:lnTo>
                <a:cubicBezTo>
                  <a:pt x="16381" y="987799"/>
                  <a:pt x="0" y="971418"/>
                  <a:pt x="0" y="951211"/>
                </a:cubicBezTo>
                <a:lnTo>
                  <a:pt x="0" y="36588"/>
                </a:lnTo>
                <a:cubicBezTo>
                  <a:pt x="0" y="16395"/>
                  <a:pt x="16395" y="0"/>
                  <a:pt x="36588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8398292" y="2999982"/>
            <a:ext cx="3237785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Paralysis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8398292" y="3219493"/>
            <a:ext cx="3237785" cy="5487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Strategy </a:t>
            </a:r>
            <a:pPr>
              <a:lnSpc>
                <a:spcPct val="120000"/>
              </a:lnSpc>
            </a:pPr>
            <a:r>
              <a:rPr lang="en-US" sz="1008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"remained primary guiding document for 84 months without substantive revision"</a:t>
            </a:r>
            <a:pPr>
              <a:lnSpc>
                <a:spcPct val="120000"/>
              </a:lnSpc>
            </a:pPr>
            <a:r>
              <a:rPr lang="en-US" sz="1008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despite dramatic global AI transformation.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293110" y="3992354"/>
            <a:ext cx="3384126" cy="814020"/>
          </a:xfrm>
          <a:custGeom>
            <a:avLst/>
            <a:gdLst/>
            <a:ahLst/>
            <a:cxnLst/>
            <a:rect l="l" t="t" r="r" b="b"/>
            <a:pathLst>
              <a:path w="3384126" h="814020">
                <a:moveTo>
                  <a:pt x="36582" y="0"/>
                </a:moveTo>
                <a:lnTo>
                  <a:pt x="3347544" y="0"/>
                </a:lnTo>
                <a:cubicBezTo>
                  <a:pt x="3367748" y="0"/>
                  <a:pt x="3384126" y="16378"/>
                  <a:pt x="3384126" y="36582"/>
                </a:cubicBezTo>
                <a:lnTo>
                  <a:pt x="3384126" y="777437"/>
                </a:lnTo>
                <a:cubicBezTo>
                  <a:pt x="3384126" y="797641"/>
                  <a:pt x="3367748" y="814020"/>
                  <a:pt x="3347544" y="814020"/>
                </a:cubicBezTo>
                <a:lnTo>
                  <a:pt x="36582" y="814020"/>
                </a:lnTo>
                <a:cubicBezTo>
                  <a:pt x="16378" y="814020"/>
                  <a:pt x="0" y="797641"/>
                  <a:pt x="0" y="777437"/>
                </a:cubicBezTo>
                <a:lnTo>
                  <a:pt x="0" y="36582"/>
                </a:lnTo>
                <a:cubicBezTo>
                  <a:pt x="0" y="16392"/>
                  <a:pt x="16392" y="0"/>
                  <a:pt x="36582" y="0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C78D4E">
                <a:alpha val="30196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8407438" y="4106683"/>
            <a:ext cx="3219493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March 2024: IndiaAI Mission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8407438" y="4326194"/>
            <a:ext cx="3219493" cy="3658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₹10,372 crore (~$1.25B) budget represents belated recognition of implementation failures.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384144" y="5103628"/>
            <a:ext cx="5643259" cy="1573161"/>
          </a:xfrm>
          <a:custGeom>
            <a:avLst/>
            <a:gdLst/>
            <a:ahLst/>
            <a:cxnLst/>
            <a:rect l="l" t="t" r="r" b="b"/>
            <a:pathLst>
              <a:path w="5643259" h="1573161">
                <a:moveTo>
                  <a:pt x="36585" y="0"/>
                </a:moveTo>
                <a:lnTo>
                  <a:pt x="5570091" y="0"/>
                </a:lnTo>
                <a:cubicBezTo>
                  <a:pt x="5610501" y="0"/>
                  <a:pt x="5643259" y="32758"/>
                  <a:pt x="5643259" y="73168"/>
                </a:cubicBezTo>
                <a:lnTo>
                  <a:pt x="5643259" y="1499994"/>
                </a:lnTo>
                <a:cubicBezTo>
                  <a:pt x="5643259" y="1540403"/>
                  <a:pt x="5610501" y="1573161"/>
                  <a:pt x="5570091" y="1573161"/>
                </a:cubicBezTo>
                <a:lnTo>
                  <a:pt x="36585" y="1573161"/>
                </a:lnTo>
                <a:cubicBezTo>
                  <a:pt x="16380" y="1573161"/>
                  <a:pt x="0" y="1556782"/>
                  <a:pt x="0" y="1536576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384144" y="5103628"/>
            <a:ext cx="36585" cy="1573161"/>
          </a:xfrm>
          <a:custGeom>
            <a:avLst/>
            <a:gdLst/>
            <a:ahLst/>
            <a:cxnLst/>
            <a:rect l="l" t="t" r="r" b="b"/>
            <a:pathLst>
              <a:path w="36585" h="1573161">
                <a:moveTo>
                  <a:pt x="36585" y="0"/>
                </a:moveTo>
                <a:lnTo>
                  <a:pt x="36585" y="0"/>
                </a:lnTo>
                <a:lnTo>
                  <a:pt x="36585" y="1573161"/>
                </a:lnTo>
                <a:lnTo>
                  <a:pt x="36585" y="1573161"/>
                </a:lnTo>
                <a:cubicBezTo>
                  <a:pt x="16380" y="1573161"/>
                  <a:pt x="0" y="1556782"/>
                  <a:pt x="0" y="1536576"/>
                </a:cubicBezTo>
                <a:lnTo>
                  <a:pt x="0" y="36585"/>
                </a:lnTo>
                <a:cubicBezTo>
                  <a:pt x="0" y="16393"/>
                  <a:pt x="16393" y="0"/>
                  <a:pt x="36585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49" name="Shape 47"/>
          <p:cNvSpPr/>
          <p:nvPr/>
        </p:nvSpPr>
        <p:spPr>
          <a:xfrm>
            <a:off x="571643" y="5286554"/>
            <a:ext cx="182926" cy="182926"/>
          </a:xfrm>
          <a:custGeom>
            <a:avLst/>
            <a:gdLst/>
            <a:ahLst/>
            <a:cxnLst/>
            <a:rect l="l" t="t" r="r" b="b"/>
            <a:pathLst>
              <a:path w="182926" h="182926">
                <a:moveTo>
                  <a:pt x="91463" y="0"/>
                </a:moveTo>
                <a:cubicBezTo>
                  <a:pt x="96715" y="0"/>
                  <a:pt x="101538" y="2894"/>
                  <a:pt x="104039" y="7503"/>
                </a:cubicBezTo>
                <a:lnTo>
                  <a:pt x="181211" y="150414"/>
                </a:lnTo>
                <a:cubicBezTo>
                  <a:pt x="183605" y="154844"/>
                  <a:pt x="183497" y="160203"/>
                  <a:pt x="180925" y="164526"/>
                </a:cubicBezTo>
                <a:cubicBezTo>
                  <a:pt x="178353" y="168849"/>
                  <a:pt x="173672" y="171493"/>
                  <a:pt x="168635" y="171493"/>
                </a:cubicBezTo>
                <a:lnTo>
                  <a:pt x="14291" y="171493"/>
                </a:lnTo>
                <a:cubicBezTo>
                  <a:pt x="9253" y="171493"/>
                  <a:pt x="4609" y="168849"/>
                  <a:pt x="2001" y="164526"/>
                </a:cubicBezTo>
                <a:cubicBezTo>
                  <a:pt x="-607" y="160203"/>
                  <a:pt x="-679" y="154844"/>
                  <a:pt x="1715" y="150414"/>
                </a:cubicBezTo>
                <a:lnTo>
                  <a:pt x="78887" y="7503"/>
                </a:lnTo>
                <a:cubicBezTo>
                  <a:pt x="81388" y="2894"/>
                  <a:pt x="86211" y="0"/>
                  <a:pt x="91463" y="0"/>
                </a:cubicBezTo>
                <a:close/>
                <a:moveTo>
                  <a:pt x="91463" y="60023"/>
                </a:moveTo>
                <a:cubicBezTo>
                  <a:pt x="86711" y="60023"/>
                  <a:pt x="82888" y="63845"/>
                  <a:pt x="82888" y="68597"/>
                </a:cubicBezTo>
                <a:lnTo>
                  <a:pt x="82888" y="108612"/>
                </a:lnTo>
                <a:cubicBezTo>
                  <a:pt x="82888" y="113364"/>
                  <a:pt x="86711" y="117187"/>
                  <a:pt x="91463" y="117187"/>
                </a:cubicBezTo>
                <a:cubicBezTo>
                  <a:pt x="96215" y="117187"/>
                  <a:pt x="100038" y="113364"/>
                  <a:pt x="100038" y="108612"/>
                </a:cubicBezTo>
                <a:lnTo>
                  <a:pt x="100038" y="68597"/>
                </a:lnTo>
                <a:cubicBezTo>
                  <a:pt x="100038" y="63845"/>
                  <a:pt x="96215" y="60023"/>
                  <a:pt x="91463" y="60023"/>
                </a:cubicBezTo>
                <a:close/>
                <a:moveTo>
                  <a:pt x="101002" y="137194"/>
                </a:moveTo>
                <a:cubicBezTo>
                  <a:pt x="101219" y="133653"/>
                  <a:pt x="99453" y="130285"/>
                  <a:pt x="96418" y="128449"/>
                </a:cubicBezTo>
                <a:cubicBezTo>
                  <a:pt x="93383" y="126612"/>
                  <a:pt x="89579" y="126612"/>
                  <a:pt x="86544" y="128449"/>
                </a:cubicBezTo>
                <a:cubicBezTo>
                  <a:pt x="83508" y="130285"/>
                  <a:pt x="81742" y="133653"/>
                  <a:pt x="81959" y="137194"/>
                </a:cubicBezTo>
                <a:cubicBezTo>
                  <a:pt x="81742" y="140735"/>
                  <a:pt x="83508" y="144104"/>
                  <a:pt x="86544" y="145940"/>
                </a:cubicBezTo>
                <a:cubicBezTo>
                  <a:pt x="89579" y="147776"/>
                  <a:pt x="93383" y="147776"/>
                  <a:pt x="96418" y="145940"/>
                </a:cubicBezTo>
                <a:cubicBezTo>
                  <a:pt x="99453" y="144104"/>
                  <a:pt x="101219" y="140735"/>
                  <a:pt x="101002" y="137194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50" name="Text 48"/>
          <p:cNvSpPr/>
          <p:nvPr/>
        </p:nvSpPr>
        <p:spPr>
          <a:xfrm>
            <a:off x="887190" y="5249968"/>
            <a:ext cx="3402419" cy="256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6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Persistent Challenges (Carnegie Endowment, 2025)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548777" y="5579235"/>
            <a:ext cx="1701209" cy="567070"/>
          </a:xfrm>
          <a:custGeom>
            <a:avLst/>
            <a:gdLst/>
            <a:ahLst/>
            <a:cxnLst/>
            <a:rect l="l" t="t" r="r" b="b"/>
            <a:pathLst>
              <a:path w="1701209" h="567070">
                <a:moveTo>
                  <a:pt x="36587" y="0"/>
                </a:moveTo>
                <a:lnTo>
                  <a:pt x="1664622" y="0"/>
                </a:lnTo>
                <a:cubicBezTo>
                  <a:pt x="1684829" y="0"/>
                  <a:pt x="1701209" y="16381"/>
                  <a:pt x="1701209" y="36587"/>
                </a:cubicBezTo>
                <a:lnTo>
                  <a:pt x="1701209" y="530482"/>
                </a:lnTo>
                <a:cubicBezTo>
                  <a:pt x="1701209" y="550689"/>
                  <a:pt x="1684829" y="567070"/>
                  <a:pt x="1664622" y="567070"/>
                </a:cubicBezTo>
                <a:lnTo>
                  <a:pt x="36587" y="567070"/>
                </a:lnTo>
                <a:cubicBezTo>
                  <a:pt x="16381" y="567070"/>
                  <a:pt x="0" y="550689"/>
                  <a:pt x="0" y="530482"/>
                </a:cubicBezTo>
                <a:lnTo>
                  <a:pt x="0" y="36587"/>
                </a:lnTo>
                <a:cubicBezTo>
                  <a:pt x="0" y="16381"/>
                  <a:pt x="16381" y="0"/>
                  <a:pt x="36587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2" name="Shape 50"/>
          <p:cNvSpPr/>
          <p:nvPr/>
        </p:nvSpPr>
        <p:spPr>
          <a:xfrm>
            <a:off x="1310063" y="5684417"/>
            <a:ext cx="185212" cy="164633"/>
          </a:xfrm>
          <a:custGeom>
            <a:avLst/>
            <a:gdLst/>
            <a:ahLst/>
            <a:cxnLst/>
            <a:rect l="l" t="t" r="r" b="b"/>
            <a:pathLst>
              <a:path w="185212" h="164633">
                <a:moveTo>
                  <a:pt x="15434" y="62959"/>
                </a:moveTo>
                <a:lnTo>
                  <a:pt x="82702" y="90645"/>
                </a:lnTo>
                <a:cubicBezTo>
                  <a:pt x="85854" y="91931"/>
                  <a:pt x="89198" y="92606"/>
                  <a:pt x="92606" y="92606"/>
                </a:cubicBezTo>
                <a:cubicBezTo>
                  <a:pt x="96015" y="92606"/>
                  <a:pt x="99359" y="91931"/>
                  <a:pt x="102510" y="90645"/>
                </a:cubicBezTo>
                <a:lnTo>
                  <a:pt x="180453" y="58554"/>
                </a:lnTo>
                <a:cubicBezTo>
                  <a:pt x="183347" y="57364"/>
                  <a:pt x="185212" y="54567"/>
                  <a:pt x="185212" y="51448"/>
                </a:cubicBezTo>
                <a:cubicBezTo>
                  <a:pt x="185212" y="48329"/>
                  <a:pt x="183347" y="45531"/>
                  <a:pt x="180453" y="44342"/>
                </a:cubicBezTo>
                <a:lnTo>
                  <a:pt x="102510" y="12251"/>
                </a:lnTo>
                <a:cubicBezTo>
                  <a:pt x="99359" y="10965"/>
                  <a:pt x="96015" y="10290"/>
                  <a:pt x="92606" y="10290"/>
                </a:cubicBezTo>
                <a:cubicBezTo>
                  <a:pt x="89198" y="10290"/>
                  <a:pt x="85854" y="10965"/>
                  <a:pt x="82702" y="12251"/>
                </a:cubicBezTo>
                <a:lnTo>
                  <a:pt x="4759" y="44342"/>
                </a:lnTo>
                <a:cubicBezTo>
                  <a:pt x="1865" y="45531"/>
                  <a:pt x="0" y="48329"/>
                  <a:pt x="0" y="51448"/>
                </a:cubicBezTo>
                <a:lnTo>
                  <a:pt x="0" y="146626"/>
                </a:lnTo>
                <a:cubicBezTo>
                  <a:pt x="0" y="150903"/>
                  <a:pt x="3441" y="154344"/>
                  <a:pt x="7717" y="154344"/>
                </a:cubicBezTo>
                <a:cubicBezTo>
                  <a:pt x="11994" y="154344"/>
                  <a:pt x="15434" y="150903"/>
                  <a:pt x="15434" y="146626"/>
                </a:cubicBezTo>
                <a:lnTo>
                  <a:pt x="15434" y="62959"/>
                </a:lnTo>
                <a:close/>
                <a:moveTo>
                  <a:pt x="30869" y="86014"/>
                </a:moveTo>
                <a:lnTo>
                  <a:pt x="30869" y="123475"/>
                </a:lnTo>
                <a:cubicBezTo>
                  <a:pt x="30869" y="140517"/>
                  <a:pt x="58522" y="154344"/>
                  <a:pt x="92606" y="154344"/>
                </a:cubicBezTo>
                <a:cubicBezTo>
                  <a:pt x="126690" y="154344"/>
                  <a:pt x="154344" y="140517"/>
                  <a:pt x="154344" y="123475"/>
                </a:cubicBezTo>
                <a:lnTo>
                  <a:pt x="154344" y="85982"/>
                </a:lnTo>
                <a:lnTo>
                  <a:pt x="108394" y="104921"/>
                </a:lnTo>
                <a:cubicBezTo>
                  <a:pt x="103378" y="106979"/>
                  <a:pt x="98040" y="108041"/>
                  <a:pt x="92606" y="108041"/>
                </a:cubicBezTo>
                <a:cubicBezTo>
                  <a:pt x="87172" y="108041"/>
                  <a:pt x="81834" y="106979"/>
                  <a:pt x="76818" y="104921"/>
                </a:cubicBezTo>
                <a:lnTo>
                  <a:pt x="30869" y="85982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3" name="Text 51"/>
          <p:cNvSpPr/>
          <p:nvPr/>
        </p:nvSpPr>
        <p:spPr>
          <a:xfrm>
            <a:off x="589935" y="5885635"/>
            <a:ext cx="1618893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8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Talent Development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2361743" y="5579235"/>
            <a:ext cx="1701209" cy="567070"/>
          </a:xfrm>
          <a:custGeom>
            <a:avLst/>
            <a:gdLst/>
            <a:ahLst/>
            <a:cxnLst/>
            <a:rect l="l" t="t" r="r" b="b"/>
            <a:pathLst>
              <a:path w="1701209" h="567070">
                <a:moveTo>
                  <a:pt x="36587" y="0"/>
                </a:moveTo>
                <a:lnTo>
                  <a:pt x="1664622" y="0"/>
                </a:lnTo>
                <a:cubicBezTo>
                  <a:pt x="1684829" y="0"/>
                  <a:pt x="1701209" y="16381"/>
                  <a:pt x="1701209" y="36587"/>
                </a:cubicBezTo>
                <a:lnTo>
                  <a:pt x="1701209" y="530482"/>
                </a:lnTo>
                <a:cubicBezTo>
                  <a:pt x="1701209" y="550689"/>
                  <a:pt x="1684829" y="567070"/>
                  <a:pt x="1664622" y="567070"/>
                </a:cubicBezTo>
                <a:lnTo>
                  <a:pt x="36587" y="567070"/>
                </a:lnTo>
                <a:cubicBezTo>
                  <a:pt x="16381" y="567070"/>
                  <a:pt x="0" y="550689"/>
                  <a:pt x="0" y="530482"/>
                </a:cubicBezTo>
                <a:lnTo>
                  <a:pt x="0" y="36587"/>
                </a:lnTo>
                <a:cubicBezTo>
                  <a:pt x="0" y="16381"/>
                  <a:pt x="16381" y="0"/>
                  <a:pt x="36587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5" name="Shape 53"/>
          <p:cNvSpPr/>
          <p:nvPr/>
        </p:nvSpPr>
        <p:spPr>
          <a:xfrm>
            <a:off x="3143607" y="5684417"/>
            <a:ext cx="144054" cy="164633"/>
          </a:xfrm>
          <a:custGeom>
            <a:avLst/>
            <a:gdLst/>
            <a:ahLst/>
            <a:cxnLst/>
            <a:rect l="l" t="t" r="r" b="b"/>
            <a:pathLst>
              <a:path w="144054" h="164633">
                <a:moveTo>
                  <a:pt x="144054" y="66175"/>
                </a:moveTo>
                <a:cubicBezTo>
                  <a:pt x="139295" y="69326"/>
                  <a:pt x="133829" y="71866"/>
                  <a:pt x="128137" y="73892"/>
                </a:cubicBezTo>
                <a:cubicBezTo>
                  <a:pt x="113025" y="79294"/>
                  <a:pt x="93185" y="82317"/>
                  <a:pt x="72027" y="82317"/>
                </a:cubicBezTo>
                <a:cubicBezTo>
                  <a:pt x="50869" y="82317"/>
                  <a:pt x="30997" y="79262"/>
                  <a:pt x="15917" y="73892"/>
                </a:cubicBezTo>
                <a:cubicBezTo>
                  <a:pt x="10257" y="71866"/>
                  <a:pt x="4759" y="69326"/>
                  <a:pt x="0" y="66175"/>
                </a:cubicBezTo>
                <a:lnTo>
                  <a:pt x="0" y="92606"/>
                </a:lnTo>
                <a:cubicBezTo>
                  <a:pt x="0" y="106819"/>
                  <a:pt x="32251" y="118330"/>
                  <a:pt x="72027" y="118330"/>
                </a:cubicBezTo>
                <a:cubicBezTo>
                  <a:pt x="111803" y="118330"/>
                  <a:pt x="144054" y="106819"/>
                  <a:pt x="144054" y="92606"/>
                </a:cubicBezTo>
                <a:lnTo>
                  <a:pt x="144054" y="66175"/>
                </a:lnTo>
                <a:close/>
                <a:moveTo>
                  <a:pt x="144054" y="41158"/>
                </a:moveTo>
                <a:lnTo>
                  <a:pt x="144054" y="25724"/>
                </a:lnTo>
                <a:cubicBezTo>
                  <a:pt x="144054" y="11511"/>
                  <a:pt x="111803" y="0"/>
                  <a:pt x="72027" y="0"/>
                </a:cubicBezTo>
                <a:cubicBezTo>
                  <a:pt x="32251" y="0"/>
                  <a:pt x="0" y="11511"/>
                  <a:pt x="0" y="25724"/>
                </a:cubicBezTo>
                <a:lnTo>
                  <a:pt x="0" y="41158"/>
                </a:lnTo>
                <a:cubicBezTo>
                  <a:pt x="0" y="55371"/>
                  <a:pt x="32251" y="66882"/>
                  <a:pt x="72027" y="66882"/>
                </a:cubicBezTo>
                <a:cubicBezTo>
                  <a:pt x="111803" y="66882"/>
                  <a:pt x="144054" y="55371"/>
                  <a:pt x="144054" y="41158"/>
                </a:cubicBezTo>
                <a:close/>
                <a:moveTo>
                  <a:pt x="128137" y="125340"/>
                </a:moveTo>
                <a:cubicBezTo>
                  <a:pt x="113057" y="130710"/>
                  <a:pt x="93217" y="133764"/>
                  <a:pt x="72027" y="133764"/>
                </a:cubicBezTo>
                <a:cubicBezTo>
                  <a:pt x="50837" y="133764"/>
                  <a:pt x="30997" y="130710"/>
                  <a:pt x="15917" y="125340"/>
                </a:cubicBezTo>
                <a:cubicBezTo>
                  <a:pt x="10257" y="123314"/>
                  <a:pt x="4759" y="120774"/>
                  <a:pt x="0" y="117623"/>
                </a:cubicBezTo>
                <a:lnTo>
                  <a:pt x="0" y="138909"/>
                </a:lnTo>
                <a:cubicBezTo>
                  <a:pt x="0" y="153122"/>
                  <a:pt x="32251" y="164633"/>
                  <a:pt x="72027" y="164633"/>
                </a:cubicBezTo>
                <a:cubicBezTo>
                  <a:pt x="111803" y="164633"/>
                  <a:pt x="144054" y="153122"/>
                  <a:pt x="144054" y="138909"/>
                </a:cubicBezTo>
                <a:lnTo>
                  <a:pt x="144054" y="117623"/>
                </a:lnTo>
                <a:cubicBezTo>
                  <a:pt x="139295" y="120774"/>
                  <a:pt x="133829" y="123314"/>
                  <a:pt x="128137" y="12534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6" name="Text 54"/>
          <p:cNvSpPr/>
          <p:nvPr/>
        </p:nvSpPr>
        <p:spPr>
          <a:xfrm>
            <a:off x="2402901" y="5885635"/>
            <a:ext cx="1618893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8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Infrastructure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4174708" y="5579235"/>
            <a:ext cx="1701209" cy="567070"/>
          </a:xfrm>
          <a:custGeom>
            <a:avLst/>
            <a:gdLst/>
            <a:ahLst/>
            <a:cxnLst/>
            <a:rect l="l" t="t" r="r" b="b"/>
            <a:pathLst>
              <a:path w="1701209" h="567070">
                <a:moveTo>
                  <a:pt x="36587" y="0"/>
                </a:moveTo>
                <a:lnTo>
                  <a:pt x="1664622" y="0"/>
                </a:lnTo>
                <a:cubicBezTo>
                  <a:pt x="1684829" y="0"/>
                  <a:pt x="1701209" y="16381"/>
                  <a:pt x="1701209" y="36587"/>
                </a:cubicBezTo>
                <a:lnTo>
                  <a:pt x="1701209" y="530482"/>
                </a:lnTo>
                <a:cubicBezTo>
                  <a:pt x="1701209" y="550689"/>
                  <a:pt x="1684829" y="567070"/>
                  <a:pt x="1664622" y="567070"/>
                </a:cubicBezTo>
                <a:lnTo>
                  <a:pt x="36587" y="567070"/>
                </a:lnTo>
                <a:cubicBezTo>
                  <a:pt x="16381" y="567070"/>
                  <a:pt x="0" y="550689"/>
                  <a:pt x="0" y="530482"/>
                </a:cubicBezTo>
                <a:lnTo>
                  <a:pt x="0" y="36587"/>
                </a:lnTo>
                <a:cubicBezTo>
                  <a:pt x="0" y="16381"/>
                  <a:pt x="16381" y="0"/>
                  <a:pt x="36587" y="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8" name="Shape 56"/>
          <p:cNvSpPr/>
          <p:nvPr/>
        </p:nvSpPr>
        <p:spPr>
          <a:xfrm>
            <a:off x="4956573" y="5684417"/>
            <a:ext cx="144054" cy="164633"/>
          </a:xfrm>
          <a:custGeom>
            <a:avLst/>
            <a:gdLst/>
            <a:ahLst/>
            <a:cxnLst/>
            <a:rect l="l" t="t" r="r" b="b"/>
            <a:pathLst>
              <a:path w="144054" h="164633">
                <a:moveTo>
                  <a:pt x="92606" y="0"/>
                </a:moveTo>
                <a:lnTo>
                  <a:pt x="41158" y="0"/>
                </a:lnTo>
                <a:cubicBezTo>
                  <a:pt x="35467" y="0"/>
                  <a:pt x="30869" y="4598"/>
                  <a:pt x="30869" y="10290"/>
                </a:cubicBezTo>
                <a:cubicBezTo>
                  <a:pt x="30869" y="15981"/>
                  <a:pt x="35467" y="20579"/>
                  <a:pt x="41158" y="20579"/>
                </a:cubicBezTo>
                <a:lnTo>
                  <a:pt x="41158" y="69294"/>
                </a:lnTo>
                <a:lnTo>
                  <a:pt x="2412" y="137076"/>
                </a:lnTo>
                <a:cubicBezTo>
                  <a:pt x="836" y="139874"/>
                  <a:pt x="0" y="142993"/>
                  <a:pt x="0" y="146208"/>
                </a:cubicBezTo>
                <a:cubicBezTo>
                  <a:pt x="0" y="156402"/>
                  <a:pt x="8232" y="164633"/>
                  <a:pt x="18425" y="164633"/>
                </a:cubicBezTo>
                <a:lnTo>
                  <a:pt x="125629" y="164633"/>
                </a:lnTo>
                <a:cubicBezTo>
                  <a:pt x="135790" y="164633"/>
                  <a:pt x="144054" y="156402"/>
                  <a:pt x="144054" y="146208"/>
                </a:cubicBezTo>
                <a:cubicBezTo>
                  <a:pt x="144054" y="142993"/>
                  <a:pt x="143218" y="139842"/>
                  <a:pt x="141642" y="137076"/>
                </a:cubicBezTo>
                <a:lnTo>
                  <a:pt x="102896" y="69294"/>
                </a:lnTo>
                <a:lnTo>
                  <a:pt x="102896" y="20579"/>
                </a:lnTo>
                <a:cubicBezTo>
                  <a:pt x="108587" y="20579"/>
                  <a:pt x="113185" y="15981"/>
                  <a:pt x="113185" y="10290"/>
                </a:cubicBezTo>
                <a:cubicBezTo>
                  <a:pt x="113185" y="4598"/>
                  <a:pt x="108587" y="0"/>
                  <a:pt x="102896" y="0"/>
                </a:cubicBezTo>
                <a:lnTo>
                  <a:pt x="92606" y="0"/>
                </a:lnTo>
                <a:close/>
                <a:moveTo>
                  <a:pt x="61737" y="69294"/>
                </a:moveTo>
                <a:lnTo>
                  <a:pt x="61737" y="20579"/>
                </a:lnTo>
                <a:lnTo>
                  <a:pt x="82317" y="20579"/>
                </a:lnTo>
                <a:lnTo>
                  <a:pt x="82317" y="69294"/>
                </a:lnTo>
                <a:cubicBezTo>
                  <a:pt x="82317" y="72863"/>
                  <a:pt x="83249" y="76400"/>
                  <a:pt x="85018" y="79519"/>
                </a:cubicBezTo>
                <a:lnTo>
                  <a:pt x="98394" y="102896"/>
                </a:lnTo>
                <a:lnTo>
                  <a:pt x="45660" y="102896"/>
                </a:lnTo>
                <a:lnTo>
                  <a:pt x="59036" y="79519"/>
                </a:lnTo>
                <a:cubicBezTo>
                  <a:pt x="60805" y="76400"/>
                  <a:pt x="61737" y="72895"/>
                  <a:pt x="61737" y="69294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9" name="Text 57"/>
          <p:cNvSpPr/>
          <p:nvPr/>
        </p:nvSpPr>
        <p:spPr>
          <a:xfrm>
            <a:off x="4215866" y="5885635"/>
            <a:ext cx="1618893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08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R&amp;D Capacity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548777" y="6214902"/>
            <a:ext cx="5396309" cy="182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08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Challenges mirror Indonesian constraints, validating comparative approach.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6170671" y="5103628"/>
            <a:ext cx="5661551" cy="1573161"/>
          </a:xfrm>
          <a:custGeom>
            <a:avLst/>
            <a:gdLst/>
            <a:ahLst/>
            <a:cxnLst/>
            <a:rect l="l" t="t" r="r" b="b"/>
            <a:pathLst>
              <a:path w="5661551" h="1573161">
                <a:moveTo>
                  <a:pt x="73168" y="0"/>
                </a:moveTo>
                <a:lnTo>
                  <a:pt x="5588384" y="0"/>
                </a:lnTo>
                <a:cubicBezTo>
                  <a:pt x="5628793" y="0"/>
                  <a:pt x="5661551" y="32758"/>
                  <a:pt x="5661551" y="73168"/>
                </a:cubicBezTo>
                <a:lnTo>
                  <a:pt x="5661551" y="1499994"/>
                </a:lnTo>
                <a:cubicBezTo>
                  <a:pt x="5661551" y="1540403"/>
                  <a:pt x="5628793" y="1573161"/>
                  <a:pt x="5588384" y="1573161"/>
                </a:cubicBezTo>
                <a:lnTo>
                  <a:pt x="73168" y="1573161"/>
                </a:lnTo>
                <a:cubicBezTo>
                  <a:pt x="32758" y="1573161"/>
                  <a:pt x="0" y="1540403"/>
                  <a:pt x="0" y="1499994"/>
                </a:cubicBezTo>
                <a:lnTo>
                  <a:pt x="0" y="73168"/>
                </a:lnTo>
                <a:cubicBezTo>
                  <a:pt x="0" y="32785"/>
                  <a:pt x="32785" y="0"/>
                  <a:pt x="73168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62" name="Shape 60"/>
          <p:cNvSpPr/>
          <p:nvPr/>
        </p:nvSpPr>
        <p:spPr>
          <a:xfrm>
            <a:off x="6362743" y="5286554"/>
            <a:ext cx="137194" cy="182926"/>
          </a:xfrm>
          <a:custGeom>
            <a:avLst/>
            <a:gdLst/>
            <a:ahLst/>
            <a:cxnLst/>
            <a:rect l="l" t="t" r="r" b="b"/>
            <a:pathLst>
              <a:path w="137194" h="182926">
                <a:moveTo>
                  <a:pt x="104646" y="137194"/>
                </a:moveTo>
                <a:cubicBezTo>
                  <a:pt x="107255" y="129227"/>
                  <a:pt x="112471" y="122010"/>
                  <a:pt x="118366" y="115793"/>
                </a:cubicBezTo>
                <a:cubicBezTo>
                  <a:pt x="130049" y="103503"/>
                  <a:pt x="137194" y="86890"/>
                  <a:pt x="137194" y="68597"/>
                </a:cubicBezTo>
                <a:cubicBezTo>
                  <a:pt x="137194" y="30726"/>
                  <a:pt x="106468" y="0"/>
                  <a:pt x="68597" y="0"/>
                </a:cubicBezTo>
                <a:cubicBezTo>
                  <a:pt x="30726" y="0"/>
                  <a:pt x="0" y="30726"/>
                  <a:pt x="0" y="68597"/>
                </a:cubicBezTo>
                <a:cubicBezTo>
                  <a:pt x="0" y="86890"/>
                  <a:pt x="7146" y="103503"/>
                  <a:pt x="18828" y="115793"/>
                </a:cubicBezTo>
                <a:cubicBezTo>
                  <a:pt x="24724" y="122010"/>
                  <a:pt x="29976" y="129227"/>
                  <a:pt x="32548" y="137194"/>
                </a:cubicBezTo>
                <a:lnTo>
                  <a:pt x="104611" y="137194"/>
                </a:lnTo>
                <a:close/>
                <a:moveTo>
                  <a:pt x="102896" y="154344"/>
                </a:moveTo>
                <a:lnTo>
                  <a:pt x="34299" y="154344"/>
                </a:lnTo>
                <a:lnTo>
                  <a:pt x="34299" y="160060"/>
                </a:lnTo>
                <a:cubicBezTo>
                  <a:pt x="34299" y="175852"/>
                  <a:pt x="47089" y="188642"/>
                  <a:pt x="62881" y="188642"/>
                </a:cubicBezTo>
                <a:lnTo>
                  <a:pt x="74314" y="188642"/>
                </a:lnTo>
                <a:cubicBezTo>
                  <a:pt x="90105" y="188642"/>
                  <a:pt x="102896" y="175852"/>
                  <a:pt x="102896" y="160060"/>
                </a:cubicBezTo>
                <a:lnTo>
                  <a:pt x="102896" y="154344"/>
                </a:lnTo>
                <a:close/>
                <a:moveTo>
                  <a:pt x="65739" y="40015"/>
                </a:moveTo>
                <a:cubicBezTo>
                  <a:pt x="51519" y="40015"/>
                  <a:pt x="40015" y="51519"/>
                  <a:pt x="40015" y="65739"/>
                </a:cubicBezTo>
                <a:cubicBezTo>
                  <a:pt x="40015" y="70491"/>
                  <a:pt x="36192" y="74314"/>
                  <a:pt x="31440" y="74314"/>
                </a:cubicBezTo>
                <a:cubicBezTo>
                  <a:pt x="26689" y="74314"/>
                  <a:pt x="22866" y="70491"/>
                  <a:pt x="22866" y="65739"/>
                </a:cubicBezTo>
                <a:cubicBezTo>
                  <a:pt x="22866" y="42051"/>
                  <a:pt x="42051" y="22866"/>
                  <a:pt x="65739" y="22866"/>
                </a:cubicBezTo>
                <a:cubicBezTo>
                  <a:pt x="70491" y="22866"/>
                  <a:pt x="74314" y="26689"/>
                  <a:pt x="74314" y="31440"/>
                </a:cubicBezTo>
                <a:cubicBezTo>
                  <a:pt x="74314" y="36192"/>
                  <a:pt x="70491" y="40015"/>
                  <a:pt x="65739" y="40015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3" name="Text 61"/>
          <p:cNvSpPr/>
          <p:nvPr/>
        </p:nvSpPr>
        <p:spPr>
          <a:xfrm>
            <a:off x="6655424" y="5249968"/>
            <a:ext cx="1518284" cy="256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96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Research Significance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6317011" y="5579235"/>
            <a:ext cx="5442041" cy="9512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2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Both countries launched ambitious AI strategies around 2018-2020, both are large decentralized democracies with similar governance challenges, and both have experienced what critics describe as </a:t>
            </a:r>
            <a:pPr>
              <a:lnSpc>
                <a:spcPct val="140000"/>
              </a:lnSpc>
            </a:pPr>
            <a:r>
              <a:rPr lang="en-US" sz="1152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"implementation paralysis"</a:t>
            </a:r>
            <a:pPr>
              <a:lnSpc>
                <a:spcPct val="140000"/>
              </a:lnSpc>
            </a:pPr>
            <a:r>
              <a:rPr lang="en-US" sz="1152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despite policy sophistication.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1274" y="341274"/>
            <a:ext cx="11569176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spc="94" kern="0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Design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41274" y="580165"/>
            <a:ext cx="11663026" cy="341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18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Research Questions &amp; Objectives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341274" y="1023821"/>
            <a:ext cx="682547" cy="34127"/>
          </a:xfrm>
          <a:custGeom>
            <a:avLst/>
            <a:gdLst/>
            <a:ahLst/>
            <a:cxnLst/>
            <a:rect l="l" t="t" r="r" b="b"/>
            <a:pathLst>
              <a:path w="682547" h="34127">
                <a:moveTo>
                  <a:pt x="0" y="0"/>
                </a:moveTo>
                <a:lnTo>
                  <a:pt x="682547" y="0"/>
                </a:lnTo>
                <a:lnTo>
                  <a:pt x="682547" y="34127"/>
                </a:lnTo>
                <a:lnTo>
                  <a:pt x="0" y="34127"/>
                </a:lnTo>
                <a:lnTo>
                  <a:pt x="0" y="0"/>
                </a:ln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" name="Shape 3"/>
          <p:cNvSpPr/>
          <p:nvPr/>
        </p:nvSpPr>
        <p:spPr>
          <a:xfrm>
            <a:off x="341274" y="1211521"/>
            <a:ext cx="5690738" cy="2030578"/>
          </a:xfrm>
          <a:custGeom>
            <a:avLst/>
            <a:gdLst/>
            <a:ahLst/>
            <a:cxnLst/>
            <a:rect l="l" t="t" r="r" b="b"/>
            <a:pathLst>
              <a:path w="5690738" h="2030578">
                <a:moveTo>
                  <a:pt x="34127" y="0"/>
                </a:moveTo>
                <a:lnTo>
                  <a:pt x="5656610" y="0"/>
                </a:lnTo>
                <a:cubicBezTo>
                  <a:pt x="5675458" y="0"/>
                  <a:pt x="5690738" y="15279"/>
                  <a:pt x="5690738" y="34127"/>
                </a:cubicBezTo>
                <a:lnTo>
                  <a:pt x="5690738" y="1962330"/>
                </a:lnTo>
                <a:cubicBezTo>
                  <a:pt x="5690738" y="2000022"/>
                  <a:pt x="5660182" y="2030578"/>
                  <a:pt x="5622490" y="2030578"/>
                </a:cubicBezTo>
                <a:lnTo>
                  <a:pt x="68248" y="2030578"/>
                </a:lnTo>
                <a:cubicBezTo>
                  <a:pt x="30556" y="2030578"/>
                  <a:pt x="0" y="2000022"/>
                  <a:pt x="0" y="1962330"/>
                </a:cubicBez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1191" dist="34127" dir="5400000">
              <a:srgbClr val="000000">
                <a:alpha val="10196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1274" y="1211521"/>
            <a:ext cx="5690738" cy="34127"/>
          </a:xfrm>
          <a:custGeom>
            <a:avLst/>
            <a:gdLst/>
            <a:ahLst/>
            <a:cxnLst/>
            <a:rect l="l" t="t" r="r" b="b"/>
            <a:pathLst>
              <a:path w="5690738" h="34127">
                <a:moveTo>
                  <a:pt x="34127" y="0"/>
                </a:moveTo>
                <a:lnTo>
                  <a:pt x="5656610" y="0"/>
                </a:lnTo>
                <a:cubicBezTo>
                  <a:pt x="5675458" y="0"/>
                  <a:pt x="5690738" y="15279"/>
                  <a:pt x="5690738" y="34127"/>
                </a:cubicBezTo>
                <a:lnTo>
                  <a:pt x="5690738" y="34127"/>
                </a:lnTo>
                <a:lnTo>
                  <a:pt x="0" y="34127"/>
                </a:ln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7" name="Shape 5"/>
          <p:cNvSpPr/>
          <p:nvPr/>
        </p:nvSpPr>
        <p:spPr>
          <a:xfrm>
            <a:off x="477783" y="1365094"/>
            <a:ext cx="341274" cy="341274"/>
          </a:xfrm>
          <a:custGeom>
            <a:avLst/>
            <a:gdLst/>
            <a:ahLst/>
            <a:cxnLst/>
            <a:rect l="l" t="t" r="r" b="b"/>
            <a:pathLst>
              <a:path w="341274" h="341274">
                <a:moveTo>
                  <a:pt x="170637" y="0"/>
                </a:moveTo>
                <a:lnTo>
                  <a:pt x="170637" y="0"/>
                </a:lnTo>
                <a:cubicBezTo>
                  <a:pt x="264877" y="0"/>
                  <a:pt x="341274" y="76397"/>
                  <a:pt x="341274" y="170637"/>
                </a:cubicBezTo>
                <a:lnTo>
                  <a:pt x="341274" y="170637"/>
                </a:lnTo>
                <a:cubicBezTo>
                  <a:pt x="341274" y="264877"/>
                  <a:pt x="264877" y="341274"/>
                  <a:pt x="170637" y="341274"/>
                </a:cubicBezTo>
                <a:lnTo>
                  <a:pt x="170637" y="341274"/>
                </a:lnTo>
                <a:cubicBezTo>
                  <a:pt x="76397" y="341274"/>
                  <a:pt x="0" y="264877"/>
                  <a:pt x="0" y="170637"/>
                </a:cubicBezTo>
                <a:lnTo>
                  <a:pt x="0" y="170637"/>
                </a:lnTo>
                <a:cubicBezTo>
                  <a:pt x="0" y="76397"/>
                  <a:pt x="76397" y="0"/>
                  <a:pt x="170637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8" name="Text 6"/>
          <p:cNvSpPr/>
          <p:nvPr/>
        </p:nvSpPr>
        <p:spPr>
          <a:xfrm>
            <a:off x="553503" y="1433349"/>
            <a:ext cx="255955" cy="204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5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RQ1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21439" y="1416286"/>
            <a:ext cx="844652" cy="238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44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Descriptive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77783" y="1808750"/>
            <a:ext cx="5485973" cy="665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is the current state of AI governance implementation across Indonesian government agencies at national, provincial, and district levels, and how does implementation vary by sector, region, and organizational characteristics?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77783" y="2576616"/>
            <a:ext cx="5417719" cy="307146"/>
          </a:xfrm>
          <a:custGeom>
            <a:avLst/>
            <a:gdLst/>
            <a:ahLst/>
            <a:cxnLst/>
            <a:rect l="l" t="t" r="r" b="b"/>
            <a:pathLst>
              <a:path w="5417719" h="307146">
                <a:moveTo>
                  <a:pt x="34127" y="0"/>
                </a:moveTo>
                <a:lnTo>
                  <a:pt x="5383592" y="0"/>
                </a:lnTo>
                <a:cubicBezTo>
                  <a:pt x="5402439" y="0"/>
                  <a:pt x="5417719" y="15279"/>
                  <a:pt x="5417719" y="34127"/>
                </a:cubicBezTo>
                <a:lnTo>
                  <a:pt x="5417719" y="273019"/>
                </a:lnTo>
                <a:cubicBezTo>
                  <a:pt x="5417719" y="291867"/>
                  <a:pt x="5402439" y="307146"/>
                  <a:pt x="5383592" y="307146"/>
                </a:cubicBezTo>
                <a:lnTo>
                  <a:pt x="34127" y="307146"/>
                </a:lnTo>
                <a:cubicBezTo>
                  <a:pt x="15279" y="307146"/>
                  <a:pt x="0" y="291867"/>
                  <a:pt x="0" y="273019"/>
                </a:cubicBez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46038" y="2644871"/>
            <a:ext cx="5340932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Focus: Mapping the landscape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165654" y="1211521"/>
            <a:ext cx="5690738" cy="2030578"/>
          </a:xfrm>
          <a:custGeom>
            <a:avLst/>
            <a:gdLst/>
            <a:ahLst/>
            <a:cxnLst/>
            <a:rect l="l" t="t" r="r" b="b"/>
            <a:pathLst>
              <a:path w="5690738" h="2030578">
                <a:moveTo>
                  <a:pt x="34127" y="0"/>
                </a:moveTo>
                <a:lnTo>
                  <a:pt x="5656610" y="0"/>
                </a:lnTo>
                <a:cubicBezTo>
                  <a:pt x="5675458" y="0"/>
                  <a:pt x="5690738" y="15279"/>
                  <a:pt x="5690738" y="34127"/>
                </a:cubicBezTo>
                <a:lnTo>
                  <a:pt x="5690738" y="1962330"/>
                </a:lnTo>
                <a:cubicBezTo>
                  <a:pt x="5690738" y="2000022"/>
                  <a:pt x="5660182" y="2030578"/>
                  <a:pt x="5622490" y="2030578"/>
                </a:cubicBezTo>
                <a:lnTo>
                  <a:pt x="68248" y="2030578"/>
                </a:lnTo>
                <a:cubicBezTo>
                  <a:pt x="30556" y="2030578"/>
                  <a:pt x="0" y="2000022"/>
                  <a:pt x="0" y="1962330"/>
                </a:cubicBez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1191" dist="34127" dir="5400000">
              <a:srgbClr val="000000">
                <a:alpha val="10196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165654" y="1211521"/>
            <a:ext cx="5690738" cy="34127"/>
          </a:xfrm>
          <a:custGeom>
            <a:avLst/>
            <a:gdLst/>
            <a:ahLst/>
            <a:cxnLst/>
            <a:rect l="l" t="t" r="r" b="b"/>
            <a:pathLst>
              <a:path w="5690738" h="34127">
                <a:moveTo>
                  <a:pt x="34127" y="0"/>
                </a:moveTo>
                <a:lnTo>
                  <a:pt x="5656610" y="0"/>
                </a:lnTo>
                <a:cubicBezTo>
                  <a:pt x="5675458" y="0"/>
                  <a:pt x="5690738" y="15279"/>
                  <a:pt x="5690738" y="34127"/>
                </a:cubicBezTo>
                <a:lnTo>
                  <a:pt x="5690738" y="34127"/>
                </a:lnTo>
                <a:lnTo>
                  <a:pt x="0" y="34127"/>
                </a:ln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15" name="Shape 13"/>
          <p:cNvSpPr/>
          <p:nvPr/>
        </p:nvSpPr>
        <p:spPr>
          <a:xfrm>
            <a:off x="6302164" y="1365094"/>
            <a:ext cx="341274" cy="341274"/>
          </a:xfrm>
          <a:custGeom>
            <a:avLst/>
            <a:gdLst/>
            <a:ahLst/>
            <a:cxnLst/>
            <a:rect l="l" t="t" r="r" b="b"/>
            <a:pathLst>
              <a:path w="341274" h="341274">
                <a:moveTo>
                  <a:pt x="170637" y="0"/>
                </a:moveTo>
                <a:lnTo>
                  <a:pt x="170637" y="0"/>
                </a:lnTo>
                <a:cubicBezTo>
                  <a:pt x="264877" y="0"/>
                  <a:pt x="341274" y="76397"/>
                  <a:pt x="341274" y="170637"/>
                </a:cubicBezTo>
                <a:lnTo>
                  <a:pt x="341274" y="170637"/>
                </a:lnTo>
                <a:cubicBezTo>
                  <a:pt x="341274" y="264877"/>
                  <a:pt x="264877" y="341274"/>
                  <a:pt x="170637" y="341274"/>
                </a:cubicBezTo>
                <a:lnTo>
                  <a:pt x="170637" y="341274"/>
                </a:lnTo>
                <a:cubicBezTo>
                  <a:pt x="76397" y="341274"/>
                  <a:pt x="0" y="264877"/>
                  <a:pt x="0" y="170637"/>
                </a:cubicBezTo>
                <a:lnTo>
                  <a:pt x="0" y="170637"/>
                </a:lnTo>
                <a:cubicBezTo>
                  <a:pt x="0" y="76397"/>
                  <a:pt x="76397" y="0"/>
                  <a:pt x="170637" y="0"/>
                </a:cubicBezTo>
                <a:close/>
              </a:path>
            </a:pathLst>
          </a:custGeom>
          <a:solidFill>
            <a:srgbClr val="A99A86"/>
          </a:solidFill>
          <a:ln/>
        </p:spPr>
      </p:sp>
      <p:sp>
        <p:nvSpPr>
          <p:cNvPr id="16" name="Text 14"/>
          <p:cNvSpPr/>
          <p:nvPr/>
        </p:nvSpPr>
        <p:spPr>
          <a:xfrm>
            <a:off x="6365286" y="1433349"/>
            <a:ext cx="281551" cy="204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5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RQ2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745820" y="1416286"/>
            <a:ext cx="895843" cy="238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44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Explanatory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302164" y="1808750"/>
            <a:ext cx="5485973" cy="88731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mechanisms explain the gap between Indonesia's comprehensive national AI strategy (Stranas KA) and subnational implementation outcomes—specifically, how do institutional pressures, bureaucratic capacity, and street-level discretion interact to produce implementation variation?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302164" y="2798444"/>
            <a:ext cx="5417719" cy="307146"/>
          </a:xfrm>
          <a:custGeom>
            <a:avLst/>
            <a:gdLst/>
            <a:ahLst/>
            <a:cxnLst/>
            <a:rect l="l" t="t" r="r" b="b"/>
            <a:pathLst>
              <a:path w="5417719" h="307146">
                <a:moveTo>
                  <a:pt x="34127" y="0"/>
                </a:moveTo>
                <a:lnTo>
                  <a:pt x="5383592" y="0"/>
                </a:lnTo>
                <a:cubicBezTo>
                  <a:pt x="5402439" y="0"/>
                  <a:pt x="5417719" y="15279"/>
                  <a:pt x="5417719" y="34127"/>
                </a:cubicBezTo>
                <a:lnTo>
                  <a:pt x="5417719" y="273019"/>
                </a:lnTo>
                <a:cubicBezTo>
                  <a:pt x="5417719" y="291867"/>
                  <a:pt x="5402439" y="307146"/>
                  <a:pt x="5383592" y="307146"/>
                </a:cubicBezTo>
                <a:lnTo>
                  <a:pt x="34127" y="307146"/>
                </a:lnTo>
                <a:cubicBezTo>
                  <a:pt x="15279" y="307146"/>
                  <a:pt x="0" y="291867"/>
                  <a:pt x="0" y="273019"/>
                </a:cubicBez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A99A86">
              <a:alpha val="1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6370419" y="2866698"/>
            <a:ext cx="5340932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Focus: Understanding causality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41274" y="3395672"/>
            <a:ext cx="5690738" cy="1808750"/>
          </a:xfrm>
          <a:custGeom>
            <a:avLst/>
            <a:gdLst/>
            <a:ahLst/>
            <a:cxnLst/>
            <a:rect l="l" t="t" r="r" b="b"/>
            <a:pathLst>
              <a:path w="5690738" h="1808750">
                <a:moveTo>
                  <a:pt x="34127" y="0"/>
                </a:moveTo>
                <a:lnTo>
                  <a:pt x="5656610" y="0"/>
                </a:lnTo>
                <a:cubicBezTo>
                  <a:pt x="5675458" y="0"/>
                  <a:pt x="5690738" y="15279"/>
                  <a:pt x="5690738" y="34127"/>
                </a:cubicBezTo>
                <a:lnTo>
                  <a:pt x="5690738" y="1740488"/>
                </a:lnTo>
                <a:cubicBezTo>
                  <a:pt x="5690738" y="1778188"/>
                  <a:pt x="5660176" y="1808750"/>
                  <a:pt x="5622475" y="1808750"/>
                </a:cubicBezTo>
                <a:lnTo>
                  <a:pt x="68262" y="1808750"/>
                </a:lnTo>
                <a:cubicBezTo>
                  <a:pt x="30562" y="1808750"/>
                  <a:pt x="0" y="1778188"/>
                  <a:pt x="0" y="1740488"/>
                </a:cubicBez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1191" dist="34127" dir="5400000">
              <a:srgbClr val="000000">
                <a:alpha val="10196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41274" y="3395672"/>
            <a:ext cx="5690738" cy="34127"/>
          </a:xfrm>
          <a:custGeom>
            <a:avLst/>
            <a:gdLst/>
            <a:ahLst/>
            <a:cxnLst/>
            <a:rect l="l" t="t" r="r" b="b"/>
            <a:pathLst>
              <a:path w="5690738" h="34127">
                <a:moveTo>
                  <a:pt x="34127" y="0"/>
                </a:moveTo>
                <a:lnTo>
                  <a:pt x="5656610" y="0"/>
                </a:lnTo>
                <a:cubicBezTo>
                  <a:pt x="5675458" y="0"/>
                  <a:pt x="5690738" y="15279"/>
                  <a:pt x="5690738" y="34127"/>
                </a:cubicBezTo>
                <a:lnTo>
                  <a:pt x="5690738" y="34127"/>
                </a:lnTo>
                <a:lnTo>
                  <a:pt x="0" y="34127"/>
                </a:ln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3" name="Shape 21"/>
          <p:cNvSpPr/>
          <p:nvPr/>
        </p:nvSpPr>
        <p:spPr>
          <a:xfrm>
            <a:off x="477783" y="3549246"/>
            <a:ext cx="341274" cy="341274"/>
          </a:xfrm>
          <a:custGeom>
            <a:avLst/>
            <a:gdLst/>
            <a:ahLst/>
            <a:cxnLst/>
            <a:rect l="l" t="t" r="r" b="b"/>
            <a:pathLst>
              <a:path w="341274" h="341274">
                <a:moveTo>
                  <a:pt x="170637" y="0"/>
                </a:moveTo>
                <a:lnTo>
                  <a:pt x="170637" y="0"/>
                </a:lnTo>
                <a:cubicBezTo>
                  <a:pt x="264877" y="0"/>
                  <a:pt x="341274" y="76397"/>
                  <a:pt x="341274" y="170637"/>
                </a:cubicBezTo>
                <a:lnTo>
                  <a:pt x="341274" y="170637"/>
                </a:lnTo>
                <a:cubicBezTo>
                  <a:pt x="341274" y="264877"/>
                  <a:pt x="264877" y="341274"/>
                  <a:pt x="170637" y="341274"/>
                </a:cubicBezTo>
                <a:lnTo>
                  <a:pt x="170637" y="341274"/>
                </a:lnTo>
                <a:cubicBezTo>
                  <a:pt x="76397" y="341274"/>
                  <a:pt x="0" y="264877"/>
                  <a:pt x="0" y="170637"/>
                </a:cubicBezTo>
                <a:lnTo>
                  <a:pt x="0" y="170637"/>
                </a:lnTo>
                <a:cubicBezTo>
                  <a:pt x="0" y="76397"/>
                  <a:pt x="76397" y="0"/>
                  <a:pt x="170637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24" name="Text 22"/>
          <p:cNvSpPr/>
          <p:nvPr/>
        </p:nvSpPr>
        <p:spPr>
          <a:xfrm>
            <a:off x="540572" y="3617500"/>
            <a:ext cx="281551" cy="204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5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RQ3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21439" y="3600437"/>
            <a:ext cx="938502" cy="238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44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Comparative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77783" y="3992901"/>
            <a:ext cx="5485973" cy="665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do Indonesia's implementation challenges compare with India's experience under NITI Aayog and the IndiaAI Mission, and what cross-national patterns emerge regarding AI governance in large, decentralized developing democracies?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77783" y="4760767"/>
            <a:ext cx="5417719" cy="307146"/>
          </a:xfrm>
          <a:custGeom>
            <a:avLst/>
            <a:gdLst/>
            <a:ahLst/>
            <a:cxnLst/>
            <a:rect l="l" t="t" r="r" b="b"/>
            <a:pathLst>
              <a:path w="5417719" h="307146">
                <a:moveTo>
                  <a:pt x="34127" y="0"/>
                </a:moveTo>
                <a:lnTo>
                  <a:pt x="5383592" y="0"/>
                </a:lnTo>
                <a:cubicBezTo>
                  <a:pt x="5402439" y="0"/>
                  <a:pt x="5417719" y="15279"/>
                  <a:pt x="5417719" y="34127"/>
                </a:cubicBezTo>
                <a:lnTo>
                  <a:pt x="5417719" y="273019"/>
                </a:lnTo>
                <a:cubicBezTo>
                  <a:pt x="5417719" y="291867"/>
                  <a:pt x="5402439" y="307146"/>
                  <a:pt x="5383592" y="307146"/>
                </a:cubicBezTo>
                <a:lnTo>
                  <a:pt x="34127" y="307146"/>
                </a:lnTo>
                <a:cubicBezTo>
                  <a:pt x="15279" y="307146"/>
                  <a:pt x="0" y="291867"/>
                  <a:pt x="0" y="273019"/>
                </a:cubicBez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C78D4E">
              <a:alpha val="10196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546038" y="4829022"/>
            <a:ext cx="5340932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Focus: Cross-national validation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165654" y="3395672"/>
            <a:ext cx="5690738" cy="1808750"/>
          </a:xfrm>
          <a:custGeom>
            <a:avLst/>
            <a:gdLst/>
            <a:ahLst/>
            <a:cxnLst/>
            <a:rect l="l" t="t" r="r" b="b"/>
            <a:pathLst>
              <a:path w="5690738" h="1808750">
                <a:moveTo>
                  <a:pt x="34127" y="0"/>
                </a:moveTo>
                <a:lnTo>
                  <a:pt x="5656610" y="0"/>
                </a:lnTo>
                <a:cubicBezTo>
                  <a:pt x="5675458" y="0"/>
                  <a:pt x="5690738" y="15279"/>
                  <a:pt x="5690738" y="34127"/>
                </a:cubicBezTo>
                <a:lnTo>
                  <a:pt x="5690738" y="1740488"/>
                </a:lnTo>
                <a:cubicBezTo>
                  <a:pt x="5690738" y="1778188"/>
                  <a:pt x="5660176" y="1808750"/>
                  <a:pt x="5622475" y="1808750"/>
                </a:cubicBezTo>
                <a:lnTo>
                  <a:pt x="68262" y="1808750"/>
                </a:lnTo>
                <a:cubicBezTo>
                  <a:pt x="30562" y="1808750"/>
                  <a:pt x="0" y="1778188"/>
                  <a:pt x="0" y="1740488"/>
                </a:cubicBez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51191" dist="34127" dir="5400000">
              <a:srgbClr val="000000">
                <a:alpha val="10196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165654" y="3395672"/>
            <a:ext cx="5690738" cy="34127"/>
          </a:xfrm>
          <a:custGeom>
            <a:avLst/>
            <a:gdLst/>
            <a:ahLst/>
            <a:cxnLst/>
            <a:rect l="l" t="t" r="r" b="b"/>
            <a:pathLst>
              <a:path w="5690738" h="34127">
                <a:moveTo>
                  <a:pt x="34127" y="0"/>
                </a:moveTo>
                <a:lnTo>
                  <a:pt x="5656610" y="0"/>
                </a:lnTo>
                <a:cubicBezTo>
                  <a:pt x="5675458" y="0"/>
                  <a:pt x="5690738" y="15279"/>
                  <a:pt x="5690738" y="34127"/>
                </a:cubicBezTo>
                <a:lnTo>
                  <a:pt x="5690738" y="34127"/>
                </a:lnTo>
                <a:lnTo>
                  <a:pt x="0" y="34127"/>
                </a:ln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31" name="Shape 29"/>
          <p:cNvSpPr/>
          <p:nvPr/>
        </p:nvSpPr>
        <p:spPr>
          <a:xfrm>
            <a:off x="6302164" y="3549246"/>
            <a:ext cx="341274" cy="341274"/>
          </a:xfrm>
          <a:custGeom>
            <a:avLst/>
            <a:gdLst/>
            <a:ahLst/>
            <a:cxnLst/>
            <a:rect l="l" t="t" r="r" b="b"/>
            <a:pathLst>
              <a:path w="341274" h="341274">
                <a:moveTo>
                  <a:pt x="170637" y="0"/>
                </a:moveTo>
                <a:lnTo>
                  <a:pt x="170637" y="0"/>
                </a:lnTo>
                <a:cubicBezTo>
                  <a:pt x="264877" y="0"/>
                  <a:pt x="341274" y="76397"/>
                  <a:pt x="341274" y="170637"/>
                </a:cubicBezTo>
                <a:lnTo>
                  <a:pt x="341274" y="170637"/>
                </a:lnTo>
                <a:cubicBezTo>
                  <a:pt x="341274" y="264877"/>
                  <a:pt x="264877" y="341274"/>
                  <a:pt x="170637" y="341274"/>
                </a:cubicBezTo>
                <a:lnTo>
                  <a:pt x="170637" y="341274"/>
                </a:lnTo>
                <a:cubicBezTo>
                  <a:pt x="76397" y="341274"/>
                  <a:pt x="0" y="264877"/>
                  <a:pt x="0" y="170637"/>
                </a:cubicBezTo>
                <a:lnTo>
                  <a:pt x="0" y="170637"/>
                </a:lnTo>
                <a:cubicBezTo>
                  <a:pt x="0" y="76397"/>
                  <a:pt x="76397" y="0"/>
                  <a:pt x="170637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32" name="Text 30"/>
          <p:cNvSpPr/>
          <p:nvPr/>
        </p:nvSpPr>
        <p:spPr>
          <a:xfrm>
            <a:off x="6361887" y="3617500"/>
            <a:ext cx="290083" cy="2047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75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RQ4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745820" y="3600437"/>
            <a:ext cx="895843" cy="238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44" b="1" dirty="0">
                <a:solidFill>
                  <a:srgbClr val="2A4B5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Prescriptive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302164" y="3992901"/>
            <a:ext cx="5485973" cy="6654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75" dirty="0">
                <a:solidFill>
                  <a:srgbClr val="3D3D3D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policy interventions, capacity-building strategies, and governance redesigns could most effectively bridge AI governance implementation gaps in Indonesia and comparable Global South contexts?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02164" y="4760767"/>
            <a:ext cx="5417719" cy="307146"/>
          </a:xfrm>
          <a:custGeom>
            <a:avLst/>
            <a:gdLst/>
            <a:ahLst/>
            <a:cxnLst/>
            <a:rect l="l" t="t" r="r" b="b"/>
            <a:pathLst>
              <a:path w="5417719" h="307146">
                <a:moveTo>
                  <a:pt x="34127" y="0"/>
                </a:moveTo>
                <a:lnTo>
                  <a:pt x="5383592" y="0"/>
                </a:lnTo>
                <a:cubicBezTo>
                  <a:pt x="5402439" y="0"/>
                  <a:pt x="5417719" y="15279"/>
                  <a:pt x="5417719" y="34127"/>
                </a:cubicBezTo>
                <a:lnTo>
                  <a:pt x="5417719" y="273019"/>
                </a:lnTo>
                <a:cubicBezTo>
                  <a:pt x="5417719" y="291867"/>
                  <a:pt x="5402439" y="307146"/>
                  <a:pt x="5383592" y="307146"/>
                </a:cubicBezTo>
                <a:lnTo>
                  <a:pt x="34127" y="307146"/>
                </a:lnTo>
                <a:cubicBezTo>
                  <a:pt x="15279" y="307146"/>
                  <a:pt x="0" y="291867"/>
                  <a:pt x="0" y="273019"/>
                </a:cubicBezTo>
                <a:lnTo>
                  <a:pt x="0" y="34127"/>
                </a:lnTo>
                <a:cubicBezTo>
                  <a:pt x="0" y="15279"/>
                  <a:pt x="15279" y="0"/>
                  <a:pt x="34127" y="0"/>
                </a:cubicBezTo>
                <a:close/>
              </a:path>
            </a:pathLst>
          </a:custGeom>
          <a:solidFill>
            <a:srgbClr val="2A4B5A">
              <a:alpha val="5098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6370419" y="4829022"/>
            <a:ext cx="5340932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dirty="0">
                <a:solidFill>
                  <a:srgbClr val="2A4B5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Focus: Actionable recommendations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341274" y="5340932"/>
            <a:ext cx="11509453" cy="1518668"/>
          </a:xfrm>
          <a:custGeom>
            <a:avLst/>
            <a:gdLst/>
            <a:ahLst/>
            <a:cxnLst/>
            <a:rect l="l" t="t" r="r" b="b"/>
            <a:pathLst>
              <a:path w="11509453" h="1518668">
                <a:moveTo>
                  <a:pt x="68249" y="0"/>
                </a:moveTo>
                <a:lnTo>
                  <a:pt x="11441204" y="0"/>
                </a:lnTo>
                <a:cubicBezTo>
                  <a:pt x="11478897" y="0"/>
                  <a:pt x="11509453" y="30556"/>
                  <a:pt x="11509453" y="68249"/>
                </a:cubicBezTo>
                <a:lnTo>
                  <a:pt x="11509453" y="1450419"/>
                </a:lnTo>
                <a:cubicBezTo>
                  <a:pt x="11509453" y="1488112"/>
                  <a:pt x="11478897" y="1518668"/>
                  <a:pt x="11441204" y="1518668"/>
                </a:cubicBezTo>
                <a:lnTo>
                  <a:pt x="68249" y="1518668"/>
                </a:lnTo>
                <a:cubicBezTo>
                  <a:pt x="30556" y="1518668"/>
                  <a:pt x="0" y="1488112"/>
                  <a:pt x="0" y="1450419"/>
                </a:cubicBezTo>
                <a:lnTo>
                  <a:pt x="0" y="68249"/>
                </a:lnTo>
                <a:cubicBezTo>
                  <a:pt x="0" y="30581"/>
                  <a:pt x="30581" y="0"/>
                  <a:pt x="68249" y="0"/>
                </a:cubicBezTo>
                <a:close/>
              </a:path>
            </a:pathLst>
          </a:custGeom>
          <a:solidFill>
            <a:srgbClr val="2A4B5A"/>
          </a:solidFill>
          <a:ln/>
        </p:spPr>
      </p:sp>
      <p:sp>
        <p:nvSpPr>
          <p:cNvPr id="38" name="Shape 36"/>
          <p:cNvSpPr/>
          <p:nvPr/>
        </p:nvSpPr>
        <p:spPr>
          <a:xfrm>
            <a:off x="499113" y="5511569"/>
            <a:ext cx="170637" cy="170637"/>
          </a:xfrm>
          <a:custGeom>
            <a:avLst/>
            <a:gdLst/>
            <a:ahLst/>
            <a:cxnLst/>
            <a:rect l="l" t="t" r="r" b="b"/>
            <a:pathLst>
              <a:path w="170637" h="170637">
                <a:moveTo>
                  <a:pt x="149307" y="85318"/>
                </a:moveTo>
                <a:cubicBezTo>
                  <a:pt x="149307" y="50002"/>
                  <a:pt x="120635" y="21330"/>
                  <a:pt x="85318" y="21330"/>
                </a:cubicBezTo>
                <a:cubicBezTo>
                  <a:pt x="50002" y="21330"/>
                  <a:pt x="21330" y="50002"/>
                  <a:pt x="21330" y="85318"/>
                </a:cubicBezTo>
                <a:cubicBezTo>
                  <a:pt x="21330" y="120635"/>
                  <a:pt x="50002" y="149307"/>
                  <a:pt x="85318" y="149307"/>
                </a:cubicBezTo>
                <a:cubicBezTo>
                  <a:pt x="120635" y="149307"/>
                  <a:pt x="149307" y="120635"/>
                  <a:pt x="149307" y="85318"/>
                </a:cubicBezTo>
                <a:close/>
                <a:moveTo>
                  <a:pt x="0" y="85318"/>
                </a:moveTo>
                <a:cubicBezTo>
                  <a:pt x="0" y="38230"/>
                  <a:pt x="38230" y="0"/>
                  <a:pt x="85318" y="0"/>
                </a:cubicBezTo>
                <a:cubicBezTo>
                  <a:pt x="132407" y="0"/>
                  <a:pt x="170637" y="38230"/>
                  <a:pt x="170637" y="85318"/>
                </a:cubicBezTo>
                <a:cubicBezTo>
                  <a:pt x="170637" y="132407"/>
                  <a:pt x="132407" y="170637"/>
                  <a:pt x="85318" y="170637"/>
                </a:cubicBezTo>
                <a:cubicBezTo>
                  <a:pt x="38230" y="170637"/>
                  <a:pt x="0" y="132407"/>
                  <a:pt x="0" y="85318"/>
                </a:cubicBezTo>
                <a:close/>
                <a:moveTo>
                  <a:pt x="85318" y="111980"/>
                </a:moveTo>
                <a:cubicBezTo>
                  <a:pt x="100034" y="111980"/>
                  <a:pt x="111980" y="100034"/>
                  <a:pt x="111980" y="85318"/>
                </a:cubicBezTo>
                <a:cubicBezTo>
                  <a:pt x="111980" y="70603"/>
                  <a:pt x="100034" y="58656"/>
                  <a:pt x="85318" y="58656"/>
                </a:cubicBezTo>
                <a:cubicBezTo>
                  <a:pt x="70603" y="58656"/>
                  <a:pt x="58656" y="70603"/>
                  <a:pt x="58656" y="85318"/>
                </a:cubicBezTo>
                <a:cubicBezTo>
                  <a:pt x="58656" y="100034"/>
                  <a:pt x="70603" y="111980"/>
                  <a:pt x="85318" y="111980"/>
                </a:cubicBezTo>
                <a:close/>
                <a:moveTo>
                  <a:pt x="85318" y="37327"/>
                </a:moveTo>
                <a:cubicBezTo>
                  <a:pt x="111806" y="37327"/>
                  <a:pt x="133310" y="58831"/>
                  <a:pt x="133310" y="85318"/>
                </a:cubicBezTo>
                <a:cubicBezTo>
                  <a:pt x="133310" y="111806"/>
                  <a:pt x="111806" y="133310"/>
                  <a:pt x="85318" y="133310"/>
                </a:cubicBezTo>
                <a:cubicBezTo>
                  <a:pt x="58831" y="133310"/>
                  <a:pt x="37327" y="111806"/>
                  <a:pt x="37327" y="85318"/>
                </a:cubicBezTo>
                <a:cubicBezTo>
                  <a:pt x="37327" y="58831"/>
                  <a:pt x="58831" y="37327"/>
                  <a:pt x="85318" y="37327"/>
                </a:cubicBezTo>
                <a:close/>
                <a:moveTo>
                  <a:pt x="74654" y="85318"/>
                </a:moveTo>
                <a:cubicBezTo>
                  <a:pt x="74654" y="79432"/>
                  <a:pt x="79432" y="74654"/>
                  <a:pt x="85318" y="74654"/>
                </a:cubicBezTo>
                <a:cubicBezTo>
                  <a:pt x="91204" y="74654"/>
                  <a:pt x="95983" y="79432"/>
                  <a:pt x="95983" y="85318"/>
                </a:cubicBezTo>
                <a:cubicBezTo>
                  <a:pt x="95983" y="91204"/>
                  <a:pt x="91204" y="95983"/>
                  <a:pt x="85318" y="95983"/>
                </a:cubicBezTo>
                <a:cubicBezTo>
                  <a:pt x="79432" y="95983"/>
                  <a:pt x="74654" y="91204"/>
                  <a:pt x="74654" y="85318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39" name="Text 37"/>
          <p:cNvSpPr/>
          <p:nvPr/>
        </p:nvSpPr>
        <p:spPr>
          <a:xfrm>
            <a:off x="691079" y="5477442"/>
            <a:ext cx="11108456" cy="2388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44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Research Objectives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77783" y="5818715"/>
            <a:ext cx="2167087" cy="904375"/>
          </a:xfrm>
          <a:custGeom>
            <a:avLst/>
            <a:gdLst/>
            <a:ahLst/>
            <a:cxnLst/>
            <a:rect l="l" t="t" r="r" b="b"/>
            <a:pathLst>
              <a:path w="2167087" h="904375">
                <a:moveTo>
                  <a:pt x="34131" y="0"/>
                </a:moveTo>
                <a:lnTo>
                  <a:pt x="2132956" y="0"/>
                </a:lnTo>
                <a:cubicBezTo>
                  <a:pt x="2151806" y="0"/>
                  <a:pt x="2167087" y="15281"/>
                  <a:pt x="2167087" y="34131"/>
                </a:cubicBezTo>
                <a:lnTo>
                  <a:pt x="2167087" y="870244"/>
                </a:lnTo>
                <a:cubicBezTo>
                  <a:pt x="2167087" y="889094"/>
                  <a:pt x="2151806" y="904375"/>
                  <a:pt x="2132956" y="904375"/>
                </a:cubicBezTo>
                <a:lnTo>
                  <a:pt x="34131" y="904375"/>
                </a:lnTo>
                <a:cubicBezTo>
                  <a:pt x="15281" y="904375"/>
                  <a:pt x="0" y="889094"/>
                  <a:pt x="0" y="870244"/>
                </a:cubicBezTo>
                <a:lnTo>
                  <a:pt x="0" y="34131"/>
                </a:lnTo>
                <a:cubicBezTo>
                  <a:pt x="0" y="15281"/>
                  <a:pt x="15281" y="0"/>
                  <a:pt x="3413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580165" y="5921097"/>
            <a:ext cx="204764" cy="204764"/>
          </a:xfrm>
          <a:custGeom>
            <a:avLst/>
            <a:gdLst/>
            <a:ahLst/>
            <a:cxnLst/>
            <a:rect l="l" t="t" r="r" b="b"/>
            <a:pathLst>
              <a:path w="204764" h="204764">
                <a:moveTo>
                  <a:pt x="102382" y="0"/>
                </a:moveTo>
                <a:lnTo>
                  <a:pt x="102382" y="0"/>
                </a:lnTo>
                <a:cubicBezTo>
                  <a:pt x="158888" y="0"/>
                  <a:pt x="204764" y="45876"/>
                  <a:pt x="204764" y="102382"/>
                </a:cubicBezTo>
                <a:lnTo>
                  <a:pt x="204764" y="102382"/>
                </a:lnTo>
                <a:cubicBezTo>
                  <a:pt x="204764" y="158888"/>
                  <a:pt x="158888" y="204764"/>
                  <a:pt x="102382" y="204764"/>
                </a:cubicBezTo>
                <a:lnTo>
                  <a:pt x="102382" y="204764"/>
                </a:lnTo>
                <a:cubicBezTo>
                  <a:pt x="45876" y="204764"/>
                  <a:pt x="0" y="158888"/>
                  <a:pt x="0" y="102382"/>
                </a:cubicBezTo>
                <a:lnTo>
                  <a:pt x="0" y="102382"/>
                </a:lnTo>
                <a:cubicBezTo>
                  <a:pt x="0" y="45876"/>
                  <a:pt x="45876" y="0"/>
                  <a:pt x="102382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2" name="Text 40"/>
          <p:cNvSpPr/>
          <p:nvPr/>
        </p:nvSpPr>
        <p:spPr>
          <a:xfrm>
            <a:off x="656352" y="5955225"/>
            <a:ext cx="102382" cy="136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853184" y="5938161"/>
            <a:ext cx="819057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Develop AGIRI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580165" y="6194116"/>
            <a:ext cx="2013514" cy="426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Create and validate the AI Governance Implementation Readiness Index as diagnostic instrument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2746053" y="5818715"/>
            <a:ext cx="2167087" cy="904375"/>
          </a:xfrm>
          <a:custGeom>
            <a:avLst/>
            <a:gdLst/>
            <a:ahLst/>
            <a:cxnLst/>
            <a:rect l="l" t="t" r="r" b="b"/>
            <a:pathLst>
              <a:path w="2167087" h="904375">
                <a:moveTo>
                  <a:pt x="34131" y="0"/>
                </a:moveTo>
                <a:lnTo>
                  <a:pt x="2132956" y="0"/>
                </a:lnTo>
                <a:cubicBezTo>
                  <a:pt x="2151806" y="0"/>
                  <a:pt x="2167087" y="15281"/>
                  <a:pt x="2167087" y="34131"/>
                </a:cubicBezTo>
                <a:lnTo>
                  <a:pt x="2167087" y="870244"/>
                </a:lnTo>
                <a:cubicBezTo>
                  <a:pt x="2167087" y="889094"/>
                  <a:pt x="2151806" y="904375"/>
                  <a:pt x="2132956" y="904375"/>
                </a:cubicBezTo>
                <a:lnTo>
                  <a:pt x="34131" y="904375"/>
                </a:lnTo>
                <a:cubicBezTo>
                  <a:pt x="15281" y="904375"/>
                  <a:pt x="0" y="889094"/>
                  <a:pt x="0" y="870244"/>
                </a:cubicBezTo>
                <a:lnTo>
                  <a:pt x="0" y="34131"/>
                </a:lnTo>
                <a:cubicBezTo>
                  <a:pt x="0" y="15281"/>
                  <a:pt x="15281" y="0"/>
                  <a:pt x="3413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2848435" y="5921097"/>
            <a:ext cx="204764" cy="204764"/>
          </a:xfrm>
          <a:custGeom>
            <a:avLst/>
            <a:gdLst/>
            <a:ahLst/>
            <a:cxnLst/>
            <a:rect l="l" t="t" r="r" b="b"/>
            <a:pathLst>
              <a:path w="204764" h="204764">
                <a:moveTo>
                  <a:pt x="102382" y="0"/>
                </a:moveTo>
                <a:lnTo>
                  <a:pt x="102382" y="0"/>
                </a:lnTo>
                <a:cubicBezTo>
                  <a:pt x="158888" y="0"/>
                  <a:pt x="204764" y="45876"/>
                  <a:pt x="204764" y="102382"/>
                </a:cubicBezTo>
                <a:lnTo>
                  <a:pt x="204764" y="102382"/>
                </a:lnTo>
                <a:cubicBezTo>
                  <a:pt x="204764" y="158888"/>
                  <a:pt x="158888" y="204764"/>
                  <a:pt x="102382" y="204764"/>
                </a:cubicBezTo>
                <a:lnTo>
                  <a:pt x="102382" y="204764"/>
                </a:lnTo>
                <a:cubicBezTo>
                  <a:pt x="45876" y="204764"/>
                  <a:pt x="0" y="158888"/>
                  <a:pt x="0" y="102382"/>
                </a:cubicBezTo>
                <a:lnTo>
                  <a:pt x="0" y="102382"/>
                </a:lnTo>
                <a:cubicBezTo>
                  <a:pt x="0" y="45876"/>
                  <a:pt x="45876" y="0"/>
                  <a:pt x="102382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47" name="Text 45"/>
          <p:cNvSpPr/>
          <p:nvPr/>
        </p:nvSpPr>
        <p:spPr>
          <a:xfrm>
            <a:off x="2917889" y="5955225"/>
            <a:ext cx="119446" cy="136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3121454" y="5938161"/>
            <a:ext cx="1134735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Map Implementation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2848435" y="6194116"/>
            <a:ext cx="2013514" cy="2815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Survey 200+ government units across national, provincial, and district levels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5014389" y="5818715"/>
            <a:ext cx="2167087" cy="904375"/>
          </a:xfrm>
          <a:custGeom>
            <a:avLst/>
            <a:gdLst/>
            <a:ahLst/>
            <a:cxnLst/>
            <a:rect l="l" t="t" r="r" b="b"/>
            <a:pathLst>
              <a:path w="2167087" h="904375">
                <a:moveTo>
                  <a:pt x="34131" y="0"/>
                </a:moveTo>
                <a:lnTo>
                  <a:pt x="2132956" y="0"/>
                </a:lnTo>
                <a:cubicBezTo>
                  <a:pt x="2151806" y="0"/>
                  <a:pt x="2167087" y="15281"/>
                  <a:pt x="2167087" y="34131"/>
                </a:cubicBezTo>
                <a:lnTo>
                  <a:pt x="2167087" y="870244"/>
                </a:lnTo>
                <a:cubicBezTo>
                  <a:pt x="2167087" y="889094"/>
                  <a:pt x="2151806" y="904375"/>
                  <a:pt x="2132956" y="904375"/>
                </a:cubicBezTo>
                <a:lnTo>
                  <a:pt x="34131" y="904375"/>
                </a:lnTo>
                <a:cubicBezTo>
                  <a:pt x="15281" y="904375"/>
                  <a:pt x="0" y="889094"/>
                  <a:pt x="0" y="870244"/>
                </a:cubicBezTo>
                <a:lnTo>
                  <a:pt x="0" y="34131"/>
                </a:lnTo>
                <a:cubicBezTo>
                  <a:pt x="0" y="15281"/>
                  <a:pt x="15281" y="0"/>
                  <a:pt x="3413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51" name="Shape 49"/>
          <p:cNvSpPr/>
          <p:nvPr/>
        </p:nvSpPr>
        <p:spPr>
          <a:xfrm>
            <a:off x="5116771" y="5921097"/>
            <a:ext cx="204764" cy="204764"/>
          </a:xfrm>
          <a:custGeom>
            <a:avLst/>
            <a:gdLst/>
            <a:ahLst/>
            <a:cxnLst/>
            <a:rect l="l" t="t" r="r" b="b"/>
            <a:pathLst>
              <a:path w="204764" h="204764">
                <a:moveTo>
                  <a:pt x="102382" y="0"/>
                </a:moveTo>
                <a:lnTo>
                  <a:pt x="102382" y="0"/>
                </a:lnTo>
                <a:cubicBezTo>
                  <a:pt x="158888" y="0"/>
                  <a:pt x="204764" y="45876"/>
                  <a:pt x="204764" y="102382"/>
                </a:cubicBezTo>
                <a:lnTo>
                  <a:pt x="204764" y="102382"/>
                </a:lnTo>
                <a:cubicBezTo>
                  <a:pt x="204764" y="158888"/>
                  <a:pt x="158888" y="204764"/>
                  <a:pt x="102382" y="204764"/>
                </a:cubicBezTo>
                <a:lnTo>
                  <a:pt x="102382" y="204764"/>
                </a:lnTo>
                <a:cubicBezTo>
                  <a:pt x="45876" y="204764"/>
                  <a:pt x="0" y="158888"/>
                  <a:pt x="0" y="102382"/>
                </a:cubicBezTo>
                <a:lnTo>
                  <a:pt x="0" y="102382"/>
                </a:lnTo>
                <a:cubicBezTo>
                  <a:pt x="0" y="45876"/>
                  <a:pt x="45876" y="0"/>
                  <a:pt x="102382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2" name="Text 50"/>
          <p:cNvSpPr/>
          <p:nvPr/>
        </p:nvSpPr>
        <p:spPr>
          <a:xfrm>
            <a:off x="5184893" y="5955225"/>
            <a:ext cx="119446" cy="136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5389790" y="5938161"/>
            <a:ext cx="716675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Case Studies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5116771" y="6194116"/>
            <a:ext cx="2013514" cy="2815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Conduct in-depth analysis at Kementerian PKP with SIBARU as testbed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7282726" y="5818715"/>
            <a:ext cx="2167087" cy="904375"/>
          </a:xfrm>
          <a:custGeom>
            <a:avLst/>
            <a:gdLst/>
            <a:ahLst/>
            <a:cxnLst/>
            <a:rect l="l" t="t" r="r" b="b"/>
            <a:pathLst>
              <a:path w="2167087" h="904375">
                <a:moveTo>
                  <a:pt x="34131" y="0"/>
                </a:moveTo>
                <a:lnTo>
                  <a:pt x="2132956" y="0"/>
                </a:lnTo>
                <a:cubicBezTo>
                  <a:pt x="2151806" y="0"/>
                  <a:pt x="2167087" y="15281"/>
                  <a:pt x="2167087" y="34131"/>
                </a:cubicBezTo>
                <a:lnTo>
                  <a:pt x="2167087" y="870244"/>
                </a:lnTo>
                <a:cubicBezTo>
                  <a:pt x="2167087" y="889094"/>
                  <a:pt x="2151806" y="904375"/>
                  <a:pt x="2132956" y="904375"/>
                </a:cubicBezTo>
                <a:lnTo>
                  <a:pt x="34131" y="904375"/>
                </a:lnTo>
                <a:cubicBezTo>
                  <a:pt x="15281" y="904375"/>
                  <a:pt x="0" y="889094"/>
                  <a:pt x="0" y="870244"/>
                </a:cubicBezTo>
                <a:lnTo>
                  <a:pt x="0" y="34131"/>
                </a:lnTo>
                <a:cubicBezTo>
                  <a:pt x="0" y="15281"/>
                  <a:pt x="15281" y="0"/>
                  <a:pt x="3413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7385108" y="5921097"/>
            <a:ext cx="204764" cy="204764"/>
          </a:xfrm>
          <a:custGeom>
            <a:avLst/>
            <a:gdLst/>
            <a:ahLst/>
            <a:cxnLst/>
            <a:rect l="l" t="t" r="r" b="b"/>
            <a:pathLst>
              <a:path w="204764" h="204764">
                <a:moveTo>
                  <a:pt x="102382" y="0"/>
                </a:moveTo>
                <a:lnTo>
                  <a:pt x="102382" y="0"/>
                </a:lnTo>
                <a:cubicBezTo>
                  <a:pt x="158888" y="0"/>
                  <a:pt x="204764" y="45876"/>
                  <a:pt x="204764" y="102382"/>
                </a:cubicBezTo>
                <a:lnTo>
                  <a:pt x="204764" y="102382"/>
                </a:lnTo>
                <a:cubicBezTo>
                  <a:pt x="204764" y="158888"/>
                  <a:pt x="158888" y="204764"/>
                  <a:pt x="102382" y="204764"/>
                </a:cubicBezTo>
                <a:lnTo>
                  <a:pt x="102382" y="204764"/>
                </a:lnTo>
                <a:cubicBezTo>
                  <a:pt x="45876" y="204764"/>
                  <a:pt x="0" y="158888"/>
                  <a:pt x="0" y="102382"/>
                </a:cubicBezTo>
                <a:lnTo>
                  <a:pt x="0" y="102382"/>
                </a:lnTo>
                <a:cubicBezTo>
                  <a:pt x="0" y="45876"/>
                  <a:pt x="45876" y="0"/>
                  <a:pt x="102382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57" name="Text 55"/>
          <p:cNvSpPr/>
          <p:nvPr/>
        </p:nvSpPr>
        <p:spPr>
          <a:xfrm>
            <a:off x="7452296" y="5955225"/>
            <a:ext cx="119446" cy="136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7658127" y="5938161"/>
            <a:ext cx="989693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Theoretical Model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7385108" y="6194116"/>
            <a:ext cx="2013514" cy="2815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Explain implementation variation through institutional-capacity-discretion interaction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9551062" y="5818715"/>
            <a:ext cx="2167087" cy="904375"/>
          </a:xfrm>
          <a:custGeom>
            <a:avLst/>
            <a:gdLst/>
            <a:ahLst/>
            <a:cxnLst/>
            <a:rect l="l" t="t" r="r" b="b"/>
            <a:pathLst>
              <a:path w="2167087" h="904375">
                <a:moveTo>
                  <a:pt x="34131" y="0"/>
                </a:moveTo>
                <a:lnTo>
                  <a:pt x="2132956" y="0"/>
                </a:lnTo>
                <a:cubicBezTo>
                  <a:pt x="2151806" y="0"/>
                  <a:pt x="2167087" y="15281"/>
                  <a:pt x="2167087" y="34131"/>
                </a:cubicBezTo>
                <a:lnTo>
                  <a:pt x="2167087" y="870244"/>
                </a:lnTo>
                <a:cubicBezTo>
                  <a:pt x="2167087" y="889094"/>
                  <a:pt x="2151806" y="904375"/>
                  <a:pt x="2132956" y="904375"/>
                </a:cubicBezTo>
                <a:lnTo>
                  <a:pt x="34131" y="904375"/>
                </a:lnTo>
                <a:cubicBezTo>
                  <a:pt x="15281" y="904375"/>
                  <a:pt x="0" y="889094"/>
                  <a:pt x="0" y="870244"/>
                </a:cubicBezTo>
                <a:lnTo>
                  <a:pt x="0" y="34131"/>
                </a:lnTo>
                <a:cubicBezTo>
                  <a:pt x="0" y="15281"/>
                  <a:pt x="15281" y="0"/>
                  <a:pt x="34131" y="0"/>
                </a:cubicBezTo>
                <a:close/>
              </a:path>
            </a:pathLst>
          </a:custGeom>
          <a:solidFill>
            <a:srgbClr val="FFFFFF">
              <a:alpha val="10196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9653444" y="5921097"/>
            <a:ext cx="204764" cy="204764"/>
          </a:xfrm>
          <a:custGeom>
            <a:avLst/>
            <a:gdLst/>
            <a:ahLst/>
            <a:cxnLst/>
            <a:rect l="l" t="t" r="r" b="b"/>
            <a:pathLst>
              <a:path w="204764" h="204764">
                <a:moveTo>
                  <a:pt x="102382" y="0"/>
                </a:moveTo>
                <a:lnTo>
                  <a:pt x="102382" y="0"/>
                </a:lnTo>
                <a:cubicBezTo>
                  <a:pt x="158888" y="0"/>
                  <a:pt x="204764" y="45876"/>
                  <a:pt x="204764" y="102382"/>
                </a:cubicBezTo>
                <a:lnTo>
                  <a:pt x="204764" y="102382"/>
                </a:lnTo>
                <a:cubicBezTo>
                  <a:pt x="204764" y="158888"/>
                  <a:pt x="158888" y="204764"/>
                  <a:pt x="102382" y="204764"/>
                </a:cubicBezTo>
                <a:lnTo>
                  <a:pt x="102382" y="204764"/>
                </a:lnTo>
                <a:cubicBezTo>
                  <a:pt x="45876" y="204764"/>
                  <a:pt x="0" y="158888"/>
                  <a:pt x="0" y="102382"/>
                </a:cubicBezTo>
                <a:lnTo>
                  <a:pt x="0" y="102382"/>
                </a:lnTo>
                <a:cubicBezTo>
                  <a:pt x="0" y="45876"/>
                  <a:pt x="45876" y="0"/>
                  <a:pt x="102382" y="0"/>
                </a:cubicBezTo>
                <a:close/>
              </a:path>
            </a:pathLst>
          </a:custGeom>
          <a:solidFill>
            <a:srgbClr val="C78D4E"/>
          </a:solidFill>
          <a:ln/>
        </p:spPr>
      </p:sp>
      <p:sp>
        <p:nvSpPr>
          <p:cNvPr id="62" name="Text 60"/>
          <p:cNvSpPr/>
          <p:nvPr/>
        </p:nvSpPr>
        <p:spPr>
          <a:xfrm>
            <a:off x="9721832" y="5955225"/>
            <a:ext cx="119446" cy="136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5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9926463" y="5938161"/>
            <a:ext cx="1365094" cy="1706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41" b="1" dirty="0">
                <a:solidFill>
                  <a:srgbClr val="C78D4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Recommendations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9653444" y="6194116"/>
            <a:ext cx="2013514" cy="426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6" dirty="0">
                <a:solidFill>
                  <a:srgbClr val="F8F7F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Generate evidence-based recommendations transferable to Global South contexts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Bridging the AI Governance Implementation Gap</dc:title>
  <dc:subject>Bridging the AI Governance Implementation Gap</dc:subject>
  <dc:creator>Kimi</dc:creator>
  <cp:lastModifiedBy>Kimi</cp:lastModifiedBy>
  <cp:revision>1</cp:revision>
  <dcterms:created xsi:type="dcterms:W3CDTF">2026-03-02T13:02:28Z</dcterms:created>
  <dcterms:modified xsi:type="dcterms:W3CDTF">2026-03-02T13:02:28Z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{"Label":"Bridging the AI Governance Implementation Gap","ContentProducer":"001191110108MACG2KBH8F10000","ProduceID":"19c095e1-95b2-813c-8000-0000bbdf0002","ReservedCode1":"","ContentPropagator":"001191110108MACG2KBH8F20000","PropagateID":"19c095e1-95b2-813c-8000-0000bbdf0002","ReservedCode2":""}</vt:lpwstr>
  </property>
</Properties>
</file>