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 Id="rId4" Type="http://schemas.openxmlformats.org/officeDocument/2006/relationships/custom-properties" Target="docProps/custom.xml" />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2000" cy="6858000"/>
  <p:notesSz cx="6858000" cy="12192000"/>
  <p:embeddedFontLst>
    <p:embeddedFont>
      <p:font typeface="MiSans" charset="-122" pitchFamily="34"/>
      <p:regular r:id="rId18"/>
    </p:embeddedFont>
    <p:embeddedFont>
      <p:font typeface="Unna" charset="-122" pitchFamily="34"/>
      <p:regular r:id="rId19"/>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8" Type="http://schemas.openxmlformats.org/officeDocument/2006/relationships/font" Target="fonts/font1.fntdata"/><Relationship Id="rId19" Type="http://schemas.openxmlformats.org/officeDocument/2006/relationships/font" Target="fonts/font2.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5F2"/>
        </a:solidFill>
      </p:bgPr>
    </p:bg>
    <p:spTree>
      <p:nvGrpSpPr>
        <p:cNvPr id="1" name=""/>
        <p:cNvGrpSpPr/>
        <p:nvPr/>
      </p:nvGrpSpPr>
      <p:grpSpPr>
        <a:xfrm>
          <a:off x="0" y="0"/>
          <a:ext cx="0" cy="0"/>
          <a:chOff x="0" y="0"/>
          <a:chExt cx="0" cy="0"/>
        </a:xfrm>
      </p:grpSpPr>
      <p:pic>
        <p:nvPicPr>
          <p:cNvPr id="2" name="Image 0" descr="https://kimi-web-img.moonshot.cn/img/edwardgeorgelondon.com/0e2071db1e4b2a4aa01952d51394bb39341de9ed.png">    </p:cNvPr>
          <p:cNvPicPr>
            <a:picLocks noChangeAspect="1"/>
          </p:cNvPicPr>
          <p:nvPr/>
        </p:nvPicPr>
        <p:blipFill>
          <a:blip r:embed="rId1"/>
          <a:srcRect l="0" r="0" t="21875" b="2187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2A4B43">
                  <a:alpha val="90000"/>
                </a:srgbClr>
              </a:gs>
              <a:gs pos="50000">
                <a:srgbClr val="2A4B43">
                  <a:alpha val="75000"/>
                </a:srgbClr>
              </a:gs>
              <a:gs pos="100000">
                <a:srgbClr val="000000">
                  <a:alpha val="0"/>
                </a:srgbClr>
              </a:gs>
            </a:gsLst>
            <a:lin ang="2700000" scaled="1"/>
          </a:gradFill>
          <a:ln/>
        </p:spPr>
      </p:sp>
      <p:sp>
        <p:nvSpPr>
          <p:cNvPr id="4" name="Shape 1"/>
          <p:cNvSpPr/>
          <p:nvPr/>
        </p:nvSpPr>
        <p:spPr>
          <a:xfrm>
            <a:off x="381000" y="1406128"/>
            <a:ext cx="2085975" cy="381000"/>
          </a:xfrm>
          <a:custGeom>
            <a:avLst/>
            <a:gdLst/>
            <a:ahLst/>
            <a:cxnLst/>
            <a:rect l="l" t="t" r="r" b="b"/>
            <a:pathLst>
              <a:path w="2085975" h="381000">
                <a:moveTo>
                  <a:pt x="0" y="0"/>
                </a:moveTo>
                <a:lnTo>
                  <a:pt x="2085975" y="0"/>
                </a:lnTo>
                <a:lnTo>
                  <a:pt x="2085975" y="381000"/>
                </a:lnTo>
                <a:lnTo>
                  <a:pt x="0" y="381000"/>
                </a:lnTo>
                <a:lnTo>
                  <a:pt x="0" y="0"/>
                </a:lnTo>
                <a:close/>
              </a:path>
            </a:pathLst>
          </a:custGeom>
          <a:solidFill>
            <a:srgbClr val="C77D4A"/>
          </a:solidFill>
          <a:ln/>
        </p:spPr>
      </p:sp>
      <p:sp>
        <p:nvSpPr>
          <p:cNvPr id="5" name="Text 2"/>
          <p:cNvSpPr/>
          <p:nvPr/>
        </p:nvSpPr>
        <p:spPr>
          <a:xfrm>
            <a:off x="381000" y="1406128"/>
            <a:ext cx="2162175" cy="381000"/>
          </a:xfrm>
          <a:prstGeom prst="rect">
            <a:avLst/>
          </a:prstGeom>
          <a:noFill/>
          <a:ln/>
        </p:spPr>
        <p:txBody>
          <a:bodyPr wrap="square" lIns="152400" tIns="76200" rIns="152400" bIns="76200" rtlCol="0" anchor="ctr"/>
          <a:lstStyle/>
          <a:p>
            <a:pPr>
              <a:lnSpc>
                <a:spcPct val="130000"/>
              </a:lnSpc>
            </a:pPr>
            <a:r>
              <a:rPr lang="en-US" sz="1200" b="1" spc="120" kern="0" dirty="0">
                <a:solidFill>
                  <a:srgbClr val="F8F5F2"/>
                </a:solidFill>
                <a:latin typeface="MiSans" pitchFamily="34" charset="0"/>
                <a:ea typeface="MiSans" pitchFamily="34" charset="-122"/>
                <a:cs typeface="MiSans" pitchFamily="34" charset="-120"/>
              </a:rPr>
              <a:t>DOKUMEN INTERNAL</a:t>
            </a:r>
            <a:endParaRPr lang="en-US" sz="1600" dirty="0"/>
          </a:p>
        </p:txBody>
      </p:sp>
      <p:sp>
        <p:nvSpPr>
          <p:cNvPr id="6" name="Text 3"/>
          <p:cNvSpPr/>
          <p:nvPr/>
        </p:nvSpPr>
        <p:spPr>
          <a:xfrm>
            <a:off x="381000" y="2015728"/>
            <a:ext cx="11887200" cy="1828800"/>
          </a:xfrm>
          <a:prstGeom prst="rect">
            <a:avLst/>
          </a:prstGeom>
          <a:noFill/>
          <a:ln/>
        </p:spPr>
        <p:txBody>
          <a:bodyPr wrap="square" lIns="0" tIns="0" rIns="0" bIns="0" rtlCol="0" anchor="ctr"/>
          <a:lstStyle/>
          <a:p>
            <a:pPr>
              <a:lnSpc>
                <a:spcPct val="80000"/>
              </a:lnSpc>
            </a:pPr>
            <a:r>
              <a:rPr lang="en-US" sz="7200" b="1" dirty="0">
                <a:solidFill>
                  <a:srgbClr val="F8F5F2"/>
                </a:solidFill>
                <a:latin typeface="Unna" pitchFamily="34" charset="0"/>
                <a:ea typeface="Unna" pitchFamily="34" charset="-122"/>
                <a:cs typeface="Unna" pitchFamily="34" charset="-120"/>
              </a:rPr>
              <a:t>AMA Prep</a:t>
            </a:r>
            <a:endParaRPr lang="en-US" sz="1600" dirty="0"/>
          </a:p>
          <a:p>
            <a:pPr>
              <a:lnSpc>
                <a:spcPct val="80000"/>
              </a:lnSpc>
            </a:pPr>
            <a:r>
              <a:rPr lang="en-US" sz="7200" b="1" dirty="0">
                <a:solidFill>
                  <a:srgbClr val="F8F5F2"/>
                </a:solidFill>
                <a:latin typeface="Unna" pitchFamily="34" charset="0"/>
                <a:ea typeface="Unna" pitchFamily="34" charset="-122"/>
                <a:cs typeface="Unna" pitchFamily="34" charset="-120"/>
              </a:rPr>
              <a:t>Deck</a:t>
            </a:r>
            <a:endParaRPr lang="en-US" sz="1600" dirty="0"/>
          </a:p>
        </p:txBody>
      </p:sp>
      <p:sp>
        <p:nvSpPr>
          <p:cNvPr id="7" name="Shape 4"/>
          <p:cNvSpPr/>
          <p:nvPr/>
        </p:nvSpPr>
        <p:spPr>
          <a:xfrm>
            <a:off x="381000" y="4073128"/>
            <a:ext cx="1219200" cy="38100"/>
          </a:xfrm>
          <a:custGeom>
            <a:avLst/>
            <a:gdLst/>
            <a:ahLst/>
            <a:cxnLst/>
            <a:rect l="l" t="t" r="r" b="b"/>
            <a:pathLst>
              <a:path w="1219200" h="38100">
                <a:moveTo>
                  <a:pt x="0" y="0"/>
                </a:moveTo>
                <a:lnTo>
                  <a:pt x="1219200" y="0"/>
                </a:lnTo>
                <a:lnTo>
                  <a:pt x="1219200" y="38100"/>
                </a:lnTo>
                <a:lnTo>
                  <a:pt x="0" y="38100"/>
                </a:lnTo>
                <a:lnTo>
                  <a:pt x="0" y="0"/>
                </a:lnTo>
                <a:close/>
              </a:path>
            </a:pathLst>
          </a:custGeom>
          <a:solidFill>
            <a:srgbClr val="C77D4A"/>
          </a:solidFill>
          <a:ln/>
        </p:spPr>
      </p:sp>
      <p:sp>
        <p:nvSpPr>
          <p:cNvPr id="8" name="Text 5"/>
          <p:cNvSpPr/>
          <p:nvPr/>
        </p:nvSpPr>
        <p:spPr>
          <a:xfrm>
            <a:off x="381000" y="4339828"/>
            <a:ext cx="6543675" cy="466725"/>
          </a:xfrm>
          <a:prstGeom prst="rect">
            <a:avLst/>
          </a:prstGeom>
          <a:noFill/>
          <a:ln/>
        </p:spPr>
        <p:txBody>
          <a:bodyPr wrap="square" lIns="0" tIns="0" rIns="0" bIns="0" rtlCol="0" anchor="ctr"/>
          <a:lstStyle/>
          <a:p>
            <a:pPr>
              <a:lnSpc>
                <a:spcPct val="140000"/>
              </a:lnSpc>
            </a:pPr>
            <a:r>
              <a:rPr lang="en-US" sz="2250" dirty="0">
                <a:solidFill>
                  <a:srgbClr val="F8F5F2">
                    <a:alpha val="90000"/>
                  </a:srgbClr>
                </a:solidFill>
                <a:latin typeface="MiSans" pitchFamily="34" charset="0"/>
                <a:ea typeface="MiSans" pitchFamily="34" charset="-122"/>
                <a:cs typeface="MiSans" pitchFamily="34" charset="-120"/>
              </a:rPr>
              <a:t>Cheat Sheet untuk Sesi Apapun</a:t>
            </a:r>
            <a:endParaRPr lang="en-US" sz="1600" dirty="0"/>
          </a:p>
        </p:txBody>
      </p:sp>
      <p:sp>
        <p:nvSpPr>
          <p:cNvPr id="9" name="Text 6"/>
          <p:cNvSpPr/>
          <p:nvPr/>
        </p:nvSpPr>
        <p:spPr>
          <a:xfrm>
            <a:off x="381000" y="5829300"/>
            <a:ext cx="3067050" cy="304800"/>
          </a:xfrm>
          <a:prstGeom prst="rect">
            <a:avLst/>
          </a:prstGeom>
          <a:noFill/>
          <a:ln/>
        </p:spPr>
        <p:txBody>
          <a:bodyPr wrap="square" lIns="0" tIns="0" rIns="0" bIns="0" rtlCol="0" anchor="ctr"/>
          <a:lstStyle/>
          <a:p>
            <a:pPr>
              <a:lnSpc>
                <a:spcPct val="110000"/>
              </a:lnSpc>
            </a:pPr>
            <a:r>
              <a:rPr lang="en-US" sz="1800" b="1" dirty="0">
                <a:solidFill>
                  <a:srgbClr val="F8F5F2"/>
                </a:solidFill>
                <a:latin typeface="Unna" pitchFamily="34" charset="0"/>
                <a:ea typeface="Unna" pitchFamily="34" charset="-122"/>
                <a:cs typeface="Unna" pitchFamily="34" charset="-120"/>
              </a:rPr>
              <a:t>Subkhan Ibnu Aji</a:t>
            </a:r>
            <a:endParaRPr lang="en-US" sz="1600" dirty="0"/>
          </a:p>
        </p:txBody>
      </p:sp>
      <p:sp>
        <p:nvSpPr>
          <p:cNvPr id="10" name="Text 7"/>
          <p:cNvSpPr/>
          <p:nvPr/>
        </p:nvSpPr>
        <p:spPr>
          <a:xfrm>
            <a:off x="381000" y="6210300"/>
            <a:ext cx="3038475" cy="266700"/>
          </a:xfrm>
          <a:prstGeom prst="rect">
            <a:avLst/>
          </a:prstGeom>
          <a:noFill/>
          <a:ln/>
        </p:spPr>
        <p:txBody>
          <a:bodyPr wrap="square" lIns="0" tIns="0" rIns="0" bIns="0" rtlCol="0" anchor="ctr"/>
          <a:lstStyle/>
          <a:p>
            <a:pPr>
              <a:lnSpc>
                <a:spcPct val="130000"/>
              </a:lnSpc>
            </a:pPr>
            <a:r>
              <a:rPr lang="en-US" sz="1350" dirty="0">
                <a:solidFill>
                  <a:srgbClr val="F8F5F2">
                    <a:alpha val="70000"/>
                  </a:srgbClr>
                </a:solidFill>
                <a:latin typeface="MiSans" pitchFamily="34" charset="0"/>
                <a:ea typeface="MiSans" pitchFamily="34" charset="-122"/>
                <a:cs typeface="MiSans" pitchFamily="34" charset="-120"/>
              </a:rPr>
              <a:t>Dibaca 10 menit sebelum sesi dimulai</a:t>
            </a:r>
            <a:endParaRPr lang="en-US" sz="1600" dirty="0"/>
          </a:p>
        </p:txBody>
      </p:sp>
      <p:sp>
        <p:nvSpPr>
          <p:cNvPr id="11" name="Text 8"/>
          <p:cNvSpPr/>
          <p:nvPr/>
        </p:nvSpPr>
        <p:spPr>
          <a:xfrm>
            <a:off x="10922645" y="6019800"/>
            <a:ext cx="885825" cy="228600"/>
          </a:xfrm>
          <a:prstGeom prst="rect">
            <a:avLst/>
          </a:prstGeom>
          <a:noFill/>
          <a:ln/>
        </p:spPr>
        <p:txBody>
          <a:bodyPr wrap="square" lIns="0" tIns="0" rIns="0" bIns="0" rtlCol="0" anchor="ctr"/>
          <a:lstStyle/>
          <a:p>
            <a:pPr algn="r">
              <a:lnSpc>
                <a:spcPct val="130000"/>
              </a:lnSpc>
            </a:pPr>
            <a:r>
              <a:rPr lang="en-US" sz="1200" dirty="0">
                <a:solidFill>
                  <a:srgbClr val="F8F5F2">
                    <a:alpha val="60000"/>
                  </a:srgbClr>
                </a:solidFill>
                <a:latin typeface="MiSans" pitchFamily="34" charset="0"/>
                <a:ea typeface="MiSans" pitchFamily="34" charset="-122"/>
                <a:cs typeface="MiSans" pitchFamily="34" charset="-120"/>
              </a:rPr>
              <a:t>Versi 1.0</a:t>
            </a:r>
            <a:endParaRPr lang="en-US" sz="1600" dirty="0"/>
          </a:p>
        </p:txBody>
      </p:sp>
      <p:sp>
        <p:nvSpPr>
          <p:cNvPr id="12" name="Text 9"/>
          <p:cNvSpPr/>
          <p:nvPr/>
        </p:nvSpPr>
        <p:spPr>
          <a:xfrm>
            <a:off x="10922645" y="6248400"/>
            <a:ext cx="885825" cy="228600"/>
          </a:xfrm>
          <a:prstGeom prst="rect">
            <a:avLst/>
          </a:prstGeom>
          <a:noFill/>
          <a:ln/>
        </p:spPr>
        <p:txBody>
          <a:bodyPr wrap="square" lIns="0" tIns="0" rIns="0" bIns="0" rtlCol="0" anchor="ctr"/>
          <a:lstStyle/>
          <a:p>
            <a:pPr algn="r">
              <a:lnSpc>
                <a:spcPct val="130000"/>
              </a:lnSpc>
            </a:pPr>
            <a:r>
              <a:rPr lang="en-US" sz="1200" dirty="0">
                <a:solidFill>
                  <a:srgbClr val="F8F5F2">
                    <a:alpha val="60000"/>
                  </a:srgbClr>
                </a:solidFill>
                <a:latin typeface="MiSans" pitchFamily="34" charset="0"/>
                <a:ea typeface="MiSans" pitchFamily="34" charset="-122"/>
                <a:cs typeface="MiSans" pitchFamily="34" charset="-120"/>
              </a:rPr>
              <a:t>Maret 2026</a:t>
            </a:r>
            <a:endParaRPr lang="en-US" sz="1600" dirty="0"/>
          </a:p>
        </p:txBody>
      </p:sp>
    </p:spTree>
  </p:cSld>
  <p:clrMapOvr>
    <a:masterClrMapping/>
  </p:clrMapOvr>
  <p:transition>
    <p:fade/>
    <p:spd val="med"/>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39138" y="339138"/>
            <a:ext cx="11581552" cy="203483"/>
          </a:xfrm>
          <a:prstGeom prst="rect">
            <a:avLst/>
          </a:prstGeom>
          <a:noFill/>
          <a:ln/>
        </p:spPr>
        <p:txBody>
          <a:bodyPr wrap="square" lIns="0" tIns="0" rIns="0" bIns="0" rtlCol="0" anchor="ctr"/>
          <a:lstStyle/>
          <a:p>
            <a:pPr>
              <a:lnSpc>
                <a:spcPct val="130000"/>
              </a:lnSpc>
            </a:pPr>
            <a:r>
              <a:rPr lang="en-US" sz="1068" b="1" spc="107" kern="0" dirty="0">
                <a:solidFill>
                  <a:srgbClr val="C77D4A"/>
                </a:solidFill>
                <a:latin typeface="MiSans" pitchFamily="34" charset="0"/>
                <a:ea typeface="MiSans" pitchFamily="34" charset="-122"/>
                <a:cs typeface="MiSans" pitchFamily="34" charset="-120"/>
              </a:rPr>
              <a:t>08 — GROUND RULES</a:t>
            </a:r>
            <a:endParaRPr lang="en-US" sz="1600" dirty="0"/>
          </a:p>
        </p:txBody>
      </p:sp>
      <p:sp>
        <p:nvSpPr>
          <p:cNvPr id="3" name="Text 1"/>
          <p:cNvSpPr/>
          <p:nvPr/>
        </p:nvSpPr>
        <p:spPr>
          <a:xfrm>
            <a:off x="339138" y="610448"/>
            <a:ext cx="11666337" cy="381530"/>
          </a:xfrm>
          <a:prstGeom prst="rect">
            <a:avLst/>
          </a:prstGeom>
          <a:noFill/>
          <a:ln/>
        </p:spPr>
        <p:txBody>
          <a:bodyPr wrap="square" lIns="0" tIns="0" rIns="0" bIns="0" rtlCol="0" anchor="ctr"/>
          <a:lstStyle/>
          <a:p>
            <a:pPr>
              <a:lnSpc>
                <a:spcPct val="100000"/>
              </a:lnSpc>
            </a:pPr>
            <a:r>
              <a:rPr lang="en-US" sz="2403" b="1" dirty="0">
                <a:solidFill>
                  <a:srgbClr val="2A4B43"/>
                </a:solidFill>
                <a:latin typeface="Unna" pitchFamily="34" charset="0"/>
                <a:ea typeface="Unna" pitchFamily="34" charset="-122"/>
                <a:cs typeface="Unna" pitchFamily="34" charset="-120"/>
              </a:rPr>
              <a:t>Ground Rules Sebelum Sesi AMA</a:t>
            </a:r>
            <a:endParaRPr lang="en-US" sz="1600" dirty="0"/>
          </a:p>
        </p:txBody>
      </p:sp>
      <p:sp>
        <p:nvSpPr>
          <p:cNvPr id="4" name="Text 2"/>
          <p:cNvSpPr/>
          <p:nvPr/>
        </p:nvSpPr>
        <p:spPr>
          <a:xfrm>
            <a:off x="339138" y="1059805"/>
            <a:ext cx="11590031" cy="237396"/>
          </a:xfrm>
          <a:prstGeom prst="rect">
            <a:avLst/>
          </a:prstGeom>
          <a:noFill/>
          <a:ln/>
        </p:spPr>
        <p:txBody>
          <a:bodyPr wrap="square" lIns="0" tIns="0" rIns="0" bIns="0" rtlCol="0" anchor="ctr"/>
          <a:lstStyle/>
          <a:p>
            <a:pPr>
              <a:lnSpc>
                <a:spcPct val="130000"/>
              </a:lnSpc>
            </a:pPr>
            <a:r>
              <a:rPr lang="en-US" sz="1202" dirty="0">
                <a:solidFill>
                  <a:srgbClr val="3D352E">
                    <a:alpha val="70000"/>
                  </a:srgbClr>
                </a:solidFill>
                <a:latin typeface="MiSans" pitchFamily="34" charset="0"/>
                <a:ea typeface="MiSans" pitchFamily="34" charset="-122"/>
                <a:cs typeface="MiSans" pitchFamily="34" charset="-120"/>
              </a:rPr>
              <a:t>Pengingat untuk diri sendiri — dibaca 10 menit sebelum sesi dimulai.</a:t>
            </a:r>
            <a:endParaRPr lang="en-US" sz="1600" dirty="0"/>
          </a:p>
        </p:txBody>
      </p:sp>
      <p:sp>
        <p:nvSpPr>
          <p:cNvPr id="5" name="Shape 3"/>
          <p:cNvSpPr/>
          <p:nvPr/>
        </p:nvSpPr>
        <p:spPr>
          <a:xfrm>
            <a:off x="339138" y="1398943"/>
            <a:ext cx="5705992" cy="2780929"/>
          </a:xfrm>
          <a:custGeom>
            <a:avLst/>
            <a:gdLst/>
            <a:ahLst/>
            <a:cxnLst/>
            <a:rect l="l" t="t" r="r" b="b"/>
            <a:pathLst>
              <a:path w="5705992" h="2780929">
                <a:moveTo>
                  <a:pt x="67827" y="0"/>
                </a:moveTo>
                <a:lnTo>
                  <a:pt x="5638165" y="0"/>
                </a:lnTo>
                <a:cubicBezTo>
                  <a:pt x="5675625" y="0"/>
                  <a:pt x="5705992" y="30367"/>
                  <a:pt x="5705992" y="67827"/>
                </a:cubicBezTo>
                <a:lnTo>
                  <a:pt x="5705992" y="2713102"/>
                </a:lnTo>
                <a:cubicBezTo>
                  <a:pt x="5705992" y="2750562"/>
                  <a:pt x="5675625" y="2780929"/>
                  <a:pt x="5638165" y="2780929"/>
                </a:cubicBezTo>
                <a:lnTo>
                  <a:pt x="67827" y="2780929"/>
                </a:lnTo>
                <a:cubicBezTo>
                  <a:pt x="30367" y="2780929"/>
                  <a:pt x="0" y="2750562"/>
                  <a:pt x="0" y="2713102"/>
                </a:cubicBezTo>
                <a:lnTo>
                  <a:pt x="0" y="67827"/>
                </a:lnTo>
                <a:cubicBezTo>
                  <a:pt x="0" y="30392"/>
                  <a:pt x="30392" y="0"/>
                  <a:pt x="67827" y="0"/>
                </a:cubicBezTo>
                <a:close/>
              </a:path>
            </a:pathLst>
          </a:custGeom>
          <a:solidFill>
            <a:srgbClr val="FFFFFF"/>
          </a:solidFill>
          <a:ln/>
          <a:effectLst>
            <a:outerShdw sx="100000" sy="100000" kx="0" ky="0" algn="bl" rotWithShape="0" blurRad="25435" dist="8478" dir="5400000">
              <a:srgbClr val="000000">
                <a:alpha val="10196"/>
              </a:srgbClr>
            </a:outerShdw>
          </a:effectLst>
        </p:spPr>
      </p:sp>
      <p:sp>
        <p:nvSpPr>
          <p:cNvPr id="6" name="Shape 4"/>
          <p:cNvSpPr/>
          <p:nvPr/>
        </p:nvSpPr>
        <p:spPr>
          <a:xfrm>
            <a:off x="440879" y="1500684"/>
            <a:ext cx="406965" cy="406965"/>
          </a:xfrm>
          <a:custGeom>
            <a:avLst/>
            <a:gdLst/>
            <a:ahLst/>
            <a:cxnLst/>
            <a:rect l="l" t="t" r="r" b="b"/>
            <a:pathLst>
              <a:path w="406965" h="406965">
                <a:moveTo>
                  <a:pt x="203483" y="0"/>
                </a:moveTo>
                <a:lnTo>
                  <a:pt x="203483" y="0"/>
                </a:lnTo>
                <a:cubicBezTo>
                  <a:pt x="315863" y="0"/>
                  <a:pt x="406965" y="91102"/>
                  <a:pt x="406965" y="203483"/>
                </a:cubicBezTo>
                <a:lnTo>
                  <a:pt x="406965" y="203483"/>
                </a:lnTo>
                <a:cubicBezTo>
                  <a:pt x="406965" y="315863"/>
                  <a:pt x="315863" y="406965"/>
                  <a:pt x="203483" y="406965"/>
                </a:cubicBezTo>
                <a:lnTo>
                  <a:pt x="203483" y="406965"/>
                </a:lnTo>
                <a:cubicBezTo>
                  <a:pt x="91102" y="406965"/>
                  <a:pt x="0" y="315863"/>
                  <a:pt x="0" y="203483"/>
                </a:cubicBezTo>
                <a:lnTo>
                  <a:pt x="0" y="203483"/>
                </a:lnTo>
                <a:cubicBezTo>
                  <a:pt x="0" y="91102"/>
                  <a:pt x="91102" y="0"/>
                  <a:pt x="203483" y="0"/>
                </a:cubicBezTo>
                <a:close/>
              </a:path>
            </a:pathLst>
          </a:custGeom>
          <a:solidFill>
            <a:srgbClr val="2A4B43"/>
          </a:solidFill>
          <a:ln/>
        </p:spPr>
      </p:sp>
      <p:sp>
        <p:nvSpPr>
          <p:cNvPr id="7" name="Shape 5"/>
          <p:cNvSpPr/>
          <p:nvPr/>
        </p:nvSpPr>
        <p:spPr>
          <a:xfrm>
            <a:off x="559577" y="1619382"/>
            <a:ext cx="169569" cy="169569"/>
          </a:xfrm>
          <a:custGeom>
            <a:avLst/>
            <a:gdLst/>
            <a:ahLst/>
            <a:cxnLst/>
            <a:rect l="l" t="t" r="r" b="b"/>
            <a:pathLst>
              <a:path w="169569" h="169569">
                <a:moveTo>
                  <a:pt x="84784" y="0"/>
                </a:moveTo>
                <a:cubicBezTo>
                  <a:pt x="131578" y="0"/>
                  <a:pt x="169569" y="37991"/>
                  <a:pt x="169569" y="84784"/>
                </a:cubicBezTo>
                <a:cubicBezTo>
                  <a:pt x="169569" y="131578"/>
                  <a:pt x="131578" y="169569"/>
                  <a:pt x="84784" y="169569"/>
                </a:cubicBezTo>
                <a:cubicBezTo>
                  <a:pt x="37991" y="169569"/>
                  <a:pt x="0" y="131578"/>
                  <a:pt x="0" y="84784"/>
                </a:cubicBezTo>
                <a:cubicBezTo>
                  <a:pt x="0" y="37991"/>
                  <a:pt x="37991" y="0"/>
                  <a:pt x="84784" y="0"/>
                </a:cubicBezTo>
                <a:close/>
                <a:moveTo>
                  <a:pt x="76836" y="39743"/>
                </a:moveTo>
                <a:lnTo>
                  <a:pt x="76836" y="84784"/>
                </a:lnTo>
                <a:cubicBezTo>
                  <a:pt x="76836" y="87434"/>
                  <a:pt x="78161" y="89918"/>
                  <a:pt x="80380" y="91408"/>
                </a:cubicBezTo>
                <a:lnTo>
                  <a:pt x="112174" y="112604"/>
                </a:lnTo>
                <a:cubicBezTo>
                  <a:pt x="115817" y="115055"/>
                  <a:pt x="120752" y="114062"/>
                  <a:pt x="123202" y="110385"/>
                </a:cubicBezTo>
                <a:cubicBezTo>
                  <a:pt x="125653" y="106709"/>
                  <a:pt x="124660" y="101808"/>
                  <a:pt x="120983" y="99357"/>
                </a:cubicBezTo>
                <a:lnTo>
                  <a:pt x="92733" y="80545"/>
                </a:lnTo>
                <a:lnTo>
                  <a:pt x="92733" y="39743"/>
                </a:lnTo>
                <a:cubicBezTo>
                  <a:pt x="92733" y="35338"/>
                  <a:pt x="89189" y="31794"/>
                  <a:pt x="84784" y="31794"/>
                </a:cubicBezTo>
                <a:cubicBezTo>
                  <a:pt x="80380" y="31794"/>
                  <a:pt x="76836" y="35338"/>
                  <a:pt x="76836" y="39743"/>
                </a:cubicBezTo>
                <a:close/>
              </a:path>
            </a:pathLst>
          </a:custGeom>
          <a:solidFill>
            <a:srgbClr val="FFFFFF"/>
          </a:solidFill>
          <a:ln/>
        </p:spPr>
      </p:sp>
      <p:sp>
        <p:nvSpPr>
          <p:cNvPr id="8" name="Text 6"/>
          <p:cNvSpPr/>
          <p:nvPr/>
        </p:nvSpPr>
        <p:spPr>
          <a:xfrm>
            <a:off x="949586" y="1585469"/>
            <a:ext cx="568056" cy="237396"/>
          </a:xfrm>
          <a:prstGeom prst="rect">
            <a:avLst/>
          </a:prstGeom>
          <a:noFill/>
          <a:ln/>
        </p:spPr>
        <p:txBody>
          <a:bodyPr wrap="square" lIns="0" tIns="0" rIns="0" bIns="0" rtlCol="0" anchor="ctr"/>
          <a:lstStyle/>
          <a:p>
            <a:pPr>
              <a:lnSpc>
                <a:spcPct val="120000"/>
              </a:lnSpc>
            </a:pPr>
            <a:r>
              <a:rPr lang="en-US" sz="1335" b="1" dirty="0">
                <a:solidFill>
                  <a:srgbClr val="2A4B43"/>
                </a:solidFill>
                <a:latin typeface="Unna" pitchFamily="34" charset="0"/>
                <a:ea typeface="Unna" pitchFamily="34" charset="-122"/>
                <a:cs typeface="Unna" pitchFamily="34" charset="-120"/>
              </a:rPr>
              <a:t>Timing</a:t>
            </a:r>
            <a:endParaRPr lang="en-US" sz="1600" dirty="0"/>
          </a:p>
        </p:txBody>
      </p:sp>
      <p:sp>
        <p:nvSpPr>
          <p:cNvPr id="9" name="Shape 7"/>
          <p:cNvSpPr/>
          <p:nvPr/>
        </p:nvSpPr>
        <p:spPr>
          <a:xfrm>
            <a:off x="440879" y="2009391"/>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10" name="Text 8"/>
          <p:cNvSpPr/>
          <p:nvPr/>
        </p:nvSpPr>
        <p:spPr>
          <a:xfrm>
            <a:off x="508707" y="2077218"/>
            <a:ext cx="5434682" cy="203483"/>
          </a:xfrm>
          <a:prstGeom prst="rect">
            <a:avLst/>
          </a:prstGeom>
          <a:noFill/>
          <a:ln/>
        </p:spPr>
        <p:txBody>
          <a:bodyPr wrap="square" lIns="0" tIns="0" rIns="0" bIns="0" rtlCol="0" anchor="ctr"/>
          <a:lstStyle/>
          <a:p>
            <a:pPr>
              <a:lnSpc>
                <a:spcPct val="130000"/>
              </a:lnSpc>
            </a:pPr>
            <a:r>
              <a:rPr lang="en-US" sz="1068" b="1" dirty="0">
                <a:solidFill>
                  <a:srgbClr val="2A4B43"/>
                </a:solidFill>
                <a:latin typeface="MiSans" pitchFamily="34" charset="0"/>
                <a:ea typeface="MiSans" pitchFamily="34" charset="-122"/>
                <a:cs typeface="MiSans" pitchFamily="34" charset="-120"/>
              </a:rPr>
              <a:t>Ideal: 2-3 menit per pertanyaan</a:t>
            </a:r>
            <a:endParaRPr lang="en-US" sz="1600" dirty="0"/>
          </a:p>
        </p:txBody>
      </p:sp>
      <p:sp>
        <p:nvSpPr>
          <p:cNvPr id="11" name="Text 9"/>
          <p:cNvSpPr/>
          <p:nvPr/>
        </p:nvSpPr>
        <p:spPr>
          <a:xfrm>
            <a:off x="508707" y="2314615"/>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Cukup untuk substantive, tidak terlalu panjang untuk membosankan</a:t>
            </a:r>
            <a:endParaRPr lang="en-US" sz="1600" dirty="0"/>
          </a:p>
        </p:txBody>
      </p:sp>
      <p:sp>
        <p:nvSpPr>
          <p:cNvPr id="12" name="Shape 10"/>
          <p:cNvSpPr/>
          <p:nvPr/>
        </p:nvSpPr>
        <p:spPr>
          <a:xfrm>
            <a:off x="440879" y="2653752"/>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13" name="Text 11"/>
          <p:cNvSpPr/>
          <p:nvPr/>
        </p:nvSpPr>
        <p:spPr>
          <a:xfrm>
            <a:off x="508707" y="2721580"/>
            <a:ext cx="5434682" cy="203483"/>
          </a:xfrm>
          <a:prstGeom prst="rect">
            <a:avLst/>
          </a:prstGeom>
          <a:noFill/>
          <a:ln/>
        </p:spPr>
        <p:txBody>
          <a:bodyPr wrap="square" lIns="0" tIns="0" rIns="0" bIns="0" rtlCol="0" anchor="ctr"/>
          <a:lstStyle/>
          <a:p>
            <a:pPr>
              <a:lnSpc>
                <a:spcPct val="130000"/>
              </a:lnSpc>
            </a:pPr>
            <a:r>
              <a:rPr lang="en-US" sz="1068" b="1" dirty="0">
                <a:solidFill>
                  <a:srgbClr val="A99F96"/>
                </a:solidFill>
                <a:latin typeface="MiSans" pitchFamily="34" charset="0"/>
                <a:ea typeface="MiSans" pitchFamily="34" charset="-122"/>
                <a:cs typeface="MiSans" pitchFamily="34" charset="-120"/>
              </a:rPr>
              <a:t>Complex question: 4-5 menit max</a:t>
            </a:r>
            <a:endParaRPr lang="en-US" sz="1600" dirty="0"/>
          </a:p>
        </p:txBody>
      </p:sp>
      <p:sp>
        <p:nvSpPr>
          <p:cNvPr id="14" name="Text 12"/>
          <p:cNvSpPr/>
          <p:nvPr/>
        </p:nvSpPr>
        <p:spPr>
          <a:xfrm>
            <a:off x="508707" y="2958976"/>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Kalau perlu lebih, offer untuk continue offline</a:t>
            </a:r>
            <a:endParaRPr lang="en-US" sz="1600" dirty="0"/>
          </a:p>
        </p:txBody>
      </p:sp>
      <p:sp>
        <p:nvSpPr>
          <p:cNvPr id="15" name="Shape 13"/>
          <p:cNvSpPr/>
          <p:nvPr/>
        </p:nvSpPr>
        <p:spPr>
          <a:xfrm>
            <a:off x="440879" y="3298114"/>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16" name="Text 14"/>
          <p:cNvSpPr/>
          <p:nvPr/>
        </p:nvSpPr>
        <p:spPr>
          <a:xfrm>
            <a:off x="508707" y="3365942"/>
            <a:ext cx="5434682" cy="203483"/>
          </a:xfrm>
          <a:prstGeom prst="rect">
            <a:avLst/>
          </a:prstGeom>
          <a:noFill/>
          <a:ln/>
        </p:spPr>
        <p:txBody>
          <a:bodyPr wrap="square" lIns="0" tIns="0" rIns="0" bIns="0" rtlCol="0" anchor="ctr"/>
          <a:lstStyle/>
          <a:p>
            <a:pPr>
              <a:lnSpc>
                <a:spcPct val="130000"/>
              </a:lnSpc>
            </a:pPr>
            <a:r>
              <a:rPr lang="en-US" sz="1068" b="1" dirty="0">
                <a:solidFill>
                  <a:srgbClr val="C77D4A"/>
                </a:solidFill>
                <a:latin typeface="MiSans" pitchFamily="34" charset="0"/>
                <a:ea typeface="MiSans" pitchFamily="34" charset="-122"/>
                <a:cs typeface="MiSans" pitchFamily="34" charset="-120"/>
              </a:rPr>
              <a:t>Simple question: 30-60 detik</a:t>
            </a:r>
            <a:endParaRPr lang="en-US" sz="1600" dirty="0"/>
          </a:p>
        </p:txBody>
      </p:sp>
      <p:sp>
        <p:nvSpPr>
          <p:cNvPr id="17" name="Text 15"/>
          <p:cNvSpPr/>
          <p:nvPr/>
        </p:nvSpPr>
        <p:spPr>
          <a:xfrm>
            <a:off x="508707" y="3603338"/>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Don't over-explain</a:t>
            </a:r>
            <a:endParaRPr lang="en-US" sz="1600" dirty="0"/>
          </a:p>
        </p:txBody>
      </p:sp>
      <p:sp>
        <p:nvSpPr>
          <p:cNvPr id="18" name="Shape 16"/>
          <p:cNvSpPr/>
          <p:nvPr/>
        </p:nvSpPr>
        <p:spPr>
          <a:xfrm>
            <a:off x="6147798" y="1398943"/>
            <a:ext cx="5705992" cy="2780929"/>
          </a:xfrm>
          <a:custGeom>
            <a:avLst/>
            <a:gdLst/>
            <a:ahLst/>
            <a:cxnLst/>
            <a:rect l="l" t="t" r="r" b="b"/>
            <a:pathLst>
              <a:path w="5705992" h="2780929">
                <a:moveTo>
                  <a:pt x="67827" y="0"/>
                </a:moveTo>
                <a:lnTo>
                  <a:pt x="5638165" y="0"/>
                </a:lnTo>
                <a:cubicBezTo>
                  <a:pt x="5675625" y="0"/>
                  <a:pt x="5705992" y="30367"/>
                  <a:pt x="5705992" y="67827"/>
                </a:cubicBezTo>
                <a:lnTo>
                  <a:pt x="5705992" y="2713102"/>
                </a:lnTo>
                <a:cubicBezTo>
                  <a:pt x="5705992" y="2750562"/>
                  <a:pt x="5675625" y="2780929"/>
                  <a:pt x="5638165" y="2780929"/>
                </a:cubicBezTo>
                <a:lnTo>
                  <a:pt x="67827" y="2780929"/>
                </a:lnTo>
                <a:cubicBezTo>
                  <a:pt x="30367" y="2780929"/>
                  <a:pt x="0" y="2750562"/>
                  <a:pt x="0" y="2713102"/>
                </a:cubicBezTo>
                <a:lnTo>
                  <a:pt x="0" y="67827"/>
                </a:lnTo>
                <a:cubicBezTo>
                  <a:pt x="0" y="30392"/>
                  <a:pt x="30392" y="0"/>
                  <a:pt x="67827" y="0"/>
                </a:cubicBezTo>
                <a:close/>
              </a:path>
            </a:pathLst>
          </a:custGeom>
          <a:solidFill>
            <a:srgbClr val="FFFFFF"/>
          </a:solidFill>
          <a:ln/>
          <a:effectLst>
            <a:outerShdw sx="100000" sy="100000" kx="0" ky="0" algn="bl" rotWithShape="0" blurRad="25435" dist="8478" dir="5400000">
              <a:srgbClr val="000000">
                <a:alpha val="10196"/>
              </a:srgbClr>
            </a:outerShdw>
          </a:effectLst>
        </p:spPr>
      </p:sp>
      <p:sp>
        <p:nvSpPr>
          <p:cNvPr id="19" name="Shape 17"/>
          <p:cNvSpPr/>
          <p:nvPr/>
        </p:nvSpPr>
        <p:spPr>
          <a:xfrm>
            <a:off x="6249539" y="1500684"/>
            <a:ext cx="406965" cy="406965"/>
          </a:xfrm>
          <a:custGeom>
            <a:avLst/>
            <a:gdLst/>
            <a:ahLst/>
            <a:cxnLst/>
            <a:rect l="l" t="t" r="r" b="b"/>
            <a:pathLst>
              <a:path w="406965" h="406965">
                <a:moveTo>
                  <a:pt x="203483" y="0"/>
                </a:moveTo>
                <a:lnTo>
                  <a:pt x="203483" y="0"/>
                </a:lnTo>
                <a:cubicBezTo>
                  <a:pt x="315863" y="0"/>
                  <a:pt x="406965" y="91102"/>
                  <a:pt x="406965" y="203483"/>
                </a:cubicBezTo>
                <a:lnTo>
                  <a:pt x="406965" y="203483"/>
                </a:lnTo>
                <a:cubicBezTo>
                  <a:pt x="406965" y="315863"/>
                  <a:pt x="315863" y="406965"/>
                  <a:pt x="203483" y="406965"/>
                </a:cubicBezTo>
                <a:lnTo>
                  <a:pt x="203483" y="406965"/>
                </a:lnTo>
                <a:cubicBezTo>
                  <a:pt x="91102" y="406965"/>
                  <a:pt x="0" y="315863"/>
                  <a:pt x="0" y="203483"/>
                </a:cubicBezTo>
                <a:lnTo>
                  <a:pt x="0" y="203483"/>
                </a:lnTo>
                <a:cubicBezTo>
                  <a:pt x="0" y="91102"/>
                  <a:pt x="91102" y="0"/>
                  <a:pt x="203483" y="0"/>
                </a:cubicBezTo>
                <a:close/>
              </a:path>
            </a:pathLst>
          </a:custGeom>
          <a:solidFill>
            <a:srgbClr val="A99F96"/>
          </a:solidFill>
          <a:ln/>
        </p:spPr>
      </p:sp>
      <p:sp>
        <p:nvSpPr>
          <p:cNvPr id="20" name="Shape 18"/>
          <p:cNvSpPr/>
          <p:nvPr/>
        </p:nvSpPr>
        <p:spPr>
          <a:xfrm>
            <a:off x="6368237" y="1619382"/>
            <a:ext cx="169569" cy="169569"/>
          </a:xfrm>
          <a:custGeom>
            <a:avLst/>
            <a:gdLst/>
            <a:ahLst/>
            <a:cxnLst/>
            <a:rect l="l" t="t" r="r" b="b"/>
            <a:pathLst>
              <a:path w="169569" h="169569">
                <a:moveTo>
                  <a:pt x="121613" y="136616"/>
                </a:moveTo>
                <a:lnTo>
                  <a:pt x="32953" y="47956"/>
                </a:lnTo>
                <a:cubicBezTo>
                  <a:pt x="25535" y="58356"/>
                  <a:pt x="21196" y="71073"/>
                  <a:pt x="21196" y="84784"/>
                </a:cubicBezTo>
                <a:cubicBezTo>
                  <a:pt x="21196" y="119890"/>
                  <a:pt x="49678" y="148373"/>
                  <a:pt x="84784" y="148373"/>
                </a:cubicBezTo>
                <a:cubicBezTo>
                  <a:pt x="98529" y="148373"/>
                  <a:pt x="111246" y="144034"/>
                  <a:pt x="121613" y="136616"/>
                </a:cubicBezTo>
                <a:close/>
                <a:moveTo>
                  <a:pt x="136616" y="121613"/>
                </a:moveTo>
                <a:cubicBezTo>
                  <a:pt x="144034" y="111213"/>
                  <a:pt x="148373" y="98496"/>
                  <a:pt x="148373" y="84784"/>
                </a:cubicBezTo>
                <a:cubicBezTo>
                  <a:pt x="148373" y="49678"/>
                  <a:pt x="119890" y="21196"/>
                  <a:pt x="84784" y="21196"/>
                </a:cubicBezTo>
                <a:cubicBezTo>
                  <a:pt x="71040" y="21196"/>
                  <a:pt x="58322" y="25535"/>
                  <a:pt x="47956" y="32953"/>
                </a:cubicBezTo>
                <a:lnTo>
                  <a:pt x="136616" y="121613"/>
                </a:lnTo>
                <a:close/>
                <a:moveTo>
                  <a:pt x="0" y="84784"/>
                </a:moveTo>
                <a:cubicBezTo>
                  <a:pt x="0" y="37991"/>
                  <a:pt x="37991" y="0"/>
                  <a:pt x="84784" y="0"/>
                </a:cubicBezTo>
                <a:cubicBezTo>
                  <a:pt x="131578" y="0"/>
                  <a:pt x="169569" y="37991"/>
                  <a:pt x="169569" y="84784"/>
                </a:cubicBezTo>
                <a:cubicBezTo>
                  <a:pt x="169569" y="131578"/>
                  <a:pt x="131578" y="169569"/>
                  <a:pt x="84784" y="169569"/>
                </a:cubicBezTo>
                <a:cubicBezTo>
                  <a:pt x="37991" y="169569"/>
                  <a:pt x="0" y="131578"/>
                  <a:pt x="0" y="84784"/>
                </a:cubicBezTo>
                <a:close/>
              </a:path>
            </a:pathLst>
          </a:custGeom>
          <a:solidFill>
            <a:srgbClr val="FFFFFF"/>
          </a:solidFill>
          <a:ln/>
        </p:spPr>
      </p:sp>
      <p:sp>
        <p:nvSpPr>
          <p:cNvPr id="21" name="Text 19"/>
          <p:cNvSpPr/>
          <p:nvPr/>
        </p:nvSpPr>
        <p:spPr>
          <a:xfrm>
            <a:off x="6758246" y="1585469"/>
            <a:ext cx="1865257" cy="237396"/>
          </a:xfrm>
          <a:prstGeom prst="rect">
            <a:avLst/>
          </a:prstGeom>
          <a:noFill/>
          <a:ln/>
        </p:spPr>
        <p:txBody>
          <a:bodyPr wrap="square" lIns="0" tIns="0" rIns="0" bIns="0" rtlCol="0" anchor="ctr"/>
          <a:lstStyle/>
          <a:p>
            <a:pPr>
              <a:lnSpc>
                <a:spcPct val="120000"/>
              </a:lnSpc>
            </a:pPr>
            <a:r>
              <a:rPr lang="en-US" sz="1335" b="1" dirty="0">
                <a:solidFill>
                  <a:srgbClr val="2A4B43"/>
                </a:solidFill>
                <a:latin typeface="Unna" pitchFamily="34" charset="0"/>
                <a:ea typeface="Unna" pitchFamily="34" charset="-122"/>
                <a:cs typeface="Unna" pitchFamily="34" charset="-120"/>
              </a:rPr>
              <a:t>Handling Pertanyaan Sulit</a:t>
            </a:r>
            <a:endParaRPr lang="en-US" sz="1600" dirty="0"/>
          </a:p>
        </p:txBody>
      </p:sp>
      <p:sp>
        <p:nvSpPr>
          <p:cNvPr id="22" name="Shape 20"/>
          <p:cNvSpPr/>
          <p:nvPr/>
        </p:nvSpPr>
        <p:spPr>
          <a:xfrm>
            <a:off x="6249539" y="2009391"/>
            <a:ext cx="5502509" cy="780017"/>
          </a:xfrm>
          <a:custGeom>
            <a:avLst/>
            <a:gdLst/>
            <a:ahLst/>
            <a:cxnLst/>
            <a:rect l="l" t="t" r="r" b="b"/>
            <a:pathLst>
              <a:path w="5502509" h="780017">
                <a:moveTo>
                  <a:pt x="33915" y="0"/>
                </a:moveTo>
                <a:lnTo>
                  <a:pt x="5468594" y="0"/>
                </a:lnTo>
                <a:cubicBezTo>
                  <a:pt x="5487325" y="0"/>
                  <a:pt x="5502509" y="15184"/>
                  <a:pt x="5502509" y="33915"/>
                </a:cubicBezTo>
                <a:lnTo>
                  <a:pt x="5502509" y="746102"/>
                </a:lnTo>
                <a:cubicBezTo>
                  <a:pt x="5502509" y="764832"/>
                  <a:pt x="5487325" y="780017"/>
                  <a:pt x="5468594" y="780017"/>
                </a:cubicBezTo>
                <a:lnTo>
                  <a:pt x="33915" y="780017"/>
                </a:lnTo>
                <a:cubicBezTo>
                  <a:pt x="15184" y="780017"/>
                  <a:pt x="0" y="764832"/>
                  <a:pt x="0" y="746102"/>
                </a:cubicBezTo>
                <a:lnTo>
                  <a:pt x="0" y="33915"/>
                </a:lnTo>
                <a:cubicBezTo>
                  <a:pt x="0" y="15197"/>
                  <a:pt x="15197" y="0"/>
                  <a:pt x="33915" y="0"/>
                </a:cubicBezTo>
                <a:close/>
              </a:path>
            </a:pathLst>
          </a:custGeom>
          <a:solidFill>
            <a:srgbClr val="F8F5F2"/>
          </a:solidFill>
          <a:ln/>
        </p:spPr>
      </p:sp>
      <p:sp>
        <p:nvSpPr>
          <p:cNvPr id="23" name="Text 21"/>
          <p:cNvSpPr/>
          <p:nvPr/>
        </p:nvSpPr>
        <p:spPr>
          <a:xfrm>
            <a:off x="6317367" y="2077218"/>
            <a:ext cx="5434682" cy="203483"/>
          </a:xfrm>
          <a:prstGeom prst="rect">
            <a:avLst/>
          </a:prstGeom>
          <a:noFill/>
          <a:ln/>
        </p:spPr>
        <p:txBody>
          <a:bodyPr wrap="square" lIns="0" tIns="0" rIns="0" bIns="0" rtlCol="0" anchor="ctr"/>
          <a:lstStyle/>
          <a:p>
            <a:pPr>
              <a:lnSpc>
                <a:spcPct val="130000"/>
              </a:lnSpc>
            </a:pPr>
            <a:r>
              <a:rPr lang="en-US" sz="1068" b="1" dirty="0">
                <a:solidFill>
                  <a:srgbClr val="2A4B43"/>
                </a:solidFill>
                <a:latin typeface="MiSans" pitchFamily="34" charset="0"/>
                <a:ea typeface="MiSans" pitchFamily="34" charset="-122"/>
                <a:cs typeface="MiSans" pitchFamily="34" charset="-120"/>
              </a:rPr>
              <a:t>Tidak relevan:</a:t>
            </a:r>
            <a:endParaRPr lang="en-US" sz="1600" dirty="0"/>
          </a:p>
        </p:txBody>
      </p:sp>
      <p:sp>
        <p:nvSpPr>
          <p:cNvPr id="24" name="Text 22"/>
          <p:cNvSpPr/>
          <p:nvPr/>
        </p:nvSpPr>
        <p:spPr>
          <a:xfrm>
            <a:off x="6317367" y="2314615"/>
            <a:ext cx="5434682" cy="406965"/>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"Pertanyaan menarik, tapi mungkin di luar scope yang bisa saya komentari dengan helpful."</a:t>
            </a:r>
            <a:endParaRPr lang="en-US" sz="1600" dirty="0"/>
          </a:p>
        </p:txBody>
      </p:sp>
      <p:sp>
        <p:nvSpPr>
          <p:cNvPr id="25" name="Shape 23"/>
          <p:cNvSpPr/>
          <p:nvPr/>
        </p:nvSpPr>
        <p:spPr>
          <a:xfrm>
            <a:off x="6249539" y="2857235"/>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26" name="Text 24"/>
          <p:cNvSpPr/>
          <p:nvPr/>
        </p:nvSpPr>
        <p:spPr>
          <a:xfrm>
            <a:off x="6317367" y="2925063"/>
            <a:ext cx="5434682" cy="203483"/>
          </a:xfrm>
          <a:prstGeom prst="rect">
            <a:avLst/>
          </a:prstGeom>
          <a:noFill/>
          <a:ln/>
        </p:spPr>
        <p:txBody>
          <a:bodyPr wrap="square" lIns="0" tIns="0" rIns="0" bIns="0" rtlCol="0" anchor="ctr"/>
          <a:lstStyle/>
          <a:p>
            <a:pPr>
              <a:lnSpc>
                <a:spcPct val="130000"/>
              </a:lnSpc>
            </a:pPr>
            <a:r>
              <a:rPr lang="en-US" sz="1068" b="1" dirty="0">
                <a:solidFill>
                  <a:srgbClr val="A99F96"/>
                </a:solidFill>
                <a:latin typeface="MiSans" pitchFamily="34" charset="0"/>
                <a:ea typeface="MiSans" pitchFamily="34" charset="-122"/>
                <a:cs typeface="MiSans" pitchFamily="34" charset="-120"/>
              </a:rPr>
              <a:t>Provokatif:</a:t>
            </a:r>
            <a:endParaRPr lang="en-US" sz="1600" dirty="0"/>
          </a:p>
        </p:txBody>
      </p:sp>
      <p:sp>
        <p:nvSpPr>
          <p:cNvPr id="27" name="Text 25"/>
          <p:cNvSpPr/>
          <p:nvPr/>
        </p:nvSpPr>
        <p:spPr>
          <a:xfrm>
            <a:off x="6317367" y="3162459"/>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Stay calm, acknowledge concern, redirect ke constructive discussion</a:t>
            </a:r>
            <a:endParaRPr lang="en-US" sz="1600" dirty="0"/>
          </a:p>
        </p:txBody>
      </p:sp>
      <p:sp>
        <p:nvSpPr>
          <p:cNvPr id="28" name="Shape 26"/>
          <p:cNvSpPr/>
          <p:nvPr/>
        </p:nvSpPr>
        <p:spPr>
          <a:xfrm>
            <a:off x="6249539" y="3501597"/>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29" name="Text 27"/>
          <p:cNvSpPr/>
          <p:nvPr/>
        </p:nvSpPr>
        <p:spPr>
          <a:xfrm>
            <a:off x="6317367" y="3569424"/>
            <a:ext cx="5434682" cy="203483"/>
          </a:xfrm>
          <a:prstGeom prst="rect">
            <a:avLst/>
          </a:prstGeom>
          <a:noFill/>
          <a:ln/>
        </p:spPr>
        <p:txBody>
          <a:bodyPr wrap="square" lIns="0" tIns="0" rIns="0" bIns="0" rtlCol="0" anchor="ctr"/>
          <a:lstStyle/>
          <a:p>
            <a:pPr>
              <a:lnSpc>
                <a:spcPct val="130000"/>
              </a:lnSpc>
            </a:pPr>
            <a:r>
              <a:rPr lang="en-US" sz="1068" b="1" dirty="0">
                <a:solidFill>
                  <a:srgbClr val="C77D4A"/>
                </a:solidFill>
                <a:latin typeface="MiSans" pitchFamily="34" charset="0"/>
                <a:ea typeface="MiSans" pitchFamily="34" charset="-122"/>
                <a:cs typeface="MiSans" pitchFamily="34" charset="-120"/>
              </a:rPr>
              <a:t>Terlalu personal:</a:t>
            </a:r>
            <a:endParaRPr lang="en-US" sz="1600" dirty="0"/>
          </a:p>
        </p:txBody>
      </p:sp>
      <p:sp>
        <p:nvSpPr>
          <p:cNvPr id="30" name="Text 28"/>
          <p:cNvSpPr/>
          <p:nvPr/>
        </p:nvSpPr>
        <p:spPr>
          <a:xfrm>
            <a:off x="6317367" y="3806821"/>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"Saya prefer untuk fokus di topic yang bisa beneficial untuk audience."</a:t>
            </a:r>
            <a:endParaRPr lang="en-US" sz="1600" dirty="0"/>
          </a:p>
        </p:txBody>
      </p:sp>
      <p:sp>
        <p:nvSpPr>
          <p:cNvPr id="31" name="Shape 29"/>
          <p:cNvSpPr/>
          <p:nvPr/>
        </p:nvSpPr>
        <p:spPr>
          <a:xfrm>
            <a:off x="339138" y="4281613"/>
            <a:ext cx="5705992" cy="2577446"/>
          </a:xfrm>
          <a:custGeom>
            <a:avLst/>
            <a:gdLst/>
            <a:ahLst/>
            <a:cxnLst/>
            <a:rect l="l" t="t" r="r" b="b"/>
            <a:pathLst>
              <a:path w="5705992" h="2577446">
                <a:moveTo>
                  <a:pt x="67838" y="0"/>
                </a:moveTo>
                <a:lnTo>
                  <a:pt x="5638153" y="0"/>
                </a:lnTo>
                <a:cubicBezTo>
                  <a:pt x="5675619" y="0"/>
                  <a:pt x="5705992" y="30372"/>
                  <a:pt x="5705992" y="67838"/>
                </a:cubicBezTo>
                <a:lnTo>
                  <a:pt x="5705992" y="2509608"/>
                </a:lnTo>
                <a:cubicBezTo>
                  <a:pt x="5705992" y="2547074"/>
                  <a:pt x="5675619" y="2577446"/>
                  <a:pt x="5638153" y="2577446"/>
                </a:cubicBezTo>
                <a:lnTo>
                  <a:pt x="67838" y="2577446"/>
                </a:lnTo>
                <a:cubicBezTo>
                  <a:pt x="30372" y="2577446"/>
                  <a:pt x="0" y="2547074"/>
                  <a:pt x="0" y="2509608"/>
                </a:cubicBezTo>
                <a:lnTo>
                  <a:pt x="0" y="67838"/>
                </a:lnTo>
                <a:cubicBezTo>
                  <a:pt x="0" y="30397"/>
                  <a:pt x="30397" y="0"/>
                  <a:pt x="67838" y="0"/>
                </a:cubicBezTo>
                <a:close/>
              </a:path>
            </a:pathLst>
          </a:custGeom>
          <a:solidFill>
            <a:srgbClr val="FFFFFF"/>
          </a:solidFill>
          <a:ln/>
          <a:effectLst>
            <a:outerShdw sx="100000" sy="100000" kx="0" ky="0" algn="bl" rotWithShape="0" blurRad="25435" dist="8478" dir="5400000">
              <a:srgbClr val="000000">
                <a:alpha val="10196"/>
              </a:srgbClr>
            </a:outerShdw>
          </a:effectLst>
        </p:spPr>
      </p:sp>
      <p:sp>
        <p:nvSpPr>
          <p:cNvPr id="32" name="Shape 30"/>
          <p:cNvSpPr/>
          <p:nvPr/>
        </p:nvSpPr>
        <p:spPr>
          <a:xfrm>
            <a:off x="440879" y="4383355"/>
            <a:ext cx="406965" cy="406965"/>
          </a:xfrm>
          <a:custGeom>
            <a:avLst/>
            <a:gdLst/>
            <a:ahLst/>
            <a:cxnLst/>
            <a:rect l="l" t="t" r="r" b="b"/>
            <a:pathLst>
              <a:path w="406965" h="406965">
                <a:moveTo>
                  <a:pt x="203483" y="0"/>
                </a:moveTo>
                <a:lnTo>
                  <a:pt x="203483" y="0"/>
                </a:lnTo>
                <a:cubicBezTo>
                  <a:pt x="315863" y="0"/>
                  <a:pt x="406965" y="91102"/>
                  <a:pt x="406965" y="203483"/>
                </a:cubicBezTo>
                <a:lnTo>
                  <a:pt x="406965" y="203483"/>
                </a:lnTo>
                <a:cubicBezTo>
                  <a:pt x="406965" y="315863"/>
                  <a:pt x="315863" y="406965"/>
                  <a:pt x="203483" y="406965"/>
                </a:cubicBezTo>
                <a:lnTo>
                  <a:pt x="203483" y="406965"/>
                </a:lnTo>
                <a:cubicBezTo>
                  <a:pt x="91102" y="406965"/>
                  <a:pt x="0" y="315863"/>
                  <a:pt x="0" y="203483"/>
                </a:cubicBezTo>
                <a:lnTo>
                  <a:pt x="0" y="203483"/>
                </a:lnTo>
                <a:cubicBezTo>
                  <a:pt x="0" y="91102"/>
                  <a:pt x="91102" y="0"/>
                  <a:pt x="203483" y="0"/>
                </a:cubicBezTo>
                <a:close/>
              </a:path>
            </a:pathLst>
          </a:custGeom>
          <a:solidFill>
            <a:srgbClr val="C77D4A"/>
          </a:solidFill>
          <a:ln/>
        </p:spPr>
      </p:sp>
      <p:sp>
        <p:nvSpPr>
          <p:cNvPr id="33" name="Shape 31"/>
          <p:cNvSpPr/>
          <p:nvPr/>
        </p:nvSpPr>
        <p:spPr>
          <a:xfrm>
            <a:off x="570175" y="4502053"/>
            <a:ext cx="148373" cy="169569"/>
          </a:xfrm>
          <a:custGeom>
            <a:avLst/>
            <a:gdLst/>
            <a:ahLst/>
            <a:cxnLst/>
            <a:rect l="l" t="t" r="r" b="b"/>
            <a:pathLst>
              <a:path w="148373" h="169569">
                <a:moveTo>
                  <a:pt x="95382" y="21196"/>
                </a:moveTo>
                <a:lnTo>
                  <a:pt x="116579" y="21196"/>
                </a:lnTo>
                <a:lnTo>
                  <a:pt x="116579" y="158971"/>
                </a:lnTo>
                <a:cubicBezTo>
                  <a:pt x="116579" y="164833"/>
                  <a:pt x="121315" y="169569"/>
                  <a:pt x="127177" y="169569"/>
                </a:cubicBezTo>
                <a:lnTo>
                  <a:pt x="137775" y="169569"/>
                </a:lnTo>
                <a:cubicBezTo>
                  <a:pt x="143637" y="169569"/>
                  <a:pt x="148373" y="164833"/>
                  <a:pt x="148373" y="158971"/>
                </a:cubicBezTo>
                <a:cubicBezTo>
                  <a:pt x="148373" y="153109"/>
                  <a:pt x="143637" y="148373"/>
                  <a:pt x="137775" y="148373"/>
                </a:cubicBezTo>
                <a:lnTo>
                  <a:pt x="137775" y="21196"/>
                </a:lnTo>
                <a:cubicBezTo>
                  <a:pt x="137775" y="9505"/>
                  <a:pt x="128270" y="0"/>
                  <a:pt x="116579" y="0"/>
                </a:cubicBezTo>
                <a:lnTo>
                  <a:pt x="84784" y="0"/>
                </a:lnTo>
                <a:lnTo>
                  <a:pt x="84784" y="0"/>
                </a:lnTo>
                <a:lnTo>
                  <a:pt x="31794" y="0"/>
                </a:lnTo>
                <a:cubicBezTo>
                  <a:pt x="20103" y="0"/>
                  <a:pt x="10598" y="9505"/>
                  <a:pt x="10598" y="21196"/>
                </a:cubicBezTo>
                <a:lnTo>
                  <a:pt x="10598" y="148373"/>
                </a:lnTo>
                <a:cubicBezTo>
                  <a:pt x="4736" y="148373"/>
                  <a:pt x="0" y="153109"/>
                  <a:pt x="0" y="158971"/>
                </a:cubicBezTo>
                <a:cubicBezTo>
                  <a:pt x="0" y="164833"/>
                  <a:pt x="4736" y="169569"/>
                  <a:pt x="10598" y="169569"/>
                </a:cubicBezTo>
                <a:lnTo>
                  <a:pt x="84784" y="169569"/>
                </a:lnTo>
                <a:cubicBezTo>
                  <a:pt x="90646" y="169569"/>
                  <a:pt x="95382" y="164833"/>
                  <a:pt x="95382" y="158971"/>
                </a:cubicBezTo>
                <a:lnTo>
                  <a:pt x="95382" y="21196"/>
                </a:lnTo>
                <a:close/>
                <a:moveTo>
                  <a:pt x="52990" y="84784"/>
                </a:moveTo>
                <a:cubicBezTo>
                  <a:pt x="52990" y="78935"/>
                  <a:pt x="57739" y="74186"/>
                  <a:pt x="63588" y="74186"/>
                </a:cubicBezTo>
                <a:cubicBezTo>
                  <a:pt x="69438" y="74186"/>
                  <a:pt x="74186" y="78935"/>
                  <a:pt x="74186" y="84784"/>
                </a:cubicBezTo>
                <a:cubicBezTo>
                  <a:pt x="74186" y="90634"/>
                  <a:pt x="69438" y="95382"/>
                  <a:pt x="63588" y="95382"/>
                </a:cubicBezTo>
                <a:cubicBezTo>
                  <a:pt x="57739" y="95382"/>
                  <a:pt x="52990" y="90634"/>
                  <a:pt x="52990" y="84784"/>
                </a:cubicBezTo>
                <a:close/>
              </a:path>
            </a:pathLst>
          </a:custGeom>
          <a:solidFill>
            <a:srgbClr val="FFFFFF"/>
          </a:solidFill>
          <a:ln/>
        </p:spPr>
      </p:sp>
      <p:sp>
        <p:nvSpPr>
          <p:cNvPr id="34" name="Text 32"/>
          <p:cNvSpPr/>
          <p:nvPr/>
        </p:nvSpPr>
        <p:spPr>
          <a:xfrm>
            <a:off x="949586" y="4468139"/>
            <a:ext cx="1203939" cy="237396"/>
          </a:xfrm>
          <a:prstGeom prst="rect">
            <a:avLst/>
          </a:prstGeom>
          <a:noFill/>
          <a:ln/>
        </p:spPr>
        <p:txBody>
          <a:bodyPr wrap="square" lIns="0" tIns="0" rIns="0" bIns="0" rtlCol="0" anchor="ctr"/>
          <a:lstStyle/>
          <a:p>
            <a:pPr>
              <a:lnSpc>
                <a:spcPct val="120000"/>
              </a:lnSpc>
            </a:pPr>
            <a:r>
              <a:rPr lang="en-US" sz="1335" b="1" dirty="0">
                <a:solidFill>
                  <a:srgbClr val="2A4B43"/>
                </a:solidFill>
                <a:latin typeface="Unna" pitchFamily="34" charset="0"/>
                <a:ea typeface="Unna" pitchFamily="34" charset="-122"/>
                <a:cs typeface="Unna" pitchFamily="34" charset="-120"/>
              </a:rPr>
              <a:t>Ending Jawaban</a:t>
            </a:r>
            <a:endParaRPr lang="en-US" sz="1600" dirty="0"/>
          </a:p>
        </p:txBody>
      </p:sp>
      <p:sp>
        <p:nvSpPr>
          <p:cNvPr id="35" name="Shape 33"/>
          <p:cNvSpPr/>
          <p:nvPr/>
        </p:nvSpPr>
        <p:spPr>
          <a:xfrm>
            <a:off x="449357" y="4892061"/>
            <a:ext cx="5494031" cy="780017"/>
          </a:xfrm>
          <a:custGeom>
            <a:avLst/>
            <a:gdLst/>
            <a:ahLst/>
            <a:cxnLst/>
            <a:rect l="l" t="t" r="r" b="b"/>
            <a:pathLst>
              <a:path w="5494031" h="780017">
                <a:moveTo>
                  <a:pt x="16957" y="0"/>
                </a:moveTo>
                <a:lnTo>
                  <a:pt x="5460115" y="0"/>
                </a:lnTo>
                <a:cubicBezTo>
                  <a:pt x="5478846" y="0"/>
                  <a:pt x="5494031" y="15184"/>
                  <a:pt x="5494031" y="33915"/>
                </a:cubicBezTo>
                <a:lnTo>
                  <a:pt x="5494031" y="746102"/>
                </a:lnTo>
                <a:cubicBezTo>
                  <a:pt x="5494031" y="764832"/>
                  <a:pt x="5478846" y="780017"/>
                  <a:pt x="5460115" y="780017"/>
                </a:cubicBezTo>
                <a:lnTo>
                  <a:pt x="16957" y="780017"/>
                </a:lnTo>
                <a:cubicBezTo>
                  <a:pt x="7592" y="780017"/>
                  <a:pt x="0" y="772425"/>
                  <a:pt x="0" y="763060"/>
                </a:cubicBezTo>
                <a:lnTo>
                  <a:pt x="0" y="16957"/>
                </a:lnTo>
                <a:cubicBezTo>
                  <a:pt x="0" y="7592"/>
                  <a:pt x="7592" y="0"/>
                  <a:pt x="16957" y="0"/>
                </a:cubicBezTo>
                <a:close/>
              </a:path>
            </a:pathLst>
          </a:custGeom>
          <a:solidFill>
            <a:srgbClr val="2A4B43">
              <a:alpha val="5098"/>
            </a:srgbClr>
          </a:solidFill>
          <a:ln/>
        </p:spPr>
      </p:sp>
      <p:sp>
        <p:nvSpPr>
          <p:cNvPr id="36" name="Shape 34"/>
          <p:cNvSpPr/>
          <p:nvPr/>
        </p:nvSpPr>
        <p:spPr>
          <a:xfrm>
            <a:off x="449357" y="4892061"/>
            <a:ext cx="16957" cy="780017"/>
          </a:xfrm>
          <a:custGeom>
            <a:avLst/>
            <a:gdLst/>
            <a:ahLst/>
            <a:cxnLst/>
            <a:rect l="l" t="t" r="r" b="b"/>
            <a:pathLst>
              <a:path w="16957" h="780017">
                <a:moveTo>
                  <a:pt x="16957" y="0"/>
                </a:moveTo>
                <a:lnTo>
                  <a:pt x="16957" y="0"/>
                </a:lnTo>
                <a:lnTo>
                  <a:pt x="16957" y="780017"/>
                </a:lnTo>
                <a:lnTo>
                  <a:pt x="16957" y="780017"/>
                </a:lnTo>
                <a:cubicBezTo>
                  <a:pt x="7592" y="780017"/>
                  <a:pt x="0" y="772425"/>
                  <a:pt x="0" y="763060"/>
                </a:cubicBezTo>
                <a:lnTo>
                  <a:pt x="0" y="16957"/>
                </a:lnTo>
                <a:cubicBezTo>
                  <a:pt x="0" y="7592"/>
                  <a:pt x="7592" y="0"/>
                  <a:pt x="16957" y="0"/>
                </a:cubicBezTo>
                <a:close/>
              </a:path>
            </a:pathLst>
          </a:custGeom>
          <a:solidFill>
            <a:srgbClr val="2A4B43"/>
          </a:solidFill>
          <a:ln/>
        </p:spPr>
      </p:sp>
      <p:sp>
        <p:nvSpPr>
          <p:cNvPr id="37" name="Text 35"/>
          <p:cNvSpPr/>
          <p:nvPr/>
        </p:nvSpPr>
        <p:spPr>
          <a:xfrm>
            <a:off x="525663" y="4959889"/>
            <a:ext cx="5417725" cy="203483"/>
          </a:xfrm>
          <a:prstGeom prst="rect">
            <a:avLst/>
          </a:prstGeom>
          <a:noFill/>
          <a:ln/>
        </p:spPr>
        <p:txBody>
          <a:bodyPr wrap="square" lIns="0" tIns="0" rIns="0" bIns="0" rtlCol="0" anchor="ctr"/>
          <a:lstStyle/>
          <a:p>
            <a:pPr>
              <a:lnSpc>
                <a:spcPct val="130000"/>
              </a:lnSpc>
            </a:pPr>
            <a:r>
              <a:rPr lang="en-US" sz="1068" b="1" dirty="0">
                <a:solidFill>
                  <a:srgbClr val="2A4B43"/>
                </a:solidFill>
                <a:latin typeface="MiSans" pitchFamily="34" charset="0"/>
                <a:ea typeface="MiSans" pitchFamily="34" charset="-122"/>
                <a:cs typeface="MiSans" pitchFamily="34" charset="-120"/>
              </a:rPr>
              <a:t>Untuk membuka diskusi:</a:t>
            </a:r>
            <a:endParaRPr lang="en-US" sz="1600" dirty="0"/>
          </a:p>
        </p:txBody>
      </p:sp>
      <p:sp>
        <p:nvSpPr>
          <p:cNvPr id="38" name="Text 36"/>
          <p:cNvSpPr/>
          <p:nvPr/>
        </p:nvSpPr>
        <p:spPr>
          <a:xfrm>
            <a:off x="525663" y="5197285"/>
            <a:ext cx="5417725" cy="406965"/>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"Ini perspektif saya — tapi saya penasaran apa pendapatmu?" atau "Ada yang punja experience serupa?"</a:t>
            </a:r>
            <a:endParaRPr lang="en-US" sz="1600" dirty="0"/>
          </a:p>
        </p:txBody>
      </p:sp>
      <p:sp>
        <p:nvSpPr>
          <p:cNvPr id="39" name="Shape 37"/>
          <p:cNvSpPr/>
          <p:nvPr/>
        </p:nvSpPr>
        <p:spPr>
          <a:xfrm>
            <a:off x="449357" y="5739905"/>
            <a:ext cx="5494031" cy="780017"/>
          </a:xfrm>
          <a:custGeom>
            <a:avLst/>
            <a:gdLst/>
            <a:ahLst/>
            <a:cxnLst/>
            <a:rect l="l" t="t" r="r" b="b"/>
            <a:pathLst>
              <a:path w="5494031" h="780017">
                <a:moveTo>
                  <a:pt x="16957" y="0"/>
                </a:moveTo>
                <a:lnTo>
                  <a:pt x="5460115" y="0"/>
                </a:lnTo>
                <a:cubicBezTo>
                  <a:pt x="5478846" y="0"/>
                  <a:pt x="5494031" y="15184"/>
                  <a:pt x="5494031" y="33915"/>
                </a:cubicBezTo>
                <a:lnTo>
                  <a:pt x="5494031" y="746102"/>
                </a:lnTo>
                <a:cubicBezTo>
                  <a:pt x="5494031" y="764832"/>
                  <a:pt x="5478846" y="780017"/>
                  <a:pt x="5460115" y="780017"/>
                </a:cubicBezTo>
                <a:lnTo>
                  <a:pt x="16957" y="780017"/>
                </a:lnTo>
                <a:cubicBezTo>
                  <a:pt x="7592" y="780017"/>
                  <a:pt x="0" y="772425"/>
                  <a:pt x="0" y="763060"/>
                </a:cubicBezTo>
                <a:lnTo>
                  <a:pt x="0" y="16957"/>
                </a:lnTo>
                <a:cubicBezTo>
                  <a:pt x="0" y="7592"/>
                  <a:pt x="7592" y="0"/>
                  <a:pt x="16957" y="0"/>
                </a:cubicBezTo>
                <a:close/>
              </a:path>
            </a:pathLst>
          </a:custGeom>
          <a:solidFill>
            <a:srgbClr val="A99F96">
              <a:alpha val="5098"/>
            </a:srgbClr>
          </a:solidFill>
          <a:ln/>
        </p:spPr>
      </p:sp>
      <p:sp>
        <p:nvSpPr>
          <p:cNvPr id="40" name="Shape 38"/>
          <p:cNvSpPr/>
          <p:nvPr/>
        </p:nvSpPr>
        <p:spPr>
          <a:xfrm>
            <a:off x="449357" y="5739905"/>
            <a:ext cx="16957" cy="780017"/>
          </a:xfrm>
          <a:custGeom>
            <a:avLst/>
            <a:gdLst/>
            <a:ahLst/>
            <a:cxnLst/>
            <a:rect l="l" t="t" r="r" b="b"/>
            <a:pathLst>
              <a:path w="16957" h="780017">
                <a:moveTo>
                  <a:pt x="16957" y="0"/>
                </a:moveTo>
                <a:lnTo>
                  <a:pt x="16957" y="0"/>
                </a:lnTo>
                <a:lnTo>
                  <a:pt x="16957" y="780017"/>
                </a:lnTo>
                <a:lnTo>
                  <a:pt x="16957" y="780017"/>
                </a:lnTo>
                <a:cubicBezTo>
                  <a:pt x="7592" y="780017"/>
                  <a:pt x="0" y="772425"/>
                  <a:pt x="0" y="763060"/>
                </a:cubicBezTo>
                <a:lnTo>
                  <a:pt x="0" y="16957"/>
                </a:lnTo>
                <a:cubicBezTo>
                  <a:pt x="0" y="7592"/>
                  <a:pt x="7592" y="0"/>
                  <a:pt x="16957" y="0"/>
                </a:cubicBezTo>
                <a:close/>
              </a:path>
            </a:pathLst>
          </a:custGeom>
          <a:solidFill>
            <a:srgbClr val="A99F96"/>
          </a:solidFill>
          <a:ln/>
        </p:spPr>
      </p:sp>
      <p:sp>
        <p:nvSpPr>
          <p:cNvPr id="41" name="Text 39"/>
          <p:cNvSpPr/>
          <p:nvPr/>
        </p:nvSpPr>
        <p:spPr>
          <a:xfrm>
            <a:off x="525663" y="5807733"/>
            <a:ext cx="5417725" cy="203483"/>
          </a:xfrm>
          <a:prstGeom prst="rect">
            <a:avLst/>
          </a:prstGeom>
          <a:noFill/>
          <a:ln/>
        </p:spPr>
        <p:txBody>
          <a:bodyPr wrap="square" lIns="0" tIns="0" rIns="0" bIns="0" rtlCol="0" anchor="ctr"/>
          <a:lstStyle/>
          <a:p>
            <a:pPr>
              <a:lnSpc>
                <a:spcPct val="130000"/>
              </a:lnSpc>
            </a:pPr>
            <a:r>
              <a:rPr lang="en-US" sz="1068" b="1" dirty="0">
                <a:solidFill>
                  <a:srgbClr val="A99F96"/>
                </a:solidFill>
                <a:latin typeface="MiSans" pitchFamily="34" charset="0"/>
                <a:ea typeface="MiSans" pitchFamily="34" charset="-122"/>
                <a:cs typeface="MiSans" pitchFamily="34" charset="-120"/>
              </a:rPr>
              <a:t>Untuk menutup topik:</a:t>
            </a:r>
            <a:endParaRPr lang="en-US" sz="1600" dirty="0"/>
          </a:p>
        </p:txBody>
      </p:sp>
      <p:sp>
        <p:nvSpPr>
          <p:cNvPr id="42" name="Text 40"/>
          <p:cNvSpPr/>
          <p:nvPr/>
        </p:nvSpPr>
        <p:spPr>
          <a:xfrm>
            <a:off x="525663" y="6045129"/>
            <a:ext cx="5417725" cy="406965"/>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"Itu yang bisa saya share — happy to discuss more offline kalau tertarik." atau "Next question?"</a:t>
            </a:r>
            <a:endParaRPr lang="en-US" sz="1600" dirty="0"/>
          </a:p>
        </p:txBody>
      </p:sp>
      <p:sp>
        <p:nvSpPr>
          <p:cNvPr id="43" name="Shape 41"/>
          <p:cNvSpPr/>
          <p:nvPr/>
        </p:nvSpPr>
        <p:spPr>
          <a:xfrm>
            <a:off x="6147798" y="4281613"/>
            <a:ext cx="5705992" cy="2577446"/>
          </a:xfrm>
          <a:custGeom>
            <a:avLst/>
            <a:gdLst/>
            <a:ahLst/>
            <a:cxnLst/>
            <a:rect l="l" t="t" r="r" b="b"/>
            <a:pathLst>
              <a:path w="5705992" h="2577446">
                <a:moveTo>
                  <a:pt x="67838" y="0"/>
                </a:moveTo>
                <a:lnTo>
                  <a:pt x="5638153" y="0"/>
                </a:lnTo>
                <a:cubicBezTo>
                  <a:pt x="5675619" y="0"/>
                  <a:pt x="5705992" y="30372"/>
                  <a:pt x="5705992" y="67838"/>
                </a:cubicBezTo>
                <a:lnTo>
                  <a:pt x="5705992" y="2509608"/>
                </a:lnTo>
                <a:cubicBezTo>
                  <a:pt x="5705992" y="2547074"/>
                  <a:pt x="5675619" y="2577446"/>
                  <a:pt x="5638153" y="2577446"/>
                </a:cubicBezTo>
                <a:lnTo>
                  <a:pt x="67838" y="2577446"/>
                </a:lnTo>
                <a:cubicBezTo>
                  <a:pt x="30372" y="2577446"/>
                  <a:pt x="0" y="2547074"/>
                  <a:pt x="0" y="2509608"/>
                </a:cubicBezTo>
                <a:lnTo>
                  <a:pt x="0" y="67838"/>
                </a:lnTo>
                <a:cubicBezTo>
                  <a:pt x="0" y="30397"/>
                  <a:pt x="30397" y="0"/>
                  <a:pt x="67838" y="0"/>
                </a:cubicBezTo>
                <a:close/>
              </a:path>
            </a:pathLst>
          </a:custGeom>
          <a:solidFill>
            <a:srgbClr val="FFFFFF"/>
          </a:solidFill>
          <a:ln/>
          <a:effectLst>
            <a:outerShdw sx="100000" sy="100000" kx="0" ky="0" algn="bl" rotWithShape="0" blurRad="25435" dist="8478" dir="5400000">
              <a:srgbClr val="000000">
                <a:alpha val="10196"/>
              </a:srgbClr>
            </a:outerShdw>
          </a:effectLst>
        </p:spPr>
      </p:sp>
      <p:sp>
        <p:nvSpPr>
          <p:cNvPr id="44" name="Shape 42"/>
          <p:cNvSpPr/>
          <p:nvPr/>
        </p:nvSpPr>
        <p:spPr>
          <a:xfrm>
            <a:off x="6249539" y="4383355"/>
            <a:ext cx="406965" cy="406965"/>
          </a:xfrm>
          <a:custGeom>
            <a:avLst/>
            <a:gdLst/>
            <a:ahLst/>
            <a:cxnLst/>
            <a:rect l="l" t="t" r="r" b="b"/>
            <a:pathLst>
              <a:path w="406965" h="406965">
                <a:moveTo>
                  <a:pt x="203483" y="0"/>
                </a:moveTo>
                <a:lnTo>
                  <a:pt x="203483" y="0"/>
                </a:lnTo>
                <a:cubicBezTo>
                  <a:pt x="315863" y="0"/>
                  <a:pt x="406965" y="91102"/>
                  <a:pt x="406965" y="203483"/>
                </a:cubicBezTo>
                <a:lnTo>
                  <a:pt x="406965" y="203483"/>
                </a:lnTo>
                <a:cubicBezTo>
                  <a:pt x="406965" y="315863"/>
                  <a:pt x="315863" y="406965"/>
                  <a:pt x="203483" y="406965"/>
                </a:cubicBezTo>
                <a:lnTo>
                  <a:pt x="203483" y="406965"/>
                </a:lnTo>
                <a:cubicBezTo>
                  <a:pt x="91102" y="406965"/>
                  <a:pt x="0" y="315863"/>
                  <a:pt x="0" y="203483"/>
                </a:cubicBezTo>
                <a:lnTo>
                  <a:pt x="0" y="203483"/>
                </a:lnTo>
                <a:cubicBezTo>
                  <a:pt x="0" y="91102"/>
                  <a:pt x="91102" y="0"/>
                  <a:pt x="203483" y="0"/>
                </a:cubicBezTo>
                <a:close/>
              </a:path>
            </a:pathLst>
          </a:custGeom>
          <a:solidFill>
            <a:srgbClr val="2A4B43"/>
          </a:solidFill>
          <a:ln/>
        </p:spPr>
      </p:sp>
      <p:sp>
        <p:nvSpPr>
          <p:cNvPr id="45" name="Shape 43"/>
          <p:cNvSpPr/>
          <p:nvPr/>
        </p:nvSpPr>
        <p:spPr>
          <a:xfrm>
            <a:off x="6357639" y="4502053"/>
            <a:ext cx="190765" cy="169569"/>
          </a:xfrm>
          <a:custGeom>
            <a:avLst/>
            <a:gdLst/>
            <a:ahLst/>
            <a:cxnLst/>
            <a:rect l="l" t="t" r="r" b="b"/>
            <a:pathLst>
              <a:path w="190765" h="169569">
                <a:moveTo>
                  <a:pt x="95382" y="10598"/>
                </a:moveTo>
                <a:cubicBezTo>
                  <a:pt x="68622" y="10598"/>
                  <a:pt x="47194" y="22786"/>
                  <a:pt x="31595" y="37292"/>
                </a:cubicBezTo>
                <a:cubicBezTo>
                  <a:pt x="16096" y="51699"/>
                  <a:pt x="5730" y="68887"/>
                  <a:pt x="795" y="80711"/>
                </a:cubicBezTo>
                <a:cubicBezTo>
                  <a:pt x="-298" y="83327"/>
                  <a:pt x="-298" y="86242"/>
                  <a:pt x="795" y="88858"/>
                </a:cubicBezTo>
                <a:cubicBezTo>
                  <a:pt x="5730" y="100682"/>
                  <a:pt x="16096" y="117903"/>
                  <a:pt x="31595" y="132277"/>
                </a:cubicBezTo>
                <a:cubicBezTo>
                  <a:pt x="47194" y="146750"/>
                  <a:pt x="68622" y="158971"/>
                  <a:pt x="95382" y="158971"/>
                </a:cubicBezTo>
                <a:cubicBezTo>
                  <a:pt x="122143" y="158971"/>
                  <a:pt x="143570" y="146783"/>
                  <a:pt x="159170" y="132277"/>
                </a:cubicBezTo>
                <a:cubicBezTo>
                  <a:pt x="174669" y="117870"/>
                  <a:pt x="185035" y="100682"/>
                  <a:pt x="189970" y="88858"/>
                </a:cubicBezTo>
                <a:cubicBezTo>
                  <a:pt x="191063" y="86242"/>
                  <a:pt x="191063" y="83327"/>
                  <a:pt x="189970" y="80711"/>
                </a:cubicBezTo>
                <a:cubicBezTo>
                  <a:pt x="185035" y="68887"/>
                  <a:pt x="174669" y="51666"/>
                  <a:pt x="159170" y="37292"/>
                </a:cubicBezTo>
                <a:cubicBezTo>
                  <a:pt x="143570" y="22819"/>
                  <a:pt x="122143" y="10598"/>
                  <a:pt x="95382" y="10598"/>
                </a:cubicBezTo>
                <a:close/>
                <a:moveTo>
                  <a:pt x="47691" y="84784"/>
                </a:moveTo>
                <a:cubicBezTo>
                  <a:pt x="47691" y="58463"/>
                  <a:pt x="69061" y="37093"/>
                  <a:pt x="95382" y="37093"/>
                </a:cubicBezTo>
                <a:cubicBezTo>
                  <a:pt x="121704" y="37093"/>
                  <a:pt x="143074" y="58463"/>
                  <a:pt x="143074" y="84784"/>
                </a:cubicBezTo>
                <a:cubicBezTo>
                  <a:pt x="143074" y="111106"/>
                  <a:pt x="121704" y="132476"/>
                  <a:pt x="95382" y="132476"/>
                </a:cubicBezTo>
                <a:cubicBezTo>
                  <a:pt x="69061" y="132476"/>
                  <a:pt x="47691" y="111106"/>
                  <a:pt x="47691" y="84784"/>
                </a:cubicBezTo>
                <a:close/>
                <a:moveTo>
                  <a:pt x="95382" y="63588"/>
                </a:moveTo>
                <a:cubicBezTo>
                  <a:pt x="95382" y="75279"/>
                  <a:pt x="85877" y="84784"/>
                  <a:pt x="74186" y="84784"/>
                </a:cubicBezTo>
                <a:cubicBezTo>
                  <a:pt x="70378" y="84784"/>
                  <a:pt x="66801" y="83791"/>
                  <a:pt x="63688" y="82002"/>
                </a:cubicBezTo>
                <a:cubicBezTo>
                  <a:pt x="63356" y="85612"/>
                  <a:pt x="63655" y="89322"/>
                  <a:pt x="64648" y="92998"/>
                </a:cubicBezTo>
                <a:cubicBezTo>
                  <a:pt x="69185" y="109955"/>
                  <a:pt x="86639" y="120023"/>
                  <a:pt x="103596" y="115486"/>
                </a:cubicBezTo>
                <a:cubicBezTo>
                  <a:pt x="120553" y="110948"/>
                  <a:pt x="130621" y="93495"/>
                  <a:pt x="126084" y="76538"/>
                </a:cubicBezTo>
                <a:cubicBezTo>
                  <a:pt x="122043" y="61402"/>
                  <a:pt x="107703" y="51765"/>
                  <a:pt x="92600" y="53090"/>
                </a:cubicBezTo>
                <a:cubicBezTo>
                  <a:pt x="94356" y="56170"/>
                  <a:pt x="95382" y="59747"/>
                  <a:pt x="95382" y="63588"/>
                </a:cubicBezTo>
                <a:close/>
              </a:path>
            </a:pathLst>
          </a:custGeom>
          <a:solidFill>
            <a:srgbClr val="FFFFFF"/>
          </a:solidFill>
          <a:ln/>
        </p:spPr>
      </p:sp>
      <p:sp>
        <p:nvSpPr>
          <p:cNvPr id="46" name="Text 44"/>
          <p:cNvSpPr/>
          <p:nvPr/>
        </p:nvSpPr>
        <p:spPr>
          <a:xfrm>
            <a:off x="6758246" y="4468139"/>
            <a:ext cx="1297202" cy="237396"/>
          </a:xfrm>
          <a:prstGeom prst="rect">
            <a:avLst/>
          </a:prstGeom>
          <a:noFill/>
          <a:ln/>
        </p:spPr>
        <p:txBody>
          <a:bodyPr wrap="square" lIns="0" tIns="0" rIns="0" bIns="0" rtlCol="0" anchor="ctr"/>
          <a:lstStyle/>
          <a:p>
            <a:pPr>
              <a:lnSpc>
                <a:spcPct val="120000"/>
              </a:lnSpc>
            </a:pPr>
            <a:r>
              <a:rPr lang="en-US" sz="1335" b="1" dirty="0">
                <a:solidFill>
                  <a:srgbClr val="2A4B43"/>
                </a:solidFill>
                <a:latin typeface="Unna" pitchFamily="34" charset="0"/>
                <a:ea typeface="Unna" pitchFamily="34" charset="-122"/>
                <a:cs typeface="Unna" pitchFamily="34" charset="-120"/>
              </a:rPr>
              <a:t>Reading Audience</a:t>
            </a:r>
            <a:endParaRPr lang="en-US" sz="1600" dirty="0"/>
          </a:p>
        </p:txBody>
      </p:sp>
      <p:sp>
        <p:nvSpPr>
          <p:cNvPr id="47" name="Shape 45"/>
          <p:cNvSpPr/>
          <p:nvPr/>
        </p:nvSpPr>
        <p:spPr>
          <a:xfrm>
            <a:off x="6249539" y="4892061"/>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48" name="Text 46"/>
          <p:cNvSpPr/>
          <p:nvPr/>
        </p:nvSpPr>
        <p:spPr>
          <a:xfrm>
            <a:off x="6317367" y="4959889"/>
            <a:ext cx="5434682" cy="203483"/>
          </a:xfrm>
          <a:prstGeom prst="rect">
            <a:avLst/>
          </a:prstGeom>
          <a:noFill/>
          <a:ln/>
        </p:spPr>
        <p:txBody>
          <a:bodyPr wrap="square" lIns="0" tIns="0" rIns="0" bIns="0" rtlCol="0" anchor="ctr"/>
          <a:lstStyle/>
          <a:p>
            <a:pPr>
              <a:lnSpc>
                <a:spcPct val="130000"/>
              </a:lnSpc>
            </a:pPr>
            <a:r>
              <a:rPr lang="en-US" sz="1068" b="1" dirty="0">
                <a:solidFill>
                  <a:srgbClr val="2A4B43"/>
                </a:solidFill>
                <a:latin typeface="MiSans" pitchFamily="34" charset="0"/>
                <a:ea typeface="MiSans" pitchFamily="34" charset="-122"/>
                <a:cs typeface="MiSans" pitchFamily="34" charset="-120"/>
              </a:rPr>
              <a:t>Mereka mengangguk dan note-taking →</a:t>
            </a:r>
            <a:endParaRPr lang="en-US" sz="1600" dirty="0"/>
          </a:p>
        </p:txBody>
      </p:sp>
      <p:sp>
        <p:nvSpPr>
          <p:cNvPr id="49" name="Text 47"/>
          <p:cNvSpPr/>
          <p:nvPr/>
        </p:nvSpPr>
        <p:spPr>
          <a:xfrm>
            <a:off x="6317367" y="5197285"/>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Good, continue dengan depth yang sama</a:t>
            </a:r>
            <a:endParaRPr lang="en-US" sz="1600" dirty="0"/>
          </a:p>
        </p:txBody>
      </p:sp>
      <p:sp>
        <p:nvSpPr>
          <p:cNvPr id="50" name="Shape 48"/>
          <p:cNvSpPr/>
          <p:nvPr/>
        </p:nvSpPr>
        <p:spPr>
          <a:xfrm>
            <a:off x="6249539" y="5536423"/>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51" name="Text 49"/>
          <p:cNvSpPr/>
          <p:nvPr/>
        </p:nvSpPr>
        <p:spPr>
          <a:xfrm>
            <a:off x="6317367" y="5604250"/>
            <a:ext cx="5434682" cy="203483"/>
          </a:xfrm>
          <a:prstGeom prst="rect">
            <a:avLst/>
          </a:prstGeom>
          <a:noFill/>
          <a:ln/>
        </p:spPr>
        <p:txBody>
          <a:bodyPr wrap="square" lIns="0" tIns="0" rIns="0" bIns="0" rtlCol="0" anchor="ctr"/>
          <a:lstStyle/>
          <a:p>
            <a:pPr>
              <a:lnSpc>
                <a:spcPct val="130000"/>
              </a:lnSpc>
            </a:pPr>
            <a:r>
              <a:rPr lang="en-US" sz="1068" b="1" dirty="0">
                <a:solidFill>
                  <a:srgbClr val="A99F96"/>
                </a:solidFill>
                <a:latin typeface="MiSans" pitchFamily="34" charset="0"/>
                <a:ea typeface="MiSans" pitchFamily="34" charset="-122"/>
                <a:cs typeface="MiSans" pitchFamily="34" charset="-120"/>
              </a:rPr>
              <a:t>Mereka lihat HP atau berbicara →</a:t>
            </a:r>
            <a:endParaRPr lang="en-US" sz="1600" dirty="0"/>
          </a:p>
        </p:txBody>
      </p:sp>
      <p:sp>
        <p:nvSpPr>
          <p:cNvPr id="52" name="Text 50"/>
          <p:cNvSpPr/>
          <p:nvPr/>
        </p:nvSpPr>
        <p:spPr>
          <a:xfrm>
            <a:off x="6317367" y="5841647"/>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Wrap up cepat, move to next question</a:t>
            </a:r>
            <a:endParaRPr lang="en-US" sz="1600" dirty="0"/>
          </a:p>
        </p:txBody>
      </p:sp>
      <p:sp>
        <p:nvSpPr>
          <p:cNvPr id="53" name="Shape 51"/>
          <p:cNvSpPr/>
          <p:nvPr/>
        </p:nvSpPr>
        <p:spPr>
          <a:xfrm>
            <a:off x="6249539" y="6180784"/>
            <a:ext cx="5502509" cy="576534"/>
          </a:xfrm>
          <a:custGeom>
            <a:avLst/>
            <a:gdLst/>
            <a:ahLst/>
            <a:cxnLst/>
            <a:rect l="l" t="t" r="r" b="b"/>
            <a:pathLst>
              <a:path w="5502509" h="576534">
                <a:moveTo>
                  <a:pt x="33912" y="0"/>
                </a:moveTo>
                <a:lnTo>
                  <a:pt x="5468597" y="0"/>
                </a:lnTo>
                <a:cubicBezTo>
                  <a:pt x="5487326" y="0"/>
                  <a:pt x="5502509" y="15183"/>
                  <a:pt x="5502509" y="33912"/>
                </a:cubicBezTo>
                <a:lnTo>
                  <a:pt x="5502509" y="542622"/>
                </a:lnTo>
                <a:cubicBezTo>
                  <a:pt x="5502509" y="561351"/>
                  <a:pt x="5487326" y="576534"/>
                  <a:pt x="5468597" y="576534"/>
                </a:cubicBezTo>
                <a:lnTo>
                  <a:pt x="33912" y="576534"/>
                </a:lnTo>
                <a:cubicBezTo>
                  <a:pt x="15183" y="576534"/>
                  <a:pt x="0" y="561351"/>
                  <a:pt x="0" y="542622"/>
                </a:cubicBezTo>
                <a:lnTo>
                  <a:pt x="0" y="33912"/>
                </a:lnTo>
                <a:cubicBezTo>
                  <a:pt x="0" y="15195"/>
                  <a:pt x="15195" y="0"/>
                  <a:pt x="33912" y="0"/>
                </a:cubicBezTo>
                <a:close/>
              </a:path>
            </a:pathLst>
          </a:custGeom>
          <a:solidFill>
            <a:srgbClr val="F8F5F2"/>
          </a:solidFill>
          <a:ln/>
        </p:spPr>
      </p:sp>
      <p:sp>
        <p:nvSpPr>
          <p:cNvPr id="54" name="Text 52"/>
          <p:cNvSpPr/>
          <p:nvPr/>
        </p:nvSpPr>
        <p:spPr>
          <a:xfrm>
            <a:off x="6317367" y="6248612"/>
            <a:ext cx="5434682" cy="203483"/>
          </a:xfrm>
          <a:prstGeom prst="rect">
            <a:avLst/>
          </a:prstGeom>
          <a:noFill/>
          <a:ln/>
        </p:spPr>
        <p:txBody>
          <a:bodyPr wrap="square" lIns="0" tIns="0" rIns="0" bIns="0" rtlCol="0" anchor="ctr"/>
          <a:lstStyle/>
          <a:p>
            <a:pPr>
              <a:lnSpc>
                <a:spcPct val="130000"/>
              </a:lnSpc>
            </a:pPr>
            <a:r>
              <a:rPr lang="en-US" sz="1068" b="1" dirty="0">
                <a:solidFill>
                  <a:srgbClr val="C77D4A"/>
                </a:solidFill>
                <a:latin typeface="MiSans" pitchFamily="34" charset="0"/>
                <a:ea typeface="MiSans" pitchFamily="34" charset="-122"/>
                <a:cs typeface="MiSans" pitchFamily="34" charset="-120"/>
              </a:rPr>
              <a:t>Mereka bertanya follow-up →</a:t>
            </a:r>
            <a:endParaRPr lang="en-US" sz="1600" dirty="0"/>
          </a:p>
        </p:txBody>
      </p:sp>
      <p:sp>
        <p:nvSpPr>
          <p:cNvPr id="55" name="Text 53"/>
          <p:cNvSpPr/>
          <p:nvPr/>
        </p:nvSpPr>
        <p:spPr>
          <a:xfrm>
            <a:off x="6317367" y="6486008"/>
            <a:ext cx="5434682" cy="203483"/>
          </a:xfrm>
          <a:prstGeom prst="rect">
            <a:avLst/>
          </a:prstGeom>
          <a:noFill/>
          <a:ln/>
        </p:spPr>
        <p:txBody>
          <a:bodyPr wrap="square" lIns="0" tIns="0" rIns="0" bIns="0" rtlCol="0" anchor="ctr"/>
          <a:lstStyle/>
          <a:p>
            <a:pPr>
              <a:lnSpc>
                <a:spcPct val="130000"/>
              </a:lnSpc>
            </a:pPr>
            <a:r>
              <a:rPr lang="en-US" sz="1068" dirty="0">
                <a:solidFill>
                  <a:srgbClr val="3D352E">
                    <a:alpha val="80000"/>
                  </a:srgbClr>
                </a:solidFill>
                <a:latin typeface="MiSans" pitchFamily="34" charset="0"/>
                <a:ea typeface="MiSans" pitchFamily="34" charset="-122"/>
                <a:cs typeface="MiSans" pitchFamily="34" charset="-120"/>
              </a:rPr>
              <a:t>Interest tinggi, bisa elaborate lebih</a:t>
            </a:r>
            <a:endParaRPr lang="en-US" sz="1600" dirty="0"/>
          </a:p>
        </p:txBody>
      </p:sp>
    </p:spTree>
  </p:cSld>
  <p:clrMapOvr>
    <a:masterClrMapping/>
  </p:clrMapOvr>
  <p:transition>
    <p:fade/>
    <p:spd val="med"/>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5F2"/>
        </a:solidFill>
      </p:bgPr>
    </p:bg>
    <p:spTree>
      <p:nvGrpSpPr>
        <p:cNvPr id="1" name=""/>
        <p:cNvGrpSpPr/>
        <p:nvPr/>
      </p:nvGrpSpPr>
      <p:grpSpPr>
        <a:xfrm>
          <a:off x="0" y="0"/>
          <a:ext cx="0" cy="0"/>
          <a:chOff x="0" y="0"/>
          <a:chExt cx="0" cy="0"/>
        </a:xfrm>
      </p:grpSpPr>
      <p:pic>
        <p:nvPicPr>
          <p:cNvPr id="2" name="Image 0" descr="https://kimi-web-img.moonshot.cn/img/photos.smugmug.com/b9bf6add0dfc36612eea012c7b4adc25a706126b.jpg">    </p:cNvPr>
          <p:cNvPicPr>
            <a:picLocks noChangeAspect="1"/>
          </p:cNvPicPr>
          <p:nvPr/>
        </p:nvPicPr>
        <p:blipFill>
          <a:blip r:embed="rId1"/>
          <a:srcRect l="0" r="0" t="31250" b="31250"/>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2A4B43">
                  <a:alpha val="85000"/>
                </a:srgbClr>
              </a:gs>
              <a:gs pos="50000">
                <a:srgbClr val="2A4B43">
                  <a:alpha val="70000"/>
                </a:srgbClr>
              </a:gs>
              <a:gs pos="100000">
                <a:srgbClr val="2A4B43">
                  <a:alpha val="50000"/>
                </a:srgbClr>
              </a:gs>
            </a:gsLst>
            <a:lin ang="2700000" scaled="1"/>
          </a:gradFill>
          <a:ln/>
        </p:spPr>
      </p:sp>
      <p:sp>
        <p:nvSpPr>
          <p:cNvPr id="4" name="Shape 1"/>
          <p:cNvSpPr/>
          <p:nvPr/>
        </p:nvSpPr>
        <p:spPr>
          <a:xfrm>
            <a:off x="5714926" y="121444"/>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C77D4A"/>
          </a:solidFill>
          <a:ln/>
        </p:spPr>
      </p:sp>
      <p:sp>
        <p:nvSpPr>
          <p:cNvPr id="5" name="Shape 2"/>
          <p:cNvSpPr/>
          <p:nvPr/>
        </p:nvSpPr>
        <p:spPr>
          <a:xfrm>
            <a:off x="5924476" y="330994"/>
            <a:ext cx="342900" cy="342900"/>
          </a:xfrm>
          <a:custGeom>
            <a:avLst/>
            <a:gdLst/>
            <a:ahLst/>
            <a:cxnLst/>
            <a:rect l="l" t="t" r="r" b="b"/>
            <a:pathLst>
              <a:path w="342900" h="342900">
                <a:moveTo>
                  <a:pt x="161404" y="58333"/>
                </a:moveTo>
                <a:lnTo>
                  <a:pt x="171450" y="72197"/>
                </a:lnTo>
                <a:lnTo>
                  <a:pt x="181496" y="58333"/>
                </a:lnTo>
                <a:cubicBezTo>
                  <a:pt x="198239" y="35161"/>
                  <a:pt x="225162" y="21431"/>
                  <a:pt x="253759" y="21431"/>
                </a:cubicBezTo>
                <a:cubicBezTo>
                  <a:pt x="302984" y="21431"/>
                  <a:pt x="342900" y="61347"/>
                  <a:pt x="342900" y="110572"/>
                </a:cubicBezTo>
                <a:lnTo>
                  <a:pt x="342900" y="112313"/>
                </a:lnTo>
                <a:cubicBezTo>
                  <a:pt x="342900" y="187456"/>
                  <a:pt x="249205" y="274722"/>
                  <a:pt x="200315" y="312026"/>
                </a:cubicBezTo>
                <a:cubicBezTo>
                  <a:pt x="192011" y="318321"/>
                  <a:pt x="181831" y="321469"/>
                  <a:pt x="171450" y="321469"/>
                </a:cubicBezTo>
                <a:cubicBezTo>
                  <a:pt x="161069" y="321469"/>
                  <a:pt x="150822" y="318388"/>
                  <a:pt x="142585" y="312026"/>
                </a:cubicBezTo>
                <a:cubicBezTo>
                  <a:pt x="93695" y="274722"/>
                  <a:pt x="0" y="187456"/>
                  <a:pt x="0" y="112313"/>
                </a:cubicBezTo>
                <a:lnTo>
                  <a:pt x="0" y="110572"/>
                </a:lnTo>
                <a:cubicBezTo>
                  <a:pt x="0" y="61347"/>
                  <a:pt x="39916" y="21431"/>
                  <a:pt x="89141" y="21431"/>
                </a:cubicBezTo>
                <a:cubicBezTo>
                  <a:pt x="117738" y="21431"/>
                  <a:pt x="144661" y="35161"/>
                  <a:pt x="161404" y="58333"/>
                </a:cubicBezTo>
                <a:close/>
              </a:path>
            </a:pathLst>
          </a:custGeom>
          <a:solidFill>
            <a:srgbClr val="FFFFFF"/>
          </a:solidFill>
          <a:ln/>
        </p:spPr>
      </p:sp>
      <p:sp>
        <p:nvSpPr>
          <p:cNvPr id="6" name="Text 3"/>
          <p:cNvSpPr/>
          <p:nvPr/>
        </p:nvSpPr>
        <p:spPr>
          <a:xfrm>
            <a:off x="4273153" y="1112044"/>
            <a:ext cx="3648075" cy="1428750"/>
          </a:xfrm>
          <a:prstGeom prst="rect">
            <a:avLst/>
          </a:prstGeom>
          <a:noFill/>
          <a:ln/>
        </p:spPr>
        <p:txBody>
          <a:bodyPr wrap="square" lIns="0" tIns="0" rIns="0" bIns="0" rtlCol="0" anchor="ctr"/>
          <a:lstStyle/>
          <a:p>
            <a:pPr algn="ctr">
              <a:lnSpc>
                <a:spcPct val="100000"/>
              </a:lnSpc>
            </a:pPr>
            <a:r>
              <a:rPr lang="en-US" sz="4500" b="1" dirty="0">
                <a:solidFill>
                  <a:srgbClr val="F8F5F2"/>
                </a:solidFill>
                <a:latin typeface="Unna" pitchFamily="34" charset="0"/>
                <a:ea typeface="Unna" pitchFamily="34" charset="-122"/>
                <a:cs typeface="Unna" pitchFamily="34" charset="-120"/>
              </a:rPr>
              <a:t>Masuk dengan</a:t>
            </a:r>
            <a:endParaRPr lang="en-US" sz="1600" dirty="0"/>
          </a:p>
          <a:p>
            <a:pPr algn="ctr">
              <a:lnSpc>
                <a:spcPct val="100000"/>
              </a:lnSpc>
            </a:pPr>
            <a:r>
              <a:rPr lang="en-US" sz="4500" b="1" dirty="0">
                <a:solidFill>
                  <a:srgbClr val="F8F5F2"/>
                </a:solidFill>
                <a:latin typeface="Unna" pitchFamily="34" charset="0"/>
                <a:ea typeface="Unna" pitchFamily="34" charset="-122"/>
                <a:cs typeface="Unna" pitchFamily="34" charset="-120"/>
              </a:rPr>
              <a:t>Kepala Jernih</a:t>
            </a:r>
            <a:endParaRPr lang="en-US" sz="1600" dirty="0"/>
          </a:p>
        </p:txBody>
      </p:sp>
      <p:sp>
        <p:nvSpPr>
          <p:cNvPr id="7" name="Shape 4"/>
          <p:cNvSpPr/>
          <p:nvPr/>
        </p:nvSpPr>
        <p:spPr>
          <a:xfrm>
            <a:off x="5638726" y="2693194"/>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C77D4A"/>
          </a:solidFill>
          <a:ln/>
        </p:spPr>
      </p:sp>
      <p:sp>
        <p:nvSpPr>
          <p:cNvPr id="8" name="Text 5"/>
          <p:cNvSpPr/>
          <p:nvPr/>
        </p:nvSpPr>
        <p:spPr>
          <a:xfrm>
            <a:off x="2381250" y="3188494"/>
            <a:ext cx="7429500" cy="371475"/>
          </a:xfrm>
          <a:prstGeom prst="rect">
            <a:avLst/>
          </a:prstGeom>
          <a:noFill/>
          <a:ln/>
        </p:spPr>
        <p:txBody>
          <a:bodyPr wrap="square" lIns="0" tIns="0" rIns="0" bIns="0" rtlCol="0" anchor="ctr"/>
          <a:lstStyle/>
          <a:p>
            <a:pPr algn="ctr">
              <a:lnSpc>
                <a:spcPct val="140000"/>
              </a:lnSpc>
            </a:pPr>
            <a:r>
              <a:rPr lang="en-US" sz="1800" dirty="0">
                <a:solidFill>
                  <a:srgbClr val="F8F5F2"/>
                </a:solidFill>
                <a:latin typeface="MiSans" pitchFamily="34" charset="0"/>
                <a:ea typeface="MiSans" pitchFamily="34" charset="-122"/>
                <a:cs typeface="MiSans" pitchFamily="34" charset="-120"/>
              </a:rPr>
              <a:t>Kamu sudah memikirkan ini semua jauh sebelum ditanya.</a:t>
            </a:r>
            <a:endParaRPr lang="en-US" sz="1600" dirty="0"/>
          </a:p>
        </p:txBody>
      </p:sp>
      <p:sp>
        <p:nvSpPr>
          <p:cNvPr id="9" name="Shape 6"/>
          <p:cNvSpPr/>
          <p:nvPr/>
        </p:nvSpPr>
        <p:spPr>
          <a:xfrm>
            <a:off x="2438400" y="3712369"/>
            <a:ext cx="7315200" cy="2152650"/>
          </a:xfrm>
          <a:custGeom>
            <a:avLst/>
            <a:gdLst/>
            <a:ahLst/>
            <a:cxnLst/>
            <a:rect l="l" t="t" r="r" b="b"/>
            <a:pathLst>
              <a:path w="7315200" h="2152650">
                <a:moveTo>
                  <a:pt x="76204" y="0"/>
                </a:moveTo>
                <a:lnTo>
                  <a:pt x="7238996" y="0"/>
                </a:lnTo>
                <a:cubicBezTo>
                  <a:pt x="7281082" y="0"/>
                  <a:pt x="7315200" y="34118"/>
                  <a:pt x="7315200" y="76204"/>
                </a:cubicBezTo>
                <a:lnTo>
                  <a:pt x="7315200" y="2076446"/>
                </a:lnTo>
                <a:cubicBezTo>
                  <a:pt x="7315200" y="2118532"/>
                  <a:pt x="7281082" y="2152650"/>
                  <a:pt x="7238996" y="2152650"/>
                </a:cubicBezTo>
                <a:lnTo>
                  <a:pt x="76204" y="2152650"/>
                </a:lnTo>
                <a:cubicBezTo>
                  <a:pt x="34118" y="2152650"/>
                  <a:pt x="0" y="2118532"/>
                  <a:pt x="0" y="2076446"/>
                </a:cubicBezTo>
                <a:lnTo>
                  <a:pt x="0" y="76204"/>
                </a:lnTo>
                <a:cubicBezTo>
                  <a:pt x="0" y="34146"/>
                  <a:pt x="34146" y="0"/>
                  <a:pt x="76204" y="0"/>
                </a:cubicBezTo>
                <a:close/>
              </a:path>
            </a:pathLst>
          </a:custGeom>
          <a:solidFill>
            <a:srgbClr val="FFFFFF">
              <a:alpha val="10196"/>
            </a:srgbClr>
          </a:solidFill>
          <a:ln/>
        </p:spPr>
      </p:sp>
      <p:sp>
        <p:nvSpPr>
          <p:cNvPr id="10" name="Text 7"/>
          <p:cNvSpPr/>
          <p:nvPr/>
        </p:nvSpPr>
        <p:spPr>
          <a:xfrm>
            <a:off x="2619375" y="3940969"/>
            <a:ext cx="6953250" cy="933450"/>
          </a:xfrm>
          <a:prstGeom prst="rect">
            <a:avLst/>
          </a:prstGeom>
          <a:noFill/>
          <a:ln/>
        </p:spPr>
        <p:txBody>
          <a:bodyPr wrap="square" lIns="0" tIns="0" rIns="0" bIns="0" rtlCol="0" anchor="ctr"/>
          <a:lstStyle/>
          <a:p>
            <a:pPr algn="ctr">
              <a:lnSpc>
                <a:spcPct val="140000"/>
              </a:lnSpc>
            </a:pPr>
            <a:r>
              <a:rPr lang="en-US" sz="1500" dirty="0">
                <a:solidFill>
                  <a:srgbClr val="F8F5F2"/>
                </a:solidFill>
                <a:latin typeface="MiSans" pitchFamily="34" charset="0"/>
                <a:ea typeface="MiSans" pitchFamily="34" charset="-122"/>
                <a:cs typeface="MiSans" pitchFamily="34" charset="-120"/>
              </a:rPr>
              <a:t>Tidak perlu membela diri.</a:t>
            </a:r>
            <a:endParaRPr lang="en-US" sz="1600" dirty="0"/>
          </a:p>
          <a:p>
            <a:pPr algn="ctr">
              <a:lnSpc>
                <a:spcPct val="140000"/>
              </a:lnSpc>
            </a:pPr>
            <a:r>
              <a:rPr lang="en-US" sz="1500" dirty="0">
                <a:solidFill>
                  <a:srgbClr val="F8F5F2"/>
                </a:solidFill>
                <a:latin typeface="MiSans" pitchFamily="34" charset="0"/>
                <a:ea typeface="MiSans" pitchFamily="34" charset="-122"/>
                <a:cs typeface="MiSans" pitchFamily="34" charset="-120"/>
              </a:rPr>
              <a:t>Tidak perlu over-explain.</a:t>
            </a:r>
            <a:endParaRPr lang="en-US" sz="1600" dirty="0"/>
          </a:p>
          <a:p>
            <a:pPr algn="ctr">
              <a:lnSpc>
                <a:spcPct val="140000"/>
              </a:lnSpc>
            </a:pPr>
            <a:r>
              <a:rPr lang="en-US" sz="1500" dirty="0">
                <a:solidFill>
                  <a:srgbClr val="F8F5F2"/>
                </a:solidFill>
                <a:latin typeface="MiSans" pitchFamily="34" charset="0"/>
                <a:ea typeface="MiSans" pitchFamily="34" charset="-122"/>
                <a:cs typeface="MiSans" pitchFamily="34" charset="-120"/>
              </a:rPr>
              <a:t>Tidak perlu jadi versi formal yang kaku.</a:t>
            </a:r>
            <a:endParaRPr lang="en-US" sz="1600" dirty="0"/>
          </a:p>
        </p:txBody>
      </p:sp>
      <p:sp>
        <p:nvSpPr>
          <p:cNvPr id="11" name="Text 8"/>
          <p:cNvSpPr/>
          <p:nvPr/>
        </p:nvSpPr>
        <p:spPr>
          <a:xfrm>
            <a:off x="2609850" y="5022056"/>
            <a:ext cx="6972300" cy="609600"/>
          </a:xfrm>
          <a:prstGeom prst="rect">
            <a:avLst/>
          </a:prstGeom>
          <a:noFill/>
          <a:ln/>
        </p:spPr>
        <p:txBody>
          <a:bodyPr wrap="square" lIns="0" tIns="0" rIns="0" bIns="0" rtlCol="0" anchor="ctr"/>
          <a:lstStyle/>
          <a:p>
            <a:pPr algn="ctr">
              <a:lnSpc>
                <a:spcPct val="110000"/>
              </a:lnSpc>
            </a:pPr>
            <a:r>
              <a:rPr lang="en-US" sz="1800" b="1" dirty="0">
                <a:solidFill>
                  <a:srgbClr val="C77D4A"/>
                </a:solidFill>
                <a:latin typeface="Unna" pitchFamily="34" charset="0"/>
                <a:ea typeface="Unna" pitchFamily="34" charset="-122"/>
                <a:cs typeface="Unna" pitchFamily="34" charset="-120"/>
              </a:rPr>
              <a:t>Cukup jadi diri sendiri — jujur, thoughtful, dan siap belajar dari setiap pertanyaan.</a:t>
            </a:r>
            <a:endParaRPr lang="en-US" sz="1600" dirty="0"/>
          </a:p>
        </p:txBody>
      </p:sp>
      <p:sp>
        <p:nvSpPr>
          <p:cNvPr id="12" name="Text 9"/>
          <p:cNvSpPr/>
          <p:nvPr/>
        </p:nvSpPr>
        <p:spPr>
          <a:xfrm>
            <a:off x="5250135" y="6165056"/>
            <a:ext cx="1695450" cy="266700"/>
          </a:xfrm>
          <a:prstGeom prst="rect">
            <a:avLst/>
          </a:prstGeom>
          <a:noFill/>
          <a:ln/>
        </p:spPr>
        <p:txBody>
          <a:bodyPr wrap="square" lIns="0" tIns="0" rIns="0" bIns="0" rtlCol="0" anchor="ctr"/>
          <a:lstStyle/>
          <a:p>
            <a:pPr algn="ctr">
              <a:lnSpc>
                <a:spcPct val="130000"/>
              </a:lnSpc>
            </a:pPr>
            <a:r>
              <a:rPr lang="en-US" sz="1350" dirty="0">
                <a:solidFill>
                  <a:srgbClr val="F8F5F2">
                    <a:alpha val="70000"/>
                  </a:srgbClr>
                </a:solidFill>
                <a:latin typeface="MiSans" pitchFamily="34" charset="0"/>
                <a:ea typeface="MiSans" pitchFamily="34" charset="-122"/>
                <a:cs typeface="MiSans" pitchFamily="34" charset="-120"/>
              </a:rPr>
              <a:t>Good luck, Subkhan.</a:t>
            </a:r>
            <a:endParaRPr lang="en-US" sz="1600" dirty="0"/>
          </a:p>
        </p:txBody>
      </p:sp>
      <p:sp>
        <p:nvSpPr>
          <p:cNvPr id="13" name="Text 10"/>
          <p:cNvSpPr/>
          <p:nvPr/>
        </p:nvSpPr>
        <p:spPr>
          <a:xfrm>
            <a:off x="5254898" y="6507956"/>
            <a:ext cx="1685925" cy="228600"/>
          </a:xfrm>
          <a:prstGeom prst="rect">
            <a:avLst/>
          </a:prstGeom>
          <a:noFill/>
          <a:ln/>
        </p:spPr>
        <p:txBody>
          <a:bodyPr wrap="square" lIns="0" tIns="0" rIns="0" bIns="0" rtlCol="0" anchor="ctr"/>
          <a:lstStyle/>
          <a:p>
            <a:pPr algn="ctr">
              <a:lnSpc>
                <a:spcPct val="130000"/>
              </a:lnSpc>
            </a:pPr>
            <a:r>
              <a:rPr lang="en-US" sz="1200" dirty="0">
                <a:solidFill>
                  <a:srgbClr val="F8F5F2">
                    <a:alpha val="50000"/>
                  </a:srgbClr>
                </a:solidFill>
                <a:latin typeface="MiSans" pitchFamily="34" charset="0"/>
                <a:ea typeface="MiSans" pitchFamily="34" charset="-122"/>
                <a:cs typeface="MiSans" pitchFamily="34" charset="-120"/>
              </a:rPr>
              <a:t>You've got this.</a:t>
            </a:r>
            <a:endParaRPr lang="en-US" sz="1600" dirty="0"/>
          </a:p>
        </p:txBody>
      </p:sp>
    </p:spTree>
  </p:cSld>
  <p:clrMapOvr>
    <a:masterClrMapping/>
  </p:clrMapOvr>
  <p:transition>
    <p:fade/>
    <p:spd val="med"/>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a:ln/>
        </p:spPr>
        <p:txBody>
          <a:bodyPr wrap="square" lIns="0" tIns="0" rIns="0" bIns="0" rtlCol="0" anchor="ctr"/>
          <a:lstStyle/>
          <a:p>
            <a:pPr>
              <a:lnSpc>
                <a:spcPct val="130000"/>
              </a:lnSpc>
            </a:pPr>
            <a:r>
              <a:rPr lang="en-US" sz="1200" b="1" spc="120" kern="0" dirty="0">
                <a:solidFill>
                  <a:srgbClr val="C77D4A"/>
                </a:solidFill>
                <a:latin typeface="MiSans" pitchFamily="34" charset="0"/>
                <a:ea typeface="MiSans" pitchFamily="34" charset="-122"/>
                <a:cs typeface="MiSans" pitchFamily="34" charset="-120"/>
              </a:rPr>
              <a:t>NAVIGASI</a:t>
            </a:r>
            <a:endParaRPr lang="en-US" sz="1600" dirty="0"/>
          </a:p>
        </p:txBody>
      </p:sp>
      <p:sp>
        <p:nvSpPr>
          <p:cNvPr id="3" name="Text 1"/>
          <p:cNvSpPr/>
          <p:nvPr/>
        </p:nvSpPr>
        <p:spPr>
          <a:xfrm>
            <a:off x="381000" y="685800"/>
            <a:ext cx="11658600" cy="457200"/>
          </a:xfrm>
          <a:prstGeom prst="rect">
            <a:avLst/>
          </a:prstGeom>
          <a:noFill/>
          <a:ln/>
        </p:spPr>
        <p:txBody>
          <a:bodyPr wrap="square" lIns="0" tIns="0" rIns="0" bIns="0" rtlCol="0" anchor="ctr"/>
          <a:lstStyle/>
          <a:p>
            <a:pPr>
              <a:lnSpc>
                <a:spcPct val="80000"/>
              </a:lnSpc>
            </a:pPr>
            <a:r>
              <a:rPr lang="en-US" sz="3600" b="1" dirty="0">
                <a:solidFill>
                  <a:srgbClr val="2A4B43"/>
                </a:solidFill>
                <a:latin typeface="Unna" pitchFamily="34" charset="0"/>
                <a:ea typeface="Unna" pitchFamily="34" charset="-122"/>
                <a:cs typeface="Unna" pitchFamily="34" charset="-120"/>
              </a:rPr>
              <a:t>Daftar Isi</a:t>
            </a:r>
            <a:endParaRPr lang="en-US" sz="1600" dirty="0"/>
          </a:p>
        </p:txBody>
      </p:sp>
      <p:sp>
        <p:nvSpPr>
          <p:cNvPr id="4" name="Shape 2"/>
          <p:cNvSpPr/>
          <p:nvPr/>
        </p:nvSpPr>
        <p:spPr>
          <a:xfrm>
            <a:off x="400050" y="1371600"/>
            <a:ext cx="5581650" cy="971550"/>
          </a:xfrm>
          <a:custGeom>
            <a:avLst/>
            <a:gdLst/>
            <a:ahLst/>
            <a:cxnLst/>
            <a:rect l="l" t="t" r="r" b="b"/>
            <a:pathLst>
              <a:path w="5581650" h="971550">
                <a:moveTo>
                  <a:pt x="38100" y="0"/>
                </a:moveTo>
                <a:lnTo>
                  <a:pt x="5505451" y="0"/>
                </a:lnTo>
                <a:cubicBezTo>
                  <a:pt x="5547535" y="0"/>
                  <a:pt x="5581650" y="34115"/>
                  <a:pt x="5581650" y="76199"/>
                </a:cubicBezTo>
                <a:lnTo>
                  <a:pt x="5581650" y="895351"/>
                </a:lnTo>
                <a:cubicBezTo>
                  <a:pt x="5581650" y="937435"/>
                  <a:pt x="5547535" y="971550"/>
                  <a:pt x="5505451" y="971550"/>
                </a:cubicBezTo>
                <a:lnTo>
                  <a:pt x="38100" y="971550"/>
                </a:lnTo>
                <a:cubicBezTo>
                  <a:pt x="17072" y="971550"/>
                  <a:pt x="0" y="954478"/>
                  <a:pt x="0" y="93345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5" name="Shape 3"/>
          <p:cNvSpPr/>
          <p:nvPr/>
        </p:nvSpPr>
        <p:spPr>
          <a:xfrm>
            <a:off x="400050" y="1371600"/>
            <a:ext cx="38100" cy="971550"/>
          </a:xfrm>
          <a:custGeom>
            <a:avLst/>
            <a:gdLst/>
            <a:ahLst/>
            <a:cxnLst/>
            <a:rect l="l" t="t" r="r" b="b"/>
            <a:pathLst>
              <a:path w="38100" h="971550">
                <a:moveTo>
                  <a:pt x="38100" y="0"/>
                </a:moveTo>
                <a:lnTo>
                  <a:pt x="38100" y="0"/>
                </a:lnTo>
                <a:lnTo>
                  <a:pt x="38100" y="971550"/>
                </a:lnTo>
                <a:lnTo>
                  <a:pt x="38100" y="971550"/>
                </a:lnTo>
                <a:cubicBezTo>
                  <a:pt x="17072" y="971550"/>
                  <a:pt x="0" y="954478"/>
                  <a:pt x="0" y="933450"/>
                </a:cubicBezTo>
                <a:lnTo>
                  <a:pt x="0" y="38100"/>
                </a:lnTo>
                <a:cubicBezTo>
                  <a:pt x="0" y="17072"/>
                  <a:pt x="17072" y="0"/>
                  <a:pt x="38100" y="0"/>
                </a:cubicBezTo>
                <a:close/>
              </a:path>
            </a:pathLst>
          </a:custGeom>
          <a:solidFill>
            <a:srgbClr val="2A4B43"/>
          </a:solidFill>
          <a:ln/>
        </p:spPr>
      </p:sp>
      <p:sp>
        <p:nvSpPr>
          <p:cNvPr id="6" name="Shape 4"/>
          <p:cNvSpPr/>
          <p:nvPr/>
        </p:nvSpPr>
        <p:spPr>
          <a:xfrm>
            <a:off x="609600" y="1626394"/>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2A4B43"/>
          </a:solidFill>
          <a:ln/>
        </p:spPr>
      </p:sp>
      <p:sp>
        <p:nvSpPr>
          <p:cNvPr id="7" name="Text 5"/>
          <p:cNvSpPr/>
          <p:nvPr/>
        </p:nvSpPr>
        <p:spPr>
          <a:xfrm>
            <a:off x="561975" y="1626394"/>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01</a:t>
            </a:r>
            <a:endParaRPr lang="en-US" sz="1600" dirty="0"/>
          </a:p>
        </p:txBody>
      </p:sp>
      <p:sp>
        <p:nvSpPr>
          <p:cNvPr id="8" name="Text 6"/>
          <p:cNvSpPr/>
          <p:nvPr/>
        </p:nvSpPr>
        <p:spPr>
          <a:xfrm>
            <a:off x="1219200" y="1597819"/>
            <a:ext cx="4629150"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Mudah yang Sering Diremehkan</a:t>
            </a:r>
            <a:endParaRPr lang="en-US" sz="1600" dirty="0"/>
          </a:p>
        </p:txBody>
      </p:sp>
      <p:sp>
        <p:nvSpPr>
          <p:cNvPr id="9" name="Text 7"/>
          <p:cNvSpPr/>
          <p:nvPr/>
        </p:nvSpPr>
        <p:spPr>
          <a:xfrm>
            <a:off x="1219200" y="1902619"/>
            <a:ext cx="4610100"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Jawaban untuk pertanyaan sederhana yang sering dijawab buruk</a:t>
            </a:r>
            <a:endParaRPr lang="en-US" sz="1600" dirty="0"/>
          </a:p>
        </p:txBody>
      </p:sp>
      <p:sp>
        <p:nvSpPr>
          <p:cNvPr id="10" name="Shape 8"/>
          <p:cNvSpPr/>
          <p:nvPr/>
        </p:nvSpPr>
        <p:spPr>
          <a:xfrm>
            <a:off x="6229350" y="1371600"/>
            <a:ext cx="5581650" cy="971550"/>
          </a:xfrm>
          <a:custGeom>
            <a:avLst/>
            <a:gdLst/>
            <a:ahLst/>
            <a:cxnLst/>
            <a:rect l="l" t="t" r="r" b="b"/>
            <a:pathLst>
              <a:path w="5581650" h="971550">
                <a:moveTo>
                  <a:pt x="38100" y="0"/>
                </a:moveTo>
                <a:lnTo>
                  <a:pt x="5505451" y="0"/>
                </a:lnTo>
                <a:cubicBezTo>
                  <a:pt x="5547535" y="0"/>
                  <a:pt x="5581650" y="34115"/>
                  <a:pt x="5581650" y="76199"/>
                </a:cubicBezTo>
                <a:lnTo>
                  <a:pt x="5581650" y="895351"/>
                </a:lnTo>
                <a:cubicBezTo>
                  <a:pt x="5581650" y="937435"/>
                  <a:pt x="5547535" y="971550"/>
                  <a:pt x="5505451" y="971550"/>
                </a:cubicBezTo>
                <a:lnTo>
                  <a:pt x="38100" y="971550"/>
                </a:lnTo>
                <a:cubicBezTo>
                  <a:pt x="17072" y="971550"/>
                  <a:pt x="0" y="954478"/>
                  <a:pt x="0" y="93345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11" name="Shape 9"/>
          <p:cNvSpPr/>
          <p:nvPr/>
        </p:nvSpPr>
        <p:spPr>
          <a:xfrm>
            <a:off x="6229350" y="1371600"/>
            <a:ext cx="38100" cy="971550"/>
          </a:xfrm>
          <a:custGeom>
            <a:avLst/>
            <a:gdLst/>
            <a:ahLst/>
            <a:cxnLst/>
            <a:rect l="l" t="t" r="r" b="b"/>
            <a:pathLst>
              <a:path w="38100" h="971550">
                <a:moveTo>
                  <a:pt x="38100" y="0"/>
                </a:moveTo>
                <a:lnTo>
                  <a:pt x="38100" y="0"/>
                </a:lnTo>
                <a:lnTo>
                  <a:pt x="38100" y="971550"/>
                </a:lnTo>
                <a:lnTo>
                  <a:pt x="38100" y="971550"/>
                </a:lnTo>
                <a:cubicBezTo>
                  <a:pt x="17072" y="971550"/>
                  <a:pt x="0" y="954478"/>
                  <a:pt x="0" y="933450"/>
                </a:cubicBezTo>
                <a:lnTo>
                  <a:pt x="0" y="38100"/>
                </a:lnTo>
                <a:cubicBezTo>
                  <a:pt x="0" y="17072"/>
                  <a:pt x="17072" y="0"/>
                  <a:pt x="38100" y="0"/>
                </a:cubicBezTo>
                <a:close/>
              </a:path>
            </a:pathLst>
          </a:custGeom>
          <a:solidFill>
            <a:srgbClr val="A99F96"/>
          </a:solidFill>
          <a:ln/>
        </p:spPr>
      </p:sp>
      <p:sp>
        <p:nvSpPr>
          <p:cNvPr id="12" name="Shape 10"/>
          <p:cNvSpPr/>
          <p:nvPr/>
        </p:nvSpPr>
        <p:spPr>
          <a:xfrm>
            <a:off x="6438900" y="1626394"/>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A99F96"/>
          </a:solidFill>
          <a:ln/>
        </p:spPr>
      </p:sp>
      <p:sp>
        <p:nvSpPr>
          <p:cNvPr id="13" name="Text 11"/>
          <p:cNvSpPr/>
          <p:nvPr/>
        </p:nvSpPr>
        <p:spPr>
          <a:xfrm>
            <a:off x="6391275" y="1626394"/>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02</a:t>
            </a:r>
            <a:endParaRPr lang="en-US" sz="1600" dirty="0"/>
          </a:p>
        </p:txBody>
      </p:sp>
      <p:sp>
        <p:nvSpPr>
          <p:cNvPr id="14" name="Text 12"/>
          <p:cNvSpPr/>
          <p:nvPr/>
        </p:nvSpPr>
        <p:spPr>
          <a:xfrm>
            <a:off x="7048500" y="1597819"/>
            <a:ext cx="3895725"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Tentang Penelitian</a:t>
            </a:r>
            <a:endParaRPr lang="en-US" sz="1600" dirty="0"/>
          </a:p>
        </p:txBody>
      </p:sp>
      <p:sp>
        <p:nvSpPr>
          <p:cNvPr id="15" name="Text 13"/>
          <p:cNvSpPr/>
          <p:nvPr/>
        </p:nvSpPr>
        <p:spPr>
          <a:xfrm>
            <a:off x="7048500" y="1902619"/>
            <a:ext cx="3876675"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AGIRI, insider researcher, mixed-methods, sample size</a:t>
            </a:r>
            <a:endParaRPr lang="en-US" sz="1600" dirty="0"/>
          </a:p>
        </p:txBody>
      </p:sp>
      <p:sp>
        <p:nvSpPr>
          <p:cNvPr id="16" name="Shape 14"/>
          <p:cNvSpPr/>
          <p:nvPr/>
        </p:nvSpPr>
        <p:spPr>
          <a:xfrm>
            <a:off x="400050" y="2452688"/>
            <a:ext cx="5581650" cy="1181100"/>
          </a:xfrm>
          <a:custGeom>
            <a:avLst/>
            <a:gdLst/>
            <a:ahLst/>
            <a:cxnLst/>
            <a:rect l="l" t="t" r="r" b="b"/>
            <a:pathLst>
              <a:path w="5581650" h="1181100">
                <a:moveTo>
                  <a:pt x="38100" y="0"/>
                </a:moveTo>
                <a:lnTo>
                  <a:pt x="5505445" y="0"/>
                </a:lnTo>
                <a:cubicBezTo>
                  <a:pt x="5547504" y="0"/>
                  <a:pt x="5581650" y="34146"/>
                  <a:pt x="5581650" y="76205"/>
                </a:cubicBezTo>
                <a:lnTo>
                  <a:pt x="5581650" y="1104895"/>
                </a:lnTo>
                <a:cubicBezTo>
                  <a:pt x="5581650" y="1146982"/>
                  <a:pt x="5547532" y="1181100"/>
                  <a:pt x="5505445" y="1181100"/>
                </a:cubicBezTo>
                <a:lnTo>
                  <a:pt x="38100" y="1181100"/>
                </a:lnTo>
                <a:cubicBezTo>
                  <a:pt x="17072" y="1181100"/>
                  <a:pt x="0" y="1164028"/>
                  <a:pt x="0" y="114300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17" name="Shape 15"/>
          <p:cNvSpPr/>
          <p:nvPr/>
        </p:nvSpPr>
        <p:spPr>
          <a:xfrm>
            <a:off x="400050" y="2452688"/>
            <a:ext cx="38100" cy="1181100"/>
          </a:xfrm>
          <a:custGeom>
            <a:avLst/>
            <a:gdLst/>
            <a:ahLst/>
            <a:cxnLst/>
            <a:rect l="l" t="t" r="r" b="b"/>
            <a:pathLst>
              <a:path w="38100" h="1181100">
                <a:moveTo>
                  <a:pt x="38100" y="0"/>
                </a:moveTo>
                <a:lnTo>
                  <a:pt x="38100" y="0"/>
                </a:lnTo>
                <a:lnTo>
                  <a:pt x="38100" y="1181100"/>
                </a:lnTo>
                <a:lnTo>
                  <a:pt x="38100" y="1181100"/>
                </a:lnTo>
                <a:cubicBezTo>
                  <a:pt x="17072" y="1181100"/>
                  <a:pt x="0" y="1164028"/>
                  <a:pt x="0" y="1143000"/>
                </a:cubicBezTo>
                <a:lnTo>
                  <a:pt x="0" y="38100"/>
                </a:lnTo>
                <a:cubicBezTo>
                  <a:pt x="0" y="17072"/>
                  <a:pt x="17072" y="0"/>
                  <a:pt x="38100" y="0"/>
                </a:cubicBezTo>
                <a:close/>
              </a:path>
            </a:pathLst>
          </a:custGeom>
          <a:solidFill>
            <a:srgbClr val="C77D4A"/>
          </a:solidFill>
          <a:ln/>
        </p:spPr>
      </p:sp>
      <p:sp>
        <p:nvSpPr>
          <p:cNvPr id="18" name="Shape 16"/>
          <p:cNvSpPr/>
          <p:nvPr/>
        </p:nvSpPr>
        <p:spPr>
          <a:xfrm>
            <a:off x="609600" y="2812256"/>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C77D4A"/>
          </a:solidFill>
          <a:ln/>
        </p:spPr>
      </p:sp>
      <p:sp>
        <p:nvSpPr>
          <p:cNvPr id="19" name="Text 17"/>
          <p:cNvSpPr/>
          <p:nvPr/>
        </p:nvSpPr>
        <p:spPr>
          <a:xfrm>
            <a:off x="561975" y="2812256"/>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03</a:t>
            </a:r>
            <a:endParaRPr lang="en-US" sz="1600" dirty="0"/>
          </a:p>
        </p:txBody>
      </p:sp>
      <p:sp>
        <p:nvSpPr>
          <p:cNvPr id="20" name="Text 18"/>
          <p:cNvSpPr/>
          <p:nvPr/>
        </p:nvSpPr>
        <p:spPr>
          <a:xfrm>
            <a:off x="1219200" y="2678906"/>
            <a:ext cx="4667250"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Tentang Beasiswa dan Motivasi</a:t>
            </a:r>
            <a:endParaRPr lang="en-US" sz="1600" dirty="0"/>
          </a:p>
        </p:txBody>
      </p:sp>
      <p:sp>
        <p:nvSpPr>
          <p:cNvPr id="21" name="Text 19"/>
          <p:cNvSpPr/>
          <p:nvPr/>
        </p:nvSpPr>
        <p:spPr>
          <a:xfrm>
            <a:off x="1219200" y="2983706"/>
            <a:ext cx="4648200" cy="41910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Fulbright, Australia Awards, LPDP — jawaban yang personal dan believable</a:t>
            </a:r>
            <a:endParaRPr lang="en-US" sz="1600" dirty="0"/>
          </a:p>
        </p:txBody>
      </p:sp>
      <p:sp>
        <p:nvSpPr>
          <p:cNvPr id="22" name="Shape 20"/>
          <p:cNvSpPr/>
          <p:nvPr/>
        </p:nvSpPr>
        <p:spPr>
          <a:xfrm>
            <a:off x="6229350" y="2452688"/>
            <a:ext cx="5581650" cy="1181100"/>
          </a:xfrm>
          <a:custGeom>
            <a:avLst/>
            <a:gdLst/>
            <a:ahLst/>
            <a:cxnLst/>
            <a:rect l="l" t="t" r="r" b="b"/>
            <a:pathLst>
              <a:path w="5581650" h="1181100">
                <a:moveTo>
                  <a:pt x="38100" y="0"/>
                </a:moveTo>
                <a:lnTo>
                  <a:pt x="5505445" y="0"/>
                </a:lnTo>
                <a:cubicBezTo>
                  <a:pt x="5547504" y="0"/>
                  <a:pt x="5581650" y="34146"/>
                  <a:pt x="5581650" y="76205"/>
                </a:cubicBezTo>
                <a:lnTo>
                  <a:pt x="5581650" y="1104895"/>
                </a:lnTo>
                <a:cubicBezTo>
                  <a:pt x="5581650" y="1146982"/>
                  <a:pt x="5547532" y="1181100"/>
                  <a:pt x="5505445" y="1181100"/>
                </a:cubicBezTo>
                <a:lnTo>
                  <a:pt x="38100" y="1181100"/>
                </a:lnTo>
                <a:cubicBezTo>
                  <a:pt x="17072" y="1181100"/>
                  <a:pt x="0" y="1164028"/>
                  <a:pt x="0" y="114300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23" name="Shape 21"/>
          <p:cNvSpPr/>
          <p:nvPr/>
        </p:nvSpPr>
        <p:spPr>
          <a:xfrm>
            <a:off x="6229350" y="2452688"/>
            <a:ext cx="38100" cy="1181100"/>
          </a:xfrm>
          <a:custGeom>
            <a:avLst/>
            <a:gdLst/>
            <a:ahLst/>
            <a:cxnLst/>
            <a:rect l="l" t="t" r="r" b="b"/>
            <a:pathLst>
              <a:path w="38100" h="1181100">
                <a:moveTo>
                  <a:pt x="38100" y="0"/>
                </a:moveTo>
                <a:lnTo>
                  <a:pt x="38100" y="0"/>
                </a:lnTo>
                <a:lnTo>
                  <a:pt x="38100" y="1181100"/>
                </a:lnTo>
                <a:lnTo>
                  <a:pt x="38100" y="1181100"/>
                </a:lnTo>
                <a:cubicBezTo>
                  <a:pt x="17072" y="1181100"/>
                  <a:pt x="0" y="1164028"/>
                  <a:pt x="0" y="1143000"/>
                </a:cubicBezTo>
                <a:lnTo>
                  <a:pt x="0" y="38100"/>
                </a:lnTo>
                <a:cubicBezTo>
                  <a:pt x="0" y="17072"/>
                  <a:pt x="17072" y="0"/>
                  <a:pt x="38100" y="0"/>
                </a:cubicBezTo>
                <a:close/>
              </a:path>
            </a:pathLst>
          </a:custGeom>
          <a:solidFill>
            <a:srgbClr val="2A4B43"/>
          </a:solidFill>
          <a:ln/>
        </p:spPr>
      </p:sp>
      <p:sp>
        <p:nvSpPr>
          <p:cNvPr id="24" name="Shape 22"/>
          <p:cNvSpPr/>
          <p:nvPr/>
        </p:nvSpPr>
        <p:spPr>
          <a:xfrm>
            <a:off x="6438900" y="2812256"/>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2A4B43"/>
          </a:solidFill>
          <a:ln/>
        </p:spPr>
      </p:sp>
      <p:sp>
        <p:nvSpPr>
          <p:cNvPr id="25" name="Text 23"/>
          <p:cNvSpPr/>
          <p:nvPr/>
        </p:nvSpPr>
        <p:spPr>
          <a:xfrm>
            <a:off x="6391275" y="2812256"/>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04</a:t>
            </a:r>
            <a:endParaRPr lang="en-US" sz="1600" dirty="0"/>
          </a:p>
        </p:txBody>
      </p:sp>
      <p:sp>
        <p:nvSpPr>
          <p:cNvPr id="26" name="Text 24"/>
          <p:cNvSpPr/>
          <p:nvPr/>
        </p:nvSpPr>
        <p:spPr>
          <a:xfrm>
            <a:off x="7048500" y="2783681"/>
            <a:ext cx="3914775"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Tentang Karir dan Identitas</a:t>
            </a:r>
            <a:endParaRPr lang="en-US" sz="1600" dirty="0"/>
          </a:p>
        </p:txBody>
      </p:sp>
      <p:sp>
        <p:nvSpPr>
          <p:cNvPr id="27" name="Text 25"/>
          <p:cNvSpPr/>
          <p:nvPr/>
        </p:nvSpPr>
        <p:spPr>
          <a:xfrm>
            <a:off x="7048500" y="3088481"/>
            <a:ext cx="3895725"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ASN, peneliti, entrepreneur — tidak perlu memilih satu</a:t>
            </a:r>
            <a:endParaRPr lang="en-US" sz="1600" dirty="0"/>
          </a:p>
        </p:txBody>
      </p:sp>
      <p:sp>
        <p:nvSpPr>
          <p:cNvPr id="28" name="Shape 26"/>
          <p:cNvSpPr/>
          <p:nvPr/>
        </p:nvSpPr>
        <p:spPr>
          <a:xfrm>
            <a:off x="400050" y="3743325"/>
            <a:ext cx="5581650" cy="971550"/>
          </a:xfrm>
          <a:custGeom>
            <a:avLst/>
            <a:gdLst/>
            <a:ahLst/>
            <a:cxnLst/>
            <a:rect l="l" t="t" r="r" b="b"/>
            <a:pathLst>
              <a:path w="5581650" h="971550">
                <a:moveTo>
                  <a:pt x="38100" y="0"/>
                </a:moveTo>
                <a:lnTo>
                  <a:pt x="5505451" y="0"/>
                </a:lnTo>
                <a:cubicBezTo>
                  <a:pt x="5547535" y="0"/>
                  <a:pt x="5581650" y="34115"/>
                  <a:pt x="5581650" y="76199"/>
                </a:cubicBezTo>
                <a:lnTo>
                  <a:pt x="5581650" y="895351"/>
                </a:lnTo>
                <a:cubicBezTo>
                  <a:pt x="5581650" y="937435"/>
                  <a:pt x="5547535" y="971550"/>
                  <a:pt x="5505451" y="971550"/>
                </a:cubicBezTo>
                <a:lnTo>
                  <a:pt x="38100" y="971550"/>
                </a:lnTo>
                <a:cubicBezTo>
                  <a:pt x="17072" y="971550"/>
                  <a:pt x="0" y="954478"/>
                  <a:pt x="0" y="93345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29" name="Shape 27"/>
          <p:cNvSpPr/>
          <p:nvPr/>
        </p:nvSpPr>
        <p:spPr>
          <a:xfrm>
            <a:off x="400050" y="3743325"/>
            <a:ext cx="38100" cy="971550"/>
          </a:xfrm>
          <a:custGeom>
            <a:avLst/>
            <a:gdLst/>
            <a:ahLst/>
            <a:cxnLst/>
            <a:rect l="l" t="t" r="r" b="b"/>
            <a:pathLst>
              <a:path w="38100" h="971550">
                <a:moveTo>
                  <a:pt x="38100" y="0"/>
                </a:moveTo>
                <a:lnTo>
                  <a:pt x="38100" y="0"/>
                </a:lnTo>
                <a:lnTo>
                  <a:pt x="38100" y="971550"/>
                </a:lnTo>
                <a:lnTo>
                  <a:pt x="38100" y="971550"/>
                </a:lnTo>
                <a:cubicBezTo>
                  <a:pt x="17072" y="971550"/>
                  <a:pt x="0" y="954478"/>
                  <a:pt x="0" y="933450"/>
                </a:cubicBezTo>
                <a:lnTo>
                  <a:pt x="0" y="38100"/>
                </a:lnTo>
                <a:cubicBezTo>
                  <a:pt x="0" y="17072"/>
                  <a:pt x="17072" y="0"/>
                  <a:pt x="38100" y="0"/>
                </a:cubicBezTo>
                <a:close/>
              </a:path>
            </a:pathLst>
          </a:custGeom>
          <a:solidFill>
            <a:srgbClr val="A99F96"/>
          </a:solidFill>
          <a:ln/>
        </p:spPr>
      </p:sp>
      <p:sp>
        <p:nvSpPr>
          <p:cNvPr id="30" name="Shape 28"/>
          <p:cNvSpPr/>
          <p:nvPr/>
        </p:nvSpPr>
        <p:spPr>
          <a:xfrm>
            <a:off x="609600" y="3998119"/>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A99F96"/>
          </a:solidFill>
          <a:ln/>
        </p:spPr>
      </p:sp>
      <p:sp>
        <p:nvSpPr>
          <p:cNvPr id="31" name="Text 29"/>
          <p:cNvSpPr/>
          <p:nvPr/>
        </p:nvSpPr>
        <p:spPr>
          <a:xfrm>
            <a:off x="561975" y="3998119"/>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05</a:t>
            </a:r>
            <a:endParaRPr lang="en-US" sz="1600" dirty="0"/>
          </a:p>
        </p:txBody>
      </p:sp>
      <p:sp>
        <p:nvSpPr>
          <p:cNvPr id="32" name="Text 30"/>
          <p:cNvSpPr/>
          <p:nvPr/>
        </p:nvSpPr>
        <p:spPr>
          <a:xfrm>
            <a:off x="1219200" y="3969544"/>
            <a:ext cx="4600575"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Tentang AI dan Teknologi</a:t>
            </a:r>
            <a:endParaRPr lang="en-US" sz="1600" dirty="0"/>
          </a:p>
        </p:txBody>
      </p:sp>
      <p:sp>
        <p:nvSpPr>
          <p:cNvPr id="33" name="Text 31"/>
          <p:cNvSpPr/>
          <p:nvPr/>
        </p:nvSpPr>
        <p:spPr>
          <a:xfrm>
            <a:off x="1219200" y="4274344"/>
            <a:ext cx="4581525"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AI menggantikan ASN, SIBARU, Agentic AI — pemikiran nuanced</a:t>
            </a:r>
            <a:endParaRPr lang="en-US" sz="1600" dirty="0"/>
          </a:p>
        </p:txBody>
      </p:sp>
      <p:sp>
        <p:nvSpPr>
          <p:cNvPr id="34" name="Shape 32"/>
          <p:cNvSpPr/>
          <p:nvPr/>
        </p:nvSpPr>
        <p:spPr>
          <a:xfrm>
            <a:off x="6229350" y="3743325"/>
            <a:ext cx="5581650" cy="971550"/>
          </a:xfrm>
          <a:custGeom>
            <a:avLst/>
            <a:gdLst/>
            <a:ahLst/>
            <a:cxnLst/>
            <a:rect l="l" t="t" r="r" b="b"/>
            <a:pathLst>
              <a:path w="5581650" h="971550">
                <a:moveTo>
                  <a:pt x="38100" y="0"/>
                </a:moveTo>
                <a:lnTo>
                  <a:pt x="5505451" y="0"/>
                </a:lnTo>
                <a:cubicBezTo>
                  <a:pt x="5547535" y="0"/>
                  <a:pt x="5581650" y="34115"/>
                  <a:pt x="5581650" y="76199"/>
                </a:cubicBezTo>
                <a:lnTo>
                  <a:pt x="5581650" y="895351"/>
                </a:lnTo>
                <a:cubicBezTo>
                  <a:pt x="5581650" y="937435"/>
                  <a:pt x="5547535" y="971550"/>
                  <a:pt x="5505451" y="971550"/>
                </a:cubicBezTo>
                <a:lnTo>
                  <a:pt x="38100" y="971550"/>
                </a:lnTo>
                <a:cubicBezTo>
                  <a:pt x="17072" y="971550"/>
                  <a:pt x="0" y="954478"/>
                  <a:pt x="0" y="93345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35" name="Shape 33"/>
          <p:cNvSpPr/>
          <p:nvPr/>
        </p:nvSpPr>
        <p:spPr>
          <a:xfrm>
            <a:off x="6229350" y="3743325"/>
            <a:ext cx="38100" cy="971550"/>
          </a:xfrm>
          <a:custGeom>
            <a:avLst/>
            <a:gdLst/>
            <a:ahLst/>
            <a:cxnLst/>
            <a:rect l="l" t="t" r="r" b="b"/>
            <a:pathLst>
              <a:path w="38100" h="971550">
                <a:moveTo>
                  <a:pt x="38100" y="0"/>
                </a:moveTo>
                <a:lnTo>
                  <a:pt x="38100" y="0"/>
                </a:lnTo>
                <a:lnTo>
                  <a:pt x="38100" y="971550"/>
                </a:lnTo>
                <a:lnTo>
                  <a:pt x="38100" y="971550"/>
                </a:lnTo>
                <a:cubicBezTo>
                  <a:pt x="17072" y="971550"/>
                  <a:pt x="0" y="954478"/>
                  <a:pt x="0" y="933450"/>
                </a:cubicBezTo>
                <a:lnTo>
                  <a:pt x="0" y="38100"/>
                </a:lnTo>
                <a:cubicBezTo>
                  <a:pt x="0" y="17072"/>
                  <a:pt x="17072" y="0"/>
                  <a:pt x="38100" y="0"/>
                </a:cubicBezTo>
                <a:close/>
              </a:path>
            </a:pathLst>
          </a:custGeom>
          <a:solidFill>
            <a:srgbClr val="C77D4A"/>
          </a:solidFill>
          <a:ln/>
        </p:spPr>
      </p:sp>
      <p:sp>
        <p:nvSpPr>
          <p:cNvPr id="36" name="Shape 34"/>
          <p:cNvSpPr/>
          <p:nvPr/>
        </p:nvSpPr>
        <p:spPr>
          <a:xfrm>
            <a:off x="6438900" y="3998119"/>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C77D4A"/>
          </a:solidFill>
          <a:ln/>
        </p:spPr>
      </p:sp>
      <p:sp>
        <p:nvSpPr>
          <p:cNvPr id="37" name="Text 35"/>
          <p:cNvSpPr/>
          <p:nvPr/>
        </p:nvSpPr>
        <p:spPr>
          <a:xfrm>
            <a:off x="6391275" y="3998119"/>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06</a:t>
            </a:r>
            <a:endParaRPr lang="en-US" sz="1600" dirty="0"/>
          </a:p>
        </p:txBody>
      </p:sp>
      <p:sp>
        <p:nvSpPr>
          <p:cNvPr id="38" name="Text 36"/>
          <p:cNvSpPr/>
          <p:nvPr/>
        </p:nvSpPr>
        <p:spPr>
          <a:xfrm>
            <a:off x="7048500" y="3969544"/>
            <a:ext cx="3829050"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Sulit dan Sensitif</a:t>
            </a:r>
            <a:endParaRPr lang="en-US" sz="1600" dirty="0"/>
          </a:p>
        </p:txBody>
      </p:sp>
      <p:sp>
        <p:nvSpPr>
          <p:cNvPr id="39" name="Text 37"/>
          <p:cNvSpPr/>
          <p:nvPr/>
        </p:nvSpPr>
        <p:spPr>
          <a:xfrm>
            <a:off x="7048500" y="4274344"/>
            <a:ext cx="3810000"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Tidak menghindar, tidak over-explain, tidak defensive</a:t>
            </a:r>
            <a:endParaRPr lang="en-US" sz="1600" dirty="0"/>
          </a:p>
        </p:txBody>
      </p:sp>
      <p:sp>
        <p:nvSpPr>
          <p:cNvPr id="40" name="Shape 38"/>
          <p:cNvSpPr/>
          <p:nvPr/>
        </p:nvSpPr>
        <p:spPr>
          <a:xfrm>
            <a:off x="400050" y="4824413"/>
            <a:ext cx="5581650" cy="971550"/>
          </a:xfrm>
          <a:custGeom>
            <a:avLst/>
            <a:gdLst/>
            <a:ahLst/>
            <a:cxnLst/>
            <a:rect l="l" t="t" r="r" b="b"/>
            <a:pathLst>
              <a:path w="5581650" h="971550">
                <a:moveTo>
                  <a:pt x="38100" y="0"/>
                </a:moveTo>
                <a:lnTo>
                  <a:pt x="5505451" y="0"/>
                </a:lnTo>
                <a:cubicBezTo>
                  <a:pt x="5547535" y="0"/>
                  <a:pt x="5581650" y="34115"/>
                  <a:pt x="5581650" y="76199"/>
                </a:cubicBezTo>
                <a:lnTo>
                  <a:pt x="5581650" y="895351"/>
                </a:lnTo>
                <a:cubicBezTo>
                  <a:pt x="5581650" y="937435"/>
                  <a:pt x="5547535" y="971550"/>
                  <a:pt x="5505451" y="971550"/>
                </a:cubicBezTo>
                <a:lnTo>
                  <a:pt x="38100" y="971550"/>
                </a:lnTo>
                <a:cubicBezTo>
                  <a:pt x="17072" y="971550"/>
                  <a:pt x="0" y="954478"/>
                  <a:pt x="0" y="93345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41" name="Shape 39"/>
          <p:cNvSpPr/>
          <p:nvPr/>
        </p:nvSpPr>
        <p:spPr>
          <a:xfrm>
            <a:off x="400050" y="4824413"/>
            <a:ext cx="38100" cy="971550"/>
          </a:xfrm>
          <a:custGeom>
            <a:avLst/>
            <a:gdLst/>
            <a:ahLst/>
            <a:cxnLst/>
            <a:rect l="l" t="t" r="r" b="b"/>
            <a:pathLst>
              <a:path w="38100" h="971550">
                <a:moveTo>
                  <a:pt x="38100" y="0"/>
                </a:moveTo>
                <a:lnTo>
                  <a:pt x="38100" y="0"/>
                </a:lnTo>
                <a:lnTo>
                  <a:pt x="38100" y="971550"/>
                </a:lnTo>
                <a:lnTo>
                  <a:pt x="38100" y="971550"/>
                </a:lnTo>
                <a:cubicBezTo>
                  <a:pt x="17072" y="971550"/>
                  <a:pt x="0" y="954478"/>
                  <a:pt x="0" y="933450"/>
                </a:cubicBezTo>
                <a:lnTo>
                  <a:pt x="0" y="38100"/>
                </a:lnTo>
                <a:cubicBezTo>
                  <a:pt x="0" y="17072"/>
                  <a:pt x="17072" y="0"/>
                  <a:pt x="38100" y="0"/>
                </a:cubicBezTo>
                <a:close/>
              </a:path>
            </a:pathLst>
          </a:custGeom>
          <a:solidFill>
            <a:srgbClr val="2A4B43"/>
          </a:solidFill>
          <a:ln/>
        </p:spPr>
      </p:sp>
      <p:sp>
        <p:nvSpPr>
          <p:cNvPr id="42" name="Shape 40"/>
          <p:cNvSpPr/>
          <p:nvPr/>
        </p:nvSpPr>
        <p:spPr>
          <a:xfrm>
            <a:off x="609600" y="5079206"/>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2A4B43"/>
          </a:solidFill>
          <a:ln/>
        </p:spPr>
      </p:sp>
      <p:sp>
        <p:nvSpPr>
          <p:cNvPr id="43" name="Text 41"/>
          <p:cNvSpPr/>
          <p:nvPr/>
        </p:nvSpPr>
        <p:spPr>
          <a:xfrm>
            <a:off x="561975" y="5079206"/>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07</a:t>
            </a:r>
            <a:endParaRPr lang="en-US" sz="1600" dirty="0"/>
          </a:p>
        </p:txBody>
      </p:sp>
      <p:sp>
        <p:nvSpPr>
          <p:cNvPr id="44" name="Text 42"/>
          <p:cNvSpPr/>
          <p:nvPr/>
        </p:nvSpPr>
        <p:spPr>
          <a:xfrm>
            <a:off x="1219200" y="5050631"/>
            <a:ext cx="4152900"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Pertanyaan yang Belum Punya Jawaban</a:t>
            </a:r>
            <a:endParaRPr lang="en-US" sz="1600" dirty="0"/>
          </a:p>
        </p:txBody>
      </p:sp>
      <p:sp>
        <p:nvSpPr>
          <p:cNvPr id="45" name="Text 43"/>
          <p:cNvSpPr/>
          <p:nvPr/>
        </p:nvSpPr>
        <p:spPr>
          <a:xfrm>
            <a:off x="1219200" y="5355431"/>
            <a:ext cx="4133850"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Cara bilang "saya belum tahu" dengan intellectual honesty</a:t>
            </a:r>
            <a:endParaRPr lang="en-US" sz="1600" dirty="0"/>
          </a:p>
        </p:txBody>
      </p:sp>
      <p:sp>
        <p:nvSpPr>
          <p:cNvPr id="46" name="Shape 44"/>
          <p:cNvSpPr/>
          <p:nvPr/>
        </p:nvSpPr>
        <p:spPr>
          <a:xfrm>
            <a:off x="6229350" y="4824413"/>
            <a:ext cx="5581650" cy="971550"/>
          </a:xfrm>
          <a:custGeom>
            <a:avLst/>
            <a:gdLst/>
            <a:ahLst/>
            <a:cxnLst/>
            <a:rect l="l" t="t" r="r" b="b"/>
            <a:pathLst>
              <a:path w="5581650" h="971550">
                <a:moveTo>
                  <a:pt x="38100" y="0"/>
                </a:moveTo>
                <a:lnTo>
                  <a:pt x="5505451" y="0"/>
                </a:lnTo>
                <a:cubicBezTo>
                  <a:pt x="5547535" y="0"/>
                  <a:pt x="5581650" y="34115"/>
                  <a:pt x="5581650" y="76199"/>
                </a:cubicBezTo>
                <a:lnTo>
                  <a:pt x="5581650" y="895351"/>
                </a:lnTo>
                <a:cubicBezTo>
                  <a:pt x="5581650" y="937435"/>
                  <a:pt x="5547535" y="971550"/>
                  <a:pt x="5505451" y="971550"/>
                </a:cubicBezTo>
                <a:lnTo>
                  <a:pt x="38100" y="971550"/>
                </a:lnTo>
                <a:cubicBezTo>
                  <a:pt x="17072" y="971550"/>
                  <a:pt x="0" y="954478"/>
                  <a:pt x="0" y="933450"/>
                </a:cubicBezTo>
                <a:lnTo>
                  <a:pt x="0" y="38100"/>
                </a:lnTo>
                <a:cubicBezTo>
                  <a:pt x="0" y="17072"/>
                  <a:pt x="17072" y="0"/>
                  <a:pt x="38100" y="0"/>
                </a:cubicBezTo>
                <a:close/>
              </a:path>
            </a:pathLst>
          </a:custGeom>
          <a:solidFill>
            <a:srgbClr val="FFFFFF"/>
          </a:solidFill>
          <a:ln/>
          <a:effectLst>
            <a:outerShdw sx="100000" sy="100000" kx="0" ky="0" algn="bl" rotWithShape="0" blurRad="28575" dist="9525" dir="5400000">
              <a:srgbClr val="000000">
                <a:alpha val="10196"/>
              </a:srgbClr>
            </a:outerShdw>
          </a:effectLst>
        </p:spPr>
      </p:sp>
      <p:sp>
        <p:nvSpPr>
          <p:cNvPr id="47" name="Shape 45"/>
          <p:cNvSpPr/>
          <p:nvPr/>
        </p:nvSpPr>
        <p:spPr>
          <a:xfrm>
            <a:off x="6229350" y="4824413"/>
            <a:ext cx="38100" cy="971550"/>
          </a:xfrm>
          <a:custGeom>
            <a:avLst/>
            <a:gdLst/>
            <a:ahLst/>
            <a:cxnLst/>
            <a:rect l="l" t="t" r="r" b="b"/>
            <a:pathLst>
              <a:path w="38100" h="971550">
                <a:moveTo>
                  <a:pt x="38100" y="0"/>
                </a:moveTo>
                <a:lnTo>
                  <a:pt x="38100" y="0"/>
                </a:lnTo>
                <a:lnTo>
                  <a:pt x="38100" y="971550"/>
                </a:lnTo>
                <a:lnTo>
                  <a:pt x="38100" y="971550"/>
                </a:lnTo>
                <a:cubicBezTo>
                  <a:pt x="17072" y="971550"/>
                  <a:pt x="0" y="954478"/>
                  <a:pt x="0" y="933450"/>
                </a:cubicBezTo>
                <a:lnTo>
                  <a:pt x="0" y="38100"/>
                </a:lnTo>
                <a:cubicBezTo>
                  <a:pt x="0" y="17072"/>
                  <a:pt x="17072" y="0"/>
                  <a:pt x="38100" y="0"/>
                </a:cubicBezTo>
                <a:close/>
              </a:path>
            </a:pathLst>
          </a:custGeom>
          <a:solidFill>
            <a:srgbClr val="A99F96"/>
          </a:solidFill>
          <a:ln/>
        </p:spPr>
      </p:sp>
      <p:sp>
        <p:nvSpPr>
          <p:cNvPr id="48" name="Shape 46"/>
          <p:cNvSpPr/>
          <p:nvPr/>
        </p:nvSpPr>
        <p:spPr>
          <a:xfrm>
            <a:off x="6438900" y="5079206"/>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A99F96"/>
          </a:solidFill>
          <a:ln/>
        </p:spPr>
      </p:sp>
      <p:sp>
        <p:nvSpPr>
          <p:cNvPr id="49" name="Text 47"/>
          <p:cNvSpPr/>
          <p:nvPr/>
        </p:nvSpPr>
        <p:spPr>
          <a:xfrm>
            <a:off x="6391275" y="5079206"/>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Unna" pitchFamily="34" charset="0"/>
                <a:ea typeface="Unna" pitchFamily="34" charset="-122"/>
                <a:cs typeface="Unna" pitchFamily="34" charset="-120"/>
              </a:rPr>
              <a:t>08</a:t>
            </a:r>
            <a:endParaRPr lang="en-US" sz="1600" dirty="0"/>
          </a:p>
        </p:txBody>
      </p:sp>
      <p:sp>
        <p:nvSpPr>
          <p:cNvPr id="50" name="Text 48"/>
          <p:cNvSpPr/>
          <p:nvPr/>
        </p:nvSpPr>
        <p:spPr>
          <a:xfrm>
            <a:off x="7048500" y="5050631"/>
            <a:ext cx="4486275" cy="266700"/>
          </a:xfrm>
          <a:prstGeom prst="rect">
            <a:avLst/>
          </a:prstGeom>
          <a:noFill/>
          <a:ln/>
        </p:spPr>
        <p:txBody>
          <a:bodyPr wrap="square" lIns="0" tIns="0" rIns="0" bIns="0" rtlCol="0" anchor="ctr"/>
          <a:lstStyle/>
          <a:p>
            <a:pPr>
              <a:lnSpc>
                <a:spcPct val="120000"/>
              </a:lnSpc>
            </a:pPr>
            <a:r>
              <a:rPr lang="en-US" sz="1500" b="1" dirty="0">
                <a:solidFill>
                  <a:srgbClr val="2A4B43"/>
                </a:solidFill>
                <a:latin typeface="Unna" pitchFamily="34" charset="0"/>
                <a:ea typeface="Unna" pitchFamily="34" charset="-122"/>
                <a:cs typeface="Unna" pitchFamily="34" charset="-120"/>
              </a:rPr>
              <a:t>Ground Rules Sebelum Sesi AMA</a:t>
            </a:r>
            <a:endParaRPr lang="en-US" sz="1600" dirty="0"/>
          </a:p>
        </p:txBody>
      </p:sp>
      <p:sp>
        <p:nvSpPr>
          <p:cNvPr id="51" name="Text 49"/>
          <p:cNvSpPr/>
          <p:nvPr/>
        </p:nvSpPr>
        <p:spPr>
          <a:xfrm>
            <a:off x="7048500" y="5355431"/>
            <a:ext cx="4467225" cy="209550"/>
          </a:xfrm>
          <a:prstGeom prst="rect">
            <a:avLst/>
          </a:prstGeom>
          <a:noFill/>
          <a:ln/>
        </p:spPr>
        <p:txBody>
          <a:bodyPr wrap="square" lIns="0" tIns="0" rIns="0" bIns="0" rtlCol="0" anchor="ctr"/>
          <a:lstStyle/>
          <a:p>
            <a:pPr>
              <a:lnSpc>
                <a:spcPct val="110000"/>
              </a:lnSpc>
            </a:pPr>
            <a:r>
              <a:rPr lang="en-US" sz="1200" dirty="0">
                <a:solidFill>
                  <a:srgbClr val="3D352E">
                    <a:alpha val="70000"/>
                  </a:srgbClr>
                </a:solidFill>
                <a:latin typeface="MiSans" pitchFamily="34" charset="0"/>
                <a:ea typeface="MiSans" pitchFamily="34" charset="-122"/>
                <a:cs typeface="MiSans" pitchFamily="34" charset="-120"/>
              </a:rPr>
              <a:t>Pengingat untuk diri sendiri — timing, scope, audience reading</a:t>
            </a:r>
            <a:endParaRPr lang="en-US" sz="1600" dirty="0"/>
          </a:p>
        </p:txBody>
      </p:sp>
      <p:sp>
        <p:nvSpPr>
          <p:cNvPr id="52" name="Shape 50"/>
          <p:cNvSpPr/>
          <p:nvPr/>
        </p:nvSpPr>
        <p:spPr>
          <a:xfrm>
            <a:off x="400050" y="5943600"/>
            <a:ext cx="11410950" cy="533400"/>
          </a:xfrm>
          <a:custGeom>
            <a:avLst/>
            <a:gdLst/>
            <a:ahLst/>
            <a:cxnLst/>
            <a:rect l="l" t="t" r="r" b="b"/>
            <a:pathLst>
              <a:path w="11410950" h="533400">
                <a:moveTo>
                  <a:pt x="38100" y="0"/>
                </a:moveTo>
                <a:lnTo>
                  <a:pt x="11334748" y="0"/>
                </a:lnTo>
                <a:cubicBezTo>
                  <a:pt x="11376833" y="0"/>
                  <a:pt x="11410950" y="34117"/>
                  <a:pt x="11410950" y="76202"/>
                </a:cubicBezTo>
                <a:lnTo>
                  <a:pt x="11410950" y="457198"/>
                </a:lnTo>
                <a:cubicBezTo>
                  <a:pt x="11410950" y="499283"/>
                  <a:pt x="11376833" y="533400"/>
                  <a:pt x="11334748" y="533400"/>
                </a:cubicBezTo>
                <a:lnTo>
                  <a:pt x="38100" y="533400"/>
                </a:lnTo>
                <a:cubicBezTo>
                  <a:pt x="17072" y="533400"/>
                  <a:pt x="0" y="516328"/>
                  <a:pt x="0" y="495300"/>
                </a:cubicBezTo>
                <a:lnTo>
                  <a:pt x="0" y="38100"/>
                </a:lnTo>
                <a:cubicBezTo>
                  <a:pt x="0" y="17072"/>
                  <a:pt x="17072" y="0"/>
                  <a:pt x="38100" y="0"/>
                </a:cubicBezTo>
                <a:close/>
              </a:path>
            </a:pathLst>
          </a:custGeom>
          <a:solidFill>
            <a:srgbClr val="C77D4A">
              <a:alpha val="10196"/>
            </a:srgbClr>
          </a:solidFill>
          <a:ln/>
        </p:spPr>
      </p:sp>
      <p:sp>
        <p:nvSpPr>
          <p:cNvPr id="53" name="Shape 51"/>
          <p:cNvSpPr/>
          <p:nvPr/>
        </p:nvSpPr>
        <p:spPr>
          <a:xfrm>
            <a:off x="400050" y="5943600"/>
            <a:ext cx="38100" cy="533400"/>
          </a:xfrm>
          <a:custGeom>
            <a:avLst/>
            <a:gdLst/>
            <a:ahLst/>
            <a:cxnLst/>
            <a:rect l="l" t="t" r="r" b="b"/>
            <a:pathLst>
              <a:path w="38100" h="533400">
                <a:moveTo>
                  <a:pt x="38100" y="0"/>
                </a:moveTo>
                <a:lnTo>
                  <a:pt x="38100" y="0"/>
                </a:lnTo>
                <a:lnTo>
                  <a:pt x="38100" y="533400"/>
                </a:lnTo>
                <a:lnTo>
                  <a:pt x="38100" y="533400"/>
                </a:lnTo>
                <a:cubicBezTo>
                  <a:pt x="17072" y="533400"/>
                  <a:pt x="0" y="516328"/>
                  <a:pt x="0" y="495300"/>
                </a:cubicBezTo>
                <a:lnTo>
                  <a:pt x="0" y="38100"/>
                </a:lnTo>
                <a:cubicBezTo>
                  <a:pt x="0" y="17072"/>
                  <a:pt x="17072" y="0"/>
                  <a:pt x="38100" y="0"/>
                </a:cubicBezTo>
                <a:close/>
              </a:path>
            </a:pathLst>
          </a:custGeom>
          <a:solidFill>
            <a:srgbClr val="C77D4A"/>
          </a:solidFill>
          <a:ln/>
        </p:spPr>
      </p:sp>
      <p:sp>
        <p:nvSpPr>
          <p:cNvPr id="54" name="Shape 52"/>
          <p:cNvSpPr/>
          <p:nvPr/>
        </p:nvSpPr>
        <p:spPr>
          <a:xfrm>
            <a:off x="609600" y="6143625"/>
            <a:ext cx="114300" cy="152400"/>
          </a:xfrm>
          <a:custGeom>
            <a:avLst/>
            <a:gdLst/>
            <a:ahLst/>
            <a:cxnLst/>
            <a:rect l="l" t="t" r="r" b="b"/>
            <a:pathLst>
              <a:path w="114300" h="152400">
                <a:moveTo>
                  <a:pt x="87184" y="114300"/>
                </a:moveTo>
                <a:cubicBezTo>
                  <a:pt x="89356" y="107662"/>
                  <a:pt x="93702" y="101650"/>
                  <a:pt x="98614" y="96470"/>
                </a:cubicBezTo>
                <a:cubicBezTo>
                  <a:pt x="108347" y="86231"/>
                  <a:pt x="114300" y="72390"/>
                  <a:pt x="114300" y="57150"/>
                </a:cubicBezTo>
                <a:cubicBezTo>
                  <a:pt x="114300" y="25598"/>
                  <a:pt x="88702" y="0"/>
                  <a:pt x="57150" y="0"/>
                </a:cubicBezTo>
                <a:cubicBezTo>
                  <a:pt x="25598" y="0"/>
                  <a:pt x="0" y="25598"/>
                  <a:pt x="0" y="57150"/>
                </a:cubicBezTo>
                <a:cubicBezTo>
                  <a:pt x="0" y="72390"/>
                  <a:pt x="5953" y="86231"/>
                  <a:pt x="15686" y="96470"/>
                </a:cubicBezTo>
                <a:cubicBezTo>
                  <a:pt x="20598" y="101650"/>
                  <a:pt x="24973" y="107662"/>
                  <a:pt x="27116" y="114300"/>
                </a:cubicBezTo>
                <a:lnTo>
                  <a:pt x="87154" y="114300"/>
                </a:lnTo>
                <a:close/>
                <a:moveTo>
                  <a:pt x="85725" y="128588"/>
                </a:moveTo>
                <a:lnTo>
                  <a:pt x="28575" y="128588"/>
                </a:lnTo>
                <a:lnTo>
                  <a:pt x="28575" y="133350"/>
                </a:lnTo>
                <a:cubicBezTo>
                  <a:pt x="28575" y="146506"/>
                  <a:pt x="39231" y="157163"/>
                  <a:pt x="52388" y="157163"/>
                </a:cubicBezTo>
                <a:lnTo>
                  <a:pt x="61912" y="157163"/>
                </a:lnTo>
                <a:cubicBezTo>
                  <a:pt x="75069" y="157163"/>
                  <a:pt x="85725" y="146506"/>
                  <a:pt x="85725" y="133350"/>
                </a:cubicBezTo>
                <a:lnTo>
                  <a:pt x="85725" y="128588"/>
                </a:lnTo>
                <a:close/>
                <a:moveTo>
                  <a:pt x="54769" y="33338"/>
                </a:moveTo>
                <a:cubicBezTo>
                  <a:pt x="42922" y="33338"/>
                  <a:pt x="33338" y="42922"/>
                  <a:pt x="33338" y="54769"/>
                </a:cubicBezTo>
                <a:cubicBezTo>
                  <a:pt x="33338" y="58728"/>
                  <a:pt x="30153" y="61912"/>
                  <a:pt x="26194" y="61912"/>
                </a:cubicBezTo>
                <a:cubicBezTo>
                  <a:pt x="22235" y="61912"/>
                  <a:pt x="19050" y="58728"/>
                  <a:pt x="19050" y="54769"/>
                </a:cubicBezTo>
                <a:cubicBezTo>
                  <a:pt x="19050" y="35034"/>
                  <a:pt x="35034" y="19050"/>
                  <a:pt x="54769" y="19050"/>
                </a:cubicBezTo>
                <a:cubicBezTo>
                  <a:pt x="58728" y="19050"/>
                  <a:pt x="61912" y="22235"/>
                  <a:pt x="61912" y="26194"/>
                </a:cubicBezTo>
                <a:cubicBezTo>
                  <a:pt x="61912" y="30153"/>
                  <a:pt x="58728" y="33338"/>
                  <a:pt x="54769" y="33338"/>
                </a:cubicBezTo>
                <a:close/>
              </a:path>
            </a:pathLst>
          </a:custGeom>
          <a:solidFill>
            <a:srgbClr val="C77D4A"/>
          </a:solidFill>
          <a:ln/>
        </p:spPr>
      </p:sp>
      <p:sp>
        <p:nvSpPr>
          <p:cNvPr id="55" name="Text 53"/>
          <p:cNvSpPr/>
          <p:nvPr/>
        </p:nvSpPr>
        <p:spPr>
          <a:xfrm>
            <a:off x="819150" y="6096000"/>
            <a:ext cx="10915650" cy="228600"/>
          </a:xfrm>
          <a:prstGeom prst="rect">
            <a:avLst/>
          </a:prstGeom>
          <a:noFill/>
          <a:ln/>
        </p:spPr>
        <p:txBody>
          <a:bodyPr wrap="square" lIns="0" tIns="0" rIns="0" bIns="0" rtlCol="0" anchor="ctr"/>
          <a:lstStyle/>
          <a:p>
            <a:pPr>
              <a:lnSpc>
                <a:spcPct val="130000"/>
              </a:lnSpc>
            </a:pPr>
            <a:r>
              <a:rPr lang="en-US" sz="1200" b="1" dirty="0">
                <a:solidFill>
                  <a:srgbClr val="3D352E"/>
                </a:solidFill>
                <a:latin typeface="MiSans" pitchFamily="34" charset="0"/>
                <a:ea typeface="MiSans" pitchFamily="34" charset="-122"/>
                <a:cs typeface="MiSans" pitchFamily="34" charset="-120"/>
              </a:rPr>
              <a:t>Catatan:</a:t>
            </a:r>
            <a:pPr>
              <a:lnSpc>
                <a:spcPct val="130000"/>
              </a:lnSpc>
            </a:pPr>
            <a:r>
              <a:rPr lang="en-US" sz="1200" dirty="0">
                <a:solidFill>
                  <a:srgbClr val="3D352E"/>
                </a:solidFill>
                <a:latin typeface="MiSans" pitchFamily="34" charset="0"/>
                <a:ea typeface="MiSans" pitchFamily="34" charset="-122"/>
                <a:cs typeface="MiSans" pitchFamily="34" charset="-120"/>
              </a:rPr>
              <a:t> Ini bukan script untuk dibaca — ini cheat sheet untuk masuk ke mindset yang tepat.</a:t>
            </a:r>
            <a:endParaRPr lang="en-US" sz="1600" dirty="0"/>
          </a:p>
        </p:txBody>
      </p:sp>
    </p:spTree>
  </p:cSld>
  <p:clrMapOvr>
    <a:masterClrMapping/>
  </p:clrMapOvr>
  <p:transition>
    <p:fade/>
    <p:spd val="med"/>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62318" y="362318"/>
            <a:ext cx="11539828" cy="217391"/>
          </a:xfrm>
          <a:prstGeom prst="rect">
            <a:avLst/>
          </a:prstGeom>
          <a:noFill/>
          <a:ln/>
        </p:spPr>
        <p:txBody>
          <a:bodyPr wrap="square" lIns="0" tIns="0" rIns="0" bIns="0" rtlCol="0" anchor="ctr"/>
          <a:lstStyle/>
          <a:p>
            <a:pPr>
              <a:lnSpc>
                <a:spcPct val="120000"/>
              </a:lnSpc>
            </a:pPr>
            <a:r>
              <a:rPr lang="en-US" sz="1141" b="1" spc="114" kern="0" dirty="0">
                <a:solidFill>
                  <a:srgbClr val="C77D4A"/>
                </a:solidFill>
                <a:latin typeface="MiSans" pitchFamily="34" charset="0"/>
                <a:ea typeface="MiSans" pitchFamily="34" charset="-122"/>
                <a:cs typeface="MiSans" pitchFamily="34" charset="-120"/>
              </a:rPr>
              <a:t>01 — PERTANYAAN MUDAH</a:t>
            </a:r>
            <a:endParaRPr lang="en-US" sz="1600" dirty="0"/>
          </a:p>
        </p:txBody>
      </p:sp>
      <p:sp>
        <p:nvSpPr>
          <p:cNvPr id="3" name="Text 1"/>
          <p:cNvSpPr/>
          <p:nvPr/>
        </p:nvSpPr>
        <p:spPr>
          <a:xfrm>
            <a:off x="362318" y="652172"/>
            <a:ext cx="11630407" cy="407608"/>
          </a:xfrm>
          <a:prstGeom prst="rect">
            <a:avLst/>
          </a:prstGeom>
          <a:noFill/>
          <a:ln/>
        </p:spPr>
        <p:txBody>
          <a:bodyPr wrap="square" lIns="0" tIns="0" rIns="0" bIns="0" rtlCol="0" anchor="ctr"/>
          <a:lstStyle/>
          <a:p>
            <a:pPr>
              <a:lnSpc>
                <a:spcPct val="100000"/>
              </a:lnSpc>
            </a:pPr>
            <a:r>
              <a:rPr lang="en-US" sz="2568" b="1" dirty="0">
                <a:solidFill>
                  <a:srgbClr val="2A4B43"/>
                </a:solidFill>
                <a:latin typeface="Unna" pitchFamily="34" charset="0"/>
                <a:ea typeface="Unna" pitchFamily="34" charset="-122"/>
                <a:cs typeface="Unna" pitchFamily="34" charset="-120"/>
              </a:rPr>
              <a:t>Pertanyaan Mudah yang Sering Diremehkan</a:t>
            </a:r>
            <a:endParaRPr lang="en-US" sz="1600" dirty="0"/>
          </a:p>
        </p:txBody>
      </p:sp>
      <p:sp>
        <p:nvSpPr>
          <p:cNvPr id="4" name="Text 2"/>
          <p:cNvSpPr/>
          <p:nvPr/>
        </p:nvSpPr>
        <p:spPr>
          <a:xfrm>
            <a:off x="362318" y="1132244"/>
            <a:ext cx="11548886" cy="253623"/>
          </a:xfrm>
          <a:prstGeom prst="rect">
            <a:avLst/>
          </a:prstGeom>
          <a:noFill/>
          <a:ln/>
        </p:spPr>
        <p:txBody>
          <a:bodyPr wrap="square" lIns="0" tIns="0" rIns="0" bIns="0" rtlCol="0" anchor="ctr"/>
          <a:lstStyle/>
          <a:p>
            <a:pPr>
              <a:lnSpc>
                <a:spcPct val="130000"/>
              </a:lnSpc>
            </a:pPr>
            <a:r>
              <a:rPr lang="en-US" sz="1284" dirty="0">
                <a:solidFill>
                  <a:srgbClr val="3D352E">
                    <a:alpha val="70000"/>
                  </a:srgbClr>
                </a:solidFill>
                <a:latin typeface="MiSans" pitchFamily="34" charset="0"/>
                <a:ea typeface="MiSans" pitchFamily="34" charset="-122"/>
                <a:cs typeface="MiSans" pitchFamily="34" charset="-120"/>
              </a:rPr>
              <a:t>Pertanyaan sederhana yang sering dijawab buruk karena tidak dipersiapkan. Siapkan versi untuk audience berbeda.</a:t>
            </a:r>
            <a:endParaRPr lang="en-US" sz="1600" dirty="0"/>
          </a:p>
        </p:txBody>
      </p:sp>
      <p:sp>
        <p:nvSpPr>
          <p:cNvPr id="5" name="Shape 3"/>
          <p:cNvSpPr/>
          <p:nvPr/>
        </p:nvSpPr>
        <p:spPr>
          <a:xfrm>
            <a:off x="380434" y="1494562"/>
            <a:ext cx="11449248" cy="1902169"/>
          </a:xfrm>
          <a:custGeom>
            <a:avLst/>
            <a:gdLst/>
            <a:ahLst/>
            <a:cxnLst/>
            <a:rect l="l" t="t" r="r" b="b"/>
            <a:pathLst>
              <a:path w="11449248" h="1902169">
                <a:moveTo>
                  <a:pt x="36232" y="0"/>
                </a:moveTo>
                <a:lnTo>
                  <a:pt x="11376775" y="0"/>
                </a:lnTo>
                <a:cubicBezTo>
                  <a:pt x="11416801" y="0"/>
                  <a:pt x="11449248" y="32447"/>
                  <a:pt x="11449248" y="72473"/>
                </a:cubicBezTo>
                <a:lnTo>
                  <a:pt x="11449248" y="1829697"/>
                </a:lnTo>
                <a:cubicBezTo>
                  <a:pt x="11449248" y="1869722"/>
                  <a:pt x="11416801" y="1902169"/>
                  <a:pt x="11376775" y="1902169"/>
                </a:cubicBezTo>
                <a:lnTo>
                  <a:pt x="36232" y="1902169"/>
                </a:lnTo>
                <a:cubicBezTo>
                  <a:pt x="16222" y="1902169"/>
                  <a:pt x="0" y="1885948"/>
                  <a:pt x="0" y="1865938"/>
                </a:cubicBezTo>
                <a:lnTo>
                  <a:pt x="0" y="36232"/>
                </a:lnTo>
                <a:cubicBezTo>
                  <a:pt x="0" y="16235"/>
                  <a:pt x="16235" y="0"/>
                  <a:pt x="36232" y="0"/>
                </a:cubicBezTo>
                <a:close/>
              </a:path>
            </a:pathLst>
          </a:custGeom>
          <a:solidFill>
            <a:srgbClr val="FFFFFF"/>
          </a:solidFill>
          <a:ln/>
          <a:effectLst>
            <a:outerShdw sx="100000" sy="100000" kx="0" ky="0" algn="bl" rotWithShape="0" blurRad="27174" dist="9058" dir="5400000">
              <a:srgbClr val="000000">
                <a:alpha val="10196"/>
              </a:srgbClr>
            </a:outerShdw>
          </a:effectLst>
        </p:spPr>
      </p:sp>
      <p:sp>
        <p:nvSpPr>
          <p:cNvPr id="6" name="Shape 4"/>
          <p:cNvSpPr/>
          <p:nvPr/>
        </p:nvSpPr>
        <p:spPr>
          <a:xfrm>
            <a:off x="380434" y="1494562"/>
            <a:ext cx="36232" cy="1902169"/>
          </a:xfrm>
          <a:custGeom>
            <a:avLst/>
            <a:gdLst/>
            <a:ahLst/>
            <a:cxnLst/>
            <a:rect l="l" t="t" r="r" b="b"/>
            <a:pathLst>
              <a:path w="36232" h="1902169">
                <a:moveTo>
                  <a:pt x="36232" y="0"/>
                </a:moveTo>
                <a:lnTo>
                  <a:pt x="36232" y="0"/>
                </a:lnTo>
                <a:lnTo>
                  <a:pt x="36232" y="1902169"/>
                </a:lnTo>
                <a:lnTo>
                  <a:pt x="36232" y="1902169"/>
                </a:lnTo>
                <a:cubicBezTo>
                  <a:pt x="16222" y="1902169"/>
                  <a:pt x="0" y="1885948"/>
                  <a:pt x="0" y="1865938"/>
                </a:cubicBezTo>
                <a:lnTo>
                  <a:pt x="0" y="36232"/>
                </a:lnTo>
                <a:cubicBezTo>
                  <a:pt x="0" y="16222"/>
                  <a:pt x="16222" y="0"/>
                  <a:pt x="36232" y="0"/>
                </a:cubicBezTo>
                <a:close/>
              </a:path>
            </a:pathLst>
          </a:custGeom>
          <a:solidFill>
            <a:srgbClr val="2A4B43"/>
          </a:solidFill>
          <a:ln/>
        </p:spPr>
      </p:sp>
      <p:sp>
        <p:nvSpPr>
          <p:cNvPr id="7" name="Shape 5"/>
          <p:cNvSpPr/>
          <p:nvPr/>
        </p:nvSpPr>
        <p:spPr>
          <a:xfrm>
            <a:off x="507245" y="1639489"/>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2A4B43">
              <a:alpha val="10196"/>
            </a:srgbClr>
          </a:solidFill>
          <a:ln/>
        </p:spPr>
      </p:sp>
      <p:sp>
        <p:nvSpPr>
          <p:cNvPr id="8" name="Shape 6"/>
          <p:cNvSpPr/>
          <p:nvPr/>
        </p:nvSpPr>
        <p:spPr>
          <a:xfrm>
            <a:off x="619337" y="1739126"/>
            <a:ext cx="142663" cy="163043"/>
          </a:xfrm>
          <a:custGeom>
            <a:avLst/>
            <a:gdLst/>
            <a:ahLst/>
            <a:cxnLst/>
            <a:rect l="l" t="t" r="r" b="b"/>
            <a:pathLst>
              <a:path w="142663" h="163043">
                <a:moveTo>
                  <a:pt x="71331" y="78974"/>
                </a:moveTo>
                <a:cubicBezTo>
                  <a:pt x="92422" y="78974"/>
                  <a:pt x="109545" y="61851"/>
                  <a:pt x="109545" y="40761"/>
                </a:cubicBezTo>
                <a:cubicBezTo>
                  <a:pt x="109545" y="19670"/>
                  <a:pt x="92422" y="2548"/>
                  <a:pt x="71331" y="2548"/>
                </a:cubicBezTo>
                <a:cubicBezTo>
                  <a:pt x="50241" y="2548"/>
                  <a:pt x="33118" y="19670"/>
                  <a:pt x="33118" y="40761"/>
                </a:cubicBezTo>
                <a:cubicBezTo>
                  <a:pt x="33118" y="61851"/>
                  <a:pt x="50241" y="78974"/>
                  <a:pt x="71331" y="78974"/>
                </a:cubicBezTo>
                <a:close/>
                <a:moveTo>
                  <a:pt x="61874" y="96807"/>
                </a:moveTo>
                <a:cubicBezTo>
                  <a:pt x="30507" y="96807"/>
                  <a:pt x="5095" y="122219"/>
                  <a:pt x="5095" y="153585"/>
                </a:cubicBezTo>
                <a:cubicBezTo>
                  <a:pt x="5095" y="158808"/>
                  <a:pt x="9330" y="163043"/>
                  <a:pt x="14553" y="163043"/>
                </a:cubicBezTo>
                <a:lnTo>
                  <a:pt x="128110" y="163043"/>
                </a:lnTo>
                <a:cubicBezTo>
                  <a:pt x="133332" y="163043"/>
                  <a:pt x="137568" y="158808"/>
                  <a:pt x="137568" y="153585"/>
                </a:cubicBezTo>
                <a:cubicBezTo>
                  <a:pt x="137568" y="122219"/>
                  <a:pt x="112156" y="96807"/>
                  <a:pt x="80789" y="96807"/>
                </a:cubicBezTo>
                <a:lnTo>
                  <a:pt x="61874" y="96807"/>
                </a:lnTo>
                <a:close/>
              </a:path>
            </a:pathLst>
          </a:custGeom>
          <a:solidFill>
            <a:srgbClr val="2A4B43"/>
          </a:solidFill>
          <a:ln/>
        </p:spPr>
      </p:sp>
      <p:sp>
        <p:nvSpPr>
          <p:cNvPr id="9" name="Text 7"/>
          <p:cNvSpPr/>
          <p:nvPr/>
        </p:nvSpPr>
        <p:spPr>
          <a:xfrm>
            <a:off x="978259" y="1603257"/>
            <a:ext cx="10824250" cy="253623"/>
          </a:xfrm>
          <a:prstGeom prst="rect">
            <a:avLst/>
          </a:prstGeom>
          <a:noFill/>
          <a:ln/>
        </p:spPr>
        <p:txBody>
          <a:bodyPr wrap="square" lIns="0" tIns="0" rIns="0" bIns="0" rtlCol="0" anchor="ctr"/>
          <a:lstStyle/>
          <a:p>
            <a:pPr>
              <a:lnSpc>
                <a:spcPct val="130000"/>
              </a:lnSpc>
            </a:pPr>
            <a:r>
              <a:rPr lang="en-US" sz="1284" b="1" dirty="0">
                <a:solidFill>
                  <a:srgbClr val="2A4B43"/>
                </a:solidFill>
                <a:latin typeface="Unna" pitchFamily="34" charset="0"/>
                <a:ea typeface="Unna" pitchFamily="34" charset="-122"/>
                <a:cs typeface="Unna" pitchFamily="34" charset="-120"/>
              </a:rPr>
              <a:t>"Ceritakan tentang dirimu."</a:t>
            </a:r>
            <a:endParaRPr lang="en-US" sz="1600" dirty="0"/>
          </a:p>
        </p:txBody>
      </p:sp>
      <p:sp>
        <p:nvSpPr>
          <p:cNvPr id="10" name="Shape 8"/>
          <p:cNvSpPr/>
          <p:nvPr/>
        </p:nvSpPr>
        <p:spPr>
          <a:xfrm>
            <a:off x="978259" y="1929343"/>
            <a:ext cx="5317016" cy="1358692"/>
          </a:xfrm>
          <a:custGeom>
            <a:avLst/>
            <a:gdLst/>
            <a:ahLst/>
            <a:cxnLst/>
            <a:rect l="l" t="t" r="r" b="b"/>
            <a:pathLst>
              <a:path w="5317016" h="1358692">
                <a:moveTo>
                  <a:pt x="36236" y="0"/>
                </a:moveTo>
                <a:lnTo>
                  <a:pt x="5280780" y="0"/>
                </a:lnTo>
                <a:cubicBezTo>
                  <a:pt x="5300793" y="0"/>
                  <a:pt x="5317016" y="16224"/>
                  <a:pt x="5317016" y="36236"/>
                </a:cubicBezTo>
                <a:lnTo>
                  <a:pt x="5317016" y="1322456"/>
                </a:lnTo>
                <a:cubicBezTo>
                  <a:pt x="5317016" y="1342469"/>
                  <a:pt x="5300793" y="1358692"/>
                  <a:pt x="5280780" y="1358692"/>
                </a:cubicBezTo>
                <a:lnTo>
                  <a:pt x="36236" y="1358692"/>
                </a:lnTo>
                <a:cubicBezTo>
                  <a:pt x="16224" y="1358692"/>
                  <a:pt x="0" y="1342469"/>
                  <a:pt x="0" y="1322456"/>
                </a:cubicBezTo>
                <a:lnTo>
                  <a:pt x="0" y="36236"/>
                </a:lnTo>
                <a:cubicBezTo>
                  <a:pt x="0" y="16224"/>
                  <a:pt x="16224" y="0"/>
                  <a:pt x="36236" y="0"/>
                </a:cubicBezTo>
                <a:close/>
              </a:path>
            </a:pathLst>
          </a:custGeom>
          <a:solidFill>
            <a:srgbClr val="F8F5F2"/>
          </a:solidFill>
          <a:ln/>
        </p:spPr>
      </p:sp>
      <p:sp>
        <p:nvSpPr>
          <p:cNvPr id="11" name="Text 9"/>
          <p:cNvSpPr/>
          <p:nvPr/>
        </p:nvSpPr>
        <p:spPr>
          <a:xfrm>
            <a:off x="1050722" y="2001807"/>
            <a:ext cx="5235495" cy="181159"/>
          </a:xfrm>
          <a:prstGeom prst="rect">
            <a:avLst/>
          </a:prstGeom>
          <a:noFill/>
          <a:ln/>
        </p:spPr>
        <p:txBody>
          <a:bodyPr wrap="square" lIns="0" tIns="0" rIns="0" bIns="0" rtlCol="0" anchor="ctr"/>
          <a:lstStyle/>
          <a:p>
            <a:pPr>
              <a:lnSpc>
                <a:spcPct val="120000"/>
              </a:lnSpc>
            </a:pPr>
            <a:r>
              <a:rPr lang="en-US" sz="999" b="1" dirty="0">
                <a:solidFill>
                  <a:srgbClr val="C77D4A"/>
                </a:solidFill>
                <a:latin typeface="MiSans" pitchFamily="34" charset="0"/>
                <a:ea typeface="MiSans" pitchFamily="34" charset="-122"/>
                <a:cs typeface="MiSans" pitchFamily="34" charset="-120"/>
              </a:rPr>
              <a:t>Versi Akademisi</a:t>
            </a:r>
            <a:endParaRPr lang="en-US" sz="1600" dirty="0"/>
          </a:p>
        </p:txBody>
      </p:sp>
      <p:sp>
        <p:nvSpPr>
          <p:cNvPr id="12" name="Text 10"/>
          <p:cNvSpPr/>
          <p:nvPr/>
        </p:nvSpPr>
        <p:spPr>
          <a:xfrm>
            <a:off x="1050722" y="2219198"/>
            <a:ext cx="5244553" cy="996374"/>
          </a:xfrm>
          <a:prstGeom prst="rect">
            <a:avLst/>
          </a:prstGeom>
          <a:noFill/>
          <a:ln/>
        </p:spPr>
        <p:txBody>
          <a:bodyPr wrap="square" lIns="0" tIns="0" rIns="0" bIns="0" rtlCol="0" anchor="ctr"/>
          <a:lstStyle/>
          <a:p>
            <a:pPr>
              <a:lnSpc>
                <a:spcPct val="110000"/>
              </a:lnSpc>
            </a:pPr>
            <a:r>
              <a:rPr lang="en-US" sz="1141" dirty="0">
                <a:solidFill>
                  <a:srgbClr val="3D352E"/>
                </a:solidFill>
                <a:latin typeface="MiSans" pitchFamily="34" charset="0"/>
                <a:ea typeface="MiSans" pitchFamily="34" charset="-122"/>
                <a:cs typeface="MiSans" pitchFamily="34" charset="-120"/>
              </a:rPr>
              <a:t>"Saya peneliti di KemenPKP yang fokus pada AI governance di sektor perumahan. Saat ini mengembangkan instrumen AGIRI untuk mengukur readiness institusi. Background saya di policymaking dan teknologi membuat saya melihat gap antara apa yang teknologi bisa lakukan dan apa yang institusi siap terima."</a:t>
            </a:r>
            <a:endParaRPr lang="en-US" sz="1600" dirty="0"/>
          </a:p>
        </p:txBody>
      </p:sp>
      <p:sp>
        <p:nvSpPr>
          <p:cNvPr id="13" name="Shape 11"/>
          <p:cNvSpPr/>
          <p:nvPr/>
        </p:nvSpPr>
        <p:spPr>
          <a:xfrm>
            <a:off x="6402909" y="1929343"/>
            <a:ext cx="5317016" cy="1358692"/>
          </a:xfrm>
          <a:custGeom>
            <a:avLst/>
            <a:gdLst/>
            <a:ahLst/>
            <a:cxnLst/>
            <a:rect l="l" t="t" r="r" b="b"/>
            <a:pathLst>
              <a:path w="5317016" h="1358692">
                <a:moveTo>
                  <a:pt x="36236" y="0"/>
                </a:moveTo>
                <a:lnTo>
                  <a:pt x="5280780" y="0"/>
                </a:lnTo>
                <a:cubicBezTo>
                  <a:pt x="5300793" y="0"/>
                  <a:pt x="5317016" y="16224"/>
                  <a:pt x="5317016" y="36236"/>
                </a:cubicBezTo>
                <a:lnTo>
                  <a:pt x="5317016" y="1322456"/>
                </a:lnTo>
                <a:cubicBezTo>
                  <a:pt x="5317016" y="1342469"/>
                  <a:pt x="5300793" y="1358692"/>
                  <a:pt x="5280780" y="1358692"/>
                </a:cubicBezTo>
                <a:lnTo>
                  <a:pt x="36236" y="1358692"/>
                </a:lnTo>
                <a:cubicBezTo>
                  <a:pt x="16224" y="1358692"/>
                  <a:pt x="0" y="1342469"/>
                  <a:pt x="0" y="1322456"/>
                </a:cubicBezTo>
                <a:lnTo>
                  <a:pt x="0" y="36236"/>
                </a:lnTo>
                <a:cubicBezTo>
                  <a:pt x="0" y="16224"/>
                  <a:pt x="16224" y="0"/>
                  <a:pt x="36236" y="0"/>
                </a:cubicBezTo>
                <a:close/>
              </a:path>
            </a:pathLst>
          </a:custGeom>
          <a:solidFill>
            <a:srgbClr val="F8F5F2"/>
          </a:solidFill>
          <a:ln/>
        </p:spPr>
      </p:sp>
      <p:sp>
        <p:nvSpPr>
          <p:cNvPr id="14" name="Text 12"/>
          <p:cNvSpPr/>
          <p:nvPr/>
        </p:nvSpPr>
        <p:spPr>
          <a:xfrm>
            <a:off x="6475372" y="2001807"/>
            <a:ext cx="5235495" cy="181159"/>
          </a:xfrm>
          <a:prstGeom prst="rect">
            <a:avLst/>
          </a:prstGeom>
          <a:noFill/>
          <a:ln/>
        </p:spPr>
        <p:txBody>
          <a:bodyPr wrap="square" lIns="0" tIns="0" rIns="0" bIns="0" rtlCol="0" anchor="ctr"/>
          <a:lstStyle/>
          <a:p>
            <a:pPr>
              <a:lnSpc>
                <a:spcPct val="120000"/>
              </a:lnSpc>
            </a:pPr>
            <a:r>
              <a:rPr lang="en-US" sz="999" b="1" dirty="0">
                <a:solidFill>
                  <a:srgbClr val="C77D4A"/>
                </a:solidFill>
                <a:latin typeface="MiSans" pitchFamily="34" charset="0"/>
                <a:ea typeface="MiSans" pitchFamily="34" charset="-122"/>
                <a:cs typeface="MiSans" pitchFamily="34" charset="-120"/>
              </a:rPr>
              <a:t>Versi Pejabat</a:t>
            </a:r>
            <a:endParaRPr lang="en-US" sz="1600" dirty="0"/>
          </a:p>
        </p:txBody>
      </p:sp>
      <p:sp>
        <p:nvSpPr>
          <p:cNvPr id="15" name="Text 13"/>
          <p:cNvSpPr/>
          <p:nvPr/>
        </p:nvSpPr>
        <p:spPr>
          <a:xfrm>
            <a:off x="6475372" y="2219198"/>
            <a:ext cx="5244553" cy="797100"/>
          </a:xfrm>
          <a:prstGeom prst="rect">
            <a:avLst/>
          </a:prstGeom>
          <a:noFill/>
          <a:ln/>
        </p:spPr>
        <p:txBody>
          <a:bodyPr wrap="square" lIns="0" tIns="0" rIns="0" bIns="0" rtlCol="0" anchor="ctr"/>
          <a:lstStyle/>
          <a:p>
            <a:pPr>
              <a:lnSpc>
                <a:spcPct val="110000"/>
              </a:lnSpc>
            </a:pPr>
            <a:r>
              <a:rPr lang="en-US" sz="1141" dirty="0">
                <a:solidFill>
                  <a:srgbClr val="3D352E"/>
                </a:solidFill>
                <a:latin typeface="MiSans" pitchFamily="34" charset="0"/>
                <a:ea typeface="MiSans" pitchFamily="34" charset="-122"/>
                <a:cs typeface="MiSans" pitchFamily="34" charset="-120"/>
              </a:rPr>
              <a:t>"Saya di KemenPKP menangani transformasi digital, tapi juga aktif di komunitas teknologi dan menjalankan startup kecil. Tiga dunia ini sebenarnya saling mengisi — pengalaman di lapangan kasih insight untuk policy, dan policy kasih konteks untuk produk yang saya bangun."</a:t>
            </a:r>
            <a:endParaRPr lang="en-US" sz="1600" dirty="0"/>
          </a:p>
        </p:txBody>
      </p:sp>
      <p:sp>
        <p:nvSpPr>
          <p:cNvPr id="16" name="Shape 14"/>
          <p:cNvSpPr/>
          <p:nvPr/>
        </p:nvSpPr>
        <p:spPr>
          <a:xfrm>
            <a:off x="380434" y="3469195"/>
            <a:ext cx="11449248" cy="1503620"/>
          </a:xfrm>
          <a:custGeom>
            <a:avLst/>
            <a:gdLst/>
            <a:ahLst/>
            <a:cxnLst/>
            <a:rect l="l" t="t" r="r" b="b"/>
            <a:pathLst>
              <a:path w="11449248" h="1503620">
                <a:moveTo>
                  <a:pt x="36232" y="0"/>
                </a:moveTo>
                <a:lnTo>
                  <a:pt x="11376789" y="0"/>
                </a:lnTo>
                <a:cubicBezTo>
                  <a:pt x="11416807" y="0"/>
                  <a:pt x="11449248" y="32441"/>
                  <a:pt x="11449248" y="72459"/>
                </a:cubicBezTo>
                <a:lnTo>
                  <a:pt x="11449248" y="1431160"/>
                </a:lnTo>
                <a:cubicBezTo>
                  <a:pt x="11449248" y="1471178"/>
                  <a:pt x="11416807" y="1503620"/>
                  <a:pt x="11376789" y="1503620"/>
                </a:cubicBezTo>
                <a:lnTo>
                  <a:pt x="36232" y="1503620"/>
                </a:lnTo>
                <a:cubicBezTo>
                  <a:pt x="16222" y="1503620"/>
                  <a:pt x="0" y="1487398"/>
                  <a:pt x="0" y="1467388"/>
                </a:cubicBezTo>
                <a:lnTo>
                  <a:pt x="0" y="36232"/>
                </a:lnTo>
                <a:cubicBezTo>
                  <a:pt x="0" y="16222"/>
                  <a:pt x="16222" y="0"/>
                  <a:pt x="36232" y="0"/>
                </a:cubicBezTo>
                <a:close/>
              </a:path>
            </a:pathLst>
          </a:custGeom>
          <a:solidFill>
            <a:srgbClr val="FFFFFF"/>
          </a:solidFill>
          <a:ln/>
          <a:effectLst>
            <a:outerShdw sx="100000" sy="100000" kx="0" ky="0" algn="bl" rotWithShape="0" blurRad="27174" dist="9058" dir="5400000">
              <a:srgbClr val="000000">
                <a:alpha val="10196"/>
              </a:srgbClr>
            </a:outerShdw>
          </a:effectLst>
        </p:spPr>
      </p:sp>
      <p:sp>
        <p:nvSpPr>
          <p:cNvPr id="17" name="Shape 15"/>
          <p:cNvSpPr/>
          <p:nvPr/>
        </p:nvSpPr>
        <p:spPr>
          <a:xfrm>
            <a:off x="380434" y="3469195"/>
            <a:ext cx="36232" cy="1503620"/>
          </a:xfrm>
          <a:custGeom>
            <a:avLst/>
            <a:gdLst/>
            <a:ahLst/>
            <a:cxnLst/>
            <a:rect l="l" t="t" r="r" b="b"/>
            <a:pathLst>
              <a:path w="36232" h="1503620">
                <a:moveTo>
                  <a:pt x="36232" y="0"/>
                </a:moveTo>
                <a:lnTo>
                  <a:pt x="36232" y="0"/>
                </a:lnTo>
                <a:lnTo>
                  <a:pt x="36232" y="1503620"/>
                </a:lnTo>
                <a:lnTo>
                  <a:pt x="36232" y="1503620"/>
                </a:lnTo>
                <a:cubicBezTo>
                  <a:pt x="16222" y="1503620"/>
                  <a:pt x="0" y="1487398"/>
                  <a:pt x="0" y="1467388"/>
                </a:cubicBezTo>
                <a:lnTo>
                  <a:pt x="0" y="36232"/>
                </a:lnTo>
                <a:cubicBezTo>
                  <a:pt x="0" y="16222"/>
                  <a:pt x="16222" y="0"/>
                  <a:pt x="36232" y="0"/>
                </a:cubicBezTo>
                <a:close/>
              </a:path>
            </a:pathLst>
          </a:custGeom>
          <a:solidFill>
            <a:srgbClr val="A99F96"/>
          </a:solidFill>
          <a:ln/>
        </p:spPr>
      </p:sp>
      <p:sp>
        <p:nvSpPr>
          <p:cNvPr id="18" name="Shape 16"/>
          <p:cNvSpPr/>
          <p:nvPr/>
        </p:nvSpPr>
        <p:spPr>
          <a:xfrm>
            <a:off x="507245" y="3614122"/>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A99F96">
              <a:alpha val="10196"/>
            </a:srgbClr>
          </a:solidFill>
          <a:ln/>
        </p:spPr>
      </p:sp>
      <p:sp>
        <p:nvSpPr>
          <p:cNvPr id="19" name="Shape 17"/>
          <p:cNvSpPr/>
          <p:nvPr/>
        </p:nvSpPr>
        <p:spPr>
          <a:xfrm>
            <a:off x="609147" y="3713759"/>
            <a:ext cx="163043" cy="163043"/>
          </a:xfrm>
          <a:custGeom>
            <a:avLst/>
            <a:gdLst/>
            <a:ahLst/>
            <a:cxnLst/>
            <a:rect l="l" t="t" r="r" b="b"/>
            <a:pathLst>
              <a:path w="163043" h="163043">
                <a:moveTo>
                  <a:pt x="63689" y="15285"/>
                </a:moveTo>
                <a:lnTo>
                  <a:pt x="99354" y="15285"/>
                </a:lnTo>
                <a:cubicBezTo>
                  <a:pt x="100756" y="15285"/>
                  <a:pt x="101902" y="16432"/>
                  <a:pt x="101902" y="17833"/>
                </a:cubicBezTo>
                <a:lnTo>
                  <a:pt x="101902" y="30571"/>
                </a:lnTo>
                <a:lnTo>
                  <a:pt x="61141" y="30571"/>
                </a:lnTo>
                <a:lnTo>
                  <a:pt x="61141" y="17833"/>
                </a:lnTo>
                <a:cubicBezTo>
                  <a:pt x="61141" y="16432"/>
                  <a:pt x="62288" y="15285"/>
                  <a:pt x="63689" y="15285"/>
                </a:cubicBezTo>
                <a:close/>
                <a:moveTo>
                  <a:pt x="45856" y="17833"/>
                </a:moveTo>
                <a:lnTo>
                  <a:pt x="45856" y="30571"/>
                </a:lnTo>
                <a:lnTo>
                  <a:pt x="20380" y="30571"/>
                </a:lnTo>
                <a:cubicBezTo>
                  <a:pt x="9139" y="30571"/>
                  <a:pt x="0" y="39710"/>
                  <a:pt x="0" y="50951"/>
                </a:cubicBezTo>
                <a:lnTo>
                  <a:pt x="0" y="81522"/>
                </a:lnTo>
                <a:lnTo>
                  <a:pt x="163043" y="81522"/>
                </a:lnTo>
                <a:lnTo>
                  <a:pt x="163043" y="50951"/>
                </a:lnTo>
                <a:cubicBezTo>
                  <a:pt x="163043" y="39710"/>
                  <a:pt x="153904" y="30571"/>
                  <a:pt x="142663" y="30571"/>
                </a:cubicBezTo>
                <a:lnTo>
                  <a:pt x="117187" y="30571"/>
                </a:lnTo>
                <a:lnTo>
                  <a:pt x="117187" y="17833"/>
                </a:lnTo>
                <a:cubicBezTo>
                  <a:pt x="117187" y="7993"/>
                  <a:pt x="109194" y="0"/>
                  <a:pt x="99354" y="0"/>
                </a:cubicBezTo>
                <a:lnTo>
                  <a:pt x="63689" y="0"/>
                </a:lnTo>
                <a:cubicBezTo>
                  <a:pt x="53849" y="0"/>
                  <a:pt x="45856" y="7993"/>
                  <a:pt x="45856" y="17833"/>
                </a:cubicBezTo>
                <a:close/>
                <a:moveTo>
                  <a:pt x="163043" y="96807"/>
                </a:moveTo>
                <a:lnTo>
                  <a:pt x="101902" y="96807"/>
                </a:lnTo>
                <a:lnTo>
                  <a:pt x="101902" y="101902"/>
                </a:lnTo>
                <a:cubicBezTo>
                  <a:pt x="101902" y="107538"/>
                  <a:pt x="97348" y="112092"/>
                  <a:pt x="91712" y="112092"/>
                </a:cubicBezTo>
                <a:lnTo>
                  <a:pt x="71331" y="112092"/>
                </a:lnTo>
                <a:cubicBezTo>
                  <a:pt x="65695" y="112092"/>
                  <a:pt x="61141" y="107538"/>
                  <a:pt x="61141" y="101902"/>
                </a:cubicBezTo>
                <a:lnTo>
                  <a:pt x="61141" y="96807"/>
                </a:lnTo>
                <a:lnTo>
                  <a:pt x="0" y="96807"/>
                </a:lnTo>
                <a:lnTo>
                  <a:pt x="0" y="132473"/>
                </a:lnTo>
                <a:cubicBezTo>
                  <a:pt x="0" y="143714"/>
                  <a:pt x="9139" y="152853"/>
                  <a:pt x="20380" y="152853"/>
                </a:cubicBezTo>
                <a:lnTo>
                  <a:pt x="142663" y="152853"/>
                </a:lnTo>
                <a:cubicBezTo>
                  <a:pt x="153904" y="152853"/>
                  <a:pt x="163043" y="143714"/>
                  <a:pt x="163043" y="132473"/>
                </a:cubicBezTo>
                <a:lnTo>
                  <a:pt x="163043" y="96807"/>
                </a:lnTo>
                <a:close/>
              </a:path>
            </a:pathLst>
          </a:custGeom>
          <a:solidFill>
            <a:srgbClr val="A99F96"/>
          </a:solidFill>
          <a:ln/>
        </p:spPr>
      </p:sp>
      <p:sp>
        <p:nvSpPr>
          <p:cNvPr id="20" name="Text 18"/>
          <p:cNvSpPr/>
          <p:nvPr/>
        </p:nvSpPr>
        <p:spPr>
          <a:xfrm>
            <a:off x="978259" y="3577890"/>
            <a:ext cx="10824250" cy="253623"/>
          </a:xfrm>
          <a:prstGeom prst="rect">
            <a:avLst/>
          </a:prstGeom>
          <a:noFill/>
          <a:ln/>
        </p:spPr>
        <p:txBody>
          <a:bodyPr wrap="square" lIns="0" tIns="0" rIns="0" bIns="0" rtlCol="0" anchor="ctr"/>
          <a:lstStyle/>
          <a:p>
            <a:pPr>
              <a:lnSpc>
                <a:spcPct val="130000"/>
              </a:lnSpc>
            </a:pPr>
            <a:r>
              <a:rPr lang="en-US" sz="1284" b="1" dirty="0">
                <a:solidFill>
                  <a:srgbClr val="2A4B43"/>
                </a:solidFill>
                <a:latin typeface="Unna" pitchFamily="34" charset="0"/>
                <a:ea typeface="Unna" pitchFamily="34" charset="-122"/>
                <a:cs typeface="Unna" pitchFamily="34" charset="-120"/>
              </a:rPr>
              <a:t>"Apa yang kamu kerjakan sehari-hari?"</a:t>
            </a:r>
            <a:endParaRPr lang="en-US" sz="1600" dirty="0"/>
          </a:p>
        </p:txBody>
      </p:sp>
      <p:sp>
        <p:nvSpPr>
          <p:cNvPr id="21" name="Shape 19"/>
          <p:cNvSpPr/>
          <p:nvPr/>
        </p:nvSpPr>
        <p:spPr>
          <a:xfrm>
            <a:off x="978259" y="3903976"/>
            <a:ext cx="5317016" cy="960143"/>
          </a:xfrm>
          <a:custGeom>
            <a:avLst/>
            <a:gdLst/>
            <a:ahLst/>
            <a:cxnLst/>
            <a:rect l="l" t="t" r="r" b="b"/>
            <a:pathLst>
              <a:path w="5317016" h="960143">
                <a:moveTo>
                  <a:pt x="36236" y="0"/>
                </a:moveTo>
                <a:lnTo>
                  <a:pt x="5280781" y="0"/>
                </a:lnTo>
                <a:cubicBezTo>
                  <a:pt x="5300793" y="0"/>
                  <a:pt x="5317016" y="16223"/>
                  <a:pt x="5317016" y="36236"/>
                </a:cubicBezTo>
                <a:lnTo>
                  <a:pt x="5317016" y="923907"/>
                </a:lnTo>
                <a:cubicBezTo>
                  <a:pt x="5317016" y="943919"/>
                  <a:pt x="5300793" y="960143"/>
                  <a:pt x="5280781" y="960143"/>
                </a:cubicBezTo>
                <a:lnTo>
                  <a:pt x="36236" y="960143"/>
                </a:lnTo>
                <a:cubicBezTo>
                  <a:pt x="16223" y="960143"/>
                  <a:pt x="0" y="943919"/>
                  <a:pt x="0" y="923907"/>
                </a:cubicBezTo>
                <a:lnTo>
                  <a:pt x="0" y="36236"/>
                </a:lnTo>
                <a:cubicBezTo>
                  <a:pt x="0" y="16237"/>
                  <a:pt x="16237" y="0"/>
                  <a:pt x="36236" y="0"/>
                </a:cubicBezTo>
                <a:close/>
              </a:path>
            </a:pathLst>
          </a:custGeom>
          <a:solidFill>
            <a:srgbClr val="F8F5F2"/>
          </a:solidFill>
          <a:ln/>
        </p:spPr>
      </p:sp>
      <p:sp>
        <p:nvSpPr>
          <p:cNvPr id="22" name="Text 20"/>
          <p:cNvSpPr/>
          <p:nvPr/>
        </p:nvSpPr>
        <p:spPr>
          <a:xfrm>
            <a:off x="1050722" y="3976440"/>
            <a:ext cx="5235495" cy="181159"/>
          </a:xfrm>
          <a:prstGeom prst="rect">
            <a:avLst/>
          </a:prstGeom>
          <a:noFill/>
          <a:ln/>
        </p:spPr>
        <p:txBody>
          <a:bodyPr wrap="square" lIns="0" tIns="0" rIns="0" bIns="0" rtlCol="0" anchor="ctr"/>
          <a:lstStyle/>
          <a:p>
            <a:pPr>
              <a:lnSpc>
                <a:spcPct val="120000"/>
              </a:lnSpc>
            </a:pPr>
            <a:r>
              <a:rPr lang="en-US" sz="999" b="1" dirty="0">
                <a:solidFill>
                  <a:srgbClr val="C77D4A"/>
                </a:solidFill>
                <a:latin typeface="MiSans" pitchFamily="34" charset="0"/>
                <a:ea typeface="MiSans" pitchFamily="34" charset="-122"/>
                <a:cs typeface="MiSans" pitchFamily="34" charset="-120"/>
              </a:rPr>
              <a:t>Versi Komunitas Teknologi</a:t>
            </a:r>
            <a:endParaRPr lang="en-US" sz="1600" dirty="0"/>
          </a:p>
        </p:txBody>
      </p:sp>
      <p:sp>
        <p:nvSpPr>
          <p:cNvPr id="23" name="Text 21"/>
          <p:cNvSpPr/>
          <p:nvPr/>
        </p:nvSpPr>
        <p:spPr>
          <a:xfrm>
            <a:off x="1050722" y="4193831"/>
            <a:ext cx="5244553" cy="597825"/>
          </a:xfrm>
          <a:prstGeom prst="rect">
            <a:avLst/>
          </a:prstGeom>
          <a:noFill/>
          <a:ln/>
        </p:spPr>
        <p:txBody>
          <a:bodyPr wrap="square" lIns="0" tIns="0" rIns="0" bIns="0" rtlCol="0" anchor="ctr"/>
          <a:lstStyle/>
          <a:p>
            <a:pPr>
              <a:lnSpc>
                <a:spcPct val="110000"/>
              </a:lnSpc>
            </a:pPr>
            <a:r>
              <a:rPr lang="en-US" sz="1141" dirty="0">
                <a:solidFill>
                  <a:srgbClr val="3D352E"/>
                </a:solidFill>
                <a:latin typeface="MiSans" pitchFamily="34" charset="0"/>
                <a:ea typeface="MiSans" pitchFamily="34" charset="-122"/>
                <a:cs typeface="MiSans" pitchFamily="34" charset="-120"/>
              </a:rPr>
              <a:t>"Hari kerja: policy research, stakeholder management, dan product development untuk SIBARU. Malam: ngoding untuk DNO, mentoring di PPTI, atau nulis paper. Weekend: baca paper dan ketemu calon supervisor."</a:t>
            </a:r>
            <a:endParaRPr lang="en-US" sz="1600" dirty="0"/>
          </a:p>
        </p:txBody>
      </p:sp>
      <p:sp>
        <p:nvSpPr>
          <p:cNvPr id="24" name="Shape 22"/>
          <p:cNvSpPr/>
          <p:nvPr/>
        </p:nvSpPr>
        <p:spPr>
          <a:xfrm>
            <a:off x="6402909" y="3903976"/>
            <a:ext cx="5317016" cy="960143"/>
          </a:xfrm>
          <a:custGeom>
            <a:avLst/>
            <a:gdLst/>
            <a:ahLst/>
            <a:cxnLst/>
            <a:rect l="l" t="t" r="r" b="b"/>
            <a:pathLst>
              <a:path w="5317016" h="960143">
                <a:moveTo>
                  <a:pt x="36236" y="0"/>
                </a:moveTo>
                <a:lnTo>
                  <a:pt x="5280781" y="0"/>
                </a:lnTo>
                <a:cubicBezTo>
                  <a:pt x="5300793" y="0"/>
                  <a:pt x="5317016" y="16223"/>
                  <a:pt x="5317016" y="36236"/>
                </a:cubicBezTo>
                <a:lnTo>
                  <a:pt x="5317016" y="923907"/>
                </a:lnTo>
                <a:cubicBezTo>
                  <a:pt x="5317016" y="943919"/>
                  <a:pt x="5300793" y="960143"/>
                  <a:pt x="5280781" y="960143"/>
                </a:cubicBezTo>
                <a:lnTo>
                  <a:pt x="36236" y="960143"/>
                </a:lnTo>
                <a:cubicBezTo>
                  <a:pt x="16223" y="960143"/>
                  <a:pt x="0" y="943919"/>
                  <a:pt x="0" y="923907"/>
                </a:cubicBezTo>
                <a:lnTo>
                  <a:pt x="0" y="36236"/>
                </a:lnTo>
                <a:cubicBezTo>
                  <a:pt x="0" y="16237"/>
                  <a:pt x="16237" y="0"/>
                  <a:pt x="36236" y="0"/>
                </a:cubicBezTo>
                <a:close/>
              </a:path>
            </a:pathLst>
          </a:custGeom>
          <a:solidFill>
            <a:srgbClr val="F8F5F2"/>
          </a:solidFill>
          <a:ln/>
        </p:spPr>
      </p:sp>
      <p:sp>
        <p:nvSpPr>
          <p:cNvPr id="25" name="Text 23"/>
          <p:cNvSpPr/>
          <p:nvPr/>
        </p:nvSpPr>
        <p:spPr>
          <a:xfrm>
            <a:off x="6475372" y="3976440"/>
            <a:ext cx="5235495" cy="181159"/>
          </a:xfrm>
          <a:prstGeom prst="rect">
            <a:avLst/>
          </a:prstGeom>
          <a:noFill/>
          <a:ln/>
        </p:spPr>
        <p:txBody>
          <a:bodyPr wrap="square" lIns="0" tIns="0" rIns="0" bIns="0" rtlCol="0" anchor="ctr"/>
          <a:lstStyle/>
          <a:p>
            <a:pPr>
              <a:lnSpc>
                <a:spcPct val="120000"/>
              </a:lnSpc>
            </a:pPr>
            <a:r>
              <a:rPr lang="en-US" sz="999" b="1" dirty="0">
                <a:solidFill>
                  <a:srgbClr val="C77D4A"/>
                </a:solidFill>
                <a:latin typeface="MiSans" pitchFamily="34" charset="0"/>
                <a:ea typeface="MiSans" pitchFamily="34" charset="-122"/>
                <a:cs typeface="MiSans" pitchFamily="34" charset="-120"/>
              </a:rPr>
              <a:t>Versi Investor</a:t>
            </a:r>
            <a:endParaRPr lang="en-US" sz="1600" dirty="0"/>
          </a:p>
        </p:txBody>
      </p:sp>
      <p:sp>
        <p:nvSpPr>
          <p:cNvPr id="26" name="Text 24"/>
          <p:cNvSpPr/>
          <p:nvPr/>
        </p:nvSpPr>
        <p:spPr>
          <a:xfrm>
            <a:off x="6475372" y="4193831"/>
            <a:ext cx="5244553" cy="597825"/>
          </a:xfrm>
          <a:prstGeom prst="rect">
            <a:avLst/>
          </a:prstGeom>
          <a:noFill/>
          <a:ln/>
        </p:spPr>
        <p:txBody>
          <a:bodyPr wrap="square" lIns="0" tIns="0" rIns="0" bIns="0" rtlCol="0" anchor="ctr"/>
          <a:lstStyle/>
          <a:p>
            <a:pPr>
              <a:lnSpc>
                <a:spcPct val="110000"/>
              </a:lnSpc>
            </a:pPr>
            <a:r>
              <a:rPr lang="en-US" sz="1141" dirty="0">
                <a:solidFill>
                  <a:srgbClr val="3D352E"/>
                </a:solidFill>
                <a:latin typeface="MiSans" pitchFamily="34" charset="0"/>
                <a:ea typeface="MiSans" pitchFamily="34" charset="-122"/>
                <a:cs typeface="MiSans" pitchFamily="34" charset="-120"/>
              </a:rPr>
              <a:t>"Saya split time antara KemenPKP dan DNO. Di KemenPKP saya lihat problem di skala nasional, di DNO saya coba solve problem serupa di skala lebih kecil tapi dengan execution speed yang lebih tinggi."</a:t>
            </a:r>
            <a:endParaRPr lang="en-US" sz="1600" dirty="0"/>
          </a:p>
        </p:txBody>
      </p:sp>
      <p:sp>
        <p:nvSpPr>
          <p:cNvPr id="27" name="Shape 25"/>
          <p:cNvSpPr/>
          <p:nvPr/>
        </p:nvSpPr>
        <p:spPr>
          <a:xfrm>
            <a:off x="380434" y="5045278"/>
            <a:ext cx="11449248" cy="1612315"/>
          </a:xfrm>
          <a:custGeom>
            <a:avLst/>
            <a:gdLst/>
            <a:ahLst/>
            <a:cxnLst/>
            <a:rect l="l" t="t" r="r" b="b"/>
            <a:pathLst>
              <a:path w="11449248" h="1612315">
                <a:moveTo>
                  <a:pt x="36232" y="0"/>
                </a:moveTo>
                <a:lnTo>
                  <a:pt x="11376791" y="0"/>
                </a:lnTo>
                <a:cubicBezTo>
                  <a:pt x="11416808" y="0"/>
                  <a:pt x="11449248" y="32440"/>
                  <a:pt x="11449248" y="72457"/>
                </a:cubicBezTo>
                <a:lnTo>
                  <a:pt x="11449248" y="1539858"/>
                </a:lnTo>
                <a:cubicBezTo>
                  <a:pt x="11449248" y="1579875"/>
                  <a:pt x="11416808" y="1612315"/>
                  <a:pt x="11376791" y="1612315"/>
                </a:cubicBezTo>
                <a:lnTo>
                  <a:pt x="36232" y="1612315"/>
                </a:lnTo>
                <a:cubicBezTo>
                  <a:pt x="16222" y="1612315"/>
                  <a:pt x="0" y="1596093"/>
                  <a:pt x="0" y="1576083"/>
                </a:cubicBezTo>
                <a:lnTo>
                  <a:pt x="0" y="36232"/>
                </a:lnTo>
                <a:cubicBezTo>
                  <a:pt x="0" y="16222"/>
                  <a:pt x="16222" y="0"/>
                  <a:pt x="36232" y="0"/>
                </a:cubicBezTo>
                <a:close/>
              </a:path>
            </a:pathLst>
          </a:custGeom>
          <a:solidFill>
            <a:srgbClr val="FFFFFF"/>
          </a:solidFill>
          <a:ln/>
          <a:effectLst>
            <a:outerShdw sx="100000" sy="100000" kx="0" ky="0" algn="bl" rotWithShape="0" blurRad="27174" dist="9058" dir="5400000">
              <a:srgbClr val="000000">
                <a:alpha val="10196"/>
              </a:srgbClr>
            </a:outerShdw>
          </a:effectLst>
        </p:spPr>
      </p:sp>
      <p:sp>
        <p:nvSpPr>
          <p:cNvPr id="28" name="Shape 26"/>
          <p:cNvSpPr/>
          <p:nvPr/>
        </p:nvSpPr>
        <p:spPr>
          <a:xfrm>
            <a:off x="380434" y="5045278"/>
            <a:ext cx="36232" cy="1612315"/>
          </a:xfrm>
          <a:custGeom>
            <a:avLst/>
            <a:gdLst/>
            <a:ahLst/>
            <a:cxnLst/>
            <a:rect l="l" t="t" r="r" b="b"/>
            <a:pathLst>
              <a:path w="36232" h="1612315">
                <a:moveTo>
                  <a:pt x="36232" y="0"/>
                </a:moveTo>
                <a:lnTo>
                  <a:pt x="36232" y="0"/>
                </a:lnTo>
                <a:lnTo>
                  <a:pt x="36232" y="1612315"/>
                </a:lnTo>
                <a:lnTo>
                  <a:pt x="36232" y="1612315"/>
                </a:lnTo>
                <a:cubicBezTo>
                  <a:pt x="16222" y="1612315"/>
                  <a:pt x="0" y="1596093"/>
                  <a:pt x="0" y="1576083"/>
                </a:cubicBezTo>
                <a:lnTo>
                  <a:pt x="0" y="36232"/>
                </a:lnTo>
                <a:cubicBezTo>
                  <a:pt x="0" y="16222"/>
                  <a:pt x="16222" y="0"/>
                  <a:pt x="36232" y="0"/>
                </a:cubicBezTo>
                <a:close/>
              </a:path>
            </a:pathLst>
          </a:custGeom>
          <a:solidFill>
            <a:srgbClr val="C77D4A"/>
          </a:solidFill>
          <a:ln/>
        </p:spPr>
      </p:sp>
      <p:sp>
        <p:nvSpPr>
          <p:cNvPr id="29" name="Shape 27"/>
          <p:cNvSpPr/>
          <p:nvPr/>
        </p:nvSpPr>
        <p:spPr>
          <a:xfrm>
            <a:off x="507245" y="5190205"/>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C77D4A">
              <a:alpha val="10196"/>
            </a:srgbClr>
          </a:solidFill>
          <a:ln/>
        </p:spPr>
      </p:sp>
      <p:sp>
        <p:nvSpPr>
          <p:cNvPr id="30" name="Shape 28"/>
          <p:cNvSpPr/>
          <p:nvPr/>
        </p:nvSpPr>
        <p:spPr>
          <a:xfrm>
            <a:off x="609147" y="5289842"/>
            <a:ext cx="163043" cy="163043"/>
          </a:xfrm>
          <a:custGeom>
            <a:avLst/>
            <a:gdLst/>
            <a:ahLst/>
            <a:cxnLst/>
            <a:rect l="l" t="t" r="r" b="b"/>
            <a:pathLst>
              <a:path w="163043" h="163043">
                <a:moveTo>
                  <a:pt x="74038" y="1656"/>
                </a:moveTo>
                <a:cubicBezTo>
                  <a:pt x="78783" y="-541"/>
                  <a:pt x="84260" y="-541"/>
                  <a:pt x="89005" y="1656"/>
                </a:cubicBezTo>
                <a:lnTo>
                  <a:pt x="158617" y="33819"/>
                </a:lnTo>
                <a:cubicBezTo>
                  <a:pt x="161323" y="35061"/>
                  <a:pt x="163043" y="37767"/>
                  <a:pt x="163043" y="40761"/>
                </a:cubicBezTo>
                <a:cubicBezTo>
                  <a:pt x="163043" y="43754"/>
                  <a:pt x="161323" y="46461"/>
                  <a:pt x="158617" y="47703"/>
                </a:cubicBezTo>
                <a:lnTo>
                  <a:pt x="89005" y="79866"/>
                </a:lnTo>
                <a:cubicBezTo>
                  <a:pt x="84260" y="82063"/>
                  <a:pt x="78783" y="82063"/>
                  <a:pt x="74038" y="79866"/>
                </a:cubicBezTo>
                <a:lnTo>
                  <a:pt x="4426" y="47703"/>
                </a:lnTo>
                <a:cubicBezTo>
                  <a:pt x="1720" y="46429"/>
                  <a:pt x="0" y="43722"/>
                  <a:pt x="0" y="40761"/>
                </a:cubicBezTo>
                <a:cubicBezTo>
                  <a:pt x="0" y="37799"/>
                  <a:pt x="1720" y="35061"/>
                  <a:pt x="4426" y="33819"/>
                </a:cubicBezTo>
                <a:lnTo>
                  <a:pt x="74038" y="1656"/>
                </a:lnTo>
                <a:close/>
                <a:moveTo>
                  <a:pt x="15317" y="69548"/>
                </a:moveTo>
                <a:lnTo>
                  <a:pt x="67637" y="93718"/>
                </a:lnTo>
                <a:cubicBezTo>
                  <a:pt x="76458" y="97794"/>
                  <a:pt x="86617" y="97794"/>
                  <a:pt x="95438" y="93718"/>
                </a:cubicBezTo>
                <a:lnTo>
                  <a:pt x="147758" y="69548"/>
                </a:lnTo>
                <a:lnTo>
                  <a:pt x="158617" y="74579"/>
                </a:lnTo>
                <a:cubicBezTo>
                  <a:pt x="161323" y="75821"/>
                  <a:pt x="163043" y="78528"/>
                  <a:pt x="163043" y="81522"/>
                </a:cubicBezTo>
                <a:cubicBezTo>
                  <a:pt x="163043" y="84515"/>
                  <a:pt x="161323" y="87222"/>
                  <a:pt x="158617" y="88464"/>
                </a:cubicBezTo>
                <a:lnTo>
                  <a:pt x="89005" y="120626"/>
                </a:lnTo>
                <a:cubicBezTo>
                  <a:pt x="84260" y="122824"/>
                  <a:pt x="78783" y="122824"/>
                  <a:pt x="74038" y="120626"/>
                </a:cubicBezTo>
                <a:lnTo>
                  <a:pt x="4426" y="88464"/>
                </a:lnTo>
                <a:cubicBezTo>
                  <a:pt x="1720" y="87190"/>
                  <a:pt x="0" y="84483"/>
                  <a:pt x="0" y="81522"/>
                </a:cubicBezTo>
                <a:cubicBezTo>
                  <a:pt x="0" y="78560"/>
                  <a:pt x="1720" y="75821"/>
                  <a:pt x="4426" y="74579"/>
                </a:cubicBezTo>
                <a:lnTo>
                  <a:pt x="15285" y="69548"/>
                </a:lnTo>
                <a:close/>
                <a:moveTo>
                  <a:pt x="4426" y="115340"/>
                </a:moveTo>
                <a:lnTo>
                  <a:pt x="15285" y="110309"/>
                </a:lnTo>
                <a:lnTo>
                  <a:pt x="67606" y="134479"/>
                </a:lnTo>
                <a:cubicBezTo>
                  <a:pt x="76426" y="138555"/>
                  <a:pt x="86585" y="138555"/>
                  <a:pt x="95406" y="134479"/>
                </a:cubicBezTo>
                <a:lnTo>
                  <a:pt x="147726" y="110309"/>
                </a:lnTo>
                <a:lnTo>
                  <a:pt x="158585" y="115340"/>
                </a:lnTo>
                <a:cubicBezTo>
                  <a:pt x="161292" y="116582"/>
                  <a:pt x="163011" y="119289"/>
                  <a:pt x="163011" y="122282"/>
                </a:cubicBezTo>
                <a:cubicBezTo>
                  <a:pt x="163011" y="125276"/>
                  <a:pt x="161292" y="127982"/>
                  <a:pt x="158585" y="129224"/>
                </a:cubicBezTo>
                <a:lnTo>
                  <a:pt x="88973" y="161387"/>
                </a:lnTo>
                <a:cubicBezTo>
                  <a:pt x="84228" y="163584"/>
                  <a:pt x="78751" y="163584"/>
                  <a:pt x="74006" y="161387"/>
                </a:cubicBezTo>
                <a:lnTo>
                  <a:pt x="4426" y="129224"/>
                </a:lnTo>
                <a:cubicBezTo>
                  <a:pt x="1720" y="127951"/>
                  <a:pt x="0" y="125244"/>
                  <a:pt x="0" y="122282"/>
                </a:cubicBezTo>
                <a:cubicBezTo>
                  <a:pt x="0" y="119321"/>
                  <a:pt x="1720" y="116582"/>
                  <a:pt x="4426" y="115340"/>
                </a:cubicBezTo>
                <a:close/>
              </a:path>
            </a:pathLst>
          </a:custGeom>
          <a:solidFill>
            <a:srgbClr val="C77D4A"/>
          </a:solidFill>
          <a:ln/>
        </p:spPr>
      </p:sp>
      <p:sp>
        <p:nvSpPr>
          <p:cNvPr id="31" name="Text 29"/>
          <p:cNvSpPr/>
          <p:nvPr/>
        </p:nvSpPr>
        <p:spPr>
          <a:xfrm>
            <a:off x="978259" y="5153973"/>
            <a:ext cx="10824250" cy="253623"/>
          </a:xfrm>
          <a:prstGeom prst="rect">
            <a:avLst/>
          </a:prstGeom>
          <a:noFill/>
          <a:ln/>
        </p:spPr>
        <p:txBody>
          <a:bodyPr wrap="square" lIns="0" tIns="0" rIns="0" bIns="0" rtlCol="0" anchor="ctr"/>
          <a:lstStyle/>
          <a:p>
            <a:pPr>
              <a:lnSpc>
                <a:spcPct val="130000"/>
              </a:lnSpc>
            </a:pPr>
            <a:r>
              <a:rPr lang="en-US" sz="1284" b="1" dirty="0">
                <a:solidFill>
                  <a:srgbClr val="2A4B43"/>
                </a:solidFill>
                <a:latin typeface="Unna" pitchFamily="34" charset="0"/>
                <a:ea typeface="Unna" pitchFamily="34" charset="-122"/>
                <a:cs typeface="Unna" pitchFamily="34" charset="-120"/>
              </a:rPr>
              <a:t>"Bagaimana kamu bisa di tiga dunia sekaligus?"</a:t>
            </a:r>
            <a:endParaRPr lang="en-US" sz="1600" dirty="0"/>
          </a:p>
        </p:txBody>
      </p:sp>
      <p:sp>
        <p:nvSpPr>
          <p:cNvPr id="32" name="Shape 30"/>
          <p:cNvSpPr/>
          <p:nvPr/>
        </p:nvSpPr>
        <p:spPr>
          <a:xfrm>
            <a:off x="978259" y="5480059"/>
            <a:ext cx="10742728" cy="1068838"/>
          </a:xfrm>
          <a:custGeom>
            <a:avLst/>
            <a:gdLst/>
            <a:ahLst/>
            <a:cxnLst/>
            <a:rect l="l" t="t" r="r" b="b"/>
            <a:pathLst>
              <a:path w="10742728" h="1068838">
                <a:moveTo>
                  <a:pt x="36234" y="0"/>
                </a:moveTo>
                <a:lnTo>
                  <a:pt x="10706494" y="0"/>
                </a:lnTo>
                <a:cubicBezTo>
                  <a:pt x="10726506" y="0"/>
                  <a:pt x="10742728" y="16222"/>
                  <a:pt x="10742728" y="36234"/>
                </a:cubicBezTo>
                <a:lnTo>
                  <a:pt x="10742728" y="1032604"/>
                </a:lnTo>
                <a:cubicBezTo>
                  <a:pt x="10742728" y="1052616"/>
                  <a:pt x="10726506" y="1068838"/>
                  <a:pt x="10706494" y="1068838"/>
                </a:cubicBezTo>
                <a:lnTo>
                  <a:pt x="36234" y="1068838"/>
                </a:lnTo>
                <a:cubicBezTo>
                  <a:pt x="16222" y="1068838"/>
                  <a:pt x="0" y="1052616"/>
                  <a:pt x="0" y="1032604"/>
                </a:cubicBezTo>
                <a:lnTo>
                  <a:pt x="0" y="36234"/>
                </a:lnTo>
                <a:cubicBezTo>
                  <a:pt x="0" y="16236"/>
                  <a:pt x="16236" y="0"/>
                  <a:pt x="36234" y="0"/>
                </a:cubicBezTo>
                <a:close/>
              </a:path>
            </a:pathLst>
          </a:custGeom>
          <a:solidFill>
            <a:srgbClr val="F8F5F2"/>
          </a:solidFill>
          <a:ln/>
        </p:spPr>
      </p:sp>
      <p:sp>
        <p:nvSpPr>
          <p:cNvPr id="33" name="Text 31"/>
          <p:cNvSpPr/>
          <p:nvPr/>
        </p:nvSpPr>
        <p:spPr>
          <a:xfrm>
            <a:off x="1050722" y="5552523"/>
            <a:ext cx="10670264" cy="597825"/>
          </a:xfrm>
          <a:prstGeom prst="rect">
            <a:avLst/>
          </a:prstGeom>
          <a:noFill/>
          <a:ln/>
        </p:spPr>
        <p:txBody>
          <a:bodyPr wrap="square" lIns="0" tIns="0" rIns="0" bIns="0" rtlCol="0" anchor="ctr"/>
          <a:lstStyle/>
          <a:p>
            <a:pPr>
              <a:lnSpc>
                <a:spcPct val="110000"/>
              </a:lnSpc>
            </a:pPr>
            <a:r>
              <a:rPr lang="en-US" sz="1141" dirty="0">
                <a:solidFill>
                  <a:srgbClr val="3D352E"/>
                </a:solidFill>
                <a:latin typeface="MiSans" pitchFamily="34" charset="0"/>
                <a:ea typeface="MiSans" pitchFamily="34" charset="-122"/>
                <a:cs typeface="MiSans" pitchFamily="34" charset="-120"/>
              </a:rPr>
              <a:t>"Saya tidak melihatnya sebagai tiga dunia yang terpisah. ASN kasih saya understanding sistem dan akses ke policymaking. Penelitian kasih saya framework untuk berpikir sistematis. Entrepreneurship kasih saya execution skill dan reality check. Tiga ini saling mengisi — saya jadi lebih baik di masing-masing karena saya punya perspektif dari yang lain."</a:t>
            </a:r>
            <a:endParaRPr lang="en-US" sz="1600" dirty="0"/>
          </a:p>
        </p:txBody>
      </p:sp>
      <p:sp>
        <p:nvSpPr>
          <p:cNvPr id="34" name="Shape 32"/>
          <p:cNvSpPr/>
          <p:nvPr/>
        </p:nvSpPr>
        <p:spPr>
          <a:xfrm>
            <a:off x="1050722" y="6222811"/>
            <a:ext cx="1059780" cy="253623"/>
          </a:xfrm>
          <a:custGeom>
            <a:avLst/>
            <a:gdLst/>
            <a:ahLst/>
            <a:cxnLst/>
            <a:rect l="l" t="t" r="r" b="b"/>
            <a:pathLst>
              <a:path w="1059780" h="253623">
                <a:moveTo>
                  <a:pt x="126811" y="0"/>
                </a:moveTo>
                <a:lnTo>
                  <a:pt x="932969" y="0"/>
                </a:lnTo>
                <a:cubicBezTo>
                  <a:pt x="1003005" y="0"/>
                  <a:pt x="1059780" y="56775"/>
                  <a:pt x="1059780" y="126811"/>
                </a:cubicBezTo>
                <a:lnTo>
                  <a:pt x="1059780" y="126811"/>
                </a:lnTo>
                <a:cubicBezTo>
                  <a:pt x="1059780" y="196847"/>
                  <a:pt x="1003005" y="253623"/>
                  <a:pt x="932969" y="253623"/>
                </a:cubicBezTo>
                <a:lnTo>
                  <a:pt x="126811" y="253623"/>
                </a:lnTo>
                <a:cubicBezTo>
                  <a:pt x="56822" y="253623"/>
                  <a:pt x="0" y="196800"/>
                  <a:pt x="0" y="126811"/>
                </a:cubicBezTo>
                <a:lnTo>
                  <a:pt x="0" y="126811"/>
                </a:lnTo>
                <a:cubicBezTo>
                  <a:pt x="0" y="56822"/>
                  <a:pt x="56822" y="0"/>
                  <a:pt x="126811" y="0"/>
                </a:cubicBezTo>
                <a:close/>
              </a:path>
            </a:pathLst>
          </a:custGeom>
          <a:solidFill>
            <a:srgbClr val="2A4B43">
              <a:alpha val="10196"/>
            </a:srgbClr>
          </a:solidFill>
          <a:ln/>
        </p:spPr>
      </p:sp>
      <p:sp>
        <p:nvSpPr>
          <p:cNvPr id="35" name="Text 33"/>
          <p:cNvSpPr/>
          <p:nvPr/>
        </p:nvSpPr>
        <p:spPr>
          <a:xfrm>
            <a:off x="1050722" y="6222811"/>
            <a:ext cx="1123186" cy="253623"/>
          </a:xfrm>
          <a:prstGeom prst="rect">
            <a:avLst/>
          </a:prstGeom>
          <a:noFill/>
          <a:ln/>
        </p:spPr>
        <p:txBody>
          <a:bodyPr wrap="square" lIns="108695" tIns="36232" rIns="108695" bIns="36232" rtlCol="0" anchor="ctr"/>
          <a:lstStyle/>
          <a:p>
            <a:pPr>
              <a:lnSpc>
                <a:spcPct val="120000"/>
              </a:lnSpc>
            </a:pPr>
            <a:r>
              <a:rPr lang="en-US" sz="999" dirty="0">
                <a:solidFill>
                  <a:srgbClr val="2A4B43"/>
                </a:solidFill>
                <a:latin typeface="MiSans" pitchFamily="34" charset="0"/>
                <a:ea typeface="MiSans" pitchFamily="34" charset="-122"/>
                <a:cs typeface="MiSans" pitchFamily="34" charset="-120"/>
              </a:rPr>
              <a:t>ASN → Sistem</a:t>
            </a:r>
            <a:endParaRPr lang="en-US" sz="1600" dirty="0"/>
          </a:p>
        </p:txBody>
      </p:sp>
      <p:sp>
        <p:nvSpPr>
          <p:cNvPr id="36" name="Shape 34"/>
          <p:cNvSpPr/>
          <p:nvPr/>
        </p:nvSpPr>
        <p:spPr>
          <a:xfrm>
            <a:off x="2186575" y="6222811"/>
            <a:ext cx="1639489" cy="253623"/>
          </a:xfrm>
          <a:custGeom>
            <a:avLst/>
            <a:gdLst/>
            <a:ahLst/>
            <a:cxnLst/>
            <a:rect l="l" t="t" r="r" b="b"/>
            <a:pathLst>
              <a:path w="1639489" h="253623">
                <a:moveTo>
                  <a:pt x="126811" y="0"/>
                </a:moveTo>
                <a:lnTo>
                  <a:pt x="1512678" y="0"/>
                </a:lnTo>
                <a:cubicBezTo>
                  <a:pt x="1582714" y="0"/>
                  <a:pt x="1639489" y="56775"/>
                  <a:pt x="1639489" y="126811"/>
                </a:cubicBezTo>
                <a:lnTo>
                  <a:pt x="1639489" y="126811"/>
                </a:lnTo>
                <a:cubicBezTo>
                  <a:pt x="1639489" y="196847"/>
                  <a:pt x="1582714" y="253623"/>
                  <a:pt x="1512678" y="253623"/>
                </a:cubicBezTo>
                <a:lnTo>
                  <a:pt x="126811" y="253623"/>
                </a:lnTo>
                <a:cubicBezTo>
                  <a:pt x="56822" y="253623"/>
                  <a:pt x="0" y="196800"/>
                  <a:pt x="0" y="126811"/>
                </a:cubicBezTo>
                <a:lnTo>
                  <a:pt x="0" y="126811"/>
                </a:lnTo>
                <a:cubicBezTo>
                  <a:pt x="0" y="56822"/>
                  <a:pt x="56822" y="0"/>
                  <a:pt x="126811" y="0"/>
                </a:cubicBezTo>
                <a:close/>
              </a:path>
            </a:pathLst>
          </a:custGeom>
          <a:solidFill>
            <a:srgbClr val="A99F96">
              <a:alpha val="10196"/>
            </a:srgbClr>
          </a:solidFill>
          <a:ln/>
        </p:spPr>
      </p:sp>
      <p:sp>
        <p:nvSpPr>
          <p:cNvPr id="37" name="Text 35"/>
          <p:cNvSpPr/>
          <p:nvPr/>
        </p:nvSpPr>
        <p:spPr>
          <a:xfrm>
            <a:off x="2186575" y="6222811"/>
            <a:ext cx="1702895" cy="253623"/>
          </a:xfrm>
          <a:prstGeom prst="rect">
            <a:avLst/>
          </a:prstGeom>
          <a:noFill/>
          <a:ln/>
        </p:spPr>
        <p:txBody>
          <a:bodyPr wrap="square" lIns="108695" tIns="36232" rIns="108695" bIns="36232" rtlCol="0" anchor="ctr"/>
          <a:lstStyle/>
          <a:p>
            <a:pPr>
              <a:lnSpc>
                <a:spcPct val="120000"/>
              </a:lnSpc>
            </a:pPr>
            <a:r>
              <a:rPr lang="en-US" sz="999" dirty="0">
                <a:solidFill>
                  <a:srgbClr val="A99F96"/>
                </a:solidFill>
                <a:latin typeface="MiSans" pitchFamily="34" charset="0"/>
                <a:ea typeface="MiSans" pitchFamily="34" charset="-122"/>
                <a:cs typeface="MiSans" pitchFamily="34" charset="-120"/>
              </a:rPr>
              <a:t>Penelitian → Framework</a:t>
            </a:r>
            <a:endParaRPr lang="en-US" sz="1600" dirty="0"/>
          </a:p>
        </p:txBody>
      </p:sp>
      <p:sp>
        <p:nvSpPr>
          <p:cNvPr id="38" name="Shape 36"/>
          <p:cNvSpPr/>
          <p:nvPr/>
        </p:nvSpPr>
        <p:spPr>
          <a:xfrm>
            <a:off x="3900296" y="6222811"/>
            <a:ext cx="1757242" cy="253623"/>
          </a:xfrm>
          <a:custGeom>
            <a:avLst/>
            <a:gdLst/>
            <a:ahLst/>
            <a:cxnLst/>
            <a:rect l="l" t="t" r="r" b="b"/>
            <a:pathLst>
              <a:path w="1757242" h="253623">
                <a:moveTo>
                  <a:pt x="126811" y="0"/>
                </a:moveTo>
                <a:lnTo>
                  <a:pt x="1630431" y="0"/>
                </a:lnTo>
                <a:cubicBezTo>
                  <a:pt x="1700467" y="0"/>
                  <a:pt x="1757242" y="56775"/>
                  <a:pt x="1757242" y="126811"/>
                </a:cubicBezTo>
                <a:lnTo>
                  <a:pt x="1757242" y="126811"/>
                </a:lnTo>
                <a:cubicBezTo>
                  <a:pt x="1757242" y="196847"/>
                  <a:pt x="1700467" y="253623"/>
                  <a:pt x="1630431" y="253623"/>
                </a:cubicBezTo>
                <a:lnTo>
                  <a:pt x="126811" y="253623"/>
                </a:lnTo>
                <a:cubicBezTo>
                  <a:pt x="56822" y="253623"/>
                  <a:pt x="0" y="196800"/>
                  <a:pt x="0" y="126811"/>
                </a:cubicBezTo>
                <a:lnTo>
                  <a:pt x="0" y="126811"/>
                </a:lnTo>
                <a:cubicBezTo>
                  <a:pt x="0" y="56822"/>
                  <a:pt x="56822" y="0"/>
                  <a:pt x="126811" y="0"/>
                </a:cubicBezTo>
                <a:close/>
              </a:path>
            </a:pathLst>
          </a:custGeom>
          <a:solidFill>
            <a:srgbClr val="C77D4A">
              <a:alpha val="10196"/>
            </a:srgbClr>
          </a:solidFill>
          <a:ln/>
        </p:spPr>
      </p:sp>
      <p:sp>
        <p:nvSpPr>
          <p:cNvPr id="39" name="Text 37"/>
          <p:cNvSpPr/>
          <p:nvPr/>
        </p:nvSpPr>
        <p:spPr>
          <a:xfrm>
            <a:off x="3900296" y="6222811"/>
            <a:ext cx="1820648" cy="253623"/>
          </a:xfrm>
          <a:prstGeom prst="rect">
            <a:avLst/>
          </a:prstGeom>
          <a:noFill/>
          <a:ln/>
        </p:spPr>
        <p:txBody>
          <a:bodyPr wrap="square" lIns="108695" tIns="36232" rIns="108695" bIns="36232" rtlCol="0" anchor="ctr"/>
          <a:lstStyle/>
          <a:p>
            <a:pPr>
              <a:lnSpc>
                <a:spcPct val="120000"/>
              </a:lnSpc>
            </a:pPr>
            <a:r>
              <a:rPr lang="en-US" sz="999" dirty="0">
                <a:solidFill>
                  <a:srgbClr val="C77D4A"/>
                </a:solidFill>
                <a:latin typeface="MiSans" pitchFamily="34" charset="0"/>
                <a:ea typeface="MiSans" pitchFamily="34" charset="-122"/>
                <a:cs typeface="MiSans" pitchFamily="34" charset="-120"/>
              </a:rPr>
              <a:t>Entrepreneur → Execution</a:t>
            </a:r>
            <a:endParaRPr lang="en-US" sz="1600" dirty="0"/>
          </a:p>
        </p:txBody>
      </p:sp>
    </p:spTree>
  </p:cSld>
  <p:clrMapOvr>
    <a:masterClrMapping/>
  </p:clrMapOvr>
  <p:transition>
    <p:fade/>
    <p:spd val="med"/>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57275" y="357275"/>
            <a:ext cx="11548905" cy="214365"/>
          </a:xfrm>
          <a:prstGeom prst="rect">
            <a:avLst/>
          </a:prstGeom>
          <a:noFill/>
          <a:ln/>
        </p:spPr>
        <p:txBody>
          <a:bodyPr wrap="square" lIns="0" tIns="0" rIns="0" bIns="0" rtlCol="0" anchor="ctr"/>
          <a:lstStyle/>
          <a:p>
            <a:pPr>
              <a:lnSpc>
                <a:spcPct val="120000"/>
              </a:lnSpc>
            </a:pPr>
            <a:r>
              <a:rPr lang="en-US" sz="1125" b="1" spc="113" kern="0" dirty="0">
                <a:solidFill>
                  <a:srgbClr val="C77D4A"/>
                </a:solidFill>
                <a:latin typeface="MiSans" pitchFamily="34" charset="0"/>
                <a:ea typeface="MiSans" pitchFamily="34" charset="-122"/>
                <a:cs typeface="MiSans" pitchFamily="34" charset="-120"/>
              </a:rPr>
              <a:t>02 — PENELITIAN</a:t>
            </a:r>
            <a:endParaRPr lang="en-US" sz="1600" dirty="0"/>
          </a:p>
        </p:txBody>
      </p:sp>
      <p:sp>
        <p:nvSpPr>
          <p:cNvPr id="3" name="Text 1"/>
          <p:cNvSpPr/>
          <p:nvPr/>
        </p:nvSpPr>
        <p:spPr>
          <a:xfrm>
            <a:off x="357275" y="643095"/>
            <a:ext cx="11638224" cy="401934"/>
          </a:xfrm>
          <a:prstGeom prst="rect">
            <a:avLst/>
          </a:prstGeom>
          <a:noFill/>
          <a:ln/>
        </p:spPr>
        <p:txBody>
          <a:bodyPr wrap="square" lIns="0" tIns="0" rIns="0" bIns="0" rtlCol="0" anchor="ctr"/>
          <a:lstStyle/>
          <a:p>
            <a:pPr>
              <a:lnSpc>
                <a:spcPct val="100000"/>
              </a:lnSpc>
            </a:pPr>
            <a:r>
              <a:rPr lang="en-US" sz="2532" b="1" dirty="0">
                <a:solidFill>
                  <a:srgbClr val="2A4B43"/>
                </a:solidFill>
                <a:latin typeface="Unna" pitchFamily="34" charset="0"/>
                <a:ea typeface="Unna" pitchFamily="34" charset="-122"/>
                <a:cs typeface="Unna" pitchFamily="34" charset="-120"/>
              </a:rPr>
              <a:t>Pertanyaan Tentang Penelitian</a:t>
            </a:r>
            <a:endParaRPr lang="en-US" sz="1600" dirty="0"/>
          </a:p>
        </p:txBody>
      </p:sp>
      <p:sp>
        <p:nvSpPr>
          <p:cNvPr id="4" name="Text 2"/>
          <p:cNvSpPr/>
          <p:nvPr/>
        </p:nvSpPr>
        <p:spPr>
          <a:xfrm>
            <a:off x="357275" y="1116484"/>
            <a:ext cx="11557837" cy="250092"/>
          </a:xfrm>
          <a:prstGeom prst="rect">
            <a:avLst/>
          </a:prstGeom>
          <a:noFill/>
          <a:ln/>
        </p:spPr>
        <p:txBody>
          <a:bodyPr wrap="square" lIns="0" tIns="0" rIns="0" bIns="0" rtlCol="0" anchor="ctr"/>
          <a:lstStyle/>
          <a:p>
            <a:pPr>
              <a:lnSpc>
                <a:spcPct val="130000"/>
              </a:lnSpc>
            </a:pPr>
            <a:r>
              <a:rPr lang="en-US" sz="1266" dirty="0">
                <a:solidFill>
                  <a:srgbClr val="3D352E">
                    <a:alpha val="70000"/>
                  </a:srgbClr>
                </a:solidFill>
                <a:latin typeface="MiSans" pitchFamily="34" charset="0"/>
                <a:ea typeface="MiSans" pitchFamily="34" charset="-122"/>
                <a:cs typeface="MiSans" pitchFamily="34" charset="-120"/>
              </a:rPr>
              <a:t>Pertanyaan yang paling sering muncul di forum akademis dan beasiswa. Jawaban jujur, tidak defensif.</a:t>
            </a:r>
            <a:endParaRPr lang="en-US" sz="1600" dirty="0"/>
          </a:p>
        </p:txBody>
      </p:sp>
      <p:sp>
        <p:nvSpPr>
          <p:cNvPr id="5" name="Shape 3"/>
          <p:cNvSpPr/>
          <p:nvPr/>
        </p:nvSpPr>
        <p:spPr>
          <a:xfrm>
            <a:off x="357275" y="1473758"/>
            <a:ext cx="5689600" cy="2518787"/>
          </a:xfrm>
          <a:custGeom>
            <a:avLst/>
            <a:gdLst/>
            <a:ahLst/>
            <a:cxnLst/>
            <a:rect l="l" t="t" r="r" b="b"/>
            <a:pathLst>
              <a:path w="5689600" h="2518787">
                <a:moveTo>
                  <a:pt x="71458" y="0"/>
                </a:moveTo>
                <a:lnTo>
                  <a:pt x="5618142" y="0"/>
                </a:lnTo>
                <a:cubicBezTo>
                  <a:pt x="5657607" y="0"/>
                  <a:pt x="5689600" y="31993"/>
                  <a:pt x="5689600" y="71458"/>
                </a:cubicBezTo>
                <a:lnTo>
                  <a:pt x="5689600" y="2447329"/>
                </a:lnTo>
                <a:cubicBezTo>
                  <a:pt x="5689600" y="2486794"/>
                  <a:pt x="5657607" y="2518787"/>
                  <a:pt x="5618142" y="2518787"/>
                </a:cubicBezTo>
                <a:lnTo>
                  <a:pt x="71458" y="2518787"/>
                </a:lnTo>
                <a:cubicBezTo>
                  <a:pt x="31993" y="2518787"/>
                  <a:pt x="0" y="2486794"/>
                  <a:pt x="0" y="2447329"/>
                </a:cubicBezTo>
                <a:lnTo>
                  <a:pt x="0" y="71458"/>
                </a:lnTo>
                <a:cubicBezTo>
                  <a:pt x="0" y="32019"/>
                  <a:pt x="32019" y="0"/>
                  <a:pt x="71458" y="0"/>
                </a:cubicBezTo>
                <a:close/>
              </a:path>
            </a:pathLst>
          </a:custGeom>
          <a:solidFill>
            <a:srgbClr val="FFFFFF"/>
          </a:solidFill>
          <a:ln/>
          <a:effectLst>
            <a:outerShdw sx="100000" sy="100000" kx="0" ky="0" algn="bl" rotWithShape="0" blurRad="26796" dist="8932" dir="5400000">
              <a:srgbClr val="000000">
                <a:alpha val="10196"/>
              </a:srgbClr>
            </a:outerShdw>
          </a:effectLst>
        </p:spPr>
      </p:sp>
      <p:sp>
        <p:nvSpPr>
          <p:cNvPr id="6" name="Shape 4"/>
          <p:cNvSpPr/>
          <p:nvPr/>
        </p:nvSpPr>
        <p:spPr>
          <a:xfrm>
            <a:off x="464457" y="1580941"/>
            <a:ext cx="357275" cy="357275"/>
          </a:xfrm>
          <a:custGeom>
            <a:avLst/>
            <a:gdLst/>
            <a:ahLst/>
            <a:cxnLst/>
            <a:rect l="l" t="t" r="r" b="b"/>
            <a:pathLst>
              <a:path w="357275" h="357275">
                <a:moveTo>
                  <a:pt x="178637" y="0"/>
                </a:moveTo>
                <a:lnTo>
                  <a:pt x="178637" y="0"/>
                </a:lnTo>
                <a:cubicBezTo>
                  <a:pt x="277230" y="0"/>
                  <a:pt x="357275" y="80045"/>
                  <a:pt x="357275" y="178637"/>
                </a:cubicBezTo>
                <a:lnTo>
                  <a:pt x="357275" y="178637"/>
                </a:lnTo>
                <a:cubicBezTo>
                  <a:pt x="357275" y="277230"/>
                  <a:pt x="277230" y="357275"/>
                  <a:pt x="178637" y="357275"/>
                </a:cubicBezTo>
                <a:lnTo>
                  <a:pt x="178637" y="357275"/>
                </a:lnTo>
                <a:cubicBezTo>
                  <a:pt x="80045" y="357275"/>
                  <a:pt x="0" y="277230"/>
                  <a:pt x="0" y="178637"/>
                </a:cubicBezTo>
                <a:lnTo>
                  <a:pt x="0" y="178637"/>
                </a:lnTo>
                <a:cubicBezTo>
                  <a:pt x="0" y="80045"/>
                  <a:pt x="80045" y="0"/>
                  <a:pt x="178637" y="0"/>
                </a:cubicBezTo>
                <a:close/>
              </a:path>
            </a:pathLst>
          </a:custGeom>
          <a:solidFill>
            <a:srgbClr val="2A4B43"/>
          </a:solidFill>
          <a:ln/>
        </p:spPr>
      </p:sp>
      <p:sp>
        <p:nvSpPr>
          <p:cNvPr id="7" name="Text 5"/>
          <p:cNvSpPr/>
          <p:nvPr/>
        </p:nvSpPr>
        <p:spPr>
          <a:xfrm>
            <a:off x="424264" y="1580941"/>
            <a:ext cx="437662" cy="357275"/>
          </a:xfrm>
          <a:prstGeom prst="rect">
            <a:avLst/>
          </a:prstGeom>
          <a:noFill/>
          <a:ln/>
        </p:spPr>
        <p:txBody>
          <a:bodyPr wrap="square" lIns="0" tIns="0" rIns="0" bIns="0" rtlCol="0" anchor="ctr"/>
          <a:lstStyle/>
          <a:p>
            <a:pPr algn="ctr">
              <a:lnSpc>
                <a:spcPct val="130000"/>
              </a:lnSpc>
            </a:pPr>
            <a:r>
              <a:rPr lang="en-US" sz="1266" b="1" dirty="0">
                <a:solidFill>
                  <a:srgbClr val="FFFFFF"/>
                </a:solidFill>
                <a:latin typeface="MiSans" pitchFamily="34" charset="0"/>
                <a:ea typeface="MiSans" pitchFamily="34" charset="-122"/>
                <a:cs typeface="MiSans" pitchFamily="34" charset="-120"/>
              </a:rPr>
              <a:t>Q1</a:t>
            </a:r>
            <a:endParaRPr lang="en-US" sz="1600" dirty="0"/>
          </a:p>
        </p:txBody>
      </p:sp>
      <p:sp>
        <p:nvSpPr>
          <p:cNvPr id="8" name="Text 6"/>
          <p:cNvSpPr/>
          <p:nvPr/>
        </p:nvSpPr>
        <p:spPr>
          <a:xfrm>
            <a:off x="928914" y="1580941"/>
            <a:ext cx="3715657" cy="241160"/>
          </a:xfrm>
          <a:prstGeom prst="rect">
            <a:avLst/>
          </a:prstGeom>
          <a:noFill/>
          <a:ln/>
        </p:spPr>
        <p:txBody>
          <a:bodyPr wrap="square" lIns="0" tIns="35727" rIns="0" bIns="0" rtlCol="0" anchor="ctr"/>
          <a:lstStyle/>
          <a:p>
            <a:pPr>
              <a:lnSpc>
                <a:spcPct val="100000"/>
              </a:lnSpc>
            </a:pPr>
            <a:r>
              <a:rPr lang="en-US" sz="1266" b="1" dirty="0">
                <a:solidFill>
                  <a:srgbClr val="2A4B43"/>
                </a:solidFill>
                <a:latin typeface="Unna" pitchFamily="34" charset="0"/>
                <a:ea typeface="Unna" pitchFamily="34" charset="-122"/>
                <a:cs typeface="Unna" pitchFamily="34" charset="-120"/>
              </a:rPr>
              <a:t>"Apa bedanya AGIRI dengan instrumen yang sudah ada?"</a:t>
            </a:r>
            <a:endParaRPr lang="en-US" sz="1600" dirty="0"/>
          </a:p>
        </p:txBody>
      </p:sp>
      <p:sp>
        <p:nvSpPr>
          <p:cNvPr id="9" name="Shape 7"/>
          <p:cNvSpPr/>
          <p:nvPr/>
        </p:nvSpPr>
        <p:spPr>
          <a:xfrm>
            <a:off x="464457" y="2009670"/>
            <a:ext cx="5475235" cy="1875692"/>
          </a:xfrm>
          <a:custGeom>
            <a:avLst/>
            <a:gdLst/>
            <a:ahLst/>
            <a:cxnLst/>
            <a:rect l="l" t="t" r="r" b="b"/>
            <a:pathLst>
              <a:path w="5475235" h="1875692">
                <a:moveTo>
                  <a:pt x="35732" y="0"/>
                </a:moveTo>
                <a:lnTo>
                  <a:pt x="5439503" y="0"/>
                </a:lnTo>
                <a:cubicBezTo>
                  <a:pt x="5459237" y="0"/>
                  <a:pt x="5475235" y="15998"/>
                  <a:pt x="5475235" y="35732"/>
                </a:cubicBezTo>
                <a:lnTo>
                  <a:pt x="5475235" y="1839960"/>
                </a:lnTo>
                <a:cubicBezTo>
                  <a:pt x="5475235" y="1859695"/>
                  <a:pt x="5459237" y="1875692"/>
                  <a:pt x="5439503" y="1875692"/>
                </a:cubicBezTo>
                <a:lnTo>
                  <a:pt x="35732" y="1875692"/>
                </a:lnTo>
                <a:cubicBezTo>
                  <a:pt x="15998" y="1875692"/>
                  <a:pt x="0" y="1859695"/>
                  <a:pt x="0" y="1839960"/>
                </a:cubicBezTo>
                <a:lnTo>
                  <a:pt x="0" y="35732"/>
                </a:lnTo>
                <a:cubicBezTo>
                  <a:pt x="0" y="15998"/>
                  <a:pt x="15998" y="0"/>
                  <a:pt x="35732" y="0"/>
                </a:cubicBezTo>
                <a:close/>
              </a:path>
            </a:pathLst>
          </a:custGeom>
          <a:solidFill>
            <a:srgbClr val="F8F5F2"/>
          </a:solidFill>
          <a:ln/>
        </p:spPr>
      </p:sp>
      <p:sp>
        <p:nvSpPr>
          <p:cNvPr id="10" name="Text 8"/>
          <p:cNvSpPr/>
          <p:nvPr/>
        </p:nvSpPr>
        <p:spPr>
          <a:xfrm>
            <a:off x="571640" y="2116853"/>
            <a:ext cx="5332325" cy="589503"/>
          </a:xfrm>
          <a:prstGeom prst="rect">
            <a:avLst/>
          </a:prstGeom>
          <a:noFill/>
          <a:ln/>
        </p:spPr>
        <p:txBody>
          <a:bodyPr wrap="square" lIns="0" tIns="0" rIns="0" bIns="0" rtlCol="0" anchor="ctr"/>
          <a:lstStyle/>
          <a:p>
            <a:pPr>
              <a:lnSpc>
                <a:spcPct val="110000"/>
              </a:lnSpc>
            </a:pPr>
            <a:r>
              <a:rPr lang="en-US" sz="1125" b="1" dirty="0">
                <a:solidFill>
                  <a:srgbClr val="3D352E"/>
                </a:solidFill>
                <a:latin typeface="MiSans" pitchFamily="34" charset="0"/>
                <a:ea typeface="MiSans" pitchFamily="34" charset="-122"/>
                <a:cs typeface="MiSans" pitchFamily="34" charset="-120"/>
              </a:rPr>
              <a:t>Inti:</a:t>
            </a:r>
            <a:pPr>
              <a:lnSpc>
                <a:spcPct val="110000"/>
              </a:lnSpc>
            </a:pPr>
            <a:r>
              <a:rPr lang="en-US" sz="1125" dirty="0">
                <a:solidFill>
                  <a:srgbClr val="3D352E"/>
                </a:solidFill>
                <a:latin typeface="MiSans" pitchFamily="34" charset="0"/>
                <a:ea typeface="MiSans" pitchFamily="34" charset="-122"/>
                <a:cs typeface="MiSans" pitchFamily="34" charset="-120"/>
              </a:rPr>
              <a:t> Instrumen yang ada — seperti AI Readiness Index dari Oxford Insights — dirancang untuk konteks global dan sektor privat. AGIRI dirancang khusus untuk konteks pemerintahan Indonesia dengan mempertimbangkan:</a:t>
            </a:r>
            <a:endParaRPr lang="en-US" sz="1600" dirty="0"/>
          </a:p>
        </p:txBody>
      </p:sp>
      <p:sp>
        <p:nvSpPr>
          <p:cNvPr id="11" name="Shape 9"/>
          <p:cNvSpPr/>
          <p:nvPr/>
        </p:nvSpPr>
        <p:spPr>
          <a:xfrm>
            <a:off x="598435" y="2813538"/>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12" name="Text 10"/>
          <p:cNvSpPr/>
          <p:nvPr/>
        </p:nvSpPr>
        <p:spPr>
          <a:xfrm>
            <a:off x="821732" y="2777811"/>
            <a:ext cx="4108659"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Birokrasi Indonesia yang unik (hierarchy, SOP, approval chain)</a:t>
            </a:r>
            <a:endParaRPr lang="en-US" sz="1600" dirty="0"/>
          </a:p>
        </p:txBody>
      </p:sp>
      <p:sp>
        <p:nvSpPr>
          <p:cNvPr id="13" name="Shape 11"/>
          <p:cNvSpPr/>
          <p:nvPr/>
        </p:nvSpPr>
        <p:spPr>
          <a:xfrm>
            <a:off x="598435" y="3063631"/>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14" name="Text 12"/>
          <p:cNvSpPr/>
          <p:nvPr/>
        </p:nvSpPr>
        <p:spPr>
          <a:xfrm>
            <a:off x="821732" y="3027903"/>
            <a:ext cx="4287297"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Resource constraint yang realistis (budget, talent, infrastructure)</a:t>
            </a:r>
            <a:endParaRPr lang="en-US" sz="1600" dirty="0"/>
          </a:p>
        </p:txBody>
      </p:sp>
      <p:sp>
        <p:nvSpPr>
          <p:cNvPr id="15" name="Shape 13"/>
          <p:cNvSpPr/>
          <p:nvPr/>
        </p:nvSpPr>
        <p:spPr>
          <a:xfrm>
            <a:off x="598435" y="3313723"/>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16" name="Text 14"/>
          <p:cNvSpPr/>
          <p:nvPr/>
        </p:nvSpPr>
        <p:spPr>
          <a:xfrm>
            <a:off x="821732" y="3277996"/>
            <a:ext cx="3010040"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Risk appetite yang berbeda dari sektor privat</a:t>
            </a:r>
            <a:endParaRPr lang="en-US" sz="1600" dirty="0"/>
          </a:p>
        </p:txBody>
      </p:sp>
      <p:sp>
        <p:nvSpPr>
          <p:cNvPr id="17" name="Shape 15"/>
          <p:cNvSpPr/>
          <p:nvPr/>
        </p:nvSpPr>
        <p:spPr>
          <a:xfrm>
            <a:off x="6151057" y="1473758"/>
            <a:ext cx="5689600" cy="2518787"/>
          </a:xfrm>
          <a:custGeom>
            <a:avLst/>
            <a:gdLst/>
            <a:ahLst/>
            <a:cxnLst/>
            <a:rect l="l" t="t" r="r" b="b"/>
            <a:pathLst>
              <a:path w="5689600" h="2518787">
                <a:moveTo>
                  <a:pt x="71458" y="0"/>
                </a:moveTo>
                <a:lnTo>
                  <a:pt x="5618142" y="0"/>
                </a:lnTo>
                <a:cubicBezTo>
                  <a:pt x="5657607" y="0"/>
                  <a:pt x="5689600" y="31993"/>
                  <a:pt x="5689600" y="71458"/>
                </a:cubicBezTo>
                <a:lnTo>
                  <a:pt x="5689600" y="2447329"/>
                </a:lnTo>
                <a:cubicBezTo>
                  <a:pt x="5689600" y="2486794"/>
                  <a:pt x="5657607" y="2518787"/>
                  <a:pt x="5618142" y="2518787"/>
                </a:cubicBezTo>
                <a:lnTo>
                  <a:pt x="71458" y="2518787"/>
                </a:lnTo>
                <a:cubicBezTo>
                  <a:pt x="31993" y="2518787"/>
                  <a:pt x="0" y="2486794"/>
                  <a:pt x="0" y="2447329"/>
                </a:cubicBezTo>
                <a:lnTo>
                  <a:pt x="0" y="71458"/>
                </a:lnTo>
                <a:cubicBezTo>
                  <a:pt x="0" y="32019"/>
                  <a:pt x="32019" y="0"/>
                  <a:pt x="71458" y="0"/>
                </a:cubicBezTo>
                <a:close/>
              </a:path>
            </a:pathLst>
          </a:custGeom>
          <a:solidFill>
            <a:srgbClr val="FFFFFF"/>
          </a:solidFill>
          <a:ln/>
          <a:effectLst>
            <a:outerShdw sx="100000" sy="100000" kx="0" ky="0" algn="bl" rotWithShape="0" blurRad="26796" dist="8932" dir="5400000">
              <a:srgbClr val="000000">
                <a:alpha val="10196"/>
              </a:srgbClr>
            </a:outerShdw>
          </a:effectLst>
        </p:spPr>
      </p:sp>
      <p:sp>
        <p:nvSpPr>
          <p:cNvPr id="18" name="Shape 16"/>
          <p:cNvSpPr/>
          <p:nvPr/>
        </p:nvSpPr>
        <p:spPr>
          <a:xfrm>
            <a:off x="6258239" y="1580941"/>
            <a:ext cx="357275" cy="357275"/>
          </a:xfrm>
          <a:custGeom>
            <a:avLst/>
            <a:gdLst/>
            <a:ahLst/>
            <a:cxnLst/>
            <a:rect l="l" t="t" r="r" b="b"/>
            <a:pathLst>
              <a:path w="357275" h="357275">
                <a:moveTo>
                  <a:pt x="178637" y="0"/>
                </a:moveTo>
                <a:lnTo>
                  <a:pt x="178637" y="0"/>
                </a:lnTo>
                <a:cubicBezTo>
                  <a:pt x="277230" y="0"/>
                  <a:pt x="357275" y="80045"/>
                  <a:pt x="357275" y="178637"/>
                </a:cubicBezTo>
                <a:lnTo>
                  <a:pt x="357275" y="178637"/>
                </a:lnTo>
                <a:cubicBezTo>
                  <a:pt x="357275" y="277230"/>
                  <a:pt x="277230" y="357275"/>
                  <a:pt x="178637" y="357275"/>
                </a:cubicBezTo>
                <a:lnTo>
                  <a:pt x="178637" y="357275"/>
                </a:lnTo>
                <a:cubicBezTo>
                  <a:pt x="80045" y="357275"/>
                  <a:pt x="0" y="277230"/>
                  <a:pt x="0" y="178637"/>
                </a:cubicBezTo>
                <a:lnTo>
                  <a:pt x="0" y="178637"/>
                </a:lnTo>
                <a:cubicBezTo>
                  <a:pt x="0" y="80045"/>
                  <a:pt x="80045" y="0"/>
                  <a:pt x="178637" y="0"/>
                </a:cubicBezTo>
                <a:close/>
              </a:path>
            </a:pathLst>
          </a:custGeom>
          <a:solidFill>
            <a:srgbClr val="A99F96"/>
          </a:solidFill>
          <a:ln/>
        </p:spPr>
      </p:sp>
      <p:sp>
        <p:nvSpPr>
          <p:cNvPr id="19" name="Text 17"/>
          <p:cNvSpPr/>
          <p:nvPr/>
        </p:nvSpPr>
        <p:spPr>
          <a:xfrm>
            <a:off x="6218046" y="1580941"/>
            <a:ext cx="437662" cy="357275"/>
          </a:xfrm>
          <a:prstGeom prst="rect">
            <a:avLst/>
          </a:prstGeom>
          <a:noFill/>
          <a:ln/>
        </p:spPr>
        <p:txBody>
          <a:bodyPr wrap="square" lIns="0" tIns="0" rIns="0" bIns="0" rtlCol="0" anchor="ctr"/>
          <a:lstStyle/>
          <a:p>
            <a:pPr algn="ctr">
              <a:lnSpc>
                <a:spcPct val="130000"/>
              </a:lnSpc>
            </a:pPr>
            <a:r>
              <a:rPr lang="en-US" sz="1266" b="1" dirty="0">
                <a:solidFill>
                  <a:srgbClr val="FFFFFF"/>
                </a:solidFill>
                <a:latin typeface="MiSans" pitchFamily="34" charset="0"/>
                <a:ea typeface="MiSans" pitchFamily="34" charset="-122"/>
                <a:cs typeface="MiSans" pitchFamily="34" charset="-120"/>
              </a:rPr>
              <a:t>Q2</a:t>
            </a:r>
            <a:endParaRPr lang="en-US" sz="1600" dirty="0"/>
          </a:p>
        </p:txBody>
      </p:sp>
      <p:sp>
        <p:nvSpPr>
          <p:cNvPr id="20" name="Text 18"/>
          <p:cNvSpPr/>
          <p:nvPr/>
        </p:nvSpPr>
        <p:spPr>
          <a:xfrm>
            <a:off x="6722696" y="1580941"/>
            <a:ext cx="4957187" cy="241160"/>
          </a:xfrm>
          <a:prstGeom prst="rect">
            <a:avLst/>
          </a:prstGeom>
          <a:noFill/>
          <a:ln/>
        </p:spPr>
        <p:txBody>
          <a:bodyPr wrap="square" lIns="0" tIns="35727" rIns="0" bIns="0" rtlCol="0" anchor="ctr"/>
          <a:lstStyle/>
          <a:p>
            <a:pPr>
              <a:lnSpc>
                <a:spcPct val="100000"/>
              </a:lnSpc>
            </a:pPr>
            <a:r>
              <a:rPr lang="en-US" sz="1266" b="1" dirty="0">
                <a:solidFill>
                  <a:srgbClr val="2A4B43"/>
                </a:solidFill>
                <a:latin typeface="Unna" pitchFamily="34" charset="0"/>
                <a:ea typeface="Unna" pitchFamily="34" charset="-122"/>
                <a:cs typeface="Unna" pitchFamily="34" charset="-120"/>
              </a:rPr>
              <a:t>"Bagaimana kamu mengelola conflict of interest sebagai insider researcher?"</a:t>
            </a:r>
            <a:endParaRPr lang="en-US" sz="1600" dirty="0"/>
          </a:p>
        </p:txBody>
      </p:sp>
      <p:sp>
        <p:nvSpPr>
          <p:cNvPr id="21" name="Shape 19"/>
          <p:cNvSpPr/>
          <p:nvPr/>
        </p:nvSpPr>
        <p:spPr>
          <a:xfrm>
            <a:off x="6258239" y="2009670"/>
            <a:ext cx="5475235" cy="1875692"/>
          </a:xfrm>
          <a:custGeom>
            <a:avLst/>
            <a:gdLst/>
            <a:ahLst/>
            <a:cxnLst/>
            <a:rect l="l" t="t" r="r" b="b"/>
            <a:pathLst>
              <a:path w="5475235" h="1875692">
                <a:moveTo>
                  <a:pt x="35732" y="0"/>
                </a:moveTo>
                <a:lnTo>
                  <a:pt x="5439503" y="0"/>
                </a:lnTo>
                <a:cubicBezTo>
                  <a:pt x="5459237" y="0"/>
                  <a:pt x="5475235" y="15998"/>
                  <a:pt x="5475235" y="35732"/>
                </a:cubicBezTo>
                <a:lnTo>
                  <a:pt x="5475235" y="1839960"/>
                </a:lnTo>
                <a:cubicBezTo>
                  <a:pt x="5475235" y="1859695"/>
                  <a:pt x="5459237" y="1875692"/>
                  <a:pt x="5439503" y="1875692"/>
                </a:cubicBezTo>
                <a:lnTo>
                  <a:pt x="35732" y="1875692"/>
                </a:lnTo>
                <a:cubicBezTo>
                  <a:pt x="15998" y="1875692"/>
                  <a:pt x="0" y="1859695"/>
                  <a:pt x="0" y="1839960"/>
                </a:cubicBezTo>
                <a:lnTo>
                  <a:pt x="0" y="35732"/>
                </a:lnTo>
                <a:cubicBezTo>
                  <a:pt x="0" y="15998"/>
                  <a:pt x="15998" y="0"/>
                  <a:pt x="35732" y="0"/>
                </a:cubicBezTo>
                <a:close/>
              </a:path>
            </a:pathLst>
          </a:custGeom>
          <a:solidFill>
            <a:srgbClr val="F8F5F2"/>
          </a:solidFill>
          <a:ln/>
        </p:spPr>
      </p:sp>
      <p:sp>
        <p:nvSpPr>
          <p:cNvPr id="22" name="Text 20"/>
          <p:cNvSpPr/>
          <p:nvPr/>
        </p:nvSpPr>
        <p:spPr>
          <a:xfrm>
            <a:off x="6365421" y="2116853"/>
            <a:ext cx="5332325" cy="393002"/>
          </a:xfrm>
          <a:prstGeom prst="rect">
            <a:avLst/>
          </a:prstGeom>
          <a:noFill/>
          <a:ln/>
        </p:spPr>
        <p:txBody>
          <a:bodyPr wrap="square" lIns="0" tIns="0" rIns="0" bIns="0" rtlCol="0" anchor="ctr"/>
          <a:lstStyle/>
          <a:p>
            <a:pPr>
              <a:lnSpc>
                <a:spcPct val="110000"/>
              </a:lnSpc>
            </a:pPr>
            <a:r>
              <a:rPr lang="en-US" sz="1125" b="1" dirty="0">
                <a:solidFill>
                  <a:srgbClr val="3D352E"/>
                </a:solidFill>
                <a:latin typeface="MiSans" pitchFamily="34" charset="0"/>
                <a:ea typeface="MiSans" pitchFamily="34" charset="-122"/>
                <a:cs typeface="MiSans" pitchFamily="34" charset="-120"/>
              </a:rPr>
              <a:t>Jujur:</a:t>
            </a:r>
            <a:pPr>
              <a:lnSpc>
                <a:spcPct val="110000"/>
              </a:lnSpc>
            </a:pPr>
            <a:r>
              <a:rPr lang="en-US" sz="1125" dirty="0">
                <a:solidFill>
                  <a:srgbClr val="3D352E"/>
                </a:solidFill>
                <a:latin typeface="MiSans" pitchFamily="34" charset="0"/>
                <a:ea typeface="MiSans" pitchFamily="34" charset="-122"/>
                <a:cs typeface="MiSans" pitchFamily="34" charset="-120"/>
              </a:rPr>
              <a:t> Ini adalah trade-off yang saya sadari sejak awal. Keuntungan: akses data dan understanding konteks. Risiko: bias.</a:t>
            </a:r>
            <a:endParaRPr lang="en-US" sz="1600" dirty="0"/>
          </a:p>
        </p:txBody>
      </p:sp>
      <p:sp>
        <p:nvSpPr>
          <p:cNvPr id="23" name="Text 21"/>
          <p:cNvSpPr/>
          <p:nvPr/>
        </p:nvSpPr>
        <p:spPr>
          <a:xfrm>
            <a:off x="6365421" y="2585776"/>
            <a:ext cx="613438" cy="187569"/>
          </a:xfrm>
          <a:prstGeom prst="rect">
            <a:avLst/>
          </a:prstGeom>
          <a:noFill/>
          <a:ln/>
        </p:spPr>
        <p:txBody>
          <a:bodyPr wrap="square" lIns="0" tIns="0" rIns="0" bIns="0" rtlCol="0" anchor="ctr"/>
          <a:lstStyle/>
          <a:p>
            <a:pPr>
              <a:lnSpc>
                <a:spcPct val="110000"/>
              </a:lnSpc>
            </a:pPr>
            <a:r>
              <a:rPr lang="en-US" sz="1125" b="1" dirty="0">
                <a:solidFill>
                  <a:srgbClr val="3D352E"/>
                </a:solidFill>
                <a:latin typeface="MiSans" pitchFamily="34" charset="0"/>
                <a:ea typeface="MiSans" pitchFamily="34" charset="-122"/>
                <a:cs typeface="MiSans" pitchFamily="34" charset="-120"/>
              </a:rPr>
              <a:t>Mitigasi:</a:t>
            </a:r>
            <a:endParaRPr lang="en-US" sz="1600" dirty="0"/>
          </a:p>
        </p:txBody>
      </p:sp>
      <p:sp>
        <p:nvSpPr>
          <p:cNvPr id="24" name="Shape 22"/>
          <p:cNvSpPr/>
          <p:nvPr/>
        </p:nvSpPr>
        <p:spPr>
          <a:xfrm>
            <a:off x="6392217" y="2884993"/>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25" name="Text 23"/>
          <p:cNvSpPr/>
          <p:nvPr/>
        </p:nvSpPr>
        <p:spPr>
          <a:xfrm>
            <a:off x="6615514" y="2849266"/>
            <a:ext cx="5082233" cy="428730"/>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Transparency di setiap tahap — semua stakeholder tahu saya juga researcher</a:t>
            </a:r>
            <a:endParaRPr lang="en-US" sz="1600" dirty="0"/>
          </a:p>
        </p:txBody>
      </p:sp>
      <p:sp>
        <p:nvSpPr>
          <p:cNvPr id="26" name="Shape 24"/>
          <p:cNvSpPr/>
          <p:nvPr/>
        </p:nvSpPr>
        <p:spPr>
          <a:xfrm>
            <a:off x="6392217" y="3349451"/>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27" name="Text 25"/>
          <p:cNvSpPr/>
          <p:nvPr/>
        </p:nvSpPr>
        <p:spPr>
          <a:xfrm>
            <a:off x="6615514" y="3313723"/>
            <a:ext cx="3733521"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Triangulation data — tidak hanya rely pada satu sumber</a:t>
            </a:r>
            <a:endParaRPr lang="en-US" sz="1600" dirty="0"/>
          </a:p>
        </p:txBody>
      </p:sp>
      <p:sp>
        <p:nvSpPr>
          <p:cNvPr id="28" name="Shape 26"/>
          <p:cNvSpPr/>
          <p:nvPr/>
        </p:nvSpPr>
        <p:spPr>
          <a:xfrm>
            <a:off x="6392217" y="3599543"/>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29" name="Text 27"/>
          <p:cNvSpPr/>
          <p:nvPr/>
        </p:nvSpPr>
        <p:spPr>
          <a:xfrm>
            <a:off x="6615514" y="3563815"/>
            <a:ext cx="3313723"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Peer review dari supervisor dan external validator</a:t>
            </a:r>
            <a:endParaRPr lang="en-US" sz="1600" dirty="0"/>
          </a:p>
        </p:txBody>
      </p:sp>
      <p:sp>
        <p:nvSpPr>
          <p:cNvPr id="30" name="Shape 28"/>
          <p:cNvSpPr/>
          <p:nvPr/>
        </p:nvSpPr>
        <p:spPr>
          <a:xfrm>
            <a:off x="357275" y="4099727"/>
            <a:ext cx="5689600" cy="2483059"/>
          </a:xfrm>
          <a:custGeom>
            <a:avLst/>
            <a:gdLst/>
            <a:ahLst/>
            <a:cxnLst/>
            <a:rect l="l" t="t" r="r" b="b"/>
            <a:pathLst>
              <a:path w="5689600" h="2483059">
                <a:moveTo>
                  <a:pt x="71462" y="0"/>
                </a:moveTo>
                <a:lnTo>
                  <a:pt x="5618138" y="0"/>
                </a:lnTo>
                <a:cubicBezTo>
                  <a:pt x="5657605" y="0"/>
                  <a:pt x="5689600" y="31995"/>
                  <a:pt x="5689600" y="71462"/>
                </a:cubicBezTo>
                <a:lnTo>
                  <a:pt x="5689600" y="2411597"/>
                </a:lnTo>
                <a:cubicBezTo>
                  <a:pt x="5689600" y="2451065"/>
                  <a:pt x="5657605" y="2483059"/>
                  <a:pt x="5618138" y="2483059"/>
                </a:cubicBezTo>
                <a:lnTo>
                  <a:pt x="71462" y="2483059"/>
                </a:lnTo>
                <a:cubicBezTo>
                  <a:pt x="31995" y="2483059"/>
                  <a:pt x="0" y="2451065"/>
                  <a:pt x="0" y="2411597"/>
                </a:cubicBezTo>
                <a:lnTo>
                  <a:pt x="0" y="71462"/>
                </a:lnTo>
                <a:cubicBezTo>
                  <a:pt x="0" y="31995"/>
                  <a:pt x="31995" y="0"/>
                  <a:pt x="71462" y="0"/>
                </a:cubicBezTo>
                <a:close/>
              </a:path>
            </a:pathLst>
          </a:custGeom>
          <a:solidFill>
            <a:srgbClr val="FFFFFF"/>
          </a:solidFill>
          <a:ln/>
          <a:effectLst>
            <a:outerShdw sx="100000" sy="100000" kx="0" ky="0" algn="bl" rotWithShape="0" blurRad="26796" dist="8932" dir="5400000">
              <a:srgbClr val="000000">
                <a:alpha val="10196"/>
              </a:srgbClr>
            </a:outerShdw>
          </a:effectLst>
        </p:spPr>
      </p:sp>
      <p:sp>
        <p:nvSpPr>
          <p:cNvPr id="31" name="Shape 29"/>
          <p:cNvSpPr/>
          <p:nvPr/>
        </p:nvSpPr>
        <p:spPr>
          <a:xfrm>
            <a:off x="464457" y="4206910"/>
            <a:ext cx="357275" cy="357275"/>
          </a:xfrm>
          <a:custGeom>
            <a:avLst/>
            <a:gdLst/>
            <a:ahLst/>
            <a:cxnLst/>
            <a:rect l="l" t="t" r="r" b="b"/>
            <a:pathLst>
              <a:path w="357275" h="357275">
                <a:moveTo>
                  <a:pt x="178637" y="0"/>
                </a:moveTo>
                <a:lnTo>
                  <a:pt x="178637" y="0"/>
                </a:lnTo>
                <a:cubicBezTo>
                  <a:pt x="277230" y="0"/>
                  <a:pt x="357275" y="80045"/>
                  <a:pt x="357275" y="178637"/>
                </a:cubicBezTo>
                <a:lnTo>
                  <a:pt x="357275" y="178637"/>
                </a:lnTo>
                <a:cubicBezTo>
                  <a:pt x="357275" y="277230"/>
                  <a:pt x="277230" y="357275"/>
                  <a:pt x="178637" y="357275"/>
                </a:cubicBezTo>
                <a:lnTo>
                  <a:pt x="178637" y="357275"/>
                </a:lnTo>
                <a:cubicBezTo>
                  <a:pt x="80045" y="357275"/>
                  <a:pt x="0" y="277230"/>
                  <a:pt x="0" y="178637"/>
                </a:cubicBezTo>
                <a:lnTo>
                  <a:pt x="0" y="178637"/>
                </a:lnTo>
                <a:cubicBezTo>
                  <a:pt x="0" y="80045"/>
                  <a:pt x="80045" y="0"/>
                  <a:pt x="178637" y="0"/>
                </a:cubicBezTo>
                <a:close/>
              </a:path>
            </a:pathLst>
          </a:custGeom>
          <a:solidFill>
            <a:srgbClr val="C77D4A"/>
          </a:solidFill>
          <a:ln/>
        </p:spPr>
      </p:sp>
      <p:sp>
        <p:nvSpPr>
          <p:cNvPr id="32" name="Text 30"/>
          <p:cNvSpPr/>
          <p:nvPr/>
        </p:nvSpPr>
        <p:spPr>
          <a:xfrm>
            <a:off x="424264" y="4206910"/>
            <a:ext cx="437662" cy="357275"/>
          </a:xfrm>
          <a:prstGeom prst="rect">
            <a:avLst/>
          </a:prstGeom>
          <a:noFill/>
          <a:ln/>
        </p:spPr>
        <p:txBody>
          <a:bodyPr wrap="square" lIns="0" tIns="0" rIns="0" bIns="0" rtlCol="0" anchor="ctr"/>
          <a:lstStyle/>
          <a:p>
            <a:pPr algn="ctr">
              <a:lnSpc>
                <a:spcPct val="130000"/>
              </a:lnSpc>
            </a:pPr>
            <a:r>
              <a:rPr lang="en-US" sz="1266" b="1" dirty="0">
                <a:solidFill>
                  <a:srgbClr val="FFFFFF"/>
                </a:solidFill>
                <a:latin typeface="MiSans" pitchFamily="34" charset="0"/>
                <a:ea typeface="MiSans" pitchFamily="34" charset="-122"/>
                <a:cs typeface="MiSans" pitchFamily="34" charset="-120"/>
              </a:rPr>
              <a:t>Q3</a:t>
            </a:r>
            <a:endParaRPr lang="en-US" sz="1600" dirty="0"/>
          </a:p>
        </p:txBody>
      </p:sp>
      <p:sp>
        <p:nvSpPr>
          <p:cNvPr id="33" name="Text 31"/>
          <p:cNvSpPr/>
          <p:nvPr/>
        </p:nvSpPr>
        <p:spPr>
          <a:xfrm>
            <a:off x="928914" y="4206910"/>
            <a:ext cx="3215473" cy="241160"/>
          </a:xfrm>
          <a:prstGeom prst="rect">
            <a:avLst/>
          </a:prstGeom>
          <a:noFill/>
          <a:ln/>
        </p:spPr>
        <p:txBody>
          <a:bodyPr wrap="square" lIns="0" tIns="35727" rIns="0" bIns="0" rtlCol="0" anchor="ctr"/>
          <a:lstStyle/>
          <a:p>
            <a:pPr>
              <a:lnSpc>
                <a:spcPct val="100000"/>
              </a:lnSpc>
            </a:pPr>
            <a:r>
              <a:rPr lang="en-US" sz="1266" b="1" dirty="0">
                <a:solidFill>
                  <a:srgbClr val="2A4B43"/>
                </a:solidFill>
                <a:latin typeface="Unna" pitchFamily="34" charset="0"/>
                <a:ea typeface="Unna" pitchFamily="34" charset="-122"/>
                <a:cs typeface="Unna" pitchFamily="34" charset="-120"/>
              </a:rPr>
              <a:t>"Kenapa mixed-methods, bukan kuantitatif saja?"</a:t>
            </a:r>
            <a:endParaRPr lang="en-US" sz="1600" dirty="0"/>
          </a:p>
        </p:txBody>
      </p:sp>
      <p:sp>
        <p:nvSpPr>
          <p:cNvPr id="34" name="Shape 32"/>
          <p:cNvSpPr/>
          <p:nvPr/>
        </p:nvSpPr>
        <p:spPr>
          <a:xfrm>
            <a:off x="464457" y="4635640"/>
            <a:ext cx="5475235" cy="1839965"/>
          </a:xfrm>
          <a:custGeom>
            <a:avLst/>
            <a:gdLst/>
            <a:ahLst/>
            <a:cxnLst/>
            <a:rect l="l" t="t" r="r" b="b"/>
            <a:pathLst>
              <a:path w="5475235" h="1839965">
                <a:moveTo>
                  <a:pt x="35732" y="0"/>
                </a:moveTo>
                <a:lnTo>
                  <a:pt x="5439503" y="0"/>
                </a:lnTo>
                <a:cubicBezTo>
                  <a:pt x="5459237" y="0"/>
                  <a:pt x="5475235" y="15998"/>
                  <a:pt x="5475235" y="35732"/>
                </a:cubicBezTo>
                <a:lnTo>
                  <a:pt x="5475235" y="1804233"/>
                </a:lnTo>
                <a:cubicBezTo>
                  <a:pt x="5475235" y="1823967"/>
                  <a:pt x="5459237" y="1839965"/>
                  <a:pt x="5439503" y="1839965"/>
                </a:cubicBezTo>
                <a:lnTo>
                  <a:pt x="35732" y="1839965"/>
                </a:lnTo>
                <a:cubicBezTo>
                  <a:pt x="15998" y="1839965"/>
                  <a:pt x="0" y="1823967"/>
                  <a:pt x="0" y="1804233"/>
                </a:cubicBezTo>
                <a:lnTo>
                  <a:pt x="0" y="35732"/>
                </a:lnTo>
                <a:cubicBezTo>
                  <a:pt x="0" y="16011"/>
                  <a:pt x="16011" y="0"/>
                  <a:pt x="35732" y="0"/>
                </a:cubicBezTo>
                <a:close/>
              </a:path>
            </a:pathLst>
          </a:custGeom>
          <a:solidFill>
            <a:srgbClr val="F8F5F2"/>
          </a:solidFill>
          <a:ln/>
        </p:spPr>
      </p:sp>
      <p:sp>
        <p:nvSpPr>
          <p:cNvPr id="35" name="Text 33"/>
          <p:cNvSpPr/>
          <p:nvPr/>
        </p:nvSpPr>
        <p:spPr>
          <a:xfrm>
            <a:off x="571640" y="4742822"/>
            <a:ext cx="5332325" cy="393002"/>
          </a:xfrm>
          <a:prstGeom prst="rect">
            <a:avLst/>
          </a:prstGeom>
          <a:noFill/>
          <a:ln/>
        </p:spPr>
        <p:txBody>
          <a:bodyPr wrap="square" lIns="0" tIns="0" rIns="0" bIns="0" rtlCol="0" anchor="ctr"/>
          <a:lstStyle/>
          <a:p>
            <a:pPr>
              <a:lnSpc>
                <a:spcPct val="110000"/>
              </a:lnSpc>
            </a:pPr>
            <a:r>
              <a:rPr lang="en-US" sz="1125" b="1" dirty="0">
                <a:solidFill>
                  <a:srgbClr val="3D352E"/>
                </a:solidFill>
                <a:latin typeface="MiSans" pitchFamily="34" charset="0"/>
                <a:ea typeface="MiSans" pitchFamily="34" charset="-122"/>
                <a:cs typeface="MiSans" pitchFamily="34" charset="-120"/>
              </a:rPr>
              <a:t>Karena AI governance bukan hanya tentang angka.</a:t>
            </a:r>
            <a:pPr>
              <a:lnSpc>
                <a:spcPct val="110000"/>
              </a:lnSpc>
            </a:pPr>
            <a:r>
              <a:rPr lang="en-US" sz="1125" dirty="0">
                <a:solidFill>
                  <a:srgbClr val="3D352E"/>
                </a:solidFill>
                <a:latin typeface="MiSans" pitchFamily="34" charset="0"/>
                <a:ea typeface="MiSans" pitchFamily="34" charset="-122"/>
                <a:cs typeface="MiSans" pitchFamily="34" charset="-120"/>
              </a:rPr>
              <a:t> Kita bisa ukur infrastructure readiness dengan kuantitatif, tapi untuk understand:</a:t>
            </a:r>
            <a:endParaRPr lang="en-US" sz="1600" dirty="0"/>
          </a:p>
        </p:txBody>
      </p:sp>
      <p:sp>
        <p:nvSpPr>
          <p:cNvPr id="36" name="Shape 34"/>
          <p:cNvSpPr/>
          <p:nvPr/>
        </p:nvSpPr>
        <p:spPr>
          <a:xfrm>
            <a:off x="598435" y="5243007"/>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37" name="Text 35"/>
          <p:cNvSpPr/>
          <p:nvPr/>
        </p:nvSpPr>
        <p:spPr>
          <a:xfrm>
            <a:off x="821732" y="5207279"/>
            <a:ext cx="2795675"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Kenapa policy maker resisten terhadap AI</a:t>
            </a:r>
            <a:endParaRPr lang="en-US" sz="1600" dirty="0"/>
          </a:p>
        </p:txBody>
      </p:sp>
      <p:sp>
        <p:nvSpPr>
          <p:cNvPr id="38" name="Shape 36"/>
          <p:cNvSpPr/>
          <p:nvPr/>
        </p:nvSpPr>
        <p:spPr>
          <a:xfrm>
            <a:off x="598435" y="5493099"/>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39" name="Text 37"/>
          <p:cNvSpPr/>
          <p:nvPr/>
        </p:nvSpPr>
        <p:spPr>
          <a:xfrm>
            <a:off x="821732" y="5457371"/>
            <a:ext cx="3912158"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Bagaimana organizational culture mempengaruhi adoption</a:t>
            </a:r>
            <a:endParaRPr lang="en-US" sz="1600" dirty="0"/>
          </a:p>
        </p:txBody>
      </p:sp>
      <p:sp>
        <p:nvSpPr>
          <p:cNvPr id="40" name="Shape 38"/>
          <p:cNvSpPr/>
          <p:nvPr/>
        </p:nvSpPr>
        <p:spPr>
          <a:xfrm>
            <a:off x="598435" y="5743191"/>
            <a:ext cx="125046" cy="142910"/>
          </a:xfrm>
          <a:custGeom>
            <a:avLst/>
            <a:gdLst/>
            <a:ahLst/>
            <a:cxnLst/>
            <a:rect l="l" t="t" r="r" b="b"/>
            <a:pathLst>
              <a:path w="125046" h="142910">
                <a:moveTo>
                  <a:pt x="121362" y="19566"/>
                </a:moveTo>
                <a:cubicBezTo>
                  <a:pt x="125353" y="22469"/>
                  <a:pt x="126246" y="28052"/>
                  <a:pt x="123344" y="32043"/>
                </a:cubicBezTo>
                <a:lnTo>
                  <a:pt x="51889" y="130294"/>
                </a:lnTo>
                <a:cubicBezTo>
                  <a:pt x="50353" y="132415"/>
                  <a:pt x="47981" y="133727"/>
                  <a:pt x="45357" y="133950"/>
                </a:cubicBezTo>
                <a:cubicBezTo>
                  <a:pt x="42733" y="134173"/>
                  <a:pt x="40193" y="133196"/>
                  <a:pt x="38351" y="131354"/>
                </a:cubicBezTo>
                <a:lnTo>
                  <a:pt x="2624" y="95627"/>
                </a:lnTo>
                <a:cubicBezTo>
                  <a:pt x="-865" y="92138"/>
                  <a:pt x="-865" y="86472"/>
                  <a:pt x="2624" y="82983"/>
                </a:cubicBezTo>
                <a:cubicBezTo>
                  <a:pt x="6113" y="79494"/>
                  <a:pt x="11779" y="79494"/>
                  <a:pt x="15268" y="82983"/>
                </a:cubicBezTo>
                <a:lnTo>
                  <a:pt x="43599" y="111313"/>
                </a:lnTo>
                <a:lnTo>
                  <a:pt x="108913" y="21520"/>
                </a:lnTo>
                <a:cubicBezTo>
                  <a:pt x="111816" y="17529"/>
                  <a:pt x="117398" y="16636"/>
                  <a:pt x="121390" y="19538"/>
                </a:cubicBezTo>
                <a:close/>
              </a:path>
            </a:pathLst>
          </a:custGeom>
          <a:solidFill>
            <a:srgbClr val="C77D4A"/>
          </a:solidFill>
          <a:ln/>
        </p:spPr>
      </p:sp>
      <p:sp>
        <p:nvSpPr>
          <p:cNvPr id="41" name="Text 39"/>
          <p:cNvSpPr/>
          <p:nvPr/>
        </p:nvSpPr>
        <p:spPr>
          <a:xfrm>
            <a:off x="821732" y="5707464"/>
            <a:ext cx="2563446" cy="214365"/>
          </a:xfrm>
          <a:prstGeom prst="rect">
            <a:avLst/>
          </a:prstGeom>
          <a:noFill/>
          <a:ln/>
        </p:spPr>
        <p:txBody>
          <a:bodyPr wrap="square" lIns="0" tIns="0" rIns="0" bIns="0" rtlCol="0" anchor="ctr"/>
          <a:lstStyle/>
          <a:p>
            <a:pPr>
              <a:lnSpc>
                <a:spcPct val="120000"/>
              </a:lnSpc>
            </a:pPr>
            <a:r>
              <a:rPr lang="en-US" sz="1125" dirty="0">
                <a:solidFill>
                  <a:srgbClr val="3D352E"/>
                </a:solidFill>
                <a:latin typeface="MiSans" pitchFamily="34" charset="0"/>
                <a:ea typeface="MiSans" pitchFamily="34" charset="-122"/>
                <a:cs typeface="MiSans" pitchFamily="34" charset="-120"/>
              </a:rPr>
              <a:t>Apa fear dan aspiration dari end users</a:t>
            </a:r>
            <a:endParaRPr lang="en-US" sz="1600" dirty="0"/>
          </a:p>
        </p:txBody>
      </p:sp>
      <p:sp>
        <p:nvSpPr>
          <p:cNvPr id="42" name="Text 40"/>
          <p:cNvSpPr/>
          <p:nvPr/>
        </p:nvSpPr>
        <p:spPr>
          <a:xfrm>
            <a:off x="571640" y="5993284"/>
            <a:ext cx="5332325" cy="196501"/>
          </a:xfrm>
          <a:prstGeom prst="rect">
            <a:avLst/>
          </a:prstGeom>
          <a:noFill/>
          <a:ln/>
        </p:spPr>
        <p:txBody>
          <a:bodyPr wrap="square" lIns="0" tIns="0" rIns="0" bIns="0" rtlCol="0" anchor="ctr"/>
          <a:lstStyle/>
          <a:p>
            <a:pPr>
              <a:lnSpc>
                <a:spcPct val="110000"/>
              </a:lnSpc>
            </a:pPr>
            <a:r>
              <a:rPr lang="en-US" sz="1125" dirty="0">
                <a:solidFill>
                  <a:srgbClr val="3D352E"/>
                </a:solidFill>
                <a:latin typeface="MiSans" pitchFamily="34" charset="0"/>
                <a:ea typeface="MiSans" pitchFamily="34" charset="-122"/>
                <a:cs typeface="MiSans" pitchFamily="34" charset="-120"/>
              </a:rPr>
              <a:t>...kita butuh qualitative. Mixed-methods kasih complete picture.</a:t>
            </a:r>
            <a:endParaRPr lang="en-US" sz="1600" dirty="0"/>
          </a:p>
        </p:txBody>
      </p:sp>
      <p:sp>
        <p:nvSpPr>
          <p:cNvPr id="43" name="Shape 41"/>
          <p:cNvSpPr/>
          <p:nvPr/>
        </p:nvSpPr>
        <p:spPr>
          <a:xfrm>
            <a:off x="6151057" y="4099727"/>
            <a:ext cx="5689600" cy="2483059"/>
          </a:xfrm>
          <a:custGeom>
            <a:avLst/>
            <a:gdLst/>
            <a:ahLst/>
            <a:cxnLst/>
            <a:rect l="l" t="t" r="r" b="b"/>
            <a:pathLst>
              <a:path w="5689600" h="2483059">
                <a:moveTo>
                  <a:pt x="71462" y="0"/>
                </a:moveTo>
                <a:lnTo>
                  <a:pt x="5618138" y="0"/>
                </a:lnTo>
                <a:cubicBezTo>
                  <a:pt x="5657605" y="0"/>
                  <a:pt x="5689600" y="31995"/>
                  <a:pt x="5689600" y="71462"/>
                </a:cubicBezTo>
                <a:lnTo>
                  <a:pt x="5689600" y="2411597"/>
                </a:lnTo>
                <a:cubicBezTo>
                  <a:pt x="5689600" y="2451065"/>
                  <a:pt x="5657605" y="2483059"/>
                  <a:pt x="5618138" y="2483059"/>
                </a:cubicBezTo>
                <a:lnTo>
                  <a:pt x="71462" y="2483059"/>
                </a:lnTo>
                <a:cubicBezTo>
                  <a:pt x="31995" y="2483059"/>
                  <a:pt x="0" y="2451065"/>
                  <a:pt x="0" y="2411597"/>
                </a:cubicBezTo>
                <a:lnTo>
                  <a:pt x="0" y="71462"/>
                </a:lnTo>
                <a:cubicBezTo>
                  <a:pt x="0" y="31995"/>
                  <a:pt x="31995" y="0"/>
                  <a:pt x="71462" y="0"/>
                </a:cubicBezTo>
                <a:close/>
              </a:path>
            </a:pathLst>
          </a:custGeom>
          <a:solidFill>
            <a:srgbClr val="FFFFFF"/>
          </a:solidFill>
          <a:ln/>
          <a:effectLst>
            <a:outerShdw sx="100000" sy="100000" kx="0" ky="0" algn="bl" rotWithShape="0" blurRad="26796" dist="8932" dir="5400000">
              <a:srgbClr val="000000">
                <a:alpha val="10196"/>
              </a:srgbClr>
            </a:outerShdw>
          </a:effectLst>
        </p:spPr>
      </p:sp>
      <p:sp>
        <p:nvSpPr>
          <p:cNvPr id="44" name="Shape 42"/>
          <p:cNvSpPr/>
          <p:nvPr/>
        </p:nvSpPr>
        <p:spPr>
          <a:xfrm>
            <a:off x="6258239" y="4206910"/>
            <a:ext cx="357275" cy="357275"/>
          </a:xfrm>
          <a:custGeom>
            <a:avLst/>
            <a:gdLst/>
            <a:ahLst/>
            <a:cxnLst/>
            <a:rect l="l" t="t" r="r" b="b"/>
            <a:pathLst>
              <a:path w="357275" h="357275">
                <a:moveTo>
                  <a:pt x="178637" y="0"/>
                </a:moveTo>
                <a:lnTo>
                  <a:pt x="178637" y="0"/>
                </a:lnTo>
                <a:cubicBezTo>
                  <a:pt x="277230" y="0"/>
                  <a:pt x="357275" y="80045"/>
                  <a:pt x="357275" y="178637"/>
                </a:cubicBezTo>
                <a:lnTo>
                  <a:pt x="357275" y="178637"/>
                </a:lnTo>
                <a:cubicBezTo>
                  <a:pt x="357275" y="277230"/>
                  <a:pt x="277230" y="357275"/>
                  <a:pt x="178637" y="357275"/>
                </a:cubicBezTo>
                <a:lnTo>
                  <a:pt x="178637" y="357275"/>
                </a:lnTo>
                <a:cubicBezTo>
                  <a:pt x="80045" y="357275"/>
                  <a:pt x="0" y="277230"/>
                  <a:pt x="0" y="178637"/>
                </a:cubicBezTo>
                <a:lnTo>
                  <a:pt x="0" y="178637"/>
                </a:lnTo>
                <a:cubicBezTo>
                  <a:pt x="0" y="80045"/>
                  <a:pt x="80045" y="0"/>
                  <a:pt x="178637" y="0"/>
                </a:cubicBezTo>
                <a:close/>
              </a:path>
            </a:pathLst>
          </a:custGeom>
          <a:solidFill>
            <a:srgbClr val="2A4B43"/>
          </a:solidFill>
          <a:ln/>
        </p:spPr>
      </p:sp>
      <p:sp>
        <p:nvSpPr>
          <p:cNvPr id="45" name="Text 43"/>
          <p:cNvSpPr/>
          <p:nvPr/>
        </p:nvSpPr>
        <p:spPr>
          <a:xfrm>
            <a:off x="6218046" y="4206910"/>
            <a:ext cx="437662" cy="357275"/>
          </a:xfrm>
          <a:prstGeom prst="rect">
            <a:avLst/>
          </a:prstGeom>
          <a:noFill/>
          <a:ln/>
        </p:spPr>
        <p:txBody>
          <a:bodyPr wrap="square" lIns="0" tIns="0" rIns="0" bIns="0" rtlCol="0" anchor="ctr"/>
          <a:lstStyle/>
          <a:p>
            <a:pPr algn="ctr">
              <a:lnSpc>
                <a:spcPct val="130000"/>
              </a:lnSpc>
            </a:pPr>
            <a:r>
              <a:rPr lang="en-US" sz="1266" b="1" dirty="0">
                <a:solidFill>
                  <a:srgbClr val="FFFFFF"/>
                </a:solidFill>
                <a:latin typeface="MiSans" pitchFamily="34" charset="0"/>
                <a:ea typeface="MiSans" pitchFamily="34" charset="-122"/>
                <a:cs typeface="MiSans" pitchFamily="34" charset="-120"/>
              </a:rPr>
              <a:t>Q4</a:t>
            </a:r>
            <a:endParaRPr lang="en-US" sz="1600" dirty="0"/>
          </a:p>
        </p:txBody>
      </p:sp>
      <p:sp>
        <p:nvSpPr>
          <p:cNvPr id="46" name="Text 44"/>
          <p:cNvSpPr/>
          <p:nvPr/>
        </p:nvSpPr>
        <p:spPr>
          <a:xfrm>
            <a:off x="6722696" y="4206910"/>
            <a:ext cx="3519156" cy="241160"/>
          </a:xfrm>
          <a:prstGeom prst="rect">
            <a:avLst/>
          </a:prstGeom>
          <a:noFill/>
          <a:ln/>
        </p:spPr>
        <p:txBody>
          <a:bodyPr wrap="square" lIns="0" tIns="35727" rIns="0" bIns="0" rtlCol="0" anchor="ctr"/>
          <a:lstStyle/>
          <a:p>
            <a:pPr>
              <a:lnSpc>
                <a:spcPct val="100000"/>
              </a:lnSpc>
            </a:pPr>
            <a:r>
              <a:rPr lang="en-US" sz="1266" b="1" dirty="0">
                <a:solidFill>
                  <a:srgbClr val="2A4B43"/>
                </a:solidFill>
                <a:latin typeface="Unna" pitchFamily="34" charset="0"/>
                <a:ea typeface="Unna" pitchFamily="34" charset="-122"/>
                <a:cs typeface="Unna" pitchFamily="34" charset="-120"/>
              </a:rPr>
              <a:t>"Apakah 200+ unit sample cukup untuk generalisasi?"</a:t>
            </a:r>
            <a:endParaRPr lang="en-US" sz="1600" dirty="0"/>
          </a:p>
        </p:txBody>
      </p:sp>
      <p:sp>
        <p:nvSpPr>
          <p:cNvPr id="47" name="Shape 45"/>
          <p:cNvSpPr/>
          <p:nvPr/>
        </p:nvSpPr>
        <p:spPr>
          <a:xfrm>
            <a:off x="6258239" y="4635640"/>
            <a:ext cx="5475235" cy="1839965"/>
          </a:xfrm>
          <a:custGeom>
            <a:avLst/>
            <a:gdLst/>
            <a:ahLst/>
            <a:cxnLst/>
            <a:rect l="l" t="t" r="r" b="b"/>
            <a:pathLst>
              <a:path w="5475235" h="1839965">
                <a:moveTo>
                  <a:pt x="35732" y="0"/>
                </a:moveTo>
                <a:lnTo>
                  <a:pt x="5439503" y="0"/>
                </a:lnTo>
                <a:cubicBezTo>
                  <a:pt x="5459237" y="0"/>
                  <a:pt x="5475235" y="15998"/>
                  <a:pt x="5475235" y="35732"/>
                </a:cubicBezTo>
                <a:lnTo>
                  <a:pt x="5475235" y="1804233"/>
                </a:lnTo>
                <a:cubicBezTo>
                  <a:pt x="5475235" y="1823967"/>
                  <a:pt x="5459237" y="1839965"/>
                  <a:pt x="5439503" y="1839965"/>
                </a:cubicBezTo>
                <a:lnTo>
                  <a:pt x="35732" y="1839965"/>
                </a:lnTo>
                <a:cubicBezTo>
                  <a:pt x="15998" y="1839965"/>
                  <a:pt x="0" y="1823967"/>
                  <a:pt x="0" y="1804233"/>
                </a:cubicBezTo>
                <a:lnTo>
                  <a:pt x="0" y="35732"/>
                </a:lnTo>
                <a:cubicBezTo>
                  <a:pt x="0" y="16011"/>
                  <a:pt x="16011" y="0"/>
                  <a:pt x="35732" y="0"/>
                </a:cubicBezTo>
                <a:close/>
              </a:path>
            </a:pathLst>
          </a:custGeom>
          <a:solidFill>
            <a:srgbClr val="F8F5F2"/>
          </a:solidFill>
          <a:ln/>
        </p:spPr>
      </p:sp>
      <p:sp>
        <p:nvSpPr>
          <p:cNvPr id="48" name="Text 46"/>
          <p:cNvSpPr/>
          <p:nvPr/>
        </p:nvSpPr>
        <p:spPr>
          <a:xfrm>
            <a:off x="6365421" y="4742822"/>
            <a:ext cx="5332325" cy="589503"/>
          </a:xfrm>
          <a:prstGeom prst="rect">
            <a:avLst/>
          </a:prstGeom>
          <a:noFill/>
          <a:ln/>
        </p:spPr>
        <p:txBody>
          <a:bodyPr wrap="square" lIns="0" tIns="0" rIns="0" bIns="0" rtlCol="0" anchor="ctr"/>
          <a:lstStyle/>
          <a:p>
            <a:pPr>
              <a:lnSpc>
                <a:spcPct val="110000"/>
              </a:lnSpc>
            </a:pPr>
            <a:r>
              <a:rPr lang="en-US" sz="1125" b="1" dirty="0">
                <a:solidFill>
                  <a:srgbClr val="3D352E"/>
                </a:solidFill>
                <a:latin typeface="MiSans" pitchFamily="34" charset="0"/>
                <a:ea typeface="MiSans" pitchFamily="34" charset="-122"/>
                <a:cs typeface="MiSans" pitchFamily="34" charset="-120"/>
              </a:rPr>
              <a:t>Jujur:</a:t>
            </a:r>
            <a:pPr>
              <a:lnSpc>
                <a:spcPct val="110000"/>
              </a:lnSpc>
            </a:pPr>
            <a:r>
              <a:rPr lang="en-US" sz="1125" dirty="0">
                <a:solidFill>
                  <a:srgbClr val="3D352E"/>
                </a:solidFill>
                <a:latin typeface="MiSans" pitchFamily="34" charset="0"/>
                <a:ea typeface="MiSans" pitchFamily="34" charset="-122"/>
                <a:cs typeface="MiSans" pitchFamily="34" charset="-120"/>
              </a:rPr>
              <a:t> Untuk statistical generalisasi ke seluruh Indonesia, 200+ memang tidak cukup. Tapi penelitian ini adalah </a:t>
            </a:r>
            <a:pPr>
              <a:lnSpc>
                <a:spcPct val="110000"/>
              </a:lnSpc>
            </a:pPr>
            <a:r>
              <a:rPr lang="en-US" sz="1125" b="1" dirty="0">
                <a:solidFill>
                  <a:srgbClr val="3D352E"/>
                </a:solidFill>
                <a:latin typeface="MiSans" pitchFamily="34" charset="0"/>
                <a:ea typeface="MiSans" pitchFamily="34" charset="-122"/>
                <a:cs typeface="MiSans" pitchFamily="34" charset="-120"/>
              </a:rPr>
              <a:t>exploratory</a:t>
            </a:r>
            <a:pPr>
              <a:lnSpc>
                <a:spcPct val="110000"/>
              </a:lnSpc>
            </a:pPr>
            <a:r>
              <a:rPr lang="en-US" sz="1125" dirty="0">
                <a:solidFill>
                  <a:srgbClr val="3D352E"/>
                </a:solidFill>
                <a:latin typeface="MiSans" pitchFamily="34" charset="0"/>
                <a:ea typeface="MiSans" pitchFamily="34" charset="-122"/>
                <a:cs typeface="MiSans" pitchFamily="34" charset="-120"/>
              </a:rPr>
              <a:t> dan </a:t>
            </a:r>
            <a:pPr>
              <a:lnSpc>
                <a:spcPct val="110000"/>
              </a:lnSpc>
            </a:pPr>
            <a:r>
              <a:rPr lang="en-US" sz="1125" b="1" dirty="0">
                <a:solidFill>
                  <a:srgbClr val="3D352E"/>
                </a:solidFill>
                <a:latin typeface="MiSans" pitchFamily="34" charset="0"/>
                <a:ea typeface="MiSans" pitchFamily="34" charset="-122"/>
                <a:cs typeface="MiSans" pitchFamily="34" charset="-120"/>
              </a:rPr>
              <a:t>contextual</a:t>
            </a:r>
            <a:pPr>
              <a:lnSpc>
                <a:spcPct val="110000"/>
              </a:lnSpc>
            </a:pPr>
            <a:r>
              <a:rPr lang="en-US" sz="1125" dirty="0">
                <a:solidFill>
                  <a:srgbClr val="3D352E"/>
                </a:solidFill>
                <a:latin typeface="MiSans" pitchFamily="34" charset="0"/>
                <a:ea typeface="MiSans" pitchFamily="34" charset="-122"/>
                <a:cs typeface="MiSans" pitchFamily="34" charset="-120"/>
              </a:rPr>
              <a:t>, bukan confirmatory.</a:t>
            </a:r>
            <a:endParaRPr lang="en-US" sz="1600" dirty="0"/>
          </a:p>
        </p:txBody>
      </p:sp>
      <p:sp>
        <p:nvSpPr>
          <p:cNvPr id="49" name="Text 47"/>
          <p:cNvSpPr/>
          <p:nvPr/>
        </p:nvSpPr>
        <p:spPr>
          <a:xfrm>
            <a:off x="6365421" y="5403780"/>
            <a:ext cx="5332325" cy="393002"/>
          </a:xfrm>
          <a:prstGeom prst="rect">
            <a:avLst/>
          </a:prstGeom>
          <a:noFill/>
          <a:ln/>
        </p:spPr>
        <p:txBody>
          <a:bodyPr wrap="square" lIns="0" tIns="0" rIns="0" bIns="0" rtlCol="0" anchor="ctr"/>
          <a:lstStyle/>
          <a:p>
            <a:pPr>
              <a:lnSpc>
                <a:spcPct val="110000"/>
              </a:lnSpc>
            </a:pPr>
            <a:r>
              <a:rPr lang="en-US" sz="1125" b="1" dirty="0">
                <a:solidFill>
                  <a:srgbClr val="3D352E"/>
                </a:solidFill>
                <a:latin typeface="MiSans" pitchFamily="34" charset="0"/>
                <a:ea typeface="MiSans" pitchFamily="34" charset="-122"/>
                <a:cs typeface="MiSans" pitchFamily="34" charset="-120"/>
              </a:rPr>
              <a:t>Goal:</a:t>
            </a:r>
            <a:pPr>
              <a:lnSpc>
                <a:spcPct val="110000"/>
              </a:lnSpc>
            </a:pPr>
            <a:r>
              <a:rPr lang="en-US" sz="1125" dirty="0">
                <a:solidFill>
                  <a:srgbClr val="3D352E"/>
                </a:solidFill>
                <a:latin typeface="MiSans" pitchFamily="34" charset="0"/>
                <a:ea typeface="MiSans" pitchFamily="34" charset="-122"/>
                <a:cs typeface="MiSans" pitchFamily="34" charset="-120"/>
              </a:rPr>
              <a:t> Generate insight dan framework yang bisa di-test lebih lanjut dengan sample lebih besar. Ini adalah foundational research, bukan final word.</a:t>
            </a:r>
            <a:endParaRPr lang="en-US" sz="1600" dirty="0"/>
          </a:p>
        </p:txBody>
      </p:sp>
      <p:sp>
        <p:nvSpPr>
          <p:cNvPr id="50" name="Shape 48"/>
          <p:cNvSpPr/>
          <p:nvPr/>
        </p:nvSpPr>
        <p:spPr>
          <a:xfrm>
            <a:off x="6365421" y="5868237"/>
            <a:ext cx="5260870" cy="500185"/>
          </a:xfrm>
          <a:custGeom>
            <a:avLst/>
            <a:gdLst/>
            <a:ahLst/>
            <a:cxnLst/>
            <a:rect l="l" t="t" r="r" b="b"/>
            <a:pathLst>
              <a:path w="5260870" h="500185">
                <a:moveTo>
                  <a:pt x="35728" y="0"/>
                </a:moveTo>
                <a:lnTo>
                  <a:pt x="5225142" y="0"/>
                </a:lnTo>
                <a:cubicBezTo>
                  <a:pt x="5244874" y="0"/>
                  <a:pt x="5260870" y="15996"/>
                  <a:pt x="5260870" y="35728"/>
                </a:cubicBezTo>
                <a:lnTo>
                  <a:pt x="5260870" y="464456"/>
                </a:lnTo>
                <a:cubicBezTo>
                  <a:pt x="5260870" y="484189"/>
                  <a:pt x="5244874" y="500185"/>
                  <a:pt x="5225142" y="500185"/>
                </a:cubicBezTo>
                <a:lnTo>
                  <a:pt x="35728" y="500185"/>
                </a:lnTo>
                <a:cubicBezTo>
                  <a:pt x="15996" y="500185"/>
                  <a:pt x="0" y="484189"/>
                  <a:pt x="0" y="464456"/>
                </a:cubicBezTo>
                <a:lnTo>
                  <a:pt x="0" y="35728"/>
                </a:lnTo>
                <a:cubicBezTo>
                  <a:pt x="0" y="15996"/>
                  <a:pt x="15996" y="0"/>
                  <a:pt x="35728" y="0"/>
                </a:cubicBezTo>
                <a:close/>
              </a:path>
            </a:pathLst>
          </a:custGeom>
          <a:solidFill>
            <a:srgbClr val="C77D4A">
              <a:alpha val="10196"/>
            </a:srgbClr>
          </a:solidFill>
          <a:ln/>
        </p:spPr>
      </p:sp>
      <p:sp>
        <p:nvSpPr>
          <p:cNvPr id="51" name="Text 49"/>
          <p:cNvSpPr/>
          <p:nvPr/>
        </p:nvSpPr>
        <p:spPr>
          <a:xfrm>
            <a:off x="6436876" y="5939692"/>
            <a:ext cx="5180484" cy="357275"/>
          </a:xfrm>
          <a:prstGeom prst="rect">
            <a:avLst/>
          </a:prstGeom>
          <a:noFill/>
          <a:ln/>
        </p:spPr>
        <p:txBody>
          <a:bodyPr wrap="square" lIns="0" tIns="0" rIns="0" bIns="0" rtlCol="0" anchor="ctr"/>
          <a:lstStyle/>
          <a:p>
            <a:pPr>
              <a:lnSpc>
                <a:spcPct val="120000"/>
              </a:lnSpc>
            </a:pPr>
            <a:r>
              <a:rPr lang="en-US" sz="985" b="1" dirty="0">
                <a:solidFill>
                  <a:srgbClr val="3D352E"/>
                </a:solidFill>
                <a:latin typeface="MiSans" pitchFamily="34" charset="0"/>
                <a:ea typeface="MiSans" pitchFamily="34" charset="-122"/>
                <a:cs typeface="MiSans" pitchFamily="34" charset="-120"/>
              </a:rPr>
              <a:t>Plus:</a:t>
            </a:r>
            <a:pPr>
              <a:lnSpc>
                <a:spcPct val="120000"/>
              </a:lnSpc>
            </a:pPr>
            <a:r>
              <a:rPr lang="en-US" sz="985" dirty="0">
                <a:solidFill>
                  <a:srgbClr val="3D352E"/>
                </a:solidFill>
                <a:latin typeface="MiSans" pitchFamily="34" charset="0"/>
                <a:ea typeface="MiSans" pitchFamily="34" charset="-122"/>
                <a:cs typeface="MiSans" pitchFamily="34" charset="-120"/>
              </a:rPr>
              <a:t> 200+ unit di pemerintahan itu sudah cukup besar untuk qualitative depth — satu unit bisa representasikan kompleksitas yang signifikan.</a:t>
            </a:r>
            <a:endParaRPr lang="en-US" sz="1600" dirty="0"/>
          </a:p>
        </p:txBody>
      </p:sp>
    </p:spTree>
  </p:cSld>
  <p:clrMapOvr>
    <a:masterClrMapping/>
  </p:clrMapOvr>
  <p:transition>
    <p:fade/>
    <p:spd val="med"/>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35868" y="335868"/>
            <a:ext cx="11587438" cy="201521"/>
          </a:xfrm>
          <a:prstGeom prst="rect">
            <a:avLst/>
          </a:prstGeom>
          <a:noFill/>
          <a:ln/>
        </p:spPr>
        <p:txBody>
          <a:bodyPr wrap="square" lIns="0" tIns="0" rIns="0" bIns="0" rtlCol="0" anchor="ctr"/>
          <a:lstStyle/>
          <a:p>
            <a:pPr>
              <a:lnSpc>
                <a:spcPct val="130000"/>
              </a:lnSpc>
            </a:pPr>
            <a:r>
              <a:rPr lang="en-US" sz="1058" b="1" spc="106" kern="0" dirty="0">
                <a:solidFill>
                  <a:srgbClr val="C77D4A"/>
                </a:solidFill>
                <a:latin typeface="MiSans" pitchFamily="34" charset="0"/>
                <a:ea typeface="MiSans" pitchFamily="34" charset="-122"/>
                <a:cs typeface="MiSans" pitchFamily="34" charset="-120"/>
              </a:rPr>
              <a:t>03 — BEASISWA &amp; MOTIVASI</a:t>
            </a:r>
            <a:endParaRPr lang="en-US" sz="1600" dirty="0"/>
          </a:p>
        </p:txBody>
      </p:sp>
      <p:sp>
        <p:nvSpPr>
          <p:cNvPr id="3" name="Text 1"/>
          <p:cNvSpPr/>
          <p:nvPr/>
        </p:nvSpPr>
        <p:spPr>
          <a:xfrm>
            <a:off x="335868" y="604562"/>
            <a:ext cx="11671405" cy="377851"/>
          </a:xfrm>
          <a:prstGeom prst="rect">
            <a:avLst/>
          </a:prstGeom>
          <a:noFill/>
          <a:ln/>
        </p:spPr>
        <p:txBody>
          <a:bodyPr wrap="square" lIns="0" tIns="0" rIns="0" bIns="0" rtlCol="0" anchor="ctr"/>
          <a:lstStyle/>
          <a:p>
            <a:pPr>
              <a:lnSpc>
                <a:spcPct val="100000"/>
              </a:lnSpc>
            </a:pPr>
            <a:r>
              <a:rPr lang="en-US" sz="2380" b="1" dirty="0">
                <a:solidFill>
                  <a:srgbClr val="2A4B43"/>
                </a:solidFill>
                <a:latin typeface="Unna" pitchFamily="34" charset="0"/>
                <a:ea typeface="Unna" pitchFamily="34" charset="-122"/>
                <a:cs typeface="Unna" pitchFamily="34" charset="-120"/>
              </a:rPr>
              <a:t>Pertanyaan Tentang Beasiswa dan Motivasi</a:t>
            </a:r>
            <a:endParaRPr lang="en-US" sz="1600" dirty="0"/>
          </a:p>
        </p:txBody>
      </p:sp>
      <p:sp>
        <p:nvSpPr>
          <p:cNvPr id="4" name="Text 2"/>
          <p:cNvSpPr/>
          <p:nvPr/>
        </p:nvSpPr>
        <p:spPr>
          <a:xfrm>
            <a:off x="335868" y="1049587"/>
            <a:ext cx="11595835" cy="235107"/>
          </a:xfrm>
          <a:prstGeom prst="rect">
            <a:avLst/>
          </a:prstGeom>
          <a:noFill/>
          <a:ln/>
        </p:spPr>
        <p:txBody>
          <a:bodyPr wrap="square" lIns="0" tIns="0" rIns="0" bIns="0" rtlCol="0" anchor="ctr"/>
          <a:lstStyle/>
          <a:p>
            <a:pPr>
              <a:lnSpc>
                <a:spcPct val="130000"/>
              </a:lnSpc>
            </a:pPr>
            <a:r>
              <a:rPr lang="en-US" sz="1190" dirty="0">
                <a:solidFill>
                  <a:srgbClr val="3D352E">
                    <a:alpha val="70000"/>
                  </a:srgbClr>
                </a:solidFill>
                <a:latin typeface="MiSans" pitchFamily="34" charset="0"/>
                <a:ea typeface="MiSans" pitchFamily="34" charset="-122"/>
                <a:cs typeface="MiSans" pitchFamily="34" charset="-120"/>
              </a:rPr>
              <a:t>Pertanyaan kritis dari komite Fulbright, Australia Awards, dan LPDP. Jawaban personal, specific, dan believable.</a:t>
            </a:r>
            <a:endParaRPr lang="en-US" sz="1600" dirty="0"/>
          </a:p>
        </p:txBody>
      </p:sp>
      <p:sp>
        <p:nvSpPr>
          <p:cNvPr id="5" name="Shape 3"/>
          <p:cNvSpPr/>
          <p:nvPr/>
        </p:nvSpPr>
        <p:spPr>
          <a:xfrm>
            <a:off x="335868" y="1402248"/>
            <a:ext cx="5709752" cy="2602975"/>
          </a:xfrm>
          <a:custGeom>
            <a:avLst/>
            <a:gdLst/>
            <a:ahLst/>
            <a:cxnLst/>
            <a:rect l="l" t="t" r="r" b="b"/>
            <a:pathLst>
              <a:path w="5709752" h="2602975">
                <a:moveTo>
                  <a:pt x="33587" y="0"/>
                </a:moveTo>
                <a:lnTo>
                  <a:pt x="5676165" y="0"/>
                </a:lnTo>
                <a:cubicBezTo>
                  <a:pt x="5694715" y="0"/>
                  <a:pt x="5709752" y="15037"/>
                  <a:pt x="5709752" y="33587"/>
                </a:cubicBezTo>
                <a:lnTo>
                  <a:pt x="5709752" y="2535792"/>
                </a:lnTo>
                <a:cubicBezTo>
                  <a:pt x="5709752" y="2572872"/>
                  <a:pt x="5679648" y="2602975"/>
                  <a:pt x="5642569" y="2602975"/>
                </a:cubicBezTo>
                <a:lnTo>
                  <a:pt x="67183" y="2602975"/>
                </a:lnTo>
                <a:cubicBezTo>
                  <a:pt x="30104" y="2602975"/>
                  <a:pt x="0" y="2572872"/>
                  <a:pt x="0" y="2535792"/>
                </a:cubicBezTo>
                <a:lnTo>
                  <a:pt x="0" y="33587"/>
                </a:lnTo>
                <a:cubicBezTo>
                  <a:pt x="0" y="15050"/>
                  <a:pt x="15050" y="0"/>
                  <a:pt x="33587" y="0"/>
                </a:cubicBezTo>
                <a:close/>
              </a:path>
            </a:pathLst>
          </a:custGeom>
          <a:solidFill>
            <a:srgbClr val="FFFFFF"/>
          </a:solidFill>
          <a:ln/>
          <a:effectLst>
            <a:outerShdw sx="100000" sy="100000" kx="0" ky="0" algn="bl" rotWithShape="0" blurRad="25190" dist="8397" dir="5400000">
              <a:srgbClr val="000000">
                <a:alpha val="10196"/>
              </a:srgbClr>
            </a:outerShdw>
          </a:effectLst>
        </p:spPr>
      </p:sp>
      <p:sp>
        <p:nvSpPr>
          <p:cNvPr id="6" name="Shape 4"/>
          <p:cNvSpPr/>
          <p:nvPr/>
        </p:nvSpPr>
        <p:spPr>
          <a:xfrm>
            <a:off x="335868" y="1402248"/>
            <a:ext cx="5709752" cy="33587"/>
          </a:xfrm>
          <a:custGeom>
            <a:avLst/>
            <a:gdLst/>
            <a:ahLst/>
            <a:cxnLst/>
            <a:rect l="l" t="t" r="r" b="b"/>
            <a:pathLst>
              <a:path w="5709752" h="33587">
                <a:moveTo>
                  <a:pt x="33587" y="0"/>
                </a:moveTo>
                <a:lnTo>
                  <a:pt x="5676165" y="0"/>
                </a:lnTo>
                <a:cubicBezTo>
                  <a:pt x="5694715" y="0"/>
                  <a:pt x="5709752" y="15037"/>
                  <a:pt x="5709752" y="33587"/>
                </a:cubicBezTo>
                <a:lnTo>
                  <a:pt x="5709752" y="33587"/>
                </a:lnTo>
                <a:lnTo>
                  <a:pt x="0" y="33587"/>
                </a:lnTo>
                <a:lnTo>
                  <a:pt x="0" y="33587"/>
                </a:lnTo>
                <a:cubicBezTo>
                  <a:pt x="0" y="15050"/>
                  <a:pt x="15050" y="0"/>
                  <a:pt x="33587" y="0"/>
                </a:cubicBezTo>
                <a:close/>
              </a:path>
            </a:pathLst>
          </a:custGeom>
          <a:solidFill>
            <a:srgbClr val="2A4B43"/>
          </a:solidFill>
          <a:ln/>
        </p:spPr>
      </p:sp>
      <p:sp>
        <p:nvSpPr>
          <p:cNvPr id="7" name="Shape 5"/>
          <p:cNvSpPr/>
          <p:nvPr/>
        </p:nvSpPr>
        <p:spPr>
          <a:xfrm>
            <a:off x="436628" y="1519802"/>
            <a:ext cx="403041" cy="403041"/>
          </a:xfrm>
          <a:custGeom>
            <a:avLst/>
            <a:gdLst/>
            <a:ahLst/>
            <a:cxnLst/>
            <a:rect l="l" t="t" r="r" b="b"/>
            <a:pathLst>
              <a:path w="403041" h="403041">
                <a:moveTo>
                  <a:pt x="201521" y="0"/>
                </a:moveTo>
                <a:lnTo>
                  <a:pt x="201521" y="0"/>
                </a:lnTo>
                <a:cubicBezTo>
                  <a:pt x="312817" y="0"/>
                  <a:pt x="403041" y="90224"/>
                  <a:pt x="403041" y="201521"/>
                </a:cubicBezTo>
                <a:lnTo>
                  <a:pt x="403041" y="201521"/>
                </a:lnTo>
                <a:cubicBezTo>
                  <a:pt x="403041" y="312817"/>
                  <a:pt x="312817" y="403041"/>
                  <a:pt x="201521" y="403041"/>
                </a:cubicBezTo>
                <a:lnTo>
                  <a:pt x="201521" y="403041"/>
                </a:lnTo>
                <a:cubicBezTo>
                  <a:pt x="90224" y="403041"/>
                  <a:pt x="0" y="312817"/>
                  <a:pt x="0" y="201521"/>
                </a:cubicBezTo>
                <a:lnTo>
                  <a:pt x="0" y="201521"/>
                </a:lnTo>
                <a:cubicBezTo>
                  <a:pt x="0" y="90224"/>
                  <a:pt x="90224" y="0"/>
                  <a:pt x="201521" y="0"/>
                </a:cubicBezTo>
                <a:close/>
              </a:path>
            </a:pathLst>
          </a:custGeom>
          <a:solidFill>
            <a:srgbClr val="2A4B43"/>
          </a:solidFill>
          <a:ln/>
        </p:spPr>
      </p:sp>
      <p:sp>
        <p:nvSpPr>
          <p:cNvPr id="8" name="Text 6"/>
          <p:cNvSpPr/>
          <p:nvPr/>
        </p:nvSpPr>
        <p:spPr>
          <a:xfrm>
            <a:off x="394645" y="1519802"/>
            <a:ext cx="487008" cy="403041"/>
          </a:xfrm>
          <a:prstGeom prst="rect">
            <a:avLst/>
          </a:prstGeom>
          <a:noFill/>
          <a:ln/>
        </p:spPr>
        <p:txBody>
          <a:bodyPr wrap="square" lIns="0" tIns="0" rIns="0" bIns="0" rtlCol="0" anchor="ctr"/>
          <a:lstStyle/>
          <a:p>
            <a:pPr algn="ctr">
              <a:lnSpc>
                <a:spcPct val="120000"/>
              </a:lnSpc>
            </a:pPr>
            <a:r>
              <a:rPr lang="en-US" sz="1322" b="1" dirty="0">
                <a:solidFill>
                  <a:srgbClr val="FFFFFF"/>
                </a:solidFill>
                <a:latin typeface="MiSans" pitchFamily="34" charset="0"/>
                <a:ea typeface="MiSans" pitchFamily="34" charset="-122"/>
                <a:cs typeface="MiSans" pitchFamily="34" charset="-120"/>
              </a:rPr>
              <a:t>Q1</a:t>
            </a:r>
            <a:endParaRPr lang="en-US" sz="1600" dirty="0"/>
          </a:p>
        </p:txBody>
      </p:sp>
      <p:sp>
        <p:nvSpPr>
          <p:cNvPr id="9" name="Text 7"/>
          <p:cNvSpPr/>
          <p:nvPr/>
        </p:nvSpPr>
        <p:spPr>
          <a:xfrm>
            <a:off x="940430" y="1626860"/>
            <a:ext cx="2325884" cy="193124"/>
          </a:xfrm>
          <a:prstGeom prst="rect">
            <a:avLst/>
          </a:prstGeom>
          <a:noFill/>
          <a:ln/>
        </p:spPr>
        <p:txBody>
          <a:bodyPr wrap="square" lIns="0" tIns="0" rIns="0" bIns="0" rtlCol="0" anchor="ctr"/>
          <a:lstStyle/>
          <a:p>
            <a:pPr>
              <a:lnSpc>
                <a:spcPct val="100000"/>
              </a:lnSpc>
            </a:pPr>
            <a:r>
              <a:rPr lang="en-US" sz="1190" b="1" dirty="0">
                <a:solidFill>
                  <a:srgbClr val="2A4B43"/>
                </a:solidFill>
                <a:latin typeface="Unna" pitchFamily="34" charset="0"/>
                <a:ea typeface="Unna" pitchFamily="34" charset="-122"/>
                <a:cs typeface="Unna" pitchFamily="34" charset="-120"/>
              </a:rPr>
              <a:t>"Kenapa tidak PhD di Indonesia saja?"</a:t>
            </a:r>
            <a:endParaRPr lang="en-US" sz="1600" dirty="0"/>
          </a:p>
        </p:txBody>
      </p:sp>
      <p:sp>
        <p:nvSpPr>
          <p:cNvPr id="10" name="Shape 8"/>
          <p:cNvSpPr/>
          <p:nvPr/>
        </p:nvSpPr>
        <p:spPr>
          <a:xfrm>
            <a:off x="436628" y="1990017"/>
            <a:ext cx="5508231" cy="923636"/>
          </a:xfrm>
          <a:custGeom>
            <a:avLst/>
            <a:gdLst/>
            <a:ahLst/>
            <a:cxnLst/>
            <a:rect l="l" t="t" r="r" b="b"/>
            <a:pathLst>
              <a:path w="5508231" h="923636">
                <a:moveTo>
                  <a:pt x="33583" y="0"/>
                </a:moveTo>
                <a:lnTo>
                  <a:pt x="5474648" y="0"/>
                </a:lnTo>
                <a:cubicBezTo>
                  <a:pt x="5493196" y="0"/>
                  <a:pt x="5508231" y="15036"/>
                  <a:pt x="5508231" y="33583"/>
                </a:cubicBezTo>
                <a:lnTo>
                  <a:pt x="5508231" y="890053"/>
                </a:lnTo>
                <a:cubicBezTo>
                  <a:pt x="5508231" y="908601"/>
                  <a:pt x="5493196" y="923636"/>
                  <a:pt x="5474648" y="923636"/>
                </a:cubicBezTo>
                <a:lnTo>
                  <a:pt x="33583" y="923636"/>
                </a:lnTo>
                <a:cubicBezTo>
                  <a:pt x="15048" y="923636"/>
                  <a:pt x="0" y="908588"/>
                  <a:pt x="0" y="890053"/>
                </a:cubicBezTo>
                <a:lnTo>
                  <a:pt x="0" y="33583"/>
                </a:lnTo>
                <a:cubicBezTo>
                  <a:pt x="0" y="15048"/>
                  <a:pt x="15048" y="0"/>
                  <a:pt x="33583" y="0"/>
                </a:cubicBezTo>
                <a:close/>
              </a:path>
            </a:pathLst>
          </a:custGeom>
          <a:solidFill>
            <a:srgbClr val="F8F5F2"/>
          </a:solidFill>
          <a:ln/>
        </p:spPr>
      </p:sp>
      <p:sp>
        <p:nvSpPr>
          <p:cNvPr id="11" name="Text 9"/>
          <p:cNvSpPr/>
          <p:nvPr/>
        </p:nvSpPr>
        <p:spPr>
          <a:xfrm>
            <a:off x="503802" y="2057190"/>
            <a:ext cx="5441058" cy="201521"/>
          </a:xfrm>
          <a:prstGeom prst="rect">
            <a:avLst/>
          </a:prstGeom>
          <a:noFill/>
          <a:ln/>
        </p:spPr>
        <p:txBody>
          <a:bodyPr wrap="square" lIns="0" tIns="0" rIns="0" bIns="0" rtlCol="0" anchor="ctr"/>
          <a:lstStyle/>
          <a:p>
            <a:pPr>
              <a:lnSpc>
                <a:spcPct val="130000"/>
              </a:lnSpc>
            </a:pPr>
            <a:r>
              <a:rPr lang="en-US" sz="1058" b="1" dirty="0">
                <a:solidFill>
                  <a:srgbClr val="C77D4A"/>
                </a:solidFill>
                <a:latin typeface="MiSans" pitchFamily="34" charset="0"/>
                <a:ea typeface="MiSans" pitchFamily="34" charset="-122"/>
                <a:cs typeface="MiSans" pitchFamily="34" charset="-120"/>
              </a:rPr>
              <a:t>Jawaban Jujur:</a:t>
            </a:r>
            <a:endParaRPr lang="en-US" sz="1600" dirty="0"/>
          </a:p>
        </p:txBody>
      </p:sp>
      <p:sp>
        <p:nvSpPr>
          <p:cNvPr id="12" name="Text 10"/>
          <p:cNvSpPr/>
          <p:nvPr/>
        </p:nvSpPr>
        <p:spPr>
          <a:xfrm>
            <a:off x="503802" y="2292298"/>
            <a:ext cx="5441058" cy="554182"/>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"Saya sudah coba cari supervisor di Indonesia yang fokus di AI governance untuk sektor publik. Jujur, masih terbatas. Yang ada lebih ke technical AI atau policy umum, tapi tidak keduanya."</a:t>
            </a:r>
            <a:endParaRPr lang="en-US" sz="1600" dirty="0"/>
          </a:p>
        </p:txBody>
      </p:sp>
      <p:sp>
        <p:nvSpPr>
          <p:cNvPr id="13" name="Shape 11"/>
          <p:cNvSpPr/>
          <p:nvPr/>
        </p:nvSpPr>
        <p:spPr>
          <a:xfrm>
            <a:off x="436628" y="2980826"/>
            <a:ext cx="5508231" cy="923636"/>
          </a:xfrm>
          <a:custGeom>
            <a:avLst/>
            <a:gdLst/>
            <a:ahLst/>
            <a:cxnLst/>
            <a:rect l="l" t="t" r="r" b="b"/>
            <a:pathLst>
              <a:path w="5508231" h="923636">
                <a:moveTo>
                  <a:pt x="33583" y="0"/>
                </a:moveTo>
                <a:lnTo>
                  <a:pt x="5474648" y="0"/>
                </a:lnTo>
                <a:cubicBezTo>
                  <a:pt x="5493196" y="0"/>
                  <a:pt x="5508231" y="15036"/>
                  <a:pt x="5508231" y="33583"/>
                </a:cubicBezTo>
                <a:lnTo>
                  <a:pt x="5508231" y="890053"/>
                </a:lnTo>
                <a:cubicBezTo>
                  <a:pt x="5508231" y="908601"/>
                  <a:pt x="5493196" y="923636"/>
                  <a:pt x="5474648" y="923636"/>
                </a:cubicBezTo>
                <a:lnTo>
                  <a:pt x="33583" y="923636"/>
                </a:lnTo>
                <a:cubicBezTo>
                  <a:pt x="15048" y="923636"/>
                  <a:pt x="0" y="908588"/>
                  <a:pt x="0" y="890053"/>
                </a:cubicBezTo>
                <a:lnTo>
                  <a:pt x="0" y="33583"/>
                </a:lnTo>
                <a:cubicBezTo>
                  <a:pt x="0" y="15048"/>
                  <a:pt x="15048" y="0"/>
                  <a:pt x="33583" y="0"/>
                </a:cubicBezTo>
                <a:close/>
              </a:path>
            </a:pathLst>
          </a:custGeom>
          <a:solidFill>
            <a:srgbClr val="2A4B43">
              <a:alpha val="5098"/>
            </a:srgbClr>
          </a:solidFill>
          <a:ln/>
        </p:spPr>
      </p:sp>
      <p:sp>
        <p:nvSpPr>
          <p:cNvPr id="14" name="Text 12"/>
          <p:cNvSpPr/>
          <p:nvPr/>
        </p:nvSpPr>
        <p:spPr>
          <a:xfrm>
            <a:off x="503802" y="3048000"/>
            <a:ext cx="5441058" cy="201521"/>
          </a:xfrm>
          <a:prstGeom prst="rect">
            <a:avLst/>
          </a:prstGeom>
          <a:noFill/>
          <a:ln/>
        </p:spPr>
        <p:txBody>
          <a:bodyPr wrap="square" lIns="0" tIns="0" rIns="0" bIns="0" rtlCol="0" anchor="ctr"/>
          <a:lstStyle/>
          <a:p>
            <a:pPr>
              <a:lnSpc>
                <a:spcPct val="130000"/>
              </a:lnSpc>
            </a:pPr>
            <a:r>
              <a:rPr lang="en-US" sz="1058" b="1" dirty="0">
                <a:solidFill>
                  <a:srgbClr val="2A4B43"/>
                </a:solidFill>
                <a:latin typeface="MiSans" pitchFamily="34" charset="0"/>
                <a:ea typeface="MiSans" pitchFamily="34" charset="-122"/>
                <a:cs typeface="MiSans" pitchFamily="34" charset="-120"/>
              </a:rPr>
              <a:t>Tambahkan:</a:t>
            </a:r>
            <a:endParaRPr lang="en-US" sz="1600" dirty="0"/>
          </a:p>
        </p:txBody>
      </p:sp>
      <p:sp>
        <p:nvSpPr>
          <p:cNvPr id="15" name="Text 13"/>
          <p:cNvSpPr/>
          <p:nvPr/>
        </p:nvSpPr>
        <p:spPr>
          <a:xfrm>
            <a:off x="503802" y="3283107"/>
            <a:ext cx="5441058" cy="554182"/>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"Saya butuh exposure ke ecosystem research yang lebih mature di AI governance — lihat bagaimana Singapore, Australia, atau US approach problem serupa. Pengalaman ini akan saya bawa balik untuk develop capacity di Indonesia."</a:t>
            </a:r>
            <a:endParaRPr lang="en-US" sz="1600" dirty="0"/>
          </a:p>
        </p:txBody>
      </p:sp>
      <p:sp>
        <p:nvSpPr>
          <p:cNvPr id="16" name="Shape 14"/>
          <p:cNvSpPr/>
          <p:nvPr/>
        </p:nvSpPr>
        <p:spPr>
          <a:xfrm>
            <a:off x="6148217" y="1402248"/>
            <a:ext cx="5709752" cy="2602975"/>
          </a:xfrm>
          <a:custGeom>
            <a:avLst/>
            <a:gdLst/>
            <a:ahLst/>
            <a:cxnLst/>
            <a:rect l="l" t="t" r="r" b="b"/>
            <a:pathLst>
              <a:path w="5709752" h="2602975">
                <a:moveTo>
                  <a:pt x="33587" y="0"/>
                </a:moveTo>
                <a:lnTo>
                  <a:pt x="5676165" y="0"/>
                </a:lnTo>
                <a:cubicBezTo>
                  <a:pt x="5694715" y="0"/>
                  <a:pt x="5709752" y="15037"/>
                  <a:pt x="5709752" y="33587"/>
                </a:cubicBezTo>
                <a:lnTo>
                  <a:pt x="5709752" y="2535792"/>
                </a:lnTo>
                <a:cubicBezTo>
                  <a:pt x="5709752" y="2572872"/>
                  <a:pt x="5679648" y="2602975"/>
                  <a:pt x="5642569" y="2602975"/>
                </a:cubicBezTo>
                <a:lnTo>
                  <a:pt x="67183" y="2602975"/>
                </a:lnTo>
                <a:cubicBezTo>
                  <a:pt x="30104" y="2602975"/>
                  <a:pt x="0" y="2572872"/>
                  <a:pt x="0" y="2535792"/>
                </a:cubicBezTo>
                <a:lnTo>
                  <a:pt x="0" y="33587"/>
                </a:lnTo>
                <a:cubicBezTo>
                  <a:pt x="0" y="15050"/>
                  <a:pt x="15050" y="0"/>
                  <a:pt x="33587" y="0"/>
                </a:cubicBezTo>
                <a:close/>
              </a:path>
            </a:pathLst>
          </a:custGeom>
          <a:solidFill>
            <a:srgbClr val="FFFFFF"/>
          </a:solidFill>
          <a:ln/>
          <a:effectLst>
            <a:outerShdw sx="100000" sy="100000" kx="0" ky="0" algn="bl" rotWithShape="0" blurRad="25190" dist="8397" dir="5400000">
              <a:srgbClr val="000000">
                <a:alpha val="10196"/>
              </a:srgbClr>
            </a:outerShdw>
          </a:effectLst>
        </p:spPr>
      </p:sp>
      <p:sp>
        <p:nvSpPr>
          <p:cNvPr id="17" name="Shape 15"/>
          <p:cNvSpPr/>
          <p:nvPr/>
        </p:nvSpPr>
        <p:spPr>
          <a:xfrm>
            <a:off x="6148217" y="1402248"/>
            <a:ext cx="5709752" cy="33587"/>
          </a:xfrm>
          <a:custGeom>
            <a:avLst/>
            <a:gdLst/>
            <a:ahLst/>
            <a:cxnLst/>
            <a:rect l="l" t="t" r="r" b="b"/>
            <a:pathLst>
              <a:path w="5709752" h="33587">
                <a:moveTo>
                  <a:pt x="33587" y="0"/>
                </a:moveTo>
                <a:lnTo>
                  <a:pt x="5676165" y="0"/>
                </a:lnTo>
                <a:cubicBezTo>
                  <a:pt x="5694715" y="0"/>
                  <a:pt x="5709752" y="15037"/>
                  <a:pt x="5709752" y="33587"/>
                </a:cubicBezTo>
                <a:lnTo>
                  <a:pt x="5709752" y="33587"/>
                </a:lnTo>
                <a:lnTo>
                  <a:pt x="0" y="33587"/>
                </a:lnTo>
                <a:lnTo>
                  <a:pt x="0" y="33587"/>
                </a:lnTo>
                <a:cubicBezTo>
                  <a:pt x="0" y="15050"/>
                  <a:pt x="15050" y="0"/>
                  <a:pt x="33587" y="0"/>
                </a:cubicBezTo>
                <a:close/>
              </a:path>
            </a:pathLst>
          </a:custGeom>
          <a:solidFill>
            <a:srgbClr val="A99F96"/>
          </a:solidFill>
          <a:ln/>
        </p:spPr>
      </p:sp>
      <p:sp>
        <p:nvSpPr>
          <p:cNvPr id="18" name="Shape 16"/>
          <p:cNvSpPr/>
          <p:nvPr/>
        </p:nvSpPr>
        <p:spPr>
          <a:xfrm>
            <a:off x="6248977" y="1519802"/>
            <a:ext cx="403041" cy="403041"/>
          </a:xfrm>
          <a:custGeom>
            <a:avLst/>
            <a:gdLst/>
            <a:ahLst/>
            <a:cxnLst/>
            <a:rect l="l" t="t" r="r" b="b"/>
            <a:pathLst>
              <a:path w="403041" h="403041">
                <a:moveTo>
                  <a:pt x="201521" y="0"/>
                </a:moveTo>
                <a:lnTo>
                  <a:pt x="201521" y="0"/>
                </a:lnTo>
                <a:cubicBezTo>
                  <a:pt x="312817" y="0"/>
                  <a:pt x="403041" y="90224"/>
                  <a:pt x="403041" y="201521"/>
                </a:cubicBezTo>
                <a:lnTo>
                  <a:pt x="403041" y="201521"/>
                </a:lnTo>
                <a:cubicBezTo>
                  <a:pt x="403041" y="312817"/>
                  <a:pt x="312817" y="403041"/>
                  <a:pt x="201521" y="403041"/>
                </a:cubicBezTo>
                <a:lnTo>
                  <a:pt x="201521" y="403041"/>
                </a:lnTo>
                <a:cubicBezTo>
                  <a:pt x="90224" y="403041"/>
                  <a:pt x="0" y="312817"/>
                  <a:pt x="0" y="201521"/>
                </a:cubicBezTo>
                <a:lnTo>
                  <a:pt x="0" y="201521"/>
                </a:lnTo>
                <a:cubicBezTo>
                  <a:pt x="0" y="90224"/>
                  <a:pt x="90224" y="0"/>
                  <a:pt x="201521" y="0"/>
                </a:cubicBezTo>
                <a:close/>
              </a:path>
            </a:pathLst>
          </a:custGeom>
          <a:solidFill>
            <a:srgbClr val="A99F96"/>
          </a:solidFill>
          <a:ln/>
        </p:spPr>
      </p:sp>
      <p:sp>
        <p:nvSpPr>
          <p:cNvPr id="19" name="Text 17"/>
          <p:cNvSpPr/>
          <p:nvPr/>
        </p:nvSpPr>
        <p:spPr>
          <a:xfrm>
            <a:off x="6206994" y="1519802"/>
            <a:ext cx="487008" cy="403041"/>
          </a:xfrm>
          <a:prstGeom prst="rect">
            <a:avLst/>
          </a:prstGeom>
          <a:noFill/>
          <a:ln/>
        </p:spPr>
        <p:txBody>
          <a:bodyPr wrap="square" lIns="0" tIns="0" rIns="0" bIns="0" rtlCol="0" anchor="ctr"/>
          <a:lstStyle/>
          <a:p>
            <a:pPr algn="ctr">
              <a:lnSpc>
                <a:spcPct val="120000"/>
              </a:lnSpc>
            </a:pPr>
            <a:r>
              <a:rPr lang="en-US" sz="1322" b="1" dirty="0">
                <a:solidFill>
                  <a:srgbClr val="FFFFFF"/>
                </a:solidFill>
                <a:latin typeface="MiSans" pitchFamily="34" charset="0"/>
                <a:ea typeface="MiSans" pitchFamily="34" charset="-122"/>
                <a:cs typeface="MiSans" pitchFamily="34" charset="-120"/>
              </a:rPr>
              <a:t>Q2</a:t>
            </a:r>
            <a:endParaRPr lang="en-US" sz="1600" dirty="0"/>
          </a:p>
        </p:txBody>
      </p:sp>
      <p:sp>
        <p:nvSpPr>
          <p:cNvPr id="20" name="Text 18"/>
          <p:cNvSpPr/>
          <p:nvPr/>
        </p:nvSpPr>
        <p:spPr>
          <a:xfrm>
            <a:off x="6752779" y="1626860"/>
            <a:ext cx="2678545" cy="193124"/>
          </a:xfrm>
          <a:prstGeom prst="rect">
            <a:avLst/>
          </a:prstGeom>
          <a:noFill/>
          <a:ln/>
        </p:spPr>
        <p:txBody>
          <a:bodyPr wrap="square" lIns="0" tIns="0" rIns="0" bIns="0" rtlCol="0" anchor="ctr"/>
          <a:lstStyle/>
          <a:p>
            <a:pPr>
              <a:lnSpc>
                <a:spcPct val="100000"/>
              </a:lnSpc>
            </a:pPr>
            <a:r>
              <a:rPr lang="en-US" sz="1190" b="1" dirty="0">
                <a:solidFill>
                  <a:srgbClr val="2A4B43"/>
                </a:solidFill>
                <a:latin typeface="Unna" pitchFamily="34" charset="0"/>
                <a:ea typeface="Unna" pitchFamily="34" charset="-122"/>
                <a:cs typeface="Unna" pitchFamily="34" charset="-120"/>
              </a:rPr>
              <a:t>"Kenapa Fall 2027, kenapa tidak sekarang?"</a:t>
            </a:r>
            <a:endParaRPr lang="en-US" sz="1600" dirty="0"/>
          </a:p>
        </p:txBody>
      </p:sp>
      <p:sp>
        <p:nvSpPr>
          <p:cNvPr id="21" name="Shape 19"/>
          <p:cNvSpPr/>
          <p:nvPr/>
        </p:nvSpPr>
        <p:spPr>
          <a:xfrm>
            <a:off x="6248977" y="1990017"/>
            <a:ext cx="5508231" cy="923636"/>
          </a:xfrm>
          <a:custGeom>
            <a:avLst/>
            <a:gdLst/>
            <a:ahLst/>
            <a:cxnLst/>
            <a:rect l="l" t="t" r="r" b="b"/>
            <a:pathLst>
              <a:path w="5508231" h="923636">
                <a:moveTo>
                  <a:pt x="33583" y="0"/>
                </a:moveTo>
                <a:lnTo>
                  <a:pt x="5474648" y="0"/>
                </a:lnTo>
                <a:cubicBezTo>
                  <a:pt x="5493196" y="0"/>
                  <a:pt x="5508231" y="15036"/>
                  <a:pt x="5508231" y="33583"/>
                </a:cubicBezTo>
                <a:lnTo>
                  <a:pt x="5508231" y="890053"/>
                </a:lnTo>
                <a:cubicBezTo>
                  <a:pt x="5508231" y="908601"/>
                  <a:pt x="5493196" y="923636"/>
                  <a:pt x="5474648" y="923636"/>
                </a:cubicBezTo>
                <a:lnTo>
                  <a:pt x="33583" y="923636"/>
                </a:lnTo>
                <a:cubicBezTo>
                  <a:pt x="15048" y="923636"/>
                  <a:pt x="0" y="908588"/>
                  <a:pt x="0" y="890053"/>
                </a:cubicBezTo>
                <a:lnTo>
                  <a:pt x="0" y="33583"/>
                </a:lnTo>
                <a:cubicBezTo>
                  <a:pt x="0" y="15048"/>
                  <a:pt x="15048" y="0"/>
                  <a:pt x="33583" y="0"/>
                </a:cubicBezTo>
                <a:close/>
              </a:path>
            </a:pathLst>
          </a:custGeom>
          <a:solidFill>
            <a:srgbClr val="F8F5F2"/>
          </a:solidFill>
          <a:ln/>
        </p:spPr>
      </p:sp>
      <p:sp>
        <p:nvSpPr>
          <p:cNvPr id="22" name="Text 20"/>
          <p:cNvSpPr/>
          <p:nvPr/>
        </p:nvSpPr>
        <p:spPr>
          <a:xfrm>
            <a:off x="6316151" y="2057190"/>
            <a:ext cx="5441058" cy="201521"/>
          </a:xfrm>
          <a:prstGeom prst="rect">
            <a:avLst/>
          </a:prstGeom>
          <a:noFill/>
          <a:ln/>
        </p:spPr>
        <p:txBody>
          <a:bodyPr wrap="square" lIns="0" tIns="0" rIns="0" bIns="0" rtlCol="0" anchor="ctr"/>
          <a:lstStyle/>
          <a:p>
            <a:pPr>
              <a:lnSpc>
                <a:spcPct val="130000"/>
              </a:lnSpc>
            </a:pPr>
            <a:r>
              <a:rPr lang="en-US" sz="1058" b="1" dirty="0">
                <a:solidFill>
                  <a:srgbClr val="C77D4A"/>
                </a:solidFill>
                <a:latin typeface="MiSans" pitchFamily="34" charset="0"/>
                <a:ea typeface="MiSans" pitchFamily="34" charset="-122"/>
                <a:cs typeface="MiSans" pitchFamily="34" charset="-120"/>
              </a:rPr>
              <a:t>Jawaban Jujur:</a:t>
            </a:r>
            <a:endParaRPr lang="en-US" sz="1600" dirty="0"/>
          </a:p>
        </p:txBody>
      </p:sp>
      <p:sp>
        <p:nvSpPr>
          <p:cNvPr id="23" name="Text 21"/>
          <p:cNvSpPr/>
          <p:nvPr/>
        </p:nvSpPr>
        <p:spPr>
          <a:xfrm>
            <a:off x="6316151" y="2292298"/>
            <a:ext cx="5441058" cy="554182"/>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"Ada beberapa hal yang perlu saya selesaikan dulu: (1) AGIRI pilot harus selesai supaya ada data untuk PhD, (2) SIBARU harus stabil sebelum saya leave, (3) DNO harus bisa run tanpa saya day-to-day."</a:t>
            </a:r>
            <a:endParaRPr lang="en-US" sz="1600" dirty="0"/>
          </a:p>
        </p:txBody>
      </p:sp>
      <p:sp>
        <p:nvSpPr>
          <p:cNvPr id="24" name="Shape 22"/>
          <p:cNvSpPr/>
          <p:nvPr/>
        </p:nvSpPr>
        <p:spPr>
          <a:xfrm>
            <a:off x="6248977" y="2980826"/>
            <a:ext cx="5508231" cy="738909"/>
          </a:xfrm>
          <a:custGeom>
            <a:avLst/>
            <a:gdLst/>
            <a:ahLst/>
            <a:cxnLst/>
            <a:rect l="l" t="t" r="r" b="b"/>
            <a:pathLst>
              <a:path w="5508231" h="738909">
                <a:moveTo>
                  <a:pt x="33583" y="0"/>
                </a:moveTo>
                <a:lnTo>
                  <a:pt x="5474648" y="0"/>
                </a:lnTo>
                <a:cubicBezTo>
                  <a:pt x="5493196" y="0"/>
                  <a:pt x="5508231" y="15036"/>
                  <a:pt x="5508231" y="33583"/>
                </a:cubicBezTo>
                <a:lnTo>
                  <a:pt x="5508231" y="705326"/>
                </a:lnTo>
                <a:cubicBezTo>
                  <a:pt x="5508231" y="723873"/>
                  <a:pt x="5493196" y="738909"/>
                  <a:pt x="5474648" y="738909"/>
                </a:cubicBezTo>
                <a:lnTo>
                  <a:pt x="33583" y="738909"/>
                </a:lnTo>
                <a:cubicBezTo>
                  <a:pt x="15048" y="738909"/>
                  <a:pt x="0" y="723861"/>
                  <a:pt x="0" y="705326"/>
                </a:cubicBezTo>
                <a:lnTo>
                  <a:pt x="0" y="33583"/>
                </a:lnTo>
                <a:cubicBezTo>
                  <a:pt x="0" y="15048"/>
                  <a:pt x="15048" y="0"/>
                  <a:pt x="33583" y="0"/>
                </a:cubicBezTo>
                <a:close/>
              </a:path>
            </a:pathLst>
          </a:custGeom>
          <a:solidFill>
            <a:srgbClr val="A99F96">
              <a:alpha val="5098"/>
            </a:srgbClr>
          </a:solidFill>
          <a:ln/>
        </p:spPr>
      </p:sp>
      <p:sp>
        <p:nvSpPr>
          <p:cNvPr id="25" name="Text 23"/>
          <p:cNvSpPr/>
          <p:nvPr/>
        </p:nvSpPr>
        <p:spPr>
          <a:xfrm>
            <a:off x="6316151" y="3048000"/>
            <a:ext cx="5441058" cy="201521"/>
          </a:xfrm>
          <a:prstGeom prst="rect">
            <a:avLst/>
          </a:prstGeom>
          <a:noFill/>
          <a:ln/>
        </p:spPr>
        <p:txBody>
          <a:bodyPr wrap="square" lIns="0" tIns="0" rIns="0" bIns="0" rtlCol="0" anchor="ctr"/>
          <a:lstStyle/>
          <a:p>
            <a:pPr>
              <a:lnSpc>
                <a:spcPct val="130000"/>
              </a:lnSpc>
            </a:pPr>
            <a:r>
              <a:rPr lang="en-US" sz="1058" b="1" dirty="0">
                <a:solidFill>
                  <a:srgbClr val="A99F96"/>
                </a:solidFill>
                <a:latin typeface="MiSans" pitchFamily="34" charset="0"/>
                <a:ea typeface="MiSans" pitchFamily="34" charset="-122"/>
                <a:cs typeface="MiSans" pitchFamily="34" charset="-120"/>
              </a:rPr>
              <a:t>Tambahkan:</a:t>
            </a:r>
            <a:endParaRPr lang="en-US" sz="1600" dirty="0"/>
          </a:p>
        </p:txBody>
      </p:sp>
      <p:sp>
        <p:nvSpPr>
          <p:cNvPr id="26" name="Text 24"/>
          <p:cNvSpPr/>
          <p:nvPr/>
        </p:nvSpPr>
        <p:spPr>
          <a:xfrm>
            <a:off x="6316151" y="3283107"/>
            <a:ext cx="5441058" cy="369455"/>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"Timeline ini juga kasih saya waktu untuk strengthen application — publish paper, improve English, dan build relationship dengan potential supervisors."</a:t>
            </a:r>
            <a:endParaRPr lang="en-US" sz="1600" dirty="0"/>
          </a:p>
        </p:txBody>
      </p:sp>
      <p:sp>
        <p:nvSpPr>
          <p:cNvPr id="27" name="Shape 25"/>
          <p:cNvSpPr/>
          <p:nvPr/>
        </p:nvSpPr>
        <p:spPr>
          <a:xfrm>
            <a:off x="335868" y="4122777"/>
            <a:ext cx="5709752" cy="2552595"/>
          </a:xfrm>
          <a:custGeom>
            <a:avLst/>
            <a:gdLst/>
            <a:ahLst/>
            <a:cxnLst/>
            <a:rect l="l" t="t" r="r" b="b"/>
            <a:pathLst>
              <a:path w="5709752" h="2552595">
                <a:moveTo>
                  <a:pt x="33587" y="0"/>
                </a:moveTo>
                <a:lnTo>
                  <a:pt x="5676165" y="0"/>
                </a:lnTo>
                <a:cubicBezTo>
                  <a:pt x="5694715" y="0"/>
                  <a:pt x="5709752" y="15037"/>
                  <a:pt x="5709752" y="33587"/>
                </a:cubicBezTo>
                <a:lnTo>
                  <a:pt x="5709752" y="2485411"/>
                </a:lnTo>
                <a:cubicBezTo>
                  <a:pt x="5709752" y="2522516"/>
                  <a:pt x="5679673" y="2552595"/>
                  <a:pt x="5642568" y="2552595"/>
                </a:cubicBezTo>
                <a:lnTo>
                  <a:pt x="67184" y="2552595"/>
                </a:lnTo>
                <a:cubicBezTo>
                  <a:pt x="30079" y="2552595"/>
                  <a:pt x="0" y="2522516"/>
                  <a:pt x="0" y="2485411"/>
                </a:cubicBezTo>
                <a:lnTo>
                  <a:pt x="0" y="33587"/>
                </a:lnTo>
                <a:cubicBezTo>
                  <a:pt x="0" y="15050"/>
                  <a:pt x="15050" y="0"/>
                  <a:pt x="33587" y="0"/>
                </a:cubicBezTo>
                <a:close/>
              </a:path>
            </a:pathLst>
          </a:custGeom>
          <a:solidFill>
            <a:srgbClr val="FFFFFF"/>
          </a:solidFill>
          <a:ln/>
          <a:effectLst>
            <a:outerShdw sx="100000" sy="100000" kx="0" ky="0" algn="bl" rotWithShape="0" blurRad="25190" dist="8397" dir="5400000">
              <a:srgbClr val="000000">
                <a:alpha val="10196"/>
              </a:srgbClr>
            </a:outerShdw>
          </a:effectLst>
        </p:spPr>
      </p:sp>
      <p:sp>
        <p:nvSpPr>
          <p:cNvPr id="28" name="Shape 26"/>
          <p:cNvSpPr/>
          <p:nvPr/>
        </p:nvSpPr>
        <p:spPr>
          <a:xfrm>
            <a:off x="335868" y="4122777"/>
            <a:ext cx="5709752" cy="33587"/>
          </a:xfrm>
          <a:custGeom>
            <a:avLst/>
            <a:gdLst/>
            <a:ahLst/>
            <a:cxnLst/>
            <a:rect l="l" t="t" r="r" b="b"/>
            <a:pathLst>
              <a:path w="5709752" h="33587">
                <a:moveTo>
                  <a:pt x="33587" y="0"/>
                </a:moveTo>
                <a:lnTo>
                  <a:pt x="5676165" y="0"/>
                </a:lnTo>
                <a:cubicBezTo>
                  <a:pt x="5694715" y="0"/>
                  <a:pt x="5709752" y="15037"/>
                  <a:pt x="5709752" y="33587"/>
                </a:cubicBezTo>
                <a:lnTo>
                  <a:pt x="5709752" y="33587"/>
                </a:lnTo>
                <a:lnTo>
                  <a:pt x="0" y="33587"/>
                </a:lnTo>
                <a:lnTo>
                  <a:pt x="0" y="33587"/>
                </a:lnTo>
                <a:cubicBezTo>
                  <a:pt x="0" y="15050"/>
                  <a:pt x="15050" y="0"/>
                  <a:pt x="33587" y="0"/>
                </a:cubicBezTo>
                <a:close/>
              </a:path>
            </a:pathLst>
          </a:custGeom>
          <a:solidFill>
            <a:srgbClr val="C77D4A"/>
          </a:solidFill>
          <a:ln/>
        </p:spPr>
      </p:sp>
      <p:sp>
        <p:nvSpPr>
          <p:cNvPr id="29" name="Shape 27"/>
          <p:cNvSpPr/>
          <p:nvPr/>
        </p:nvSpPr>
        <p:spPr>
          <a:xfrm>
            <a:off x="436628" y="4240331"/>
            <a:ext cx="403041" cy="403041"/>
          </a:xfrm>
          <a:custGeom>
            <a:avLst/>
            <a:gdLst/>
            <a:ahLst/>
            <a:cxnLst/>
            <a:rect l="l" t="t" r="r" b="b"/>
            <a:pathLst>
              <a:path w="403041" h="403041">
                <a:moveTo>
                  <a:pt x="201521" y="0"/>
                </a:moveTo>
                <a:lnTo>
                  <a:pt x="201521" y="0"/>
                </a:lnTo>
                <a:cubicBezTo>
                  <a:pt x="312817" y="0"/>
                  <a:pt x="403041" y="90224"/>
                  <a:pt x="403041" y="201521"/>
                </a:cubicBezTo>
                <a:lnTo>
                  <a:pt x="403041" y="201521"/>
                </a:lnTo>
                <a:cubicBezTo>
                  <a:pt x="403041" y="312817"/>
                  <a:pt x="312817" y="403041"/>
                  <a:pt x="201521" y="403041"/>
                </a:cubicBezTo>
                <a:lnTo>
                  <a:pt x="201521" y="403041"/>
                </a:lnTo>
                <a:cubicBezTo>
                  <a:pt x="90224" y="403041"/>
                  <a:pt x="0" y="312817"/>
                  <a:pt x="0" y="201521"/>
                </a:cubicBezTo>
                <a:lnTo>
                  <a:pt x="0" y="201521"/>
                </a:lnTo>
                <a:cubicBezTo>
                  <a:pt x="0" y="90224"/>
                  <a:pt x="90224" y="0"/>
                  <a:pt x="201521" y="0"/>
                </a:cubicBezTo>
                <a:close/>
              </a:path>
            </a:pathLst>
          </a:custGeom>
          <a:solidFill>
            <a:srgbClr val="C77D4A"/>
          </a:solidFill>
          <a:ln/>
        </p:spPr>
      </p:sp>
      <p:sp>
        <p:nvSpPr>
          <p:cNvPr id="30" name="Text 28"/>
          <p:cNvSpPr/>
          <p:nvPr/>
        </p:nvSpPr>
        <p:spPr>
          <a:xfrm>
            <a:off x="394645" y="4240331"/>
            <a:ext cx="487008" cy="403041"/>
          </a:xfrm>
          <a:prstGeom prst="rect">
            <a:avLst/>
          </a:prstGeom>
          <a:noFill/>
          <a:ln/>
        </p:spPr>
        <p:txBody>
          <a:bodyPr wrap="square" lIns="0" tIns="0" rIns="0" bIns="0" rtlCol="0" anchor="ctr"/>
          <a:lstStyle/>
          <a:p>
            <a:pPr algn="ctr">
              <a:lnSpc>
                <a:spcPct val="120000"/>
              </a:lnSpc>
            </a:pPr>
            <a:r>
              <a:rPr lang="en-US" sz="1322" b="1" dirty="0">
                <a:solidFill>
                  <a:srgbClr val="FFFFFF"/>
                </a:solidFill>
                <a:latin typeface="MiSans" pitchFamily="34" charset="0"/>
                <a:ea typeface="MiSans" pitchFamily="34" charset="-122"/>
                <a:cs typeface="MiSans" pitchFamily="34" charset="-120"/>
              </a:rPr>
              <a:t>Q3</a:t>
            </a:r>
            <a:endParaRPr lang="en-US" sz="1600" dirty="0"/>
          </a:p>
        </p:txBody>
      </p:sp>
      <p:sp>
        <p:nvSpPr>
          <p:cNvPr id="31" name="Text 29"/>
          <p:cNvSpPr/>
          <p:nvPr/>
        </p:nvSpPr>
        <p:spPr>
          <a:xfrm>
            <a:off x="940430" y="4347388"/>
            <a:ext cx="3736529" cy="193124"/>
          </a:xfrm>
          <a:prstGeom prst="rect">
            <a:avLst/>
          </a:prstGeom>
          <a:noFill/>
          <a:ln/>
        </p:spPr>
        <p:txBody>
          <a:bodyPr wrap="square" lIns="0" tIns="0" rIns="0" bIns="0" rtlCol="0" anchor="ctr"/>
          <a:lstStyle/>
          <a:p>
            <a:pPr>
              <a:lnSpc>
                <a:spcPct val="100000"/>
              </a:lnSpc>
            </a:pPr>
            <a:r>
              <a:rPr lang="en-US" sz="1190" b="1" dirty="0">
                <a:solidFill>
                  <a:srgbClr val="2A4B43"/>
                </a:solidFill>
                <a:latin typeface="Unna" pitchFamily="34" charset="0"/>
                <a:ea typeface="Unna" pitchFamily="34" charset="-122"/>
                <a:cs typeface="Unna" pitchFamily="34" charset="-120"/>
              </a:rPr>
              <a:t>"Bagaimana kamu memastikan kamu kembali ke Indonesia?"</a:t>
            </a:r>
            <a:endParaRPr lang="en-US" sz="1600" dirty="0"/>
          </a:p>
        </p:txBody>
      </p:sp>
      <p:sp>
        <p:nvSpPr>
          <p:cNvPr id="32" name="Shape 30"/>
          <p:cNvSpPr/>
          <p:nvPr/>
        </p:nvSpPr>
        <p:spPr>
          <a:xfrm>
            <a:off x="436628" y="4710545"/>
            <a:ext cx="5508231" cy="738909"/>
          </a:xfrm>
          <a:custGeom>
            <a:avLst/>
            <a:gdLst/>
            <a:ahLst/>
            <a:cxnLst/>
            <a:rect l="l" t="t" r="r" b="b"/>
            <a:pathLst>
              <a:path w="5508231" h="738909">
                <a:moveTo>
                  <a:pt x="33583" y="0"/>
                </a:moveTo>
                <a:lnTo>
                  <a:pt x="5474648" y="0"/>
                </a:lnTo>
                <a:cubicBezTo>
                  <a:pt x="5493196" y="0"/>
                  <a:pt x="5508231" y="15036"/>
                  <a:pt x="5508231" y="33583"/>
                </a:cubicBezTo>
                <a:lnTo>
                  <a:pt x="5508231" y="705326"/>
                </a:lnTo>
                <a:cubicBezTo>
                  <a:pt x="5508231" y="723873"/>
                  <a:pt x="5493196" y="738909"/>
                  <a:pt x="5474648" y="738909"/>
                </a:cubicBezTo>
                <a:lnTo>
                  <a:pt x="33583" y="738909"/>
                </a:lnTo>
                <a:cubicBezTo>
                  <a:pt x="15048" y="738909"/>
                  <a:pt x="0" y="723861"/>
                  <a:pt x="0" y="705326"/>
                </a:cubicBezTo>
                <a:lnTo>
                  <a:pt x="0" y="33583"/>
                </a:lnTo>
                <a:cubicBezTo>
                  <a:pt x="0" y="15048"/>
                  <a:pt x="15048" y="0"/>
                  <a:pt x="33583" y="0"/>
                </a:cubicBezTo>
                <a:close/>
              </a:path>
            </a:pathLst>
          </a:custGeom>
          <a:solidFill>
            <a:srgbClr val="F8F5F2"/>
          </a:solidFill>
          <a:ln/>
        </p:spPr>
      </p:sp>
      <p:sp>
        <p:nvSpPr>
          <p:cNvPr id="33" name="Text 31"/>
          <p:cNvSpPr/>
          <p:nvPr/>
        </p:nvSpPr>
        <p:spPr>
          <a:xfrm>
            <a:off x="503802" y="4777719"/>
            <a:ext cx="5441058" cy="201521"/>
          </a:xfrm>
          <a:prstGeom prst="rect">
            <a:avLst/>
          </a:prstGeom>
          <a:noFill/>
          <a:ln/>
        </p:spPr>
        <p:txBody>
          <a:bodyPr wrap="square" lIns="0" tIns="0" rIns="0" bIns="0" rtlCol="0" anchor="ctr"/>
          <a:lstStyle/>
          <a:p>
            <a:pPr>
              <a:lnSpc>
                <a:spcPct val="130000"/>
              </a:lnSpc>
            </a:pPr>
            <a:r>
              <a:rPr lang="en-US" sz="1058" b="1" dirty="0">
                <a:solidFill>
                  <a:srgbClr val="C77D4A"/>
                </a:solidFill>
                <a:latin typeface="MiSans" pitchFamily="34" charset="0"/>
                <a:ea typeface="MiSans" pitchFamily="34" charset="-122"/>
                <a:cs typeface="MiSans" pitchFamily="34" charset="-120"/>
              </a:rPr>
              <a:t>Jawaban Jujur:</a:t>
            </a:r>
            <a:endParaRPr lang="en-US" sz="1600" dirty="0"/>
          </a:p>
        </p:txBody>
      </p:sp>
      <p:sp>
        <p:nvSpPr>
          <p:cNvPr id="34" name="Text 32"/>
          <p:cNvSpPr/>
          <p:nvPr/>
        </p:nvSpPr>
        <p:spPr>
          <a:xfrm>
            <a:off x="503802" y="5012826"/>
            <a:ext cx="5441058" cy="369455"/>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"Saya tidak bisa 'memastikan' — tapi saya bisa jelaskan kenapa kembali adalah pilihan yang masuk akal untuk saya."</a:t>
            </a:r>
            <a:endParaRPr lang="en-US" sz="1600" dirty="0"/>
          </a:p>
        </p:txBody>
      </p:sp>
      <p:sp>
        <p:nvSpPr>
          <p:cNvPr id="35" name="Shape 33"/>
          <p:cNvSpPr/>
          <p:nvPr/>
        </p:nvSpPr>
        <p:spPr>
          <a:xfrm>
            <a:off x="436628" y="5516628"/>
            <a:ext cx="5508231" cy="1057983"/>
          </a:xfrm>
          <a:custGeom>
            <a:avLst/>
            <a:gdLst/>
            <a:ahLst/>
            <a:cxnLst/>
            <a:rect l="l" t="t" r="r" b="b"/>
            <a:pathLst>
              <a:path w="5508231" h="1057983">
                <a:moveTo>
                  <a:pt x="33591" y="0"/>
                </a:moveTo>
                <a:lnTo>
                  <a:pt x="5474640" y="0"/>
                </a:lnTo>
                <a:cubicBezTo>
                  <a:pt x="5493192" y="0"/>
                  <a:pt x="5508231" y="15039"/>
                  <a:pt x="5508231" y="33591"/>
                </a:cubicBezTo>
                <a:lnTo>
                  <a:pt x="5508231" y="1024392"/>
                </a:lnTo>
                <a:cubicBezTo>
                  <a:pt x="5508231" y="1042944"/>
                  <a:pt x="5493192" y="1057983"/>
                  <a:pt x="5474640" y="1057983"/>
                </a:cubicBezTo>
                <a:lnTo>
                  <a:pt x="33591" y="1057983"/>
                </a:lnTo>
                <a:cubicBezTo>
                  <a:pt x="15039" y="1057983"/>
                  <a:pt x="0" y="1042944"/>
                  <a:pt x="0" y="1024392"/>
                </a:cubicBezTo>
                <a:lnTo>
                  <a:pt x="0" y="33591"/>
                </a:lnTo>
                <a:cubicBezTo>
                  <a:pt x="0" y="15039"/>
                  <a:pt x="15039" y="0"/>
                  <a:pt x="33591" y="0"/>
                </a:cubicBezTo>
                <a:close/>
              </a:path>
            </a:pathLst>
          </a:custGeom>
          <a:solidFill>
            <a:srgbClr val="C77D4A">
              <a:alpha val="5098"/>
            </a:srgbClr>
          </a:solidFill>
          <a:ln/>
        </p:spPr>
      </p:sp>
      <p:sp>
        <p:nvSpPr>
          <p:cNvPr id="36" name="Text 34"/>
          <p:cNvSpPr/>
          <p:nvPr/>
        </p:nvSpPr>
        <p:spPr>
          <a:xfrm>
            <a:off x="503802" y="5583802"/>
            <a:ext cx="5441058" cy="923636"/>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"Problem yang saya research — AI governance di pemerintahan Indonesia — tidak bisa saya solve dari luar. Saya butuh access ke policy process, stakeholder relationship, dan understanding konteks lokal. Plus, saya sudah invest waktu dan energy di KemenPKP dan komunitas teknologi Indonesia. Pindah ke luar negeri permanently berarti abandon semua itu."</a:t>
            </a:r>
            <a:endParaRPr lang="en-US" sz="1600" dirty="0"/>
          </a:p>
        </p:txBody>
      </p:sp>
      <p:sp>
        <p:nvSpPr>
          <p:cNvPr id="37" name="Shape 35"/>
          <p:cNvSpPr/>
          <p:nvPr/>
        </p:nvSpPr>
        <p:spPr>
          <a:xfrm>
            <a:off x="6148217" y="4122777"/>
            <a:ext cx="5709752" cy="2552595"/>
          </a:xfrm>
          <a:custGeom>
            <a:avLst/>
            <a:gdLst/>
            <a:ahLst/>
            <a:cxnLst/>
            <a:rect l="l" t="t" r="r" b="b"/>
            <a:pathLst>
              <a:path w="5709752" h="2552595">
                <a:moveTo>
                  <a:pt x="33587" y="0"/>
                </a:moveTo>
                <a:lnTo>
                  <a:pt x="5676165" y="0"/>
                </a:lnTo>
                <a:cubicBezTo>
                  <a:pt x="5694715" y="0"/>
                  <a:pt x="5709752" y="15037"/>
                  <a:pt x="5709752" y="33587"/>
                </a:cubicBezTo>
                <a:lnTo>
                  <a:pt x="5709752" y="2485411"/>
                </a:lnTo>
                <a:cubicBezTo>
                  <a:pt x="5709752" y="2522516"/>
                  <a:pt x="5679673" y="2552595"/>
                  <a:pt x="5642568" y="2552595"/>
                </a:cubicBezTo>
                <a:lnTo>
                  <a:pt x="67184" y="2552595"/>
                </a:lnTo>
                <a:cubicBezTo>
                  <a:pt x="30079" y="2552595"/>
                  <a:pt x="0" y="2522516"/>
                  <a:pt x="0" y="2485411"/>
                </a:cubicBezTo>
                <a:lnTo>
                  <a:pt x="0" y="33587"/>
                </a:lnTo>
                <a:cubicBezTo>
                  <a:pt x="0" y="15050"/>
                  <a:pt x="15050" y="0"/>
                  <a:pt x="33587" y="0"/>
                </a:cubicBezTo>
                <a:close/>
              </a:path>
            </a:pathLst>
          </a:custGeom>
          <a:solidFill>
            <a:srgbClr val="FFFFFF"/>
          </a:solidFill>
          <a:ln/>
          <a:effectLst>
            <a:outerShdw sx="100000" sy="100000" kx="0" ky="0" algn="bl" rotWithShape="0" blurRad="25190" dist="8397" dir="5400000">
              <a:srgbClr val="000000">
                <a:alpha val="10196"/>
              </a:srgbClr>
            </a:outerShdw>
          </a:effectLst>
        </p:spPr>
      </p:sp>
      <p:sp>
        <p:nvSpPr>
          <p:cNvPr id="38" name="Shape 36"/>
          <p:cNvSpPr/>
          <p:nvPr/>
        </p:nvSpPr>
        <p:spPr>
          <a:xfrm>
            <a:off x="6148217" y="4122777"/>
            <a:ext cx="5709752" cy="33587"/>
          </a:xfrm>
          <a:custGeom>
            <a:avLst/>
            <a:gdLst/>
            <a:ahLst/>
            <a:cxnLst/>
            <a:rect l="l" t="t" r="r" b="b"/>
            <a:pathLst>
              <a:path w="5709752" h="33587">
                <a:moveTo>
                  <a:pt x="33587" y="0"/>
                </a:moveTo>
                <a:lnTo>
                  <a:pt x="5676165" y="0"/>
                </a:lnTo>
                <a:cubicBezTo>
                  <a:pt x="5694715" y="0"/>
                  <a:pt x="5709752" y="15037"/>
                  <a:pt x="5709752" y="33587"/>
                </a:cubicBezTo>
                <a:lnTo>
                  <a:pt x="5709752" y="33587"/>
                </a:lnTo>
                <a:lnTo>
                  <a:pt x="0" y="33587"/>
                </a:lnTo>
                <a:lnTo>
                  <a:pt x="0" y="33587"/>
                </a:lnTo>
                <a:cubicBezTo>
                  <a:pt x="0" y="15050"/>
                  <a:pt x="15050" y="0"/>
                  <a:pt x="33587" y="0"/>
                </a:cubicBezTo>
                <a:close/>
              </a:path>
            </a:pathLst>
          </a:custGeom>
          <a:solidFill>
            <a:srgbClr val="2A4B43"/>
          </a:solidFill>
          <a:ln/>
        </p:spPr>
      </p:sp>
      <p:sp>
        <p:nvSpPr>
          <p:cNvPr id="39" name="Shape 37"/>
          <p:cNvSpPr/>
          <p:nvPr/>
        </p:nvSpPr>
        <p:spPr>
          <a:xfrm>
            <a:off x="6248977" y="4240331"/>
            <a:ext cx="403041" cy="403041"/>
          </a:xfrm>
          <a:custGeom>
            <a:avLst/>
            <a:gdLst/>
            <a:ahLst/>
            <a:cxnLst/>
            <a:rect l="l" t="t" r="r" b="b"/>
            <a:pathLst>
              <a:path w="403041" h="403041">
                <a:moveTo>
                  <a:pt x="201521" y="0"/>
                </a:moveTo>
                <a:lnTo>
                  <a:pt x="201521" y="0"/>
                </a:lnTo>
                <a:cubicBezTo>
                  <a:pt x="312817" y="0"/>
                  <a:pt x="403041" y="90224"/>
                  <a:pt x="403041" y="201521"/>
                </a:cubicBezTo>
                <a:lnTo>
                  <a:pt x="403041" y="201521"/>
                </a:lnTo>
                <a:cubicBezTo>
                  <a:pt x="403041" y="312817"/>
                  <a:pt x="312817" y="403041"/>
                  <a:pt x="201521" y="403041"/>
                </a:cubicBezTo>
                <a:lnTo>
                  <a:pt x="201521" y="403041"/>
                </a:lnTo>
                <a:cubicBezTo>
                  <a:pt x="90224" y="403041"/>
                  <a:pt x="0" y="312817"/>
                  <a:pt x="0" y="201521"/>
                </a:cubicBezTo>
                <a:lnTo>
                  <a:pt x="0" y="201521"/>
                </a:lnTo>
                <a:cubicBezTo>
                  <a:pt x="0" y="90224"/>
                  <a:pt x="90224" y="0"/>
                  <a:pt x="201521" y="0"/>
                </a:cubicBezTo>
                <a:close/>
              </a:path>
            </a:pathLst>
          </a:custGeom>
          <a:solidFill>
            <a:srgbClr val="2A4B43"/>
          </a:solidFill>
          <a:ln/>
        </p:spPr>
      </p:sp>
      <p:sp>
        <p:nvSpPr>
          <p:cNvPr id="40" name="Text 38"/>
          <p:cNvSpPr/>
          <p:nvPr/>
        </p:nvSpPr>
        <p:spPr>
          <a:xfrm>
            <a:off x="6206994" y="4240331"/>
            <a:ext cx="487008" cy="403041"/>
          </a:xfrm>
          <a:prstGeom prst="rect">
            <a:avLst/>
          </a:prstGeom>
          <a:noFill/>
          <a:ln/>
        </p:spPr>
        <p:txBody>
          <a:bodyPr wrap="square" lIns="0" tIns="0" rIns="0" bIns="0" rtlCol="0" anchor="ctr"/>
          <a:lstStyle/>
          <a:p>
            <a:pPr algn="ctr">
              <a:lnSpc>
                <a:spcPct val="120000"/>
              </a:lnSpc>
            </a:pPr>
            <a:r>
              <a:rPr lang="en-US" sz="1322" b="1" dirty="0">
                <a:solidFill>
                  <a:srgbClr val="FFFFFF"/>
                </a:solidFill>
                <a:latin typeface="MiSans" pitchFamily="34" charset="0"/>
                <a:ea typeface="MiSans" pitchFamily="34" charset="-122"/>
                <a:cs typeface="MiSans" pitchFamily="34" charset="-120"/>
              </a:rPr>
              <a:t>Q4</a:t>
            </a:r>
            <a:endParaRPr lang="en-US" sz="1600" dirty="0"/>
          </a:p>
        </p:txBody>
      </p:sp>
      <p:sp>
        <p:nvSpPr>
          <p:cNvPr id="41" name="Text 39"/>
          <p:cNvSpPr/>
          <p:nvPr/>
        </p:nvSpPr>
        <p:spPr>
          <a:xfrm>
            <a:off x="6752779" y="4347388"/>
            <a:ext cx="4618182" cy="193124"/>
          </a:xfrm>
          <a:prstGeom prst="rect">
            <a:avLst/>
          </a:prstGeom>
          <a:noFill/>
          <a:ln/>
        </p:spPr>
        <p:txBody>
          <a:bodyPr wrap="square" lIns="0" tIns="0" rIns="0" bIns="0" rtlCol="0" anchor="ctr"/>
          <a:lstStyle/>
          <a:p>
            <a:pPr>
              <a:lnSpc>
                <a:spcPct val="100000"/>
              </a:lnSpc>
            </a:pPr>
            <a:r>
              <a:rPr lang="en-US" sz="1190" b="1" dirty="0">
                <a:solidFill>
                  <a:srgbClr val="2A4B43"/>
                </a:solidFill>
                <a:latin typeface="Unna" pitchFamily="34" charset="0"/>
                <a:ea typeface="Unna" pitchFamily="34" charset="-122"/>
                <a:cs typeface="Unna" pitchFamily="34" charset="-120"/>
              </a:rPr>
              <a:t>"Apa yang akan hilang dari Indonesia kalau kamu tidak dapat beasiswa ini?"</a:t>
            </a:r>
            <a:endParaRPr lang="en-US" sz="1600" dirty="0"/>
          </a:p>
        </p:txBody>
      </p:sp>
      <p:sp>
        <p:nvSpPr>
          <p:cNvPr id="42" name="Shape 40"/>
          <p:cNvSpPr/>
          <p:nvPr/>
        </p:nvSpPr>
        <p:spPr>
          <a:xfrm>
            <a:off x="6248977" y="4710545"/>
            <a:ext cx="5508231" cy="554182"/>
          </a:xfrm>
          <a:custGeom>
            <a:avLst/>
            <a:gdLst/>
            <a:ahLst/>
            <a:cxnLst/>
            <a:rect l="l" t="t" r="r" b="b"/>
            <a:pathLst>
              <a:path w="5508231" h="554182">
                <a:moveTo>
                  <a:pt x="33589" y="0"/>
                </a:moveTo>
                <a:lnTo>
                  <a:pt x="5474642" y="0"/>
                </a:lnTo>
                <a:cubicBezTo>
                  <a:pt x="5493193" y="0"/>
                  <a:pt x="5508231" y="15038"/>
                  <a:pt x="5508231" y="33589"/>
                </a:cubicBezTo>
                <a:lnTo>
                  <a:pt x="5508231" y="520593"/>
                </a:lnTo>
                <a:cubicBezTo>
                  <a:pt x="5508231" y="539144"/>
                  <a:pt x="5493193" y="554182"/>
                  <a:pt x="5474642" y="554182"/>
                </a:cubicBezTo>
                <a:lnTo>
                  <a:pt x="33589" y="554182"/>
                </a:lnTo>
                <a:cubicBezTo>
                  <a:pt x="15038" y="554182"/>
                  <a:pt x="0" y="539144"/>
                  <a:pt x="0" y="520593"/>
                </a:cubicBezTo>
                <a:lnTo>
                  <a:pt x="0" y="33589"/>
                </a:lnTo>
                <a:cubicBezTo>
                  <a:pt x="0" y="15038"/>
                  <a:pt x="15038" y="0"/>
                  <a:pt x="33589" y="0"/>
                </a:cubicBezTo>
                <a:close/>
              </a:path>
            </a:pathLst>
          </a:custGeom>
          <a:solidFill>
            <a:srgbClr val="F8F5F2"/>
          </a:solidFill>
          <a:ln/>
        </p:spPr>
      </p:sp>
      <p:sp>
        <p:nvSpPr>
          <p:cNvPr id="43" name="Text 41"/>
          <p:cNvSpPr/>
          <p:nvPr/>
        </p:nvSpPr>
        <p:spPr>
          <a:xfrm>
            <a:off x="6316151" y="4777719"/>
            <a:ext cx="5441058" cy="201521"/>
          </a:xfrm>
          <a:prstGeom prst="rect">
            <a:avLst/>
          </a:prstGeom>
          <a:noFill/>
          <a:ln/>
        </p:spPr>
        <p:txBody>
          <a:bodyPr wrap="square" lIns="0" tIns="0" rIns="0" bIns="0" rtlCol="0" anchor="ctr"/>
          <a:lstStyle/>
          <a:p>
            <a:pPr>
              <a:lnSpc>
                <a:spcPct val="130000"/>
              </a:lnSpc>
            </a:pPr>
            <a:r>
              <a:rPr lang="en-US" sz="1058" b="1" dirty="0">
                <a:solidFill>
                  <a:srgbClr val="C77D4A"/>
                </a:solidFill>
                <a:latin typeface="MiSans" pitchFamily="34" charset="0"/>
                <a:ea typeface="MiSans" pitchFamily="34" charset="-122"/>
                <a:cs typeface="MiSans" pitchFamily="34" charset="-120"/>
              </a:rPr>
              <a:t>Jawaban Jujur:</a:t>
            </a:r>
            <a:endParaRPr lang="en-US" sz="1600" dirty="0"/>
          </a:p>
        </p:txBody>
      </p:sp>
      <p:sp>
        <p:nvSpPr>
          <p:cNvPr id="44" name="Text 42"/>
          <p:cNvSpPr/>
          <p:nvPr/>
        </p:nvSpPr>
        <p:spPr>
          <a:xfrm>
            <a:off x="6316151" y="5012826"/>
            <a:ext cx="5441058" cy="184727"/>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"Tidak akan ada yang 'hilang' — Indonesia akan tetap jalan. Tapi ada opportunity cost."</a:t>
            </a:r>
            <a:endParaRPr lang="en-US" sz="1600" dirty="0"/>
          </a:p>
        </p:txBody>
      </p:sp>
      <p:sp>
        <p:nvSpPr>
          <p:cNvPr id="45" name="Shape 43"/>
          <p:cNvSpPr/>
          <p:nvPr/>
        </p:nvSpPr>
        <p:spPr>
          <a:xfrm>
            <a:off x="6248977" y="5331901"/>
            <a:ext cx="5508231" cy="873256"/>
          </a:xfrm>
          <a:custGeom>
            <a:avLst/>
            <a:gdLst/>
            <a:ahLst/>
            <a:cxnLst/>
            <a:rect l="l" t="t" r="r" b="b"/>
            <a:pathLst>
              <a:path w="5508231" h="873256">
                <a:moveTo>
                  <a:pt x="33585" y="0"/>
                </a:moveTo>
                <a:lnTo>
                  <a:pt x="5474646" y="0"/>
                </a:lnTo>
                <a:cubicBezTo>
                  <a:pt x="5493195" y="0"/>
                  <a:pt x="5508231" y="15037"/>
                  <a:pt x="5508231" y="33585"/>
                </a:cubicBezTo>
                <a:lnTo>
                  <a:pt x="5508231" y="839671"/>
                </a:lnTo>
                <a:cubicBezTo>
                  <a:pt x="5508231" y="858219"/>
                  <a:pt x="5493195" y="873256"/>
                  <a:pt x="5474646" y="873256"/>
                </a:cubicBezTo>
                <a:lnTo>
                  <a:pt x="33585" y="873256"/>
                </a:lnTo>
                <a:cubicBezTo>
                  <a:pt x="15037" y="873256"/>
                  <a:pt x="0" y="858219"/>
                  <a:pt x="0" y="839671"/>
                </a:cubicBezTo>
                <a:lnTo>
                  <a:pt x="0" y="33585"/>
                </a:lnTo>
                <a:cubicBezTo>
                  <a:pt x="0" y="15037"/>
                  <a:pt x="15037" y="0"/>
                  <a:pt x="33585" y="0"/>
                </a:cubicBezTo>
                <a:close/>
              </a:path>
            </a:pathLst>
          </a:custGeom>
          <a:solidFill>
            <a:srgbClr val="2A4B43">
              <a:alpha val="5098"/>
            </a:srgbClr>
          </a:solidFill>
          <a:ln/>
        </p:spPr>
      </p:sp>
      <p:sp>
        <p:nvSpPr>
          <p:cNvPr id="46" name="Text 44"/>
          <p:cNvSpPr/>
          <p:nvPr/>
        </p:nvSpPr>
        <p:spPr>
          <a:xfrm>
            <a:off x="6316151" y="5399074"/>
            <a:ext cx="5441058" cy="738909"/>
          </a:xfrm>
          <a:prstGeom prst="rect">
            <a:avLst/>
          </a:prstGeom>
          <a:noFill/>
          <a:ln/>
        </p:spPr>
        <p:txBody>
          <a:bodyPr wrap="square" lIns="0" tIns="0" rIns="0" bIns="0" rtlCol="0" anchor="ctr"/>
          <a:lstStyle/>
          <a:p>
            <a:pPr>
              <a:lnSpc>
                <a:spcPct val="110000"/>
              </a:lnSpc>
            </a:pPr>
            <a:r>
              <a:rPr lang="en-US" sz="1058" dirty="0">
                <a:solidFill>
                  <a:srgbClr val="3D352E"/>
                </a:solidFill>
                <a:latin typeface="MiSans" pitchFamily="34" charset="0"/>
                <a:ea typeface="MiSans" pitchFamily="34" charset="-122"/>
                <a:cs typeface="MiSans" pitchFamily="34" charset="-120"/>
              </a:rPr>
              <a:t>"Saya punja kombinasi unik: experience di policymaking, technical skill, dan research capability. Tanpa PhD, saya bisa tetap contribute, tapi dengan PhD saya bisa contribute lebih besar — develop framework, train others, dan build institutional capacity. Beasiswa ini adalah accelerator, bukan prerequisite."</a:t>
            </a:r>
            <a:endParaRPr lang="en-US" sz="1600" dirty="0"/>
          </a:p>
        </p:txBody>
      </p:sp>
    </p:spTree>
  </p:cSld>
  <p:clrMapOvr>
    <a:masterClrMapping/>
  </p:clrMapOvr>
  <p:transition>
    <p:fade/>
    <p:spd val="med"/>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17500" y="317500"/>
            <a:ext cx="11620500" cy="190500"/>
          </a:xfrm>
          <a:prstGeom prst="rect">
            <a:avLst/>
          </a:prstGeom>
          <a:noFill/>
          <a:ln/>
        </p:spPr>
        <p:txBody>
          <a:bodyPr wrap="square" lIns="0" tIns="0" rIns="0" bIns="0" rtlCol="0" anchor="ctr"/>
          <a:lstStyle/>
          <a:p>
            <a:pPr>
              <a:lnSpc>
                <a:spcPct val="130000"/>
              </a:lnSpc>
            </a:pPr>
            <a:r>
              <a:rPr lang="en-US" sz="1000" b="1" spc="100" kern="0" dirty="0">
                <a:solidFill>
                  <a:srgbClr val="C77D4A"/>
                </a:solidFill>
                <a:latin typeface="MiSans" pitchFamily="34" charset="0"/>
                <a:ea typeface="MiSans" pitchFamily="34" charset="-122"/>
                <a:cs typeface="MiSans" pitchFamily="34" charset="-120"/>
              </a:rPr>
              <a:t>04 — KARIR &amp; IDENTITAS</a:t>
            </a:r>
            <a:endParaRPr lang="en-US" sz="1600" dirty="0"/>
          </a:p>
        </p:txBody>
      </p:sp>
      <p:sp>
        <p:nvSpPr>
          <p:cNvPr id="3" name="Text 1"/>
          <p:cNvSpPr/>
          <p:nvPr/>
        </p:nvSpPr>
        <p:spPr>
          <a:xfrm>
            <a:off x="317500" y="571500"/>
            <a:ext cx="11699875" cy="357188"/>
          </a:xfrm>
          <a:prstGeom prst="rect">
            <a:avLst/>
          </a:prstGeom>
          <a:noFill/>
          <a:ln/>
        </p:spPr>
        <p:txBody>
          <a:bodyPr wrap="square" lIns="0" tIns="0" rIns="0" bIns="0" rtlCol="0" anchor="ctr"/>
          <a:lstStyle/>
          <a:p>
            <a:pPr>
              <a:lnSpc>
                <a:spcPct val="100000"/>
              </a:lnSpc>
            </a:pPr>
            <a:r>
              <a:rPr lang="en-US" sz="2250" b="1" dirty="0">
                <a:solidFill>
                  <a:srgbClr val="2A4B43"/>
                </a:solidFill>
                <a:latin typeface="Unna" pitchFamily="34" charset="0"/>
                <a:ea typeface="Unna" pitchFamily="34" charset="-122"/>
                <a:cs typeface="Unna" pitchFamily="34" charset="-120"/>
              </a:rPr>
              <a:t>Pertanyaan Tentang Karir dan Identitas</a:t>
            </a:r>
            <a:endParaRPr lang="en-US" sz="1600" dirty="0"/>
          </a:p>
        </p:txBody>
      </p:sp>
      <p:sp>
        <p:nvSpPr>
          <p:cNvPr id="4" name="Text 2"/>
          <p:cNvSpPr/>
          <p:nvPr/>
        </p:nvSpPr>
        <p:spPr>
          <a:xfrm>
            <a:off x="317500" y="992188"/>
            <a:ext cx="11628438" cy="222250"/>
          </a:xfrm>
          <a:prstGeom prst="rect">
            <a:avLst/>
          </a:prstGeom>
          <a:noFill/>
          <a:ln/>
        </p:spPr>
        <p:txBody>
          <a:bodyPr wrap="square" lIns="0" tIns="0" rIns="0" bIns="0" rtlCol="0" anchor="ctr"/>
          <a:lstStyle/>
          <a:p>
            <a:pPr>
              <a:lnSpc>
                <a:spcPct val="130000"/>
              </a:lnSpc>
            </a:pPr>
            <a:r>
              <a:rPr lang="en-US" sz="1125" dirty="0">
                <a:solidFill>
                  <a:srgbClr val="3D352E">
                    <a:alpha val="70000"/>
                  </a:srgbClr>
                </a:solidFill>
                <a:latin typeface="MiSans" pitchFamily="34" charset="0"/>
                <a:ea typeface="MiSans" pitchFamily="34" charset="-122"/>
                <a:cs typeface="MiSans" pitchFamily="34" charset="-120"/>
              </a:rPr>
              <a:t>Pertanyaan yang sering muncul di event komunitas dan networking. Tidak perlu memilih satu identitas.</a:t>
            </a:r>
            <a:endParaRPr lang="en-US" sz="1600" dirty="0"/>
          </a:p>
        </p:txBody>
      </p:sp>
      <p:sp>
        <p:nvSpPr>
          <p:cNvPr id="5" name="Shape 3"/>
          <p:cNvSpPr/>
          <p:nvPr/>
        </p:nvSpPr>
        <p:spPr>
          <a:xfrm>
            <a:off x="333375" y="1341438"/>
            <a:ext cx="5699125" cy="3246438"/>
          </a:xfrm>
          <a:custGeom>
            <a:avLst/>
            <a:gdLst/>
            <a:ahLst/>
            <a:cxnLst/>
            <a:rect l="l" t="t" r="r" b="b"/>
            <a:pathLst>
              <a:path w="5699125" h="3246438">
                <a:moveTo>
                  <a:pt x="31750" y="0"/>
                </a:moveTo>
                <a:lnTo>
                  <a:pt x="5635625" y="0"/>
                </a:lnTo>
                <a:cubicBezTo>
                  <a:pt x="5670695" y="0"/>
                  <a:pt x="5699125" y="28430"/>
                  <a:pt x="5699125" y="63500"/>
                </a:cubicBezTo>
                <a:lnTo>
                  <a:pt x="5699125" y="3182937"/>
                </a:lnTo>
                <a:cubicBezTo>
                  <a:pt x="5699125" y="3218007"/>
                  <a:pt x="5670695" y="3246438"/>
                  <a:pt x="5635625" y="3246438"/>
                </a:cubicBezTo>
                <a:lnTo>
                  <a:pt x="31750" y="3246438"/>
                </a:lnTo>
                <a:cubicBezTo>
                  <a:pt x="14227" y="3246438"/>
                  <a:pt x="0" y="3232211"/>
                  <a:pt x="0" y="3214688"/>
                </a:cubicBezTo>
                <a:lnTo>
                  <a:pt x="0" y="31750"/>
                </a:lnTo>
                <a:cubicBezTo>
                  <a:pt x="0" y="14227"/>
                  <a:pt x="14227" y="0"/>
                  <a:pt x="31750" y="0"/>
                </a:cubicBezTo>
                <a:close/>
              </a:path>
            </a:pathLst>
          </a:custGeom>
          <a:solidFill>
            <a:srgbClr val="FFFFFF"/>
          </a:solidFill>
          <a:ln/>
          <a:effectLst>
            <a:outerShdw sx="100000" sy="100000" kx="0" ky="0" algn="bl" rotWithShape="0" blurRad="23813" dist="7938" dir="5400000">
              <a:srgbClr val="000000">
                <a:alpha val="10196"/>
              </a:srgbClr>
            </a:outerShdw>
          </a:effectLst>
        </p:spPr>
      </p:sp>
      <p:sp>
        <p:nvSpPr>
          <p:cNvPr id="6" name="Shape 4"/>
          <p:cNvSpPr/>
          <p:nvPr/>
        </p:nvSpPr>
        <p:spPr>
          <a:xfrm>
            <a:off x="333375" y="1341438"/>
            <a:ext cx="31750" cy="3246438"/>
          </a:xfrm>
          <a:custGeom>
            <a:avLst/>
            <a:gdLst/>
            <a:ahLst/>
            <a:cxnLst/>
            <a:rect l="l" t="t" r="r" b="b"/>
            <a:pathLst>
              <a:path w="31750" h="3246438">
                <a:moveTo>
                  <a:pt x="31750" y="0"/>
                </a:moveTo>
                <a:lnTo>
                  <a:pt x="31750" y="0"/>
                </a:lnTo>
                <a:lnTo>
                  <a:pt x="31750" y="3246438"/>
                </a:lnTo>
                <a:lnTo>
                  <a:pt x="31750" y="3246438"/>
                </a:lnTo>
                <a:cubicBezTo>
                  <a:pt x="14227" y="3246438"/>
                  <a:pt x="0" y="3232211"/>
                  <a:pt x="0" y="3214688"/>
                </a:cubicBezTo>
                <a:lnTo>
                  <a:pt x="0" y="31750"/>
                </a:lnTo>
                <a:cubicBezTo>
                  <a:pt x="0" y="14227"/>
                  <a:pt x="14227" y="0"/>
                  <a:pt x="31750" y="0"/>
                </a:cubicBezTo>
                <a:close/>
              </a:path>
            </a:pathLst>
          </a:custGeom>
          <a:solidFill>
            <a:srgbClr val="2A4B43"/>
          </a:solidFill>
          <a:ln/>
        </p:spPr>
      </p:sp>
      <p:sp>
        <p:nvSpPr>
          <p:cNvPr id="7" name="Shape 5"/>
          <p:cNvSpPr/>
          <p:nvPr/>
        </p:nvSpPr>
        <p:spPr>
          <a:xfrm>
            <a:off x="476250" y="146843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2A4B43"/>
          </a:solidFill>
          <a:ln/>
        </p:spPr>
      </p:sp>
      <p:sp>
        <p:nvSpPr>
          <p:cNvPr id="8" name="Shape 6"/>
          <p:cNvSpPr/>
          <p:nvPr/>
        </p:nvSpPr>
        <p:spPr>
          <a:xfrm>
            <a:off x="607219" y="1579563"/>
            <a:ext cx="119063" cy="158750"/>
          </a:xfrm>
          <a:custGeom>
            <a:avLst/>
            <a:gdLst/>
            <a:ahLst/>
            <a:cxnLst/>
            <a:rect l="l" t="t" r="r" b="b"/>
            <a:pathLst>
              <a:path w="119063" h="158750">
                <a:moveTo>
                  <a:pt x="19844" y="0"/>
                </a:moveTo>
                <a:cubicBezTo>
                  <a:pt x="8899" y="0"/>
                  <a:pt x="0" y="8899"/>
                  <a:pt x="0" y="19844"/>
                </a:cubicBezTo>
                <a:lnTo>
                  <a:pt x="0" y="138906"/>
                </a:lnTo>
                <a:cubicBezTo>
                  <a:pt x="0" y="149851"/>
                  <a:pt x="8899" y="158750"/>
                  <a:pt x="19844" y="158750"/>
                </a:cubicBezTo>
                <a:lnTo>
                  <a:pt x="99219" y="158750"/>
                </a:lnTo>
                <a:cubicBezTo>
                  <a:pt x="110164" y="158750"/>
                  <a:pt x="119062" y="149851"/>
                  <a:pt x="119062" y="138906"/>
                </a:cubicBezTo>
                <a:lnTo>
                  <a:pt x="119062" y="19844"/>
                </a:lnTo>
                <a:cubicBezTo>
                  <a:pt x="119062" y="8899"/>
                  <a:pt x="110164" y="0"/>
                  <a:pt x="99219" y="0"/>
                </a:cubicBezTo>
                <a:lnTo>
                  <a:pt x="19844" y="0"/>
                </a:lnTo>
                <a:close/>
                <a:moveTo>
                  <a:pt x="49609" y="109141"/>
                </a:moveTo>
                <a:lnTo>
                  <a:pt x="69453" y="109141"/>
                </a:lnTo>
                <a:cubicBezTo>
                  <a:pt x="83158" y="109141"/>
                  <a:pt x="94258" y="120241"/>
                  <a:pt x="94258" y="133945"/>
                </a:cubicBezTo>
                <a:cubicBezTo>
                  <a:pt x="94258" y="136674"/>
                  <a:pt x="92025" y="138906"/>
                  <a:pt x="89297" y="138906"/>
                </a:cubicBezTo>
                <a:lnTo>
                  <a:pt x="29766" y="138906"/>
                </a:lnTo>
                <a:cubicBezTo>
                  <a:pt x="27037" y="138906"/>
                  <a:pt x="24805" y="136674"/>
                  <a:pt x="24805" y="133945"/>
                </a:cubicBezTo>
                <a:cubicBezTo>
                  <a:pt x="24805" y="120241"/>
                  <a:pt x="35905" y="109141"/>
                  <a:pt x="49609" y="109141"/>
                </a:cubicBezTo>
                <a:close/>
                <a:moveTo>
                  <a:pt x="42168" y="79375"/>
                </a:moveTo>
                <a:cubicBezTo>
                  <a:pt x="42168" y="69792"/>
                  <a:pt x="49948" y="62012"/>
                  <a:pt x="59531" y="62012"/>
                </a:cubicBezTo>
                <a:cubicBezTo>
                  <a:pt x="69114" y="62012"/>
                  <a:pt x="76895" y="69792"/>
                  <a:pt x="76895" y="79375"/>
                </a:cubicBezTo>
                <a:cubicBezTo>
                  <a:pt x="76895" y="88958"/>
                  <a:pt x="69114" y="96738"/>
                  <a:pt x="59531" y="96738"/>
                </a:cubicBezTo>
                <a:cubicBezTo>
                  <a:pt x="49948" y="96738"/>
                  <a:pt x="42168" y="88958"/>
                  <a:pt x="42168" y="79375"/>
                </a:cubicBezTo>
                <a:close/>
                <a:moveTo>
                  <a:pt x="47129" y="19844"/>
                </a:moveTo>
                <a:lnTo>
                  <a:pt x="71934" y="19844"/>
                </a:lnTo>
                <a:cubicBezTo>
                  <a:pt x="76057" y="19844"/>
                  <a:pt x="79375" y="23161"/>
                  <a:pt x="79375" y="27285"/>
                </a:cubicBezTo>
                <a:cubicBezTo>
                  <a:pt x="79375" y="31409"/>
                  <a:pt x="76057" y="34727"/>
                  <a:pt x="71934" y="34727"/>
                </a:cubicBezTo>
                <a:lnTo>
                  <a:pt x="47129" y="34727"/>
                </a:lnTo>
                <a:cubicBezTo>
                  <a:pt x="43005" y="34727"/>
                  <a:pt x="39688" y="31409"/>
                  <a:pt x="39688" y="27285"/>
                </a:cubicBezTo>
                <a:cubicBezTo>
                  <a:pt x="39688" y="23161"/>
                  <a:pt x="43005" y="19844"/>
                  <a:pt x="47129" y="19844"/>
                </a:cubicBezTo>
                <a:close/>
              </a:path>
            </a:pathLst>
          </a:custGeom>
          <a:solidFill>
            <a:srgbClr val="FFFFFF"/>
          </a:solidFill>
          <a:ln/>
        </p:spPr>
      </p:sp>
      <p:sp>
        <p:nvSpPr>
          <p:cNvPr id="9" name="Text 7"/>
          <p:cNvSpPr/>
          <p:nvPr/>
        </p:nvSpPr>
        <p:spPr>
          <a:xfrm>
            <a:off x="952500" y="1547813"/>
            <a:ext cx="2698750" cy="222250"/>
          </a:xfrm>
          <a:prstGeom prst="rect">
            <a:avLst/>
          </a:prstGeom>
          <a:noFill/>
          <a:ln/>
        </p:spPr>
        <p:txBody>
          <a:bodyPr wrap="square" lIns="0" tIns="0" rIns="0" bIns="0" rtlCol="0" anchor="ctr"/>
          <a:lstStyle/>
          <a:p>
            <a:pPr>
              <a:lnSpc>
                <a:spcPct val="120000"/>
              </a:lnSpc>
            </a:pPr>
            <a:r>
              <a:rPr lang="en-US" sz="1250" b="1" dirty="0">
                <a:solidFill>
                  <a:srgbClr val="2A4B43"/>
                </a:solidFill>
                <a:latin typeface="Unna" pitchFamily="34" charset="0"/>
                <a:ea typeface="Unna" pitchFamily="34" charset="-122"/>
                <a:cs typeface="Unna" pitchFamily="34" charset="-120"/>
              </a:rPr>
              <a:t>"Kamu ASN, peneliti, atau entrepreneur?"</a:t>
            </a:r>
            <a:endParaRPr lang="en-US" sz="1600" dirty="0"/>
          </a:p>
        </p:txBody>
      </p:sp>
      <p:sp>
        <p:nvSpPr>
          <p:cNvPr id="10" name="Shape 8"/>
          <p:cNvSpPr/>
          <p:nvPr/>
        </p:nvSpPr>
        <p:spPr>
          <a:xfrm>
            <a:off x="476250" y="1944688"/>
            <a:ext cx="5429250" cy="2516188"/>
          </a:xfrm>
          <a:custGeom>
            <a:avLst/>
            <a:gdLst/>
            <a:ahLst/>
            <a:cxnLst/>
            <a:rect l="l" t="t" r="r" b="b"/>
            <a:pathLst>
              <a:path w="5429250" h="2516188">
                <a:moveTo>
                  <a:pt x="31754" y="0"/>
                </a:moveTo>
                <a:lnTo>
                  <a:pt x="5397496" y="0"/>
                </a:lnTo>
                <a:cubicBezTo>
                  <a:pt x="5415033" y="0"/>
                  <a:pt x="5429250" y="14217"/>
                  <a:pt x="5429250" y="31754"/>
                </a:cubicBezTo>
                <a:lnTo>
                  <a:pt x="5429250" y="2484433"/>
                </a:lnTo>
                <a:cubicBezTo>
                  <a:pt x="5429250" y="2501971"/>
                  <a:pt x="5415033" y="2516187"/>
                  <a:pt x="5397496" y="2516188"/>
                </a:cubicBezTo>
                <a:lnTo>
                  <a:pt x="31754" y="2516188"/>
                </a:lnTo>
                <a:cubicBezTo>
                  <a:pt x="14217" y="2516188"/>
                  <a:pt x="0" y="2501971"/>
                  <a:pt x="0" y="2484433"/>
                </a:cubicBezTo>
                <a:lnTo>
                  <a:pt x="0" y="31754"/>
                </a:lnTo>
                <a:cubicBezTo>
                  <a:pt x="0" y="14229"/>
                  <a:pt x="14229" y="0"/>
                  <a:pt x="31754" y="0"/>
                </a:cubicBezTo>
                <a:close/>
              </a:path>
            </a:pathLst>
          </a:custGeom>
          <a:solidFill>
            <a:srgbClr val="F8F5F2"/>
          </a:solidFill>
          <a:ln/>
        </p:spPr>
      </p:sp>
      <p:sp>
        <p:nvSpPr>
          <p:cNvPr id="11" name="Text 9"/>
          <p:cNvSpPr/>
          <p:nvPr/>
        </p:nvSpPr>
        <p:spPr>
          <a:xfrm>
            <a:off x="603250" y="2241352"/>
            <a:ext cx="5246688" cy="468313"/>
          </a:xfrm>
          <a:prstGeom prst="rect">
            <a:avLst/>
          </a:prstGeom>
          <a:noFill/>
          <a:ln/>
        </p:spPr>
        <p:txBody>
          <a:bodyPr wrap="square" lIns="0" tIns="0" rIns="0" bIns="0" rtlCol="0" anchor="ctr"/>
          <a:lstStyle/>
          <a:p>
            <a:pPr>
              <a:lnSpc>
                <a:spcPct val="140000"/>
              </a:lnSpc>
            </a:pPr>
            <a:r>
              <a:rPr lang="en-US" sz="1125" dirty="0">
                <a:solidFill>
                  <a:srgbClr val="3D352E"/>
                </a:solidFill>
                <a:latin typeface="MiSans" pitchFamily="34" charset="0"/>
                <a:ea typeface="MiSans" pitchFamily="34" charset="-122"/>
                <a:cs typeface="MiSans" pitchFamily="34" charset="-120"/>
              </a:rPr>
              <a:t>"Saya ketiganya — dan tidak ada yang perlu dipilih. Masing-masing adalah lensa yang berbeda untuk melihat problem yang sama."</a:t>
            </a:r>
            <a:endParaRPr lang="en-US" sz="1600" dirty="0"/>
          </a:p>
        </p:txBody>
      </p:sp>
      <p:sp>
        <p:nvSpPr>
          <p:cNvPr id="12" name="Shape 10"/>
          <p:cNvSpPr/>
          <p:nvPr/>
        </p:nvSpPr>
        <p:spPr>
          <a:xfrm>
            <a:off x="603250" y="2832695"/>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2A4B43"/>
          </a:solidFill>
          <a:ln/>
        </p:spPr>
      </p:sp>
      <p:sp>
        <p:nvSpPr>
          <p:cNvPr id="13" name="Text 11"/>
          <p:cNvSpPr/>
          <p:nvPr/>
        </p:nvSpPr>
        <p:spPr>
          <a:xfrm>
            <a:off x="575469" y="2832695"/>
            <a:ext cx="309563" cy="254000"/>
          </a:xfrm>
          <a:prstGeom prst="rect">
            <a:avLst/>
          </a:prstGeom>
          <a:noFill/>
          <a:ln/>
        </p:spPr>
        <p:txBody>
          <a:bodyPr wrap="square" lIns="0" tIns="0" rIns="0" bIns="0" rtlCol="0" anchor="ctr"/>
          <a:lstStyle/>
          <a:p>
            <a:pPr algn="ctr">
              <a:lnSpc>
                <a:spcPct val="120000"/>
              </a:lnSpc>
            </a:pPr>
            <a:r>
              <a:rPr lang="en-US" sz="875" b="1" dirty="0">
                <a:solidFill>
                  <a:srgbClr val="FFFFFF"/>
                </a:solidFill>
                <a:latin typeface="MiSans" pitchFamily="34" charset="0"/>
                <a:ea typeface="MiSans" pitchFamily="34" charset="-122"/>
                <a:cs typeface="MiSans" pitchFamily="34" charset="-120"/>
              </a:rPr>
              <a:t>1</a:t>
            </a:r>
            <a:endParaRPr lang="en-US" sz="1600" dirty="0"/>
          </a:p>
        </p:txBody>
      </p:sp>
      <p:sp>
        <p:nvSpPr>
          <p:cNvPr id="14" name="Text 12"/>
          <p:cNvSpPr/>
          <p:nvPr/>
        </p:nvSpPr>
        <p:spPr>
          <a:xfrm>
            <a:off x="952500" y="2832695"/>
            <a:ext cx="2754313" cy="190500"/>
          </a:xfrm>
          <a:prstGeom prst="rect">
            <a:avLst/>
          </a:prstGeom>
          <a:noFill/>
          <a:ln/>
        </p:spPr>
        <p:txBody>
          <a:bodyPr wrap="square" lIns="0" tIns="0" rIns="0" bIns="0" rtlCol="0" anchor="ctr"/>
          <a:lstStyle/>
          <a:p>
            <a:pPr>
              <a:lnSpc>
                <a:spcPct val="130000"/>
              </a:lnSpc>
            </a:pPr>
            <a:r>
              <a:rPr lang="en-US" sz="1000" b="1" dirty="0">
                <a:solidFill>
                  <a:srgbClr val="2A4B43"/>
                </a:solidFill>
                <a:latin typeface="MiSans" pitchFamily="34" charset="0"/>
                <a:ea typeface="MiSans" pitchFamily="34" charset="-122"/>
                <a:cs typeface="MiSans" pitchFamily="34" charset="-120"/>
              </a:rPr>
              <a:t>ASN</a:t>
            </a:r>
            <a:endParaRPr lang="en-US" sz="1600" dirty="0"/>
          </a:p>
        </p:txBody>
      </p:sp>
      <p:sp>
        <p:nvSpPr>
          <p:cNvPr id="15" name="Text 13"/>
          <p:cNvSpPr/>
          <p:nvPr/>
        </p:nvSpPr>
        <p:spPr>
          <a:xfrm>
            <a:off x="952500" y="3023195"/>
            <a:ext cx="2754313"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Kasih saya sistem thinking dan akses ke policy</a:t>
            </a:r>
            <a:endParaRPr lang="en-US" sz="1600" dirty="0"/>
          </a:p>
        </p:txBody>
      </p:sp>
      <p:sp>
        <p:nvSpPr>
          <p:cNvPr id="16" name="Shape 14"/>
          <p:cNvSpPr/>
          <p:nvPr/>
        </p:nvSpPr>
        <p:spPr>
          <a:xfrm>
            <a:off x="603250" y="3308945"/>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A99F96"/>
          </a:solidFill>
          <a:ln/>
        </p:spPr>
      </p:sp>
      <p:sp>
        <p:nvSpPr>
          <p:cNvPr id="17" name="Text 15"/>
          <p:cNvSpPr/>
          <p:nvPr/>
        </p:nvSpPr>
        <p:spPr>
          <a:xfrm>
            <a:off x="575469" y="3308945"/>
            <a:ext cx="309563" cy="254000"/>
          </a:xfrm>
          <a:prstGeom prst="rect">
            <a:avLst/>
          </a:prstGeom>
          <a:noFill/>
          <a:ln/>
        </p:spPr>
        <p:txBody>
          <a:bodyPr wrap="square" lIns="0" tIns="0" rIns="0" bIns="0" rtlCol="0" anchor="ctr"/>
          <a:lstStyle/>
          <a:p>
            <a:pPr algn="ctr">
              <a:lnSpc>
                <a:spcPct val="120000"/>
              </a:lnSpc>
            </a:pPr>
            <a:r>
              <a:rPr lang="en-US" sz="875" b="1" dirty="0">
                <a:solidFill>
                  <a:srgbClr val="FFFFFF"/>
                </a:solidFill>
                <a:latin typeface="MiSans" pitchFamily="34" charset="0"/>
                <a:ea typeface="MiSans" pitchFamily="34" charset="-122"/>
                <a:cs typeface="MiSans" pitchFamily="34" charset="-120"/>
              </a:rPr>
              <a:t>2</a:t>
            </a:r>
            <a:endParaRPr lang="en-US" sz="1600" dirty="0"/>
          </a:p>
        </p:txBody>
      </p:sp>
      <p:sp>
        <p:nvSpPr>
          <p:cNvPr id="18" name="Text 16"/>
          <p:cNvSpPr/>
          <p:nvPr/>
        </p:nvSpPr>
        <p:spPr>
          <a:xfrm>
            <a:off x="952500" y="3308945"/>
            <a:ext cx="1897063" cy="190500"/>
          </a:xfrm>
          <a:prstGeom prst="rect">
            <a:avLst/>
          </a:prstGeom>
          <a:noFill/>
          <a:ln/>
        </p:spPr>
        <p:txBody>
          <a:bodyPr wrap="square" lIns="0" tIns="0" rIns="0" bIns="0" rtlCol="0" anchor="ctr"/>
          <a:lstStyle/>
          <a:p>
            <a:pPr>
              <a:lnSpc>
                <a:spcPct val="130000"/>
              </a:lnSpc>
            </a:pPr>
            <a:r>
              <a:rPr lang="en-US" sz="1000" b="1" dirty="0">
                <a:solidFill>
                  <a:srgbClr val="A99F96"/>
                </a:solidFill>
                <a:latin typeface="MiSans" pitchFamily="34" charset="0"/>
                <a:ea typeface="MiSans" pitchFamily="34" charset="-122"/>
                <a:cs typeface="MiSans" pitchFamily="34" charset="-120"/>
              </a:rPr>
              <a:t>Peneliti</a:t>
            </a:r>
            <a:endParaRPr lang="en-US" sz="1600" dirty="0"/>
          </a:p>
        </p:txBody>
      </p:sp>
      <p:sp>
        <p:nvSpPr>
          <p:cNvPr id="19" name="Text 17"/>
          <p:cNvSpPr/>
          <p:nvPr/>
        </p:nvSpPr>
        <p:spPr>
          <a:xfrm>
            <a:off x="952500" y="3499445"/>
            <a:ext cx="1897063"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Kasih saya rigor dan framework</a:t>
            </a:r>
            <a:endParaRPr lang="en-US" sz="1600" dirty="0"/>
          </a:p>
        </p:txBody>
      </p:sp>
      <p:sp>
        <p:nvSpPr>
          <p:cNvPr id="20" name="Shape 18"/>
          <p:cNvSpPr/>
          <p:nvPr/>
        </p:nvSpPr>
        <p:spPr>
          <a:xfrm>
            <a:off x="603250" y="3785195"/>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7D4A"/>
          </a:solidFill>
          <a:ln/>
        </p:spPr>
      </p:sp>
      <p:sp>
        <p:nvSpPr>
          <p:cNvPr id="21" name="Text 19"/>
          <p:cNvSpPr/>
          <p:nvPr/>
        </p:nvSpPr>
        <p:spPr>
          <a:xfrm>
            <a:off x="575469" y="3785195"/>
            <a:ext cx="309563" cy="254000"/>
          </a:xfrm>
          <a:prstGeom prst="rect">
            <a:avLst/>
          </a:prstGeom>
          <a:noFill/>
          <a:ln/>
        </p:spPr>
        <p:txBody>
          <a:bodyPr wrap="square" lIns="0" tIns="0" rIns="0" bIns="0" rtlCol="0" anchor="ctr"/>
          <a:lstStyle/>
          <a:p>
            <a:pPr algn="ctr">
              <a:lnSpc>
                <a:spcPct val="120000"/>
              </a:lnSpc>
            </a:pPr>
            <a:r>
              <a:rPr lang="en-US" sz="875" b="1" dirty="0">
                <a:solidFill>
                  <a:srgbClr val="FFFFFF"/>
                </a:solidFill>
                <a:latin typeface="MiSans" pitchFamily="34" charset="0"/>
                <a:ea typeface="MiSans" pitchFamily="34" charset="-122"/>
                <a:cs typeface="MiSans" pitchFamily="34" charset="-120"/>
              </a:rPr>
              <a:t>3</a:t>
            </a:r>
            <a:endParaRPr lang="en-US" sz="1600" dirty="0"/>
          </a:p>
        </p:txBody>
      </p:sp>
      <p:sp>
        <p:nvSpPr>
          <p:cNvPr id="22" name="Text 20"/>
          <p:cNvSpPr/>
          <p:nvPr/>
        </p:nvSpPr>
        <p:spPr>
          <a:xfrm>
            <a:off x="952500" y="3785195"/>
            <a:ext cx="2174875" cy="190500"/>
          </a:xfrm>
          <a:prstGeom prst="rect">
            <a:avLst/>
          </a:prstGeom>
          <a:noFill/>
          <a:ln/>
        </p:spPr>
        <p:txBody>
          <a:bodyPr wrap="square" lIns="0" tIns="0" rIns="0" bIns="0" rtlCol="0" anchor="ctr"/>
          <a:lstStyle/>
          <a:p>
            <a:pPr>
              <a:lnSpc>
                <a:spcPct val="130000"/>
              </a:lnSpc>
            </a:pPr>
            <a:r>
              <a:rPr lang="en-US" sz="1000" b="1" dirty="0">
                <a:solidFill>
                  <a:srgbClr val="C77D4A"/>
                </a:solidFill>
                <a:latin typeface="MiSans" pitchFamily="34" charset="0"/>
                <a:ea typeface="MiSans" pitchFamily="34" charset="-122"/>
                <a:cs typeface="MiSans" pitchFamily="34" charset="-120"/>
              </a:rPr>
              <a:t>Entrepreneur</a:t>
            </a:r>
            <a:endParaRPr lang="en-US" sz="1600" dirty="0"/>
          </a:p>
        </p:txBody>
      </p:sp>
      <p:sp>
        <p:nvSpPr>
          <p:cNvPr id="23" name="Text 21"/>
          <p:cNvSpPr/>
          <p:nvPr/>
        </p:nvSpPr>
        <p:spPr>
          <a:xfrm>
            <a:off x="952500" y="3975695"/>
            <a:ext cx="2174875"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Kasih saya execution skill dan speed</a:t>
            </a:r>
            <a:endParaRPr lang="en-US" sz="1600" dirty="0"/>
          </a:p>
        </p:txBody>
      </p:sp>
      <p:sp>
        <p:nvSpPr>
          <p:cNvPr id="24" name="Shape 22"/>
          <p:cNvSpPr/>
          <p:nvPr/>
        </p:nvSpPr>
        <p:spPr>
          <a:xfrm>
            <a:off x="6175375" y="1341438"/>
            <a:ext cx="5699125" cy="3246438"/>
          </a:xfrm>
          <a:custGeom>
            <a:avLst/>
            <a:gdLst/>
            <a:ahLst/>
            <a:cxnLst/>
            <a:rect l="l" t="t" r="r" b="b"/>
            <a:pathLst>
              <a:path w="5699125" h="3246438">
                <a:moveTo>
                  <a:pt x="31750" y="0"/>
                </a:moveTo>
                <a:lnTo>
                  <a:pt x="5635625" y="0"/>
                </a:lnTo>
                <a:cubicBezTo>
                  <a:pt x="5670695" y="0"/>
                  <a:pt x="5699125" y="28430"/>
                  <a:pt x="5699125" y="63500"/>
                </a:cubicBezTo>
                <a:lnTo>
                  <a:pt x="5699125" y="3182937"/>
                </a:lnTo>
                <a:cubicBezTo>
                  <a:pt x="5699125" y="3218007"/>
                  <a:pt x="5670695" y="3246438"/>
                  <a:pt x="5635625" y="3246438"/>
                </a:cubicBezTo>
                <a:lnTo>
                  <a:pt x="31750" y="3246438"/>
                </a:lnTo>
                <a:cubicBezTo>
                  <a:pt x="14227" y="3246438"/>
                  <a:pt x="0" y="3232211"/>
                  <a:pt x="0" y="3214688"/>
                </a:cubicBezTo>
                <a:lnTo>
                  <a:pt x="0" y="31750"/>
                </a:lnTo>
                <a:cubicBezTo>
                  <a:pt x="0" y="14227"/>
                  <a:pt x="14227" y="0"/>
                  <a:pt x="31750" y="0"/>
                </a:cubicBezTo>
                <a:close/>
              </a:path>
            </a:pathLst>
          </a:custGeom>
          <a:solidFill>
            <a:srgbClr val="FFFFFF"/>
          </a:solidFill>
          <a:ln/>
          <a:effectLst>
            <a:outerShdw sx="100000" sy="100000" kx="0" ky="0" algn="bl" rotWithShape="0" blurRad="23813" dist="7938" dir="5400000">
              <a:srgbClr val="000000">
                <a:alpha val="10196"/>
              </a:srgbClr>
            </a:outerShdw>
          </a:effectLst>
        </p:spPr>
      </p:sp>
      <p:sp>
        <p:nvSpPr>
          <p:cNvPr id="25" name="Shape 23"/>
          <p:cNvSpPr/>
          <p:nvPr/>
        </p:nvSpPr>
        <p:spPr>
          <a:xfrm>
            <a:off x="6175375" y="1341438"/>
            <a:ext cx="31750" cy="3246438"/>
          </a:xfrm>
          <a:custGeom>
            <a:avLst/>
            <a:gdLst/>
            <a:ahLst/>
            <a:cxnLst/>
            <a:rect l="l" t="t" r="r" b="b"/>
            <a:pathLst>
              <a:path w="31750" h="3246438">
                <a:moveTo>
                  <a:pt x="31750" y="0"/>
                </a:moveTo>
                <a:lnTo>
                  <a:pt x="31750" y="0"/>
                </a:lnTo>
                <a:lnTo>
                  <a:pt x="31750" y="3246438"/>
                </a:lnTo>
                <a:lnTo>
                  <a:pt x="31750" y="3246438"/>
                </a:lnTo>
                <a:cubicBezTo>
                  <a:pt x="14227" y="3246438"/>
                  <a:pt x="0" y="3232211"/>
                  <a:pt x="0" y="3214688"/>
                </a:cubicBezTo>
                <a:lnTo>
                  <a:pt x="0" y="31750"/>
                </a:lnTo>
                <a:cubicBezTo>
                  <a:pt x="0" y="14227"/>
                  <a:pt x="14227" y="0"/>
                  <a:pt x="31750" y="0"/>
                </a:cubicBezTo>
                <a:close/>
              </a:path>
            </a:pathLst>
          </a:custGeom>
          <a:solidFill>
            <a:srgbClr val="A99F96"/>
          </a:solidFill>
          <a:ln/>
        </p:spPr>
      </p:sp>
      <p:sp>
        <p:nvSpPr>
          <p:cNvPr id="26" name="Shape 24"/>
          <p:cNvSpPr/>
          <p:nvPr/>
        </p:nvSpPr>
        <p:spPr>
          <a:xfrm>
            <a:off x="6318250" y="146843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A99F96"/>
          </a:solidFill>
          <a:ln/>
        </p:spPr>
      </p:sp>
      <p:sp>
        <p:nvSpPr>
          <p:cNvPr id="27" name="Shape 25"/>
          <p:cNvSpPr/>
          <p:nvPr/>
        </p:nvSpPr>
        <p:spPr>
          <a:xfrm>
            <a:off x="6409531" y="1579563"/>
            <a:ext cx="198438" cy="158750"/>
          </a:xfrm>
          <a:custGeom>
            <a:avLst/>
            <a:gdLst/>
            <a:ahLst/>
            <a:cxnLst/>
            <a:rect l="l" t="t" r="r" b="b"/>
            <a:pathLst>
              <a:path w="198438" h="158750">
                <a:moveTo>
                  <a:pt x="119062" y="9922"/>
                </a:moveTo>
                <a:lnTo>
                  <a:pt x="158750" y="9922"/>
                </a:lnTo>
                <a:cubicBezTo>
                  <a:pt x="164238" y="9922"/>
                  <a:pt x="168672" y="14356"/>
                  <a:pt x="168672" y="19844"/>
                </a:cubicBezTo>
                <a:cubicBezTo>
                  <a:pt x="168672" y="25332"/>
                  <a:pt x="164238" y="29766"/>
                  <a:pt x="158750" y="29766"/>
                </a:cubicBezTo>
                <a:lnTo>
                  <a:pt x="123527" y="29766"/>
                </a:lnTo>
                <a:cubicBezTo>
                  <a:pt x="121915" y="37765"/>
                  <a:pt x="116427" y="44369"/>
                  <a:pt x="109141" y="47532"/>
                </a:cubicBezTo>
                <a:lnTo>
                  <a:pt x="109141" y="138906"/>
                </a:lnTo>
                <a:lnTo>
                  <a:pt x="158750" y="138906"/>
                </a:lnTo>
                <a:cubicBezTo>
                  <a:pt x="164238" y="138906"/>
                  <a:pt x="168672" y="143340"/>
                  <a:pt x="168672" y="148828"/>
                </a:cubicBezTo>
                <a:cubicBezTo>
                  <a:pt x="168672" y="154316"/>
                  <a:pt x="164238" y="158750"/>
                  <a:pt x="158750" y="158750"/>
                </a:cubicBezTo>
                <a:lnTo>
                  <a:pt x="39688" y="158750"/>
                </a:lnTo>
                <a:cubicBezTo>
                  <a:pt x="34199" y="158750"/>
                  <a:pt x="29766" y="154316"/>
                  <a:pt x="29766" y="148828"/>
                </a:cubicBezTo>
                <a:cubicBezTo>
                  <a:pt x="29766" y="143340"/>
                  <a:pt x="34199" y="138906"/>
                  <a:pt x="39688" y="138906"/>
                </a:cubicBezTo>
                <a:lnTo>
                  <a:pt x="89297" y="138906"/>
                </a:lnTo>
                <a:lnTo>
                  <a:pt x="89297" y="47532"/>
                </a:lnTo>
                <a:cubicBezTo>
                  <a:pt x="82010" y="44338"/>
                  <a:pt x="76522" y="37734"/>
                  <a:pt x="74910" y="29766"/>
                </a:cubicBezTo>
                <a:lnTo>
                  <a:pt x="39688" y="29766"/>
                </a:lnTo>
                <a:cubicBezTo>
                  <a:pt x="34199" y="29766"/>
                  <a:pt x="29766" y="25332"/>
                  <a:pt x="29766" y="19844"/>
                </a:cubicBezTo>
                <a:cubicBezTo>
                  <a:pt x="29766" y="14356"/>
                  <a:pt x="34199" y="9922"/>
                  <a:pt x="39688" y="9922"/>
                </a:cubicBezTo>
                <a:lnTo>
                  <a:pt x="79375" y="9922"/>
                </a:lnTo>
                <a:cubicBezTo>
                  <a:pt x="83902" y="3907"/>
                  <a:pt x="91095" y="0"/>
                  <a:pt x="99219" y="0"/>
                </a:cubicBezTo>
                <a:cubicBezTo>
                  <a:pt x="107342" y="0"/>
                  <a:pt x="114536" y="3907"/>
                  <a:pt x="119062" y="9922"/>
                </a:cubicBezTo>
                <a:close/>
                <a:moveTo>
                  <a:pt x="136302" y="99219"/>
                </a:moveTo>
                <a:lnTo>
                  <a:pt x="181198" y="99219"/>
                </a:lnTo>
                <a:lnTo>
                  <a:pt x="158750" y="60709"/>
                </a:lnTo>
                <a:lnTo>
                  <a:pt x="136302" y="99219"/>
                </a:lnTo>
                <a:close/>
                <a:moveTo>
                  <a:pt x="158750" y="128984"/>
                </a:moveTo>
                <a:cubicBezTo>
                  <a:pt x="139247" y="128984"/>
                  <a:pt x="123031" y="118442"/>
                  <a:pt x="119683" y="104521"/>
                </a:cubicBezTo>
                <a:cubicBezTo>
                  <a:pt x="118876" y="101110"/>
                  <a:pt x="119993" y="97606"/>
                  <a:pt x="121760" y="94568"/>
                </a:cubicBezTo>
                <a:lnTo>
                  <a:pt x="151278" y="43966"/>
                </a:lnTo>
                <a:cubicBezTo>
                  <a:pt x="152828" y="41300"/>
                  <a:pt x="155680" y="39688"/>
                  <a:pt x="158750" y="39688"/>
                </a:cubicBezTo>
                <a:cubicBezTo>
                  <a:pt x="161820" y="39688"/>
                  <a:pt x="164672" y="41331"/>
                  <a:pt x="166222" y="43966"/>
                </a:cubicBezTo>
                <a:lnTo>
                  <a:pt x="195740" y="94568"/>
                </a:lnTo>
                <a:cubicBezTo>
                  <a:pt x="197507" y="97606"/>
                  <a:pt x="198624" y="101110"/>
                  <a:pt x="197817" y="104521"/>
                </a:cubicBezTo>
                <a:cubicBezTo>
                  <a:pt x="194469" y="118411"/>
                  <a:pt x="178253" y="128984"/>
                  <a:pt x="158750" y="128984"/>
                </a:cubicBezTo>
                <a:close/>
                <a:moveTo>
                  <a:pt x="39315" y="60709"/>
                </a:moveTo>
                <a:lnTo>
                  <a:pt x="16867" y="99219"/>
                </a:lnTo>
                <a:lnTo>
                  <a:pt x="61795" y="99219"/>
                </a:lnTo>
                <a:lnTo>
                  <a:pt x="39315" y="60709"/>
                </a:lnTo>
                <a:close/>
                <a:moveTo>
                  <a:pt x="279" y="104521"/>
                </a:moveTo>
                <a:cubicBezTo>
                  <a:pt x="-527" y="101110"/>
                  <a:pt x="589" y="97606"/>
                  <a:pt x="2356" y="94568"/>
                </a:cubicBezTo>
                <a:lnTo>
                  <a:pt x="31874" y="43966"/>
                </a:lnTo>
                <a:cubicBezTo>
                  <a:pt x="33424" y="41300"/>
                  <a:pt x="36277" y="39688"/>
                  <a:pt x="39346" y="39688"/>
                </a:cubicBezTo>
                <a:cubicBezTo>
                  <a:pt x="42416" y="39688"/>
                  <a:pt x="45269" y="41331"/>
                  <a:pt x="46819" y="43966"/>
                </a:cubicBezTo>
                <a:lnTo>
                  <a:pt x="76336" y="94568"/>
                </a:lnTo>
                <a:cubicBezTo>
                  <a:pt x="78104" y="97606"/>
                  <a:pt x="79220" y="101110"/>
                  <a:pt x="78414" y="104521"/>
                </a:cubicBezTo>
                <a:cubicBezTo>
                  <a:pt x="75065" y="118411"/>
                  <a:pt x="58849" y="128984"/>
                  <a:pt x="39346" y="128984"/>
                </a:cubicBezTo>
                <a:cubicBezTo>
                  <a:pt x="19844" y="128984"/>
                  <a:pt x="3628" y="118442"/>
                  <a:pt x="279" y="104521"/>
                </a:cubicBezTo>
                <a:close/>
              </a:path>
            </a:pathLst>
          </a:custGeom>
          <a:solidFill>
            <a:srgbClr val="FFFFFF"/>
          </a:solidFill>
          <a:ln/>
        </p:spPr>
      </p:sp>
      <p:sp>
        <p:nvSpPr>
          <p:cNvPr id="28" name="Text 26"/>
          <p:cNvSpPr/>
          <p:nvPr/>
        </p:nvSpPr>
        <p:spPr>
          <a:xfrm>
            <a:off x="6794500" y="1547813"/>
            <a:ext cx="2254250" cy="222250"/>
          </a:xfrm>
          <a:prstGeom prst="rect">
            <a:avLst/>
          </a:prstGeom>
          <a:noFill/>
          <a:ln/>
        </p:spPr>
        <p:txBody>
          <a:bodyPr wrap="square" lIns="0" tIns="0" rIns="0" bIns="0" rtlCol="0" anchor="ctr"/>
          <a:lstStyle/>
          <a:p>
            <a:pPr>
              <a:lnSpc>
                <a:spcPct val="120000"/>
              </a:lnSpc>
            </a:pPr>
            <a:r>
              <a:rPr lang="en-US" sz="1250" b="1" dirty="0">
                <a:solidFill>
                  <a:srgbClr val="2A4B43"/>
                </a:solidFill>
                <a:latin typeface="Unna" pitchFamily="34" charset="0"/>
                <a:ea typeface="Unna" pitchFamily="34" charset="-122"/>
                <a:cs typeface="Unna" pitchFamily="34" charset="-120"/>
              </a:rPr>
              <a:t>"Tidak takut konflik kepentingan?"</a:t>
            </a:r>
            <a:endParaRPr lang="en-US" sz="1600" dirty="0"/>
          </a:p>
        </p:txBody>
      </p:sp>
      <p:sp>
        <p:nvSpPr>
          <p:cNvPr id="29" name="Shape 27"/>
          <p:cNvSpPr/>
          <p:nvPr/>
        </p:nvSpPr>
        <p:spPr>
          <a:xfrm>
            <a:off x="6318250" y="1944688"/>
            <a:ext cx="5429250" cy="2516188"/>
          </a:xfrm>
          <a:custGeom>
            <a:avLst/>
            <a:gdLst/>
            <a:ahLst/>
            <a:cxnLst/>
            <a:rect l="l" t="t" r="r" b="b"/>
            <a:pathLst>
              <a:path w="5429250" h="2516188">
                <a:moveTo>
                  <a:pt x="31754" y="0"/>
                </a:moveTo>
                <a:lnTo>
                  <a:pt x="5397496" y="0"/>
                </a:lnTo>
                <a:cubicBezTo>
                  <a:pt x="5415033" y="0"/>
                  <a:pt x="5429250" y="14217"/>
                  <a:pt x="5429250" y="31754"/>
                </a:cubicBezTo>
                <a:lnTo>
                  <a:pt x="5429250" y="2484433"/>
                </a:lnTo>
                <a:cubicBezTo>
                  <a:pt x="5429250" y="2501971"/>
                  <a:pt x="5415033" y="2516187"/>
                  <a:pt x="5397496" y="2516188"/>
                </a:cubicBezTo>
                <a:lnTo>
                  <a:pt x="31754" y="2516188"/>
                </a:lnTo>
                <a:cubicBezTo>
                  <a:pt x="14217" y="2516188"/>
                  <a:pt x="0" y="2501971"/>
                  <a:pt x="0" y="2484433"/>
                </a:cubicBezTo>
                <a:lnTo>
                  <a:pt x="0" y="31754"/>
                </a:lnTo>
                <a:cubicBezTo>
                  <a:pt x="0" y="14229"/>
                  <a:pt x="14229" y="0"/>
                  <a:pt x="31754" y="0"/>
                </a:cubicBezTo>
                <a:close/>
              </a:path>
            </a:pathLst>
          </a:custGeom>
          <a:solidFill>
            <a:srgbClr val="F8F5F2"/>
          </a:solidFill>
          <a:ln/>
        </p:spPr>
      </p:sp>
      <p:sp>
        <p:nvSpPr>
          <p:cNvPr id="30" name="Text 28"/>
          <p:cNvSpPr/>
          <p:nvPr/>
        </p:nvSpPr>
        <p:spPr>
          <a:xfrm>
            <a:off x="6445250" y="2071688"/>
            <a:ext cx="5246688" cy="230188"/>
          </a:xfrm>
          <a:prstGeom prst="rect">
            <a:avLst/>
          </a:prstGeom>
          <a:noFill/>
          <a:ln/>
        </p:spPr>
        <p:txBody>
          <a:bodyPr wrap="square" lIns="0" tIns="0" rIns="0" bIns="0" rtlCol="0" anchor="ctr"/>
          <a:lstStyle/>
          <a:p>
            <a:pPr>
              <a:lnSpc>
                <a:spcPct val="140000"/>
              </a:lnSpc>
            </a:pPr>
            <a:r>
              <a:rPr lang="en-US" sz="1125" dirty="0">
                <a:solidFill>
                  <a:srgbClr val="3D352E"/>
                </a:solidFill>
                <a:latin typeface="MiSans" pitchFamily="34" charset="0"/>
                <a:ea typeface="MiSans" pitchFamily="34" charset="-122"/>
                <a:cs typeface="MiSans" pitchFamily="34" charset="-120"/>
              </a:rPr>
              <a:t>"Konflik kepentingan itu real, tapi bisa di-manage dengan transparency."</a:t>
            </a:r>
            <a:endParaRPr lang="en-US" sz="1600" dirty="0"/>
          </a:p>
        </p:txBody>
      </p:sp>
      <p:sp>
        <p:nvSpPr>
          <p:cNvPr id="31" name="Shape 29"/>
          <p:cNvSpPr/>
          <p:nvPr/>
        </p:nvSpPr>
        <p:spPr>
          <a:xfrm>
            <a:off x="6445250" y="2399109"/>
            <a:ext cx="5175250" cy="603250"/>
          </a:xfrm>
          <a:custGeom>
            <a:avLst/>
            <a:gdLst/>
            <a:ahLst/>
            <a:cxnLst/>
            <a:rect l="l" t="t" r="r" b="b"/>
            <a:pathLst>
              <a:path w="5175250" h="603250">
                <a:moveTo>
                  <a:pt x="31749" y="0"/>
                </a:moveTo>
                <a:lnTo>
                  <a:pt x="5143501" y="0"/>
                </a:lnTo>
                <a:cubicBezTo>
                  <a:pt x="5161035" y="0"/>
                  <a:pt x="5175250" y="14215"/>
                  <a:pt x="5175250" y="31749"/>
                </a:cubicBezTo>
                <a:lnTo>
                  <a:pt x="5175250" y="571501"/>
                </a:lnTo>
                <a:cubicBezTo>
                  <a:pt x="5175250" y="589035"/>
                  <a:pt x="5161035" y="603250"/>
                  <a:pt x="5143501" y="603250"/>
                </a:cubicBezTo>
                <a:lnTo>
                  <a:pt x="31749" y="603250"/>
                </a:lnTo>
                <a:cubicBezTo>
                  <a:pt x="14215" y="603250"/>
                  <a:pt x="0" y="589035"/>
                  <a:pt x="0" y="571501"/>
                </a:cubicBezTo>
                <a:lnTo>
                  <a:pt x="0" y="31749"/>
                </a:lnTo>
                <a:cubicBezTo>
                  <a:pt x="0" y="14226"/>
                  <a:pt x="14226" y="0"/>
                  <a:pt x="31749" y="0"/>
                </a:cubicBezTo>
                <a:close/>
              </a:path>
            </a:pathLst>
          </a:custGeom>
          <a:solidFill>
            <a:srgbClr val="FFFFFF"/>
          </a:solidFill>
          <a:ln/>
        </p:spPr>
      </p:sp>
      <p:sp>
        <p:nvSpPr>
          <p:cNvPr id="32" name="Text 30"/>
          <p:cNvSpPr/>
          <p:nvPr/>
        </p:nvSpPr>
        <p:spPr>
          <a:xfrm>
            <a:off x="6540500" y="2494359"/>
            <a:ext cx="5048250" cy="190500"/>
          </a:xfrm>
          <a:prstGeom prst="rect">
            <a:avLst/>
          </a:prstGeom>
          <a:noFill/>
          <a:ln/>
        </p:spPr>
        <p:txBody>
          <a:bodyPr wrap="square" lIns="0" tIns="0" rIns="0" bIns="0" rtlCol="0" anchor="ctr"/>
          <a:lstStyle/>
          <a:p>
            <a:pPr>
              <a:lnSpc>
                <a:spcPct val="130000"/>
              </a:lnSpc>
            </a:pPr>
            <a:r>
              <a:rPr lang="en-US" sz="1000" b="1" dirty="0">
                <a:solidFill>
                  <a:srgbClr val="2A4B43"/>
                </a:solidFill>
                <a:latin typeface="MiSans" pitchFamily="34" charset="0"/>
                <a:ea typeface="MiSans" pitchFamily="34" charset="-122"/>
                <a:cs typeface="MiSans" pitchFamily="34" charset="-120"/>
              </a:rPr>
              <a:t>DNO tidak mengandalkan kontrak pemerintah</a:t>
            </a:r>
            <a:endParaRPr lang="en-US" sz="1600" dirty="0"/>
          </a:p>
        </p:txBody>
      </p:sp>
      <p:sp>
        <p:nvSpPr>
          <p:cNvPr id="33" name="Text 31"/>
          <p:cNvSpPr/>
          <p:nvPr/>
        </p:nvSpPr>
        <p:spPr>
          <a:xfrm>
            <a:off x="6540500" y="2716609"/>
            <a:ext cx="5048250"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Jadi tidak ada incentive untuk "jualan" ke institusi tempat saya kerja</a:t>
            </a:r>
            <a:endParaRPr lang="en-US" sz="1600" dirty="0"/>
          </a:p>
        </p:txBody>
      </p:sp>
      <p:sp>
        <p:nvSpPr>
          <p:cNvPr id="34" name="Shape 32"/>
          <p:cNvSpPr/>
          <p:nvPr/>
        </p:nvSpPr>
        <p:spPr>
          <a:xfrm>
            <a:off x="6445250" y="3065859"/>
            <a:ext cx="5175250" cy="603250"/>
          </a:xfrm>
          <a:custGeom>
            <a:avLst/>
            <a:gdLst/>
            <a:ahLst/>
            <a:cxnLst/>
            <a:rect l="l" t="t" r="r" b="b"/>
            <a:pathLst>
              <a:path w="5175250" h="603250">
                <a:moveTo>
                  <a:pt x="31749" y="0"/>
                </a:moveTo>
                <a:lnTo>
                  <a:pt x="5143501" y="0"/>
                </a:lnTo>
                <a:cubicBezTo>
                  <a:pt x="5161035" y="0"/>
                  <a:pt x="5175250" y="14215"/>
                  <a:pt x="5175250" y="31749"/>
                </a:cubicBezTo>
                <a:lnTo>
                  <a:pt x="5175250" y="571501"/>
                </a:lnTo>
                <a:cubicBezTo>
                  <a:pt x="5175250" y="589035"/>
                  <a:pt x="5161035" y="603250"/>
                  <a:pt x="5143501" y="603250"/>
                </a:cubicBezTo>
                <a:lnTo>
                  <a:pt x="31749" y="603250"/>
                </a:lnTo>
                <a:cubicBezTo>
                  <a:pt x="14215" y="603250"/>
                  <a:pt x="0" y="589035"/>
                  <a:pt x="0" y="571501"/>
                </a:cubicBezTo>
                <a:lnTo>
                  <a:pt x="0" y="31749"/>
                </a:lnTo>
                <a:cubicBezTo>
                  <a:pt x="0" y="14226"/>
                  <a:pt x="14226" y="0"/>
                  <a:pt x="31749" y="0"/>
                </a:cubicBezTo>
                <a:close/>
              </a:path>
            </a:pathLst>
          </a:custGeom>
          <a:solidFill>
            <a:srgbClr val="FFFFFF"/>
          </a:solidFill>
          <a:ln/>
        </p:spPr>
      </p:sp>
      <p:sp>
        <p:nvSpPr>
          <p:cNvPr id="35" name="Text 33"/>
          <p:cNvSpPr/>
          <p:nvPr/>
        </p:nvSpPr>
        <p:spPr>
          <a:xfrm>
            <a:off x="6540500" y="3161109"/>
            <a:ext cx="5048250" cy="190500"/>
          </a:xfrm>
          <a:prstGeom prst="rect">
            <a:avLst/>
          </a:prstGeom>
          <a:noFill/>
          <a:ln/>
        </p:spPr>
        <p:txBody>
          <a:bodyPr wrap="square" lIns="0" tIns="0" rIns="0" bIns="0" rtlCol="0" anchor="ctr"/>
          <a:lstStyle/>
          <a:p>
            <a:pPr>
              <a:lnSpc>
                <a:spcPct val="130000"/>
              </a:lnSpc>
            </a:pPr>
            <a:r>
              <a:rPr lang="en-US" sz="1000" b="1" dirty="0">
                <a:solidFill>
                  <a:srgbClr val="2A4B43"/>
                </a:solidFill>
                <a:latin typeface="MiSans" pitchFamily="34" charset="0"/>
                <a:ea typeface="MiSans" pitchFamily="34" charset="-122"/>
                <a:cs typeface="MiSans" pitchFamily="34" charset="-120"/>
              </a:rPr>
              <a:t>Semua stakeholder tahu posisi saya</a:t>
            </a:r>
            <a:endParaRPr lang="en-US" sz="1600" dirty="0"/>
          </a:p>
        </p:txBody>
      </p:sp>
      <p:sp>
        <p:nvSpPr>
          <p:cNvPr id="36" name="Text 34"/>
          <p:cNvSpPr/>
          <p:nvPr/>
        </p:nvSpPr>
        <p:spPr>
          <a:xfrm>
            <a:off x="6540500" y="3383359"/>
            <a:ext cx="5048250"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Tidak ada hidden interest</a:t>
            </a:r>
            <a:endParaRPr lang="en-US" sz="1600" dirty="0"/>
          </a:p>
        </p:txBody>
      </p:sp>
      <p:sp>
        <p:nvSpPr>
          <p:cNvPr id="37" name="Shape 35"/>
          <p:cNvSpPr/>
          <p:nvPr/>
        </p:nvSpPr>
        <p:spPr>
          <a:xfrm>
            <a:off x="6445250" y="3732609"/>
            <a:ext cx="5175250" cy="603250"/>
          </a:xfrm>
          <a:custGeom>
            <a:avLst/>
            <a:gdLst/>
            <a:ahLst/>
            <a:cxnLst/>
            <a:rect l="l" t="t" r="r" b="b"/>
            <a:pathLst>
              <a:path w="5175250" h="603250">
                <a:moveTo>
                  <a:pt x="31749" y="0"/>
                </a:moveTo>
                <a:lnTo>
                  <a:pt x="5143501" y="0"/>
                </a:lnTo>
                <a:cubicBezTo>
                  <a:pt x="5161035" y="0"/>
                  <a:pt x="5175250" y="14215"/>
                  <a:pt x="5175250" y="31749"/>
                </a:cubicBezTo>
                <a:lnTo>
                  <a:pt x="5175250" y="571501"/>
                </a:lnTo>
                <a:cubicBezTo>
                  <a:pt x="5175250" y="589035"/>
                  <a:pt x="5161035" y="603250"/>
                  <a:pt x="5143501" y="603250"/>
                </a:cubicBezTo>
                <a:lnTo>
                  <a:pt x="31749" y="603250"/>
                </a:lnTo>
                <a:cubicBezTo>
                  <a:pt x="14215" y="603250"/>
                  <a:pt x="0" y="589035"/>
                  <a:pt x="0" y="571501"/>
                </a:cubicBezTo>
                <a:lnTo>
                  <a:pt x="0" y="31749"/>
                </a:lnTo>
                <a:cubicBezTo>
                  <a:pt x="0" y="14226"/>
                  <a:pt x="14226" y="0"/>
                  <a:pt x="31749" y="0"/>
                </a:cubicBezTo>
                <a:close/>
              </a:path>
            </a:pathLst>
          </a:custGeom>
          <a:solidFill>
            <a:srgbClr val="FFFFFF"/>
          </a:solidFill>
          <a:ln/>
        </p:spPr>
      </p:sp>
      <p:sp>
        <p:nvSpPr>
          <p:cNvPr id="38" name="Text 36"/>
          <p:cNvSpPr/>
          <p:nvPr/>
        </p:nvSpPr>
        <p:spPr>
          <a:xfrm>
            <a:off x="6540500" y="3827859"/>
            <a:ext cx="5048250" cy="190500"/>
          </a:xfrm>
          <a:prstGeom prst="rect">
            <a:avLst/>
          </a:prstGeom>
          <a:noFill/>
          <a:ln/>
        </p:spPr>
        <p:txBody>
          <a:bodyPr wrap="square" lIns="0" tIns="0" rIns="0" bIns="0" rtlCol="0" anchor="ctr"/>
          <a:lstStyle/>
          <a:p>
            <a:pPr>
              <a:lnSpc>
                <a:spcPct val="130000"/>
              </a:lnSpc>
            </a:pPr>
            <a:r>
              <a:rPr lang="en-US" sz="1000" b="1" dirty="0">
                <a:solidFill>
                  <a:srgbClr val="2A4B43"/>
                </a:solidFill>
                <a:latin typeface="MiSans" pitchFamily="34" charset="0"/>
                <a:ea typeface="MiSans" pitchFamily="34" charset="-122"/>
                <a:cs typeface="MiSans" pitchFamily="34" charset="-120"/>
              </a:rPr>
              <a:t>Research saya adalah public good</a:t>
            </a:r>
            <a:endParaRPr lang="en-US" sz="1600" dirty="0"/>
          </a:p>
        </p:txBody>
      </p:sp>
      <p:sp>
        <p:nvSpPr>
          <p:cNvPr id="39" name="Text 37"/>
          <p:cNvSpPr/>
          <p:nvPr/>
        </p:nvSpPr>
        <p:spPr>
          <a:xfrm>
            <a:off x="6540500" y="4050109"/>
            <a:ext cx="5048250"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AGIRI akan dipublish dan bisa dipakai siapapun</a:t>
            </a:r>
            <a:endParaRPr lang="en-US" sz="1600" dirty="0"/>
          </a:p>
        </p:txBody>
      </p:sp>
      <p:sp>
        <p:nvSpPr>
          <p:cNvPr id="40" name="Shape 38"/>
          <p:cNvSpPr/>
          <p:nvPr/>
        </p:nvSpPr>
        <p:spPr>
          <a:xfrm>
            <a:off x="333375" y="4716859"/>
            <a:ext cx="5699125" cy="3214688"/>
          </a:xfrm>
          <a:custGeom>
            <a:avLst/>
            <a:gdLst/>
            <a:ahLst/>
            <a:cxnLst/>
            <a:rect l="l" t="t" r="r" b="b"/>
            <a:pathLst>
              <a:path w="5699125" h="3214688">
                <a:moveTo>
                  <a:pt x="31750" y="0"/>
                </a:moveTo>
                <a:lnTo>
                  <a:pt x="5635635" y="0"/>
                </a:lnTo>
                <a:cubicBezTo>
                  <a:pt x="5670700" y="0"/>
                  <a:pt x="5699125" y="28425"/>
                  <a:pt x="5699125" y="63490"/>
                </a:cubicBezTo>
                <a:lnTo>
                  <a:pt x="5699125" y="3151197"/>
                </a:lnTo>
                <a:cubicBezTo>
                  <a:pt x="5699125" y="3186262"/>
                  <a:pt x="5670700" y="3214687"/>
                  <a:pt x="5635635" y="3214688"/>
                </a:cubicBezTo>
                <a:lnTo>
                  <a:pt x="31750" y="3214688"/>
                </a:lnTo>
                <a:cubicBezTo>
                  <a:pt x="14227" y="3214688"/>
                  <a:pt x="0" y="3200461"/>
                  <a:pt x="0" y="3182938"/>
                </a:cubicBezTo>
                <a:lnTo>
                  <a:pt x="0" y="31750"/>
                </a:lnTo>
                <a:cubicBezTo>
                  <a:pt x="0" y="14227"/>
                  <a:pt x="14227" y="0"/>
                  <a:pt x="31750" y="0"/>
                </a:cubicBezTo>
                <a:close/>
              </a:path>
            </a:pathLst>
          </a:custGeom>
          <a:solidFill>
            <a:srgbClr val="FFFFFF"/>
          </a:solidFill>
          <a:ln/>
          <a:effectLst>
            <a:outerShdw sx="100000" sy="100000" kx="0" ky="0" algn="bl" rotWithShape="0" blurRad="23813" dist="7938" dir="5400000">
              <a:srgbClr val="000000">
                <a:alpha val="10196"/>
              </a:srgbClr>
            </a:outerShdw>
          </a:effectLst>
        </p:spPr>
      </p:sp>
      <p:sp>
        <p:nvSpPr>
          <p:cNvPr id="41" name="Shape 39"/>
          <p:cNvSpPr/>
          <p:nvPr/>
        </p:nvSpPr>
        <p:spPr>
          <a:xfrm>
            <a:off x="333375" y="4716859"/>
            <a:ext cx="31750" cy="3214688"/>
          </a:xfrm>
          <a:custGeom>
            <a:avLst/>
            <a:gdLst/>
            <a:ahLst/>
            <a:cxnLst/>
            <a:rect l="l" t="t" r="r" b="b"/>
            <a:pathLst>
              <a:path w="31750" h="3214688">
                <a:moveTo>
                  <a:pt x="31750" y="0"/>
                </a:moveTo>
                <a:lnTo>
                  <a:pt x="31750" y="0"/>
                </a:lnTo>
                <a:lnTo>
                  <a:pt x="31750" y="3214688"/>
                </a:lnTo>
                <a:lnTo>
                  <a:pt x="31750" y="3214688"/>
                </a:lnTo>
                <a:cubicBezTo>
                  <a:pt x="14227" y="3214688"/>
                  <a:pt x="0" y="3200461"/>
                  <a:pt x="0" y="3182938"/>
                </a:cubicBezTo>
                <a:lnTo>
                  <a:pt x="0" y="31750"/>
                </a:lnTo>
                <a:cubicBezTo>
                  <a:pt x="0" y="14227"/>
                  <a:pt x="14227" y="0"/>
                  <a:pt x="31750" y="0"/>
                </a:cubicBezTo>
                <a:close/>
              </a:path>
            </a:pathLst>
          </a:custGeom>
          <a:solidFill>
            <a:srgbClr val="C77D4A"/>
          </a:solidFill>
          <a:ln/>
        </p:spPr>
      </p:sp>
      <p:sp>
        <p:nvSpPr>
          <p:cNvPr id="42" name="Shape 40"/>
          <p:cNvSpPr/>
          <p:nvPr/>
        </p:nvSpPr>
        <p:spPr>
          <a:xfrm>
            <a:off x="476250" y="4843859"/>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C77D4A"/>
          </a:solidFill>
          <a:ln/>
        </p:spPr>
      </p:sp>
      <p:sp>
        <p:nvSpPr>
          <p:cNvPr id="43" name="Shape 41"/>
          <p:cNvSpPr/>
          <p:nvPr/>
        </p:nvSpPr>
        <p:spPr>
          <a:xfrm>
            <a:off x="587375" y="4954984"/>
            <a:ext cx="158750" cy="158750"/>
          </a:xfrm>
          <a:custGeom>
            <a:avLst/>
            <a:gdLst/>
            <a:ahLst/>
            <a:cxnLst/>
            <a:rect l="l" t="t" r="r" b="b"/>
            <a:pathLst>
              <a:path w="158750" h="158750">
                <a:moveTo>
                  <a:pt x="79375" y="0"/>
                </a:moveTo>
                <a:cubicBezTo>
                  <a:pt x="123183" y="0"/>
                  <a:pt x="158750" y="35567"/>
                  <a:pt x="158750" y="79375"/>
                </a:cubicBezTo>
                <a:cubicBezTo>
                  <a:pt x="158750" y="123183"/>
                  <a:pt x="123183" y="158750"/>
                  <a:pt x="79375" y="158750"/>
                </a:cubicBezTo>
                <a:cubicBezTo>
                  <a:pt x="35567" y="158750"/>
                  <a:pt x="0" y="123183"/>
                  <a:pt x="0" y="79375"/>
                </a:cubicBezTo>
                <a:cubicBezTo>
                  <a:pt x="0" y="35567"/>
                  <a:pt x="35567" y="0"/>
                  <a:pt x="79375" y="0"/>
                </a:cubicBezTo>
                <a:close/>
                <a:moveTo>
                  <a:pt x="71934" y="37207"/>
                </a:moveTo>
                <a:lnTo>
                  <a:pt x="71934" y="79375"/>
                </a:lnTo>
                <a:cubicBezTo>
                  <a:pt x="71934" y="81855"/>
                  <a:pt x="73174" y="84181"/>
                  <a:pt x="75251" y="85576"/>
                </a:cubicBezTo>
                <a:lnTo>
                  <a:pt x="105017" y="105420"/>
                </a:lnTo>
                <a:cubicBezTo>
                  <a:pt x="108427" y="107714"/>
                  <a:pt x="113047" y="106784"/>
                  <a:pt x="115342" y="103343"/>
                </a:cubicBezTo>
                <a:cubicBezTo>
                  <a:pt x="117636" y="99901"/>
                  <a:pt x="116706" y="95312"/>
                  <a:pt x="113264" y="93018"/>
                </a:cubicBezTo>
                <a:lnTo>
                  <a:pt x="86816" y="75406"/>
                </a:lnTo>
                <a:lnTo>
                  <a:pt x="86816" y="37207"/>
                </a:lnTo>
                <a:cubicBezTo>
                  <a:pt x="86816" y="33083"/>
                  <a:pt x="83499" y="29766"/>
                  <a:pt x="79375" y="29766"/>
                </a:cubicBezTo>
                <a:cubicBezTo>
                  <a:pt x="75251" y="29766"/>
                  <a:pt x="71934" y="33083"/>
                  <a:pt x="71934" y="37207"/>
                </a:cubicBezTo>
                <a:close/>
              </a:path>
            </a:pathLst>
          </a:custGeom>
          <a:solidFill>
            <a:srgbClr val="FFFFFF"/>
          </a:solidFill>
          <a:ln/>
        </p:spPr>
      </p:sp>
      <p:sp>
        <p:nvSpPr>
          <p:cNvPr id="44" name="Text 42"/>
          <p:cNvSpPr/>
          <p:nvPr/>
        </p:nvSpPr>
        <p:spPr>
          <a:xfrm>
            <a:off x="952500" y="4923234"/>
            <a:ext cx="3063875" cy="222250"/>
          </a:xfrm>
          <a:prstGeom prst="rect">
            <a:avLst/>
          </a:prstGeom>
          <a:noFill/>
          <a:ln/>
        </p:spPr>
        <p:txBody>
          <a:bodyPr wrap="square" lIns="0" tIns="0" rIns="0" bIns="0" rtlCol="0" anchor="ctr"/>
          <a:lstStyle/>
          <a:p>
            <a:pPr>
              <a:lnSpc>
                <a:spcPct val="120000"/>
              </a:lnSpc>
            </a:pPr>
            <a:r>
              <a:rPr lang="en-US" sz="1250" b="1" dirty="0">
                <a:solidFill>
                  <a:srgbClr val="2A4B43"/>
                </a:solidFill>
                <a:latin typeface="Unna" pitchFamily="34" charset="0"/>
                <a:ea typeface="Unna" pitchFamily="34" charset="-122"/>
                <a:cs typeface="Unna" pitchFamily="34" charset="-120"/>
              </a:rPr>
              <a:t>"Gimana cara manage waktu untuk semua ini?"</a:t>
            </a:r>
            <a:endParaRPr lang="en-US" sz="1600" dirty="0"/>
          </a:p>
        </p:txBody>
      </p:sp>
      <p:sp>
        <p:nvSpPr>
          <p:cNvPr id="45" name="Shape 43"/>
          <p:cNvSpPr/>
          <p:nvPr/>
        </p:nvSpPr>
        <p:spPr>
          <a:xfrm>
            <a:off x="476250" y="5320109"/>
            <a:ext cx="5429250" cy="2484438"/>
          </a:xfrm>
          <a:custGeom>
            <a:avLst/>
            <a:gdLst/>
            <a:ahLst/>
            <a:cxnLst/>
            <a:rect l="l" t="t" r="r" b="b"/>
            <a:pathLst>
              <a:path w="5429250" h="2484438">
                <a:moveTo>
                  <a:pt x="31751" y="0"/>
                </a:moveTo>
                <a:lnTo>
                  <a:pt x="5397499" y="0"/>
                </a:lnTo>
                <a:cubicBezTo>
                  <a:pt x="5415035" y="0"/>
                  <a:pt x="5429250" y="14215"/>
                  <a:pt x="5429250" y="31751"/>
                </a:cubicBezTo>
                <a:lnTo>
                  <a:pt x="5429250" y="2452686"/>
                </a:lnTo>
                <a:cubicBezTo>
                  <a:pt x="5429250" y="2470222"/>
                  <a:pt x="5415035" y="2484438"/>
                  <a:pt x="5397499" y="2484438"/>
                </a:cubicBezTo>
                <a:lnTo>
                  <a:pt x="31751" y="2484438"/>
                </a:lnTo>
                <a:cubicBezTo>
                  <a:pt x="14215" y="2484438"/>
                  <a:pt x="0" y="2470222"/>
                  <a:pt x="0" y="2452686"/>
                </a:cubicBezTo>
                <a:lnTo>
                  <a:pt x="0" y="31751"/>
                </a:lnTo>
                <a:cubicBezTo>
                  <a:pt x="0" y="14227"/>
                  <a:pt x="14227" y="0"/>
                  <a:pt x="31751" y="0"/>
                </a:cubicBezTo>
                <a:close/>
              </a:path>
            </a:pathLst>
          </a:custGeom>
          <a:solidFill>
            <a:srgbClr val="F8F5F2"/>
          </a:solidFill>
          <a:ln/>
        </p:spPr>
      </p:sp>
      <p:sp>
        <p:nvSpPr>
          <p:cNvPr id="46" name="Text 44"/>
          <p:cNvSpPr/>
          <p:nvPr/>
        </p:nvSpPr>
        <p:spPr>
          <a:xfrm>
            <a:off x="603250" y="5637609"/>
            <a:ext cx="5246688" cy="230188"/>
          </a:xfrm>
          <a:prstGeom prst="rect">
            <a:avLst/>
          </a:prstGeom>
          <a:noFill/>
          <a:ln/>
        </p:spPr>
        <p:txBody>
          <a:bodyPr wrap="square" lIns="0" tIns="0" rIns="0" bIns="0" rtlCol="0" anchor="ctr"/>
          <a:lstStyle/>
          <a:p>
            <a:pPr>
              <a:lnSpc>
                <a:spcPct val="140000"/>
              </a:lnSpc>
            </a:pPr>
            <a:r>
              <a:rPr lang="en-US" sz="1125" dirty="0">
                <a:solidFill>
                  <a:srgbClr val="3D352E"/>
                </a:solidFill>
                <a:latin typeface="MiSans" pitchFamily="34" charset="0"/>
                <a:ea typeface="MiSans" pitchFamily="34" charset="-122"/>
                <a:cs typeface="MiSans" pitchFamily="34" charset="-120"/>
              </a:rPr>
              <a:t>"Saya tidak manage waktu — saya manage energy dan priority."</a:t>
            </a:r>
            <a:endParaRPr lang="en-US" sz="1600" dirty="0"/>
          </a:p>
        </p:txBody>
      </p:sp>
      <p:sp>
        <p:nvSpPr>
          <p:cNvPr id="47" name="Text 45"/>
          <p:cNvSpPr/>
          <p:nvPr/>
        </p:nvSpPr>
        <p:spPr>
          <a:xfrm>
            <a:off x="603250" y="5965031"/>
            <a:ext cx="5238750" cy="190500"/>
          </a:xfrm>
          <a:prstGeom prst="rect">
            <a:avLst/>
          </a:prstGeom>
          <a:noFill/>
          <a:ln/>
        </p:spPr>
        <p:txBody>
          <a:bodyPr wrap="square" lIns="0" tIns="0" rIns="0" bIns="0" rtlCol="0" anchor="ctr"/>
          <a:lstStyle/>
          <a:p>
            <a:pPr>
              <a:lnSpc>
                <a:spcPct val="130000"/>
              </a:lnSpc>
            </a:pPr>
            <a:r>
              <a:rPr lang="en-US" sz="1000" b="1" dirty="0">
                <a:solidFill>
                  <a:srgbClr val="C77D4A"/>
                </a:solidFill>
                <a:latin typeface="MiSans" pitchFamily="34" charset="0"/>
                <a:ea typeface="MiSans" pitchFamily="34" charset="-122"/>
                <a:cs typeface="MiSans" pitchFamily="34" charset="-120"/>
              </a:rPr>
              <a:t>KemenPKP:</a:t>
            </a:r>
            <a:pPr>
              <a:lnSpc>
                <a:spcPct val="130000"/>
              </a:lnSpc>
            </a:pPr>
            <a:r>
              <a:rPr lang="en-US" sz="1000" dirty="0">
                <a:solidFill>
                  <a:srgbClr val="3D352E"/>
                </a:solidFill>
                <a:latin typeface="MiSans" pitchFamily="34" charset="0"/>
                <a:ea typeface="MiSans" pitchFamily="34" charset="-122"/>
                <a:cs typeface="MiSans" pitchFamily="34" charset="-120"/>
              </a:rPr>
              <a:t> 40 jam/minggu, fokus di strategic work</a:t>
            </a:r>
            <a:endParaRPr lang="en-US" sz="1600" dirty="0"/>
          </a:p>
        </p:txBody>
      </p:sp>
      <p:sp>
        <p:nvSpPr>
          <p:cNvPr id="48" name="Text 46"/>
          <p:cNvSpPr/>
          <p:nvPr/>
        </p:nvSpPr>
        <p:spPr>
          <a:xfrm>
            <a:off x="603250" y="6219031"/>
            <a:ext cx="5238750" cy="190500"/>
          </a:xfrm>
          <a:prstGeom prst="rect">
            <a:avLst/>
          </a:prstGeom>
          <a:noFill/>
          <a:ln/>
        </p:spPr>
        <p:txBody>
          <a:bodyPr wrap="square" lIns="0" tIns="0" rIns="0" bIns="0" rtlCol="0" anchor="ctr"/>
          <a:lstStyle/>
          <a:p>
            <a:pPr>
              <a:lnSpc>
                <a:spcPct val="130000"/>
              </a:lnSpc>
            </a:pPr>
            <a:r>
              <a:rPr lang="en-US" sz="1000" b="1" dirty="0">
                <a:solidFill>
                  <a:srgbClr val="C77D4A"/>
                </a:solidFill>
                <a:latin typeface="MiSans" pitchFamily="34" charset="0"/>
                <a:ea typeface="MiSans" pitchFamily="34" charset="-122"/>
                <a:cs typeface="MiSans" pitchFamily="34" charset="-120"/>
              </a:rPr>
              <a:t>DNO:</a:t>
            </a:r>
            <a:pPr>
              <a:lnSpc>
                <a:spcPct val="130000"/>
              </a:lnSpc>
            </a:pPr>
            <a:r>
              <a:rPr lang="en-US" sz="1000" dirty="0">
                <a:solidFill>
                  <a:srgbClr val="3D352E"/>
                </a:solidFill>
                <a:latin typeface="MiSans" pitchFamily="34" charset="0"/>
                <a:ea typeface="MiSans" pitchFamily="34" charset="-122"/>
                <a:cs typeface="MiSans" pitchFamily="34" charset="-120"/>
              </a:rPr>
              <a:t> 10-15 jam/minggu, mostly weekends dan malam</a:t>
            </a:r>
            <a:endParaRPr lang="en-US" sz="1600" dirty="0"/>
          </a:p>
        </p:txBody>
      </p:sp>
      <p:sp>
        <p:nvSpPr>
          <p:cNvPr id="49" name="Text 47"/>
          <p:cNvSpPr/>
          <p:nvPr/>
        </p:nvSpPr>
        <p:spPr>
          <a:xfrm>
            <a:off x="603250" y="6473031"/>
            <a:ext cx="5238750" cy="190500"/>
          </a:xfrm>
          <a:prstGeom prst="rect">
            <a:avLst/>
          </a:prstGeom>
          <a:noFill/>
          <a:ln/>
        </p:spPr>
        <p:txBody>
          <a:bodyPr wrap="square" lIns="0" tIns="0" rIns="0" bIns="0" rtlCol="0" anchor="ctr"/>
          <a:lstStyle/>
          <a:p>
            <a:pPr>
              <a:lnSpc>
                <a:spcPct val="130000"/>
              </a:lnSpc>
            </a:pPr>
            <a:r>
              <a:rPr lang="en-US" sz="1000" b="1" dirty="0">
                <a:solidFill>
                  <a:srgbClr val="C77D4A"/>
                </a:solidFill>
                <a:latin typeface="MiSans" pitchFamily="34" charset="0"/>
                <a:ea typeface="MiSans" pitchFamily="34" charset="-122"/>
                <a:cs typeface="MiSans" pitchFamily="34" charset="-120"/>
              </a:rPr>
              <a:t>Penelitian:</a:t>
            </a:r>
            <a:pPr>
              <a:lnSpc>
                <a:spcPct val="130000"/>
              </a:lnSpc>
            </a:pPr>
            <a:r>
              <a:rPr lang="en-US" sz="1000" dirty="0">
                <a:solidFill>
                  <a:srgbClr val="3D352E"/>
                </a:solidFill>
                <a:latin typeface="MiSans" pitchFamily="34" charset="0"/>
                <a:ea typeface="MiSans" pitchFamily="34" charset="-122"/>
                <a:cs typeface="MiSans" pitchFamily="34" charset="-120"/>
              </a:rPr>
              <a:t> 5-10 jam/minggu, early morning sebelum kerja</a:t>
            </a:r>
            <a:endParaRPr lang="en-US" sz="1600" dirty="0"/>
          </a:p>
        </p:txBody>
      </p:sp>
      <p:sp>
        <p:nvSpPr>
          <p:cNvPr id="50" name="Text 48"/>
          <p:cNvSpPr/>
          <p:nvPr/>
        </p:nvSpPr>
        <p:spPr>
          <a:xfrm>
            <a:off x="603250" y="6727031"/>
            <a:ext cx="5238750" cy="190500"/>
          </a:xfrm>
          <a:prstGeom prst="rect">
            <a:avLst/>
          </a:prstGeom>
          <a:noFill/>
          <a:ln/>
        </p:spPr>
        <p:txBody>
          <a:bodyPr wrap="square" lIns="0" tIns="0" rIns="0" bIns="0" rtlCol="0" anchor="ctr"/>
          <a:lstStyle/>
          <a:p>
            <a:pPr>
              <a:lnSpc>
                <a:spcPct val="130000"/>
              </a:lnSpc>
            </a:pPr>
            <a:r>
              <a:rPr lang="en-US" sz="1000" b="1" dirty="0">
                <a:solidFill>
                  <a:srgbClr val="C77D4A"/>
                </a:solidFill>
                <a:latin typeface="MiSans" pitchFamily="34" charset="0"/>
                <a:ea typeface="MiSans" pitchFamily="34" charset="-122"/>
                <a:cs typeface="MiSans" pitchFamily="34" charset="-120"/>
              </a:rPr>
              <a:t>PPTI:</a:t>
            </a:r>
            <a:pPr>
              <a:lnSpc>
                <a:spcPct val="130000"/>
              </a:lnSpc>
            </a:pPr>
            <a:r>
              <a:rPr lang="en-US" sz="1000" dirty="0">
                <a:solidFill>
                  <a:srgbClr val="3D352E"/>
                </a:solidFill>
                <a:latin typeface="MiSans" pitchFamily="34" charset="0"/>
                <a:ea typeface="MiSans" pitchFamily="34" charset="-122"/>
                <a:cs typeface="MiSans" pitchFamily="34" charset="-120"/>
              </a:rPr>
              <a:t> 3-5 jam/minggu, mentoring dan event</a:t>
            </a:r>
            <a:endParaRPr lang="en-US" sz="1600" dirty="0"/>
          </a:p>
        </p:txBody>
      </p:sp>
      <p:sp>
        <p:nvSpPr>
          <p:cNvPr id="51" name="Shape 49"/>
          <p:cNvSpPr/>
          <p:nvPr/>
        </p:nvSpPr>
        <p:spPr>
          <a:xfrm>
            <a:off x="603250" y="6981031"/>
            <a:ext cx="5175250" cy="508000"/>
          </a:xfrm>
          <a:custGeom>
            <a:avLst/>
            <a:gdLst/>
            <a:ahLst/>
            <a:cxnLst/>
            <a:rect l="l" t="t" r="r" b="b"/>
            <a:pathLst>
              <a:path w="5175250" h="508000">
                <a:moveTo>
                  <a:pt x="31750" y="0"/>
                </a:moveTo>
                <a:lnTo>
                  <a:pt x="5143500" y="0"/>
                </a:lnTo>
                <a:cubicBezTo>
                  <a:pt x="5161023" y="0"/>
                  <a:pt x="5175250" y="14227"/>
                  <a:pt x="5175250" y="31750"/>
                </a:cubicBezTo>
                <a:lnTo>
                  <a:pt x="5175250" y="476250"/>
                </a:lnTo>
                <a:cubicBezTo>
                  <a:pt x="5175250" y="493773"/>
                  <a:pt x="5161023" y="508000"/>
                  <a:pt x="5143500" y="508000"/>
                </a:cubicBezTo>
                <a:lnTo>
                  <a:pt x="31750" y="508000"/>
                </a:lnTo>
                <a:cubicBezTo>
                  <a:pt x="14227" y="508000"/>
                  <a:pt x="0" y="493773"/>
                  <a:pt x="0" y="476250"/>
                </a:cubicBezTo>
                <a:lnTo>
                  <a:pt x="0" y="31750"/>
                </a:lnTo>
                <a:cubicBezTo>
                  <a:pt x="0" y="14227"/>
                  <a:pt x="14227" y="0"/>
                  <a:pt x="31750" y="0"/>
                </a:cubicBezTo>
                <a:close/>
              </a:path>
            </a:pathLst>
          </a:custGeom>
          <a:solidFill>
            <a:srgbClr val="C77D4A">
              <a:alpha val="10196"/>
            </a:srgbClr>
          </a:solidFill>
          <a:ln/>
        </p:spPr>
      </p:sp>
      <p:sp>
        <p:nvSpPr>
          <p:cNvPr id="52" name="Text 50"/>
          <p:cNvSpPr/>
          <p:nvPr/>
        </p:nvSpPr>
        <p:spPr>
          <a:xfrm>
            <a:off x="666750" y="7044531"/>
            <a:ext cx="5111750" cy="381000"/>
          </a:xfrm>
          <a:prstGeom prst="rect">
            <a:avLst/>
          </a:prstGeom>
          <a:noFill/>
          <a:ln/>
        </p:spPr>
        <p:txBody>
          <a:bodyPr wrap="square" lIns="0" tIns="0" rIns="0" bIns="0" rtlCol="0" anchor="ctr"/>
          <a:lstStyle/>
          <a:p>
            <a:pPr>
              <a:lnSpc>
                <a:spcPct val="130000"/>
              </a:lnSpc>
            </a:pPr>
            <a:r>
              <a:rPr lang="en-US" sz="1000" b="1" dirty="0">
                <a:solidFill>
                  <a:srgbClr val="3D352E"/>
                </a:solidFill>
                <a:latin typeface="MiSans" pitchFamily="34" charset="0"/>
                <a:ea typeface="MiSans" pitchFamily="34" charset="-122"/>
                <a:cs typeface="MiSans" pitchFamily="34" charset="-120"/>
              </a:rPr>
              <a:t>Key:</a:t>
            </a:r>
            <a:pPr>
              <a:lnSpc>
                <a:spcPct val="130000"/>
              </a:lnSpc>
            </a:pPr>
            <a:r>
              <a:rPr lang="en-US" sz="1000" dirty="0">
                <a:solidFill>
                  <a:srgbClr val="3D352E"/>
                </a:solidFill>
                <a:latin typeface="MiSans" pitchFamily="34" charset="0"/>
                <a:ea typeface="MiSans" pitchFamily="34" charset="-122"/>
                <a:cs typeface="MiSans" pitchFamily="34" charset="-120"/>
              </a:rPr>
              <a:t> Saya delegate banyak hal — DNO sudah punya tim yang bisa run tanpa saya, PPTI punya struktur organisasi yang jelas.</a:t>
            </a:r>
            <a:endParaRPr lang="en-US" sz="1600" dirty="0"/>
          </a:p>
        </p:txBody>
      </p:sp>
      <p:sp>
        <p:nvSpPr>
          <p:cNvPr id="53" name="Shape 51"/>
          <p:cNvSpPr/>
          <p:nvPr/>
        </p:nvSpPr>
        <p:spPr>
          <a:xfrm>
            <a:off x="6175375" y="4716859"/>
            <a:ext cx="5699125" cy="3214688"/>
          </a:xfrm>
          <a:custGeom>
            <a:avLst/>
            <a:gdLst/>
            <a:ahLst/>
            <a:cxnLst/>
            <a:rect l="l" t="t" r="r" b="b"/>
            <a:pathLst>
              <a:path w="5699125" h="3214688">
                <a:moveTo>
                  <a:pt x="31750" y="0"/>
                </a:moveTo>
                <a:lnTo>
                  <a:pt x="5635635" y="0"/>
                </a:lnTo>
                <a:cubicBezTo>
                  <a:pt x="5670700" y="0"/>
                  <a:pt x="5699125" y="28425"/>
                  <a:pt x="5699125" y="63490"/>
                </a:cubicBezTo>
                <a:lnTo>
                  <a:pt x="5699125" y="3151197"/>
                </a:lnTo>
                <a:cubicBezTo>
                  <a:pt x="5699125" y="3186262"/>
                  <a:pt x="5670700" y="3214687"/>
                  <a:pt x="5635635" y="3214688"/>
                </a:cubicBezTo>
                <a:lnTo>
                  <a:pt x="31750" y="3214688"/>
                </a:lnTo>
                <a:cubicBezTo>
                  <a:pt x="14227" y="3214688"/>
                  <a:pt x="0" y="3200461"/>
                  <a:pt x="0" y="3182938"/>
                </a:cubicBezTo>
                <a:lnTo>
                  <a:pt x="0" y="31750"/>
                </a:lnTo>
                <a:cubicBezTo>
                  <a:pt x="0" y="14227"/>
                  <a:pt x="14227" y="0"/>
                  <a:pt x="31750" y="0"/>
                </a:cubicBezTo>
                <a:close/>
              </a:path>
            </a:pathLst>
          </a:custGeom>
          <a:solidFill>
            <a:srgbClr val="FFFFFF"/>
          </a:solidFill>
          <a:ln/>
          <a:effectLst>
            <a:outerShdw sx="100000" sy="100000" kx="0" ky="0" algn="bl" rotWithShape="0" blurRad="23813" dist="7938" dir="5400000">
              <a:srgbClr val="000000">
                <a:alpha val="10196"/>
              </a:srgbClr>
            </a:outerShdw>
          </a:effectLst>
        </p:spPr>
      </p:sp>
      <p:sp>
        <p:nvSpPr>
          <p:cNvPr id="54" name="Shape 52"/>
          <p:cNvSpPr/>
          <p:nvPr/>
        </p:nvSpPr>
        <p:spPr>
          <a:xfrm>
            <a:off x="6175375" y="4716859"/>
            <a:ext cx="31750" cy="3214688"/>
          </a:xfrm>
          <a:custGeom>
            <a:avLst/>
            <a:gdLst/>
            <a:ahLst/>
            <a:cxnLst/>
            <a:rect l="l" t="t" r="r" b="b"/>
            <a:pathLst>
              <a:path w="31750" h="3214688">
                <a:moveTo>
                  <a:pt x="31750" y="0"/>
                </a:moveTo>
                <a:lnTo>
                  <a:pt x="31750" y="0"/>
                </a:lnTo>
                <a:lnTo>
                  <a:pt x="31750" y="3214688"/>
                </a:lnTo>
                <a:lnTo>
                  <a:pt x="31750" y="3214688"/>
                </a:lnTo>
                <a:cubicBezTo>
                  <a:pt x="14227" y="3214688"/>
                  <a:pt x="0" y="3200461"/>
                  <a:pt x="0" y="3182938"/>
                </a:cubicBezTo>
                <a:lnTo>
                  <a:pt x="0" y="31750"/>
                </a:lnTo>
                <a:cubicBezTo>
                  <a:pt x="0" y="14227"/>
                  <a:pt x="14227" y="0"/>
                  <a:pt x="31750" y="0"/>
                </a:cubicBezTo>
                <a:close/>
              </a:path>
            </a:pathLst>
          </a:custGeom>
          <a:solidFill>
            <a:srgbClr val="2A4B43"/>
          </a:solidFill>
          <a:ln/>
        </p:spPr>
      </p:sp>
      <p:sp>
        <p:nvSpPr>
          <p:cNvPr id="55" name="Shape 53"/>
          <p:cNvSpPr/>
          <p:nvPr/>
        </p:nvSpPr>
        <p:spPr>
          <a:xfrm>
            <a:off x="6318250" y="4843859"/>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2A4B43"/>
          </a:solidFill>
          <a:ln/>
        </p:spPr>
      </p:sp>
      <p:sp>
        <p:nvSpPr>
          <p:cNvPr id="56" name="Shape 54"/>
          <p:cNvSpPr/>
          <p:nvPr/>
        </p:nvSpPr>
        <p:spPr>
          <a:xfrm>
            <a:off x="6449219" y="4954984"/>
            <a:ext cx="119063" cy="158750"/>
          </a:xfrm>
          <a:custGeom>
            <a:avLst/>
            <a:gdLst/>
            <a:ahLst/>
            <a:cxnLst/>
            <a:rect l="l" t="t" r="r" b="b"/>
            <a:pathLst>
              <a:path w="119063" h="158750">
                <a:moveTo>
                  <a:pt x="19844" y="0"/>
                </a:moveTo>
                <a:cubicBezTo>
                  <a:pt x="8899" y="0"/>
                  <a:pt x="0" y="8899"/>
                  <a:pt x="0" y="19844"/>
                </a:cubicBezTo>
                <a:lnTo>
                  <a:pt x="0" y="138906"/>
                </a:lnTo>
                <a:cubicBezTo>
                  <a:pt x="0" y="149851"/>
                  <a:pt x="8899" y="158750"/>
                  <a:pt x="19844" y="158750"/>
                </a:cubicBezTo>
                <a:lnTo>
                  <a:pt x="99219" y="158750"/>
                </a:lnTo>
                <a:cubicBezTo>
                  <a:pt x="110164" y="158750"/>
                  <a:pt x="119062" y="149851"/>
                  <a:pt x="119062" y="138906"/>
                </a:cubicBezTo>
                <a:lnTo>
                  <a:pt x="119062" y="19844"/>
                </a:lnTo>
                <a:cubicBezTo>
                  <a:pt x="119062" y="8899"/>
                  <a:pt x="110164" y="0"/>
                  <a:pt x="99219" y="0"/>
                </a:cubicBezTo>
                <a:lnTo>
                  <a:pt x="19844" y="0"/>
                </a:lnTo>
                <a:close/>
                <a:moveTo>
                  <a:pt x="54570" y="109141"/>
                </a:moveTo>
                <a:lnTo>
                  <a:pt x="64492" y="109141"/>
                </a:lnTo>
                <a:cubicBezTo>
                  <a:pt x="69980" y="109141"/>
                  <a:pt x="74414" y="113574"/>
                  <a:pt x="74414" y="119062"/>
                </a:cubicBezTo>
                <a:lnTo>
                  <a:pt x="74414" y="143867"/>
                </a:lnTo>
                <a:lnTo>
                  <a:pt x="44648" y="143867"/>
                </a:lnTo>
                <a:lnTo>
                  <a:pt x="44648" y="119062"/>
                </a:lnTo>
                <a:cubicBezTo>
                  <a:pt x="44648" y="113574"/>
                  <a:pt x="49082" y="109141"/>
                  <a:pt x="54570" y="109141"/>
                </a:cubicBezTo>
                <a:close/>
                <a:moveTo>
                  <a:pt x="29766" y="34727"/>
                </a:moveTo>
                <a:cubicBezTo>
                  <a:pt x="29766" y="31998"/>
                  <a:pt x="31998" y="29766"/>
                  <a:pt x="34727" y="29766"/>
                </a:cubicBezTo>
                <a:lnTo>
                  <a:pt x="44648" y="29766"/>
                </a:lnTo>
                <a:cubicBezTo>
                  <a:pt x="47377" y="29766"/>
                  <a:pt x="49609" y="31998"/>
                  <a:pt x="49609" y="34727"/>
                </a:cubicBezTo>
                <a:lnTo>
                  <a:pt x="49609" y="44648"/>
                </a:lnTo>
                <a:cubicBezTo>
                  <a:pt x="49609" y="47377"/>
                  <a:pt x="47377" y="49609"/>
                  <a:pt x="44648" y="49609"/>
                </a:cubicBezTo>
                <a:lnTo>
                  <a:pt x="34727" y="49609"/>
                </a:lnTo>
                <a:cubicBezTo>
                  <a:pt x="31998" y="49609"/>
                  <a:pt x="29766" y="47377"/>
                  <a:pt x="29766" y="44648"/>
                </a:cubicBezTo>
                <a:lnTo>
                  <a:pt x="29766" y="34727"/>
                </a:lnTo>
                <a:close/>
                <a:moveTo>
                  <a:pt x="74414" y="29766"/>
                </a:moveTo>
                <a:lnTo>
                  <a:pt x="84336" y="29766"/>
                </a:lnTo>
                <a:cubicBezTo>
                  <a:pt x="87064" y="29766"/>
                  <a:pt x="89297" y="31998"/>
                  <a:pt x="89297" y="34727"/>
                </a:cubicBezTo>
                <a:lnTo>
                  <a:pt x="89297" y="44648"/>
                </a:lnTo>
                <a:cubicBezTo>
                  <a:pt x="89297" y="47377"/>
                  <a:pt x="87064" y="49609"/>
                  <a:pt x="84336" y="49609"/>
                </a:cubicBezTo>
                <a:lnTo>
                  <a:pt x="74414" y="49609"/>
                </a:lnTo>
                <a:cubicBezTo>
                  <a:pt x="71686" y="49609"/>
                  <a:pt x="69453" y="47377"/>
                  <a:pt x="69453" y="44648"/>
                </a:cubicBezTo>
                <a:lnTo>
                  <a:pt x="69453" y="34727"/>
                </a:lnTo>
                <a:cubicBezTo>
                  <a:pt x="69453" y="31998"/>
                  <a:pt x="71686" y="29766"/>
                  <a:pt x="74414" y="29766"/>
                </a:cubicBezTo>
                <a:close/>
                <a:moveTo>
                  <a:pt x="29766" y="74414"/>
                </a:moveTo>
                <a:cubicBezTo>
                  <a:pt x="29766" y="71686"/>
                  <a:pt x="31998" y="69453"/>
                  <a:pt x="34727" y="69453"/>
                </a:cubicBezTo>
                <a:lnTo>
                  <a:pt x="44648" y="69453"/>
                </a:lnTo>
                <a:cubicBezTo>
                  <a:pt x="47377" y="69453"/>
                  <a:pt x="49609" y="71686"/>
                  <a:pt x="49609" y="74414"/>
                </a:cubicBezTo>
                <a:lnTo>
                  <a:pt x="49609" y="84336"/>
                </a:lnTo>
                <a:cubicBezTo>
                  <a:pt x="49609" y="87064"/>
                  <a:pt x="47377" y="89297"/>
                  <a:pt x="44648" y="89297"/>
                </a:cubicBezTo>
                <a:lnTo>
                  <a:pt x="34727" y="89297"/>
                </a:lnTo>
                <a:cubicBezTo>
                  <a:pt x="31998" y="89297"/>
                  <a:pt x="29766" y="87064"/>
                  <a:pt x="29766" y="84336"/>
                </a:cubicBezTo>
                <a:lnTo>
                  <a:pt x="29766" y="74414"/>
                </a:lnTo>
                <a:close/>
                <a:moveTo>
                  <a:pt x="74414" y="69453"/>
                </a:moveTo>
                <a:lnTo>
                  <a:pt x="84336" y="69453"/>
                </a:lnTo>
                <a:cubicBezTo>
                  <a:pt x="87064" y="69453"/>
                  <a:pt x="89297" y="71686"/>
                  <a:pt x="89297" y="74414"/>
                </a:cubicBezTo>
                <a:lnTo>
                  <a:pt x="89297" y="84336"/>
                </a:lnTo>
                <a:cubicBezTo>
                  <a:pt x="89297" y="87064"/>
                  <a:pt x="87064" y="89297"/>
                  <a:pt x="84336" y="89297"/>
                </a:cubicBezTo>
                <a:lnTo>
                  <a:pt x="74414" y="89297"/>
                </a:lnTo>
                <a:cubicBezTo>
                  <a:pt x="71686" y="89297"/>
                  <a:pt x="69453" y="87064"/>
                  <a:pt x="69453" y="84336"/>
                </a:cubicBezTo>
                <a:lnTo>
                  <a:pt x="69453" y="74414"/>
                </a:lnTo>
                <a:cubicBezTo>
                  <a:pt x="69453" y="71686"/>
                  <a:pt x="71686" y="69453"/>
                  <a:pt x="74414" y="69453"/>
                </a:cubicBezTo>
                <a:close/>
              </a:path>
            </a:pathLst>
          </a:custGeom>
          <a:solidFill>
            <a:srgbClr val="FFFFFF"/>
          </a:solidFill>
          <a:ln/>
        </p:spPr>
      </p:sp>
      <p:sp>
        <p:nvSpPr>
          <p:cNvPr id="57" name="Text 55"/>
          <p:cNvSpPr/>
          <p:nvPr/>
        </p:nvSpPr>
        <p:spPr>
          <a:xfrm>
            <a:off x="6794500" y="4923234"/>
            <a:ext cx="2135188" cy="222250"/>
          </a:xfrm>
          <a:prstGeom prst="rect">
            <a:avLst/>
          </a:prstGeom>
          <a:noFill/>
          <a:ln/>
        </p:spPr>
        <p:txBody>
          <a:bodyPr wrap="square" lIns="0" tIns="0" rIns="0" bIns="0" rtlCol="0" anchor="ctr"/>
          <a:lstStyle/>
          <a:p>
            <a:pPr>
              <a:lnSpc>
                <a:spcPct val="120000"/>
              </a:lnSpc>
            </a:pPr>
            <a:r>
              <a:rPr lang="en-US" sz="1250" b="1" dirty="0">
                <a:solidFill>
                  <a:srgbClr val="2A4B43"/>
                </a:solidFill>
                <a:latin typeface="Unna" pitchFamily="34" charset="0"/>
                <a:ea typeface="Unna" pitchFamily="34" charset="-122"/>
                <a:cs typeface="Unna" pitchFamily="34" charset="-120"/>
              </a:rPr>
              <a:t>"Kenapa tetap di pemerintahan?"</a:t>
            </a:r>
            <a:endParaRPr lang="en-US" sz="1600" dirty="0"/>
          </a:p>
        </p:txBody>
      </p:sp>
      <p:sp>
        <p:nvSpPr>
          <p:cNvPr id="58" name="Shape 56"/>
          <p:cNvSpPr/>
          <p:nvPr/>
        </p:nvSpPr>
        <p:spPr>
          <a:xfrm>
            <a:off x="6318250" y="5320109"/>
            <a:ext cx="5429250" cy="2484438"/>
          </a:xfrm>
          <a:custGeom>
            <a:avLst/>
            <a:gdLst/>
            <a:ahLst/>
            <a:cxnLst/>
            <a:rect l="l" t="t" r="r" b="b"/>
            <a:pathLst>
              <a:path w="5429250" h="2484438">
                <a:moveTo>
                  <a:pt x="31751" y="0"/>
                </a:moveTo>
                <a:lnTo>
                  <a:pt x="5397499" y="0"/>
                </a:lnTo>
                <a:cubicBezTo>
                  <a:pt x="5415035" y="0"/>
                  <a:pt x="5429250" y="14215"/>
                  <a:pt x="5429250" y="31751"/>
                </a:cubicBezTo>
                <a:lnTo>
                  <a:pt x="5429250" y="2452686"/>
                </a:lnTo>
                <a:cubicBezTo>
                  <a:pt x="5429250" y="2470222"/>
                  <a:pt x="5415035" y="2484438"/>
                  <a:pt x="5397499" y="2484438"/>
                </a:cubicBezTo>
                <a:lnTo>
                  <a:pt x="31751" y="2484438"/>
                </a:lnTo>
                <a:cubicBezTo>
                  <a:pt x="14215" y="2484438"/>
                  <a:pt x="0" y="2470222"/>
                  <a:pt x="0" y="2452686"/>
                </a:cubicBezTo>
                <a:lnTo>
                  <a:pt x="0" y="31751"/>
                </a:lnTo>
                <a:cubicBezTo>
                  <a:pt x="0" y="14227"/>
                  <a:pt x="14227" y="0"/>
                  <a:pt x="31751" y="0"/>
                </a:cubicBezTo>
                <a:close/>
              </a:path>
            </a:pathLst>
          </a:custGeom>
          <a:solidFill>
            <a:srgbClr val="F8F5F2"/>
          </a:solidFill>
          <a:ln/>
        </p:spPr>
      </p:sp>
      <p:sp>
        <p:nvSpPr>
          <p:cNvPr id="59" name="Text 57"/>
          <p:cNvSpPr/>
          <p:nvPr/>
        </p:nvSpPr>
        <p:spPr>
          <a:xfrm>
            <a:off x="6445250" y="5447109"/>
            <a:ext cx="5246688" cy="230188"/>
          </a:xfrm>
          <a:prstGeom prst="rect">
            <a:avLst/>
          </a:prstGeom>
          <a:noFill/>
          <a:ln/>
        </p:spPr>
        <p:txBody>
          <a:bodyPr wrap="square" lIns="0" tIns="0" rIns="0" bIns="0" rtlCol="0" anchor="ctr"/>
          <a:lstStyle/>
          <a:p>
            <a:pPr>
              <a:lnSpc>
                <a:spcPct val="140000"/>
              </a:lnSpc>
            </a:pPr>
            <a:r>
              <a:rPr lang="en-US" sz="1125" dirty="0">
                <a:solidFill>
                  <a:srgbClr val="3D352E"/>
                </a:solidFill>
                <a:latin typeface="MiSans" pitchFamily="34" charset="0"/>
                <a:ea typeface="MiSans" pitchFamily="34" charset="-122"/>
                <a:cs typeface="MiSans" pitchFamily="34" charset="-120"/>
              </a:rPr>
              <a:t>"Karena impact scale-nya berbeda."</a:t>
            </a:r>
            <a:endParaRPr lang="en-US" sz="1600" dirty="0"/>
          </a:p>
        </p:txBody>
      </p:sp>
      <p:sp>
        <p:nvSpPr>
          <p:cNvPr id="60" name="Shape 58"/>
          <p:cNvSpPr/>
          <p:nvPr/>
        </p:nvSpPr>
        <p:spPr>
          <a:xfrm>
            <a:off x="6445250" y="5774531"/>
            <a:ext cx="5175250" cy="603250"/>
          </a:xfrm>
          <a:custGeom>
            <a:avLst/>
            <a:gdLst/>
            <a:ahLst/>
            <a:cxnLst/>
            <a:rect l="l" t="t" r="r" b="b"/>
            <a:pathLst>
              <a:path w="5175250" h="603250">
                <a:moveTo>
                  <a:pt x="31749" y="0"/>
                </a:moveTo>
                <a:lnTo>
                  <a:pt x="5143501" y="0"/>
                </a:lnTo>
                <a:cubicBezTo>
                  <a:pt x="5161035" y="0"/>
                  <a:pt x="5175250" y="14215"/>
                  <a:pt x="5175250" y="31749"/>
                </a:cubicBezTo>
                <a:lnTo>
                  <a:pt x="5175250" y="571501"/>
                </a:lnTo>
                <a:cubicBezTo>
                  <a:pt x="5175250" y="589035"/>
                  <a:pt x="5161035" y="603250"/>
                  <a:pt x="5143501" y="603250"/>
                </a:cubicBezTo>
                <a:lnTo>
                  <a:pt x="31749" y="603250"/>
                </a:lnTo>
                <a:cubicBezTo>
                  <a:pt x="14215" y="603250"/>
                  <a:pt x="0" y="589035"/>
                  <a:pt x="0" y="571501"/>
                </a:cubicBezTo>
                <a:lnTo>
                  <a:pt x="0" y="31749"/>
                </a:lnTo>
                <a:cubicBezTo>
                  <a:pt x="0" y="14226"/>
                  <a:pt x="14226" y="0"/>
                  <a:pt x="31749" y="0"/>
                </a:cubicBezTo>
                <a:close/>
              </a:path>
            </a:pathLst>
          </a:custGeom>
          <a:solidFill>
            <a:srgbClr val="FFFFFF"/>
          </a:solidFill>
          <a:ln/>
        </p:spPr>
      </p:sp>
      <p:sp>
        <p:nvSpPr>
          <p:cNvPr id="61" name="Text 59"/>
          <p:cNvSpPr/>
          <p:nvPr/>
        </p:nvSpPr>
        <p:spPr>
          <a:xfrm>
            <a:off x="6540500" y="5869781"/>
            <a:ext cx="5048250" cy="190500"/>
          </a:xfrm>
          <a:prstGeom prst="rect">
            <a:avLst/>
          </a:prstGeom>
          <a:noFill/>
          <a:ln/>
        </p:spPr>
        <p:txBody>
          <a:bodyPr wrap="square" lIns="0" tIns="0" rIns="0" bIns="0" rtlCol="0" anchor="ctr"/>
          <a:lstStyle/>
          <a:p>
            <a:pPr>
              <a:lnSpc>
                <a:spcPct val="130000"/>
              </a:lnSpc>
            </a:pPr>
            <a:r>
              <a:rPr lang="en-US" sz="1000" b="1" dirty="0">
                <a:solidFill>
                  <a:srgbClr val="2A4B43"/>
                </a:solidFill>
                <a:latin typeface="MiSans" pitchFamily="34" charset="0"/>
                <a:ea typeface="MiSans" pitchFamily="34" charset="-122"/>
                <a:cs typeface="MiSans" pitchFamily="34" charset="-120"/>
              </a:rPr>
              <a:t>Di KemenPKP</a:t>
            </a:r>
            <a:endParaRPr lang="en-US" sz="1600" dirty="0"/>
          </a:p>
        </p:txBody>
      </p:sp>
      <p:sp>
        <p:nvSpPr>
          <p:cNvPr id="62" name="Text 60"/>
          <p:cNvSpPr/>
          <p:nvPr/>
        </p:nvSpPr>
        <p:spPr>
          <a:xfrm>
            <a:off x="6540500" y="6092031"/>
            <a:ext cx="5048250"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Satu kebijakan bisa affect jutaan orang</a:t>
            </a:r>
            <a:endParaRPr lang="en-US" sz="1600" dirty="0"/>
          </a:p>
        </p:txBody>
      </p:sp>
      <p:sp>
        <p:nvSpPr>
          <p:cNvPr id="63" name="Shape 61"/>
          <p:cNvSpPr/>
          <p:nvPr/>
        </p:nvSpPr>
        <p:spPr>
          <a:xfrm>
            <a:off x="6445250" y="6441281"/>
            <a:ext cx="5175250" cy="603250"/>
          </a:xfrm>
          <a:custGeom>
            <a:avLst/>
            <a:gdLst/>
            <a:ahLst/>
            <a:cxnLst/>
            <a:rect l="l" t="t" r="r" b="b"/>
            <a:pathLst>
              <a:path w="5175250" h="603250">
                <a:moveTo>
                  <a:pt x="31749" y="0"/>
                </a:moveTo>
                <a:lnTo>
                  <a:pt x="5143501" y="0"/>
                </a:lnTo>
                <a:cubicBezTo>
                  <a:pt x="5161035" y="0"/>
                  <a:pt x="5175250" y="14215"/>
                  <a:pt x="5175250" y="31749"/>
                </a:cubicBezTo>
                <a:lnTo>
                  <a:pt x="5175250" y="571501"/>
                </a:lnTo>
                <a:cubicBezTo>
                  <a:pt x="5175250" y="589035"/>
                  <a:pt x="5161035" y="603250"/>
                  <a:pt x="5143501" y="603250"/>
                </a:cubicBezTo>
                <a:lnTo>
                  <a:pt x="31749" y="603250"/>
                </a:lnTo>
                <a:cubicBezTo>
                  <a:pt x="14215" y="603250"/>
                  <a:pt x="0" y="589035"/>
                  <a:pt x="0" y="571501"/>
                </a:cubicBezTo>
                <a:lnTo>
                  <a:pt x="0" y="31749"/>
                </a:lnTo>
                <a:cubicBezTo>
                  <a:pt x="0" y="14226"/>
                  <a:pt x="14226" y="0"/>
                  <a:pt x="31749" y="0"/>
                </a:cubicBezTo>
                <a:close/>
              </a:path>
            </a:pathLst>
          </a:custGeom>
          <a:solidFill>
            <a:srgbClr val="FFFFFF"/>
          </a:solidFill>
          <a:ln/>
        </p:spPr>
      </p:sp>
      <p:sp>
        <p:nvSpPr>
          <p:cNvPr id="64" name="Text 62"/>
          <p:cNvSpPr/>
          <p:nvPr/>
        </p:nvSpPr>
        <p:spPr>
          <a:xfrm>
            <a:off x="6540500" y="6536531"/>
            <a:ext cx="5048250" cy="190500"/>
          </a:xfrm>
          <a:prstGeom prst="rect">
            <a:avLst/>
          </a:prstGeom>
          <a:noFill/>
          <a:ln/>
        </p:spPr>
        <p:txBody>
          <a:bodyPr wrap="square" lIns="0" tIns="0" rIns="0" bIns="0" rtlCol="0" anchor="ctr"/>
          <a:lstStyle/>
          <a:p>
            <a:pPr>
              <a:lnSpc>
                <a:spcPct val="130000"/>
              </a:lnSpc>
            </a:pPr>
            <a:r>
              <a:rPr lang="en-US" sz="1000" b="1" dirty="0">
                <a:solidFill>
                  <a:srgbClr val="A99F96"/>
                </a:solidFill>
                <a:latin typeface="MiSans" pitchFamily="34" charset="0"/>
                <a:ea typeface="MiSans" pitchFamily="34" charset="-122"/>
                <a:cs typeface="MiSans" pitchFamily="34" charset="-120"/>
              </a:rPr>
              <a:t>Di DNO</a:t>
            </a:r>
            <a:endParaRPr lang="en-US" sz="1600" dirty="0"/>
          </a:p>
        </p:txBody>
      </p:sp>
      <p:sp>
        <p:nvSpPr>
          <p:cNvPr id="65" name="Text 63"/>
          <p:cNvSpPr/>
          <p:nvPr/>
        </p:nvSpPr>
        <p:spPr>
          <a:xfrm>
            <a:off x="6540500" y="6758781"/>
            <a:ext cx="5048250" cy="190500"/>
          </a:xfrm>
          <a:prstGeom prst="rect">
            <a:avLst/>
          </a:prstGeom>
          <a:noFill/>
          <a:ln/>
        </p:spPr>
        <p:txBody>
          <a:bodyPr wrap="square" lIns="0" tIns="0" rIns="0" bIns="0" rtlCol="0" anchor="ctr"/>
          <a:lstStyle/>
          <a:p>
            <a:pPr>
              <a:lnSpc>
                <a:spcPct val="130000"/>
              </a:lnSpc>
            </a:pPr>
            <a:r>
              <a:rPr lang="en-US" sz="1000" dirty="0">
                <a:solidFill>
                  <a:srgbClr val="3D352E">
                    <a:alpha val="80000"/>
                  </a:srgbClr>
                </a:solidFill>
                <a:latin typeface="MiSans" pitchFamily="34" charset="0"/>
                <a:ea typeface="MiSans" pitchFamily="34" charset="-122"/>
                <a:cs typeface="MiSans" pitchFamily="34" charset="-120"/>
              </a:rPr>
              <a:t>Satu produk bisa solve problem untuk ribuan user</a:t>
            </a:r>
            <a:endParaRPr lang="en-US" sz="1600" dirty="0"/>
          </a:p>
        </p:txBody>
      </p:sp>
      <p:sp>
        <p:nvSpPr>
          <p:cNvPr id="66" name="Shape 64"/>
          <p:cNvSpPr/>
          <p:nvPr/>
        </p:nvSpPr>
        <p:spPr>
          <a:xfrm>
            <a:off x="6445250" y="7108031"/>
            <a:ext cx="5175250" cy="571500"/>
          </a:xfrm>
          <a:custGeom>
            <a:avLst/>
            <a:gdLst/>
            <a:ahLst/>
            <a:cxnLst/>
            <a:rect l="l" t="t" r="r" b="b"/>
            <a:pathLst>
              <a:path w="5175250" h="571500">
                <a:moveTo>
                  <a:pt x="31753" y="0"/>
                </a:moveTo>
                <a:lnTo>
                  <a:pt x="5143497" y="0"/>
                </a:lnTo>
                <a:cubicBezTo>
                  <a:pt x="5161034" y="0"/>
                  <a:pt x="5175250" y="14216"/>
                  <a:pt x="5175250" y="31753"/>
                </a:cubicBezTo>
                <a:lnTo>
                  <a:pt x="5175250" y="539747"/>
                </a:lnTo>
                <a:cubicBezTo>
                  <a:pt x="5175250" y="557284"/>
                  <a:pt x="5161034" y="571500"/>
                  <a:pt x="5143497" y="571500"/>
                </a:cubicBezTo>
                <a:lnTo>
                  <a:pt x="31753" y="571500"/>
                </a:lnTo>
                <a:cubicBezTo>
                  <a:pt x="14216" y="571500"/>
                  <a:pt x="0" y="557284"/>
                  <a:pt x="0" y="539747"/>
                </a:cubicBezTo>
                <a:lnTo>
                  <a:pt x="0" y="31753"/>
                </a:lnTo>
                <a:cubicBezTo>
                  <a:pt x="0" y="14228"/>
                  <a:pt x="14228" y="0"/>
                  <a:pt x="31753" y="0"/>
                </a:cubicBezTo>
                <a:close/>
              </a:path>
            </a:pathLst>
          </a:custGeom>
          <a:solidFill>
            <a:srgbClr val="2A4B43">
              <a:alpha val="10196"/>
            </a:srgbClr>
          </a:solidFill>
          <a:ln/>
        </p:spPr>
      </p:sp>
      <p:sp>
        <p:nvSpPr>
          <p:cNvPr id="67" name="Text 65"/>
          <p:cNvSpPr/>
          <p:nvPr/>
        </p:nvSpPr>
        <p:spPr>
          <a:xfrm>
            <a:off x="6540500" y="7203281"/>
            <a:ext cx="5048250" cy="381000"/>
          </a:xfrm>
          <a:prstGeom prst="rect">
            <a:avLst/>
          </a:prstGeom>
          <a:noFill/>
          <a:ln/>
        </p:spPr>
        <p:txBody>
          <a:bodyPr wrap="square" lIns="0" tIns="0" rIns="0" bIns="0" rtlCol="0" anchor="ctr"/>
          <a:lstStyle/>
          <a:p>
            <a:pPr>
              <a:lnSpc>
                <a:spcPct val="130000"/>
              </a:lnSpc>
            </a:pPr>
            <a:r>
              <a:rPr lang="en-US" sz="1000" b="1" dirty="0">
                <a:solidFill>
                  <a:srgbClr val="3D352E"/>
                </a:solidFill>
                <a:latin typeface="MiSans" pitchFamily="34" charset="0"/>
                <a:ea typeface="MiSans" pitchFamily="34" charset="-122"/>
                <a:cs typeface="MiSans" pitchFamily="34" charset="-120"/>
              </a:rPr>
              <a:t>Keduanya penting.</a:t>
            </a:r>
            <a:pPr>
              <a:lnSpc>
                <a:spcPct val="130000"/>
              </a:lnSpc>
            </a:pPr>
            <a:r>
              <a:rPr lang="en-US" sz="1000" dirty="0">
                <a:solidFill>
                  <a:srgbClr val="3D352E"/>
                </a:solidFill>
                <a:latin typeface="MiSans" pitchFamily="34" charset="0"/>
                <a:ea typeface="MiSans" pitchFamily="34" charset="-122"/>
                <a:cs typeface="MiSans" pitchFamily="34" charset="-120"/>
              </a:rPr>
              <a:t> Policy kasih direction, produk kasih execution. Saya ingin contribute di kedua level.</a:t>
            </a:r>
            <a:endParaRPr lang="en-US" sz="1600" dirty="0"/>
          </a:p>
        </p:txBody>
      </p:sp>
    </p:spTree>
  </p:cSld>
  <p:clrMapOvr>
    <a:masterClrMapping/>
  </p:clrMapOvr>
  <p:transition>
    <p:fade/>
    <p:spd val="med"/>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20000" y="320000"/>
            <a:ext cx="11616000" cy="192000"/>
          </a:xfrm>
          <a:prstGeom prst="rect">
            <a:avLst/>
          </a:prstGeom>
          <a:noFill/>
          <a:ln/>
        </p:spPr>
        <p:txBody>
          <a:bodyPr wrap="square" lIns="0" tIns="0" rIns="0" bIns="0" rtlCol="0" anchor="ctr"/>
          <a:lstStyle/>
          <a:p>
            <a:pPr>
              <a:lnSpc>
                <a:spcPct val="130000"/>
              </a:lnSpc>
            </a:pPr>
            <a:r>
              <a:rPr lang="en-US" sz="1008" b="1" spc="101" kern="0" dirty="0">
                <a:solidFill>
                  <a:srgbClr val="C77D4A"/>
                </a:solidFill>
                <a:latin typeface="MiSans" pitchFamily="34" charset="0"/>
                <a:ea typeface="MiSans" pitchFamily="34" charset="-122"/>
                <a:cs typeface="MiSans" pitchFamily="34" charset="-120"/>
              </a:rPr>
              <a:t>05 — AI &amp; TEKNOLOGI</a:t>
            </a:r>
            <a:endParaRPr lang="en-US" sz="1600" dirty="0"/>
          </a:p>
        </p:txBody>
      </p:sp>
      <p:sp>
        <p:nvSpPr>
          <p:cNvPr id="3" name="Text 1"/>
          <p:cNvSpPr/>
          <p:nvPr/>
        </p:nvSpPr>
        <p:spPr>
          <a:xfrm>
            <a:off x="320000" y="576000"/>
            <a:ext cx="11696000" cy="360000"/>
          </a:xfrm>
          <a:prstGeom prst="rect">
            <a:avLst/>
          </a:prstGeom>
          <a:noFill/>
          <a:ln/>
        </p:spPr>
        <p:txBody>
          <a:bodyPr wrap="square" lIns="0" tIns="0" rIns="0" bIns="0" rtlCol="0" anchor="ctr"/>
          <a:lstStyle/>
          <a:p>
            <a:pPr>
              <a:lnSpc>
                <a:spcPct val="100000"/>
              </a:lnSpc>
            </a:pPr>
            <a:r>
              <a:rPr lang="en-US" sz="2268" b="1" dirty="0">
                <a:solidFill>
                  <a:srgbClr val="2A4B43"/>
                </a:solidFill>
                <a:latin typeface="Unna" pitchFamily="34" charset="0"/>
                <a:ea typeface="Unna" pitchFamily="34" charset="-122"/>
                <a:cs typeface="Unna" pitchFamily="34" charset="-120"/>
              </a:rPr>
              <a:t>Pertanyaan Tentang AI dan Teknologi</a:t>
            </a:r>
            <a:endParaRPr lang="en-US" sz="1600" dirty="0"/>
          </a:p>
        </p:txBody>
      </p:sp>
      <p:sp>
        <p:nvSpPr>
          <p:cNvPr id="4" name="Text 2"/>
          <p:cNvSpPr/>
          <p:nvPr/>
        </p:nvSpPr>
        <p:spPr>
          <a:xfrm>
            <a:off x="320000" y="1000000"/>
            <a:ext cx="11624000" cy="224000"/>
          </a:xfrm>
          <a:prstGeom prst="rect">
            <a:avLst/>
          </a:prstGeom>
          <a:noFill/>
          <a:ln/>
        </p:spPr>
        <p:txBody>
          <a:bodyPr wrap="square" lIns="0" tIns="0" rIns="0" bIns="0" rtlCol="0" anchor="ctr"/>
          <a:lstStyle/>
          <a:p>
            <a:pPr>
              <a:lnSpc>
                <a:spcPct val="130000"/>
              </a:lnSpc>
            </a:pPr>
            <a:r>
              <a:rPr lang="en-US" sz="1134" dirty="0">
                <a:solidFill>
                  <a:srgbClr val="3D352E">
                    <a:alpha val="70000"/>
                  </a:srgbClr>
                </a:solidFill>
                <a:latin typeface="MiSans" pitchFamily="34" charset="0"/>
                <a:ea typeface="MiSans" pitchFamily="34" charset="-122"/>
                <a:cs typeface="MiSans" pitchFamily="34" charset="-120"/>
              </a:rPr>
              <a:t>Pemikiran nuanced — bukan cheerleading teknologi atau ketakutan berlebihan.</a:t>
            </a:r>
            <a:endParaRPr lang="en-US" sz="1600" dirty="0"/>
          </a:p>
        </p:txBody>
      </p:sp>
      <p:sp>
        <p:nvSpPr>
          <p:cNvPr id="5" name="Shape 3"/>
          <p:cNvSpPr/>
          <p:nvPr/>
        </p:nvSpPr>
        <p:spPr>
          <a:xfrm>
            <a:off x="320000" y="1320000"/>
            <a:ext cx="11552000" cy="1824000"/>
          </a:xfrm>
          <a:custGeom>
            <a:avLst/>
            <a:gdLst/>
            <a:ahLst/>
            <a:cxnLst/>
            <a:rect l="l" t="t" r="r" b="b"/>
            <a:pathLst>
              <a:path w="11552000" h="1824000">
                <a:moveTo>
                  <a:pt x="64004" y="0"/>
                </a:moveTo>
                <a:lnTo>
                  <a:pt x="11487996" y="0"/>
                </a:lnTo>
                <a:cubicBezTo>
                  <a:pt x="11523344" y="0"/>
                  <a:pt x="11552000" y="28656"/>
                  <a:pt x="11552000" y="64004"/>
                </a:cubicBezTo>
                <a:lnTo>
                  <a:pt x="11552000" y="1759996"/>
                </a:lnTo>
                <a:cubicBezTo>
                  <a:pt x="11552000" y="1795344"/>
                  <a:pt x="11523344" y="1824000"/>
                  <a:pt x="11487996" y="1824000"/>
                </a:cubicBezTo>
                <a:lnTo>
                  <a:pt x="64004" y="1824000"/>
                </a:lnTo>
                <a:cubicBezTo>
                  <a:pt x="28656" y="1824000"/>
                  <a:pt x="0" y="1795344"/>
                  <a:pt x="0" y="1759996"/>
                </a:cubicBezTo>
                <a:lnTo>
                  <a:pt x="0" y="64004"/>
                </a:lnTo>
                <a:cubicBezTo>
                  <a:pt x="0" y="28679"/>
                  <a:pt x="28679" y="0"/>
                  <a:pt x="64004" y="0"/>
                </a:cubicBezTo>
                <a:close/>
              </a:path>
            </a:pathLst>
          </a:custGeom>
          <a:solidFill>
            <a:srgbClr val="FFFFFF"/>
          </a:solidFill>
          <a:ln/>
          <a:effectLst>
            <a:outerShdw sx="100000" sy="100000" kx="0" ky="0" algn="bl" rotWithShape="0" blurRad="24000" dist="8000" dir="5400000">
              <a:srgbClr val="000000">
                <a:alpha val="10196"/>
              </a:srgbClr>
            </a:outerShdw>
          </a:effectLst>
        </p:spPr>
      </p:sp>
      <p:sp>
        <p:nvSpPr>
          <p:cNvPr id="6" name="Shape 4"/>
          <p:cNvSpPr/>
          <p:nvPr/>
        </p:nvSpPr>
        <p:spPr>
          <a:xfrm>
            <a:off x="416000" y="1416000"/>
            <a:ext cx="384000" cy="384000"/>
          </a:xfrm>
          <a:custGeom>
            <a:avLst/>
            <a:gdLst/>
            <a:ahLst/>
            <a:cxnLst/>
            <a:rect l="l" t="t" r="r" b="b"/>
            <a:pathLst>
              <a:path w="384000" h="384000">
                <a:moveTo>
                  <a:pt x="192000" y="0"/>
                </a:moveTo>
                <a:lnTo>
                  <a:pt x="192000" y="0"/>
                </a:lnTo>
                <a:cubicBezTo>
                  <a:pt x="297968" y="0"/>
                  <a:pt x="384000" y="86032"/>
                  <a:pt x="384000" y="192000"/>
                </a:cubicBezTo>
                <a:lnTo>
                  <a:pt x="384000" y="192000"/>
                </a:lnTo>
                <a:cubicBezTo>
                  <a:pt x="384000" y="297968"/>
                  <a:pt x="297968" y="384000"/>
                  <a:pt x="192000" y="384000"/>
                </a:cubicBezTo>
                <a:lnTo>
                  <a:pt x="192000" y="384000"/>
                </a:lnTo>
                <a:cubicBezTo>
                  <a:pt x="86032" y="384000"/>
                  <a:pt x="0" y="297968"/>
                  <a:pt x="0" y="192000"/>
                </a:cubicBezTo>
                <a:lnTo>
                  <a:pt x="0" y="192000"/>
                </a:lnTo>
                <a:cubicBezTo>
                  <a:pt x="0" y="86032"/>
                  <a:pt x="86032" y="0"/>
                  <a:pt x="192000" y="0"/>
                </a:cubicBezTo>
                <a:close/>
              </a:path>
            </a:pathLst>
          </a:custGeom>
          <a:solidFill>
            <a:srgbClr val="2A4B43"/>
          </a:solidFill>
          <a:ln/>
        </p:spPr>
      </p:sp>
      <p:sp>
        <p:nvSpPr>
          <p:cNvPr id="7" name="Shape 5"/>
          <p:cNvSpPr/>
          <p:nvPr/>
        </p:nvSpPr>
        <p:spPr>
          <a:xfrm>
            <a:off x="508000" y="1528000"/>
            <a:ext cx="200000" cy="160000"/>
          </a:xfrm>
          <a:custGeom>
            <a:avLst/>
            <a:gdLst/>
            <a:ahLst/>
            <a:cxnLst/>
            <a:rect l="l" t="t" r="r" b="b"/>
            <a:pathLst>
              <a:path w="200000" h="160000">
                <a:moveTo>
                  <a:pt x="110000" y="0"/>
                </a:moveTo>
                <a:cubicBezTo>
                  <a:pt x="110000" y="-5531"/>
                  <a:pt x="105531" y="-10000"/>
                  <a:pt x="100000" y="-10000"/>
                </a:cubicBezTo>
                <a:cubicBezTo>
                  <a:pt x="94469" y="-10000"/>
                  <a:pt x="90000" y="-5531"/>
                  <a:pt x="90000" y="0"/>
                </a:cubicBezTo>
                <a:lnTo>
                  <a:pt x="90000" y="20000"/>
                </a:lnTo>
                <a:lnTo>
                  <a:pt x="60000" y="20000"/>
                </a:lnTo>
                <a:cubicBezTo>
                  <a:pt x="43438" y="20000"/>
                  <a:pt x="30000" y="33438"/>
                  <a:pt x="30000" y="50000"/>
                </a:cubicBezTo>
                <a:lnTo>
                  <a:pt x="30000" y="120000"/>
                </a:lnTo>
                <a:cubicBezTo>
                  <a:pt x="30000" y="136563"/>
                  <a:pt x="43438" y="150000"/>
                  <a:pt x="60000" y="150000"/>
                </a:cubicBezTo>
                <a:lnTo>
                  <a:pt x="140000" y="150000"/>
                </a:lnTo>
                <a:cubicBezTo>
                  <a:pt x="156563" y="150000"/>
                  <a:pt x="170000" y="136563"/>
                  <a:pt x="170000" y="120000"/>
                </a:cubicBezTo>
                <a:lnTo>
                  <a:pt x="170000" y="50000"/>
                </a:lnTo>
                <a:cubicBezTo>
                  <a:pt x="170000" y="33438"/>
                  <a:pt x="156563" y="20000"/>
                  <a:pt x="140000" y="20000"/>
                </a:cubicBezTo>
                <a:lnTo>
                  <a:pt x="110000" y="20000"/>
                </a:lnTo>
                <a:lnTo>
                  <a:pt x="110000" y="0"/>
                </a:lnTo>
                <a:close/>
                <a:moveTo>
                  <a:pt x="50000" y="115000"/>
                </a:moveTo>
                <a:cubicBezTo>
                  <a:pt x="50000" y="110844"/>
                  <a:pt x="53344" y="107500"/>
                  <a:pt x="57500" y="107500"/>
                </a:cubicBezTo>
                <a:lnTo>
                  <a:pt x="67500" y="107500"/>
                </a:lnTo>
                <a:cubicBezTo>
                  <a:pt x="71656" y="107500"/>
                  <a:pt x="75000" y="110844"/>
                  <a:pt x="75000" y="115000"/>
                </a:cubicBezTo>
                <a:cubicBezTo>
                  <a:pt x="75000" y="119156"/>
                  <a:pt x="71656" y="122500"/>
                  <a:pt x="67500" y="122500"/>
                </a:cubicBezTo>
                <a:lnTo>
                  <a:pt x="57500" y="122500"/>
                </a:lnTo>
                <a:cubicBezTo>
                  <a:pt x="53344" y="122500"/>
                  <a:pt x="50000" y="119156"/>
                  <a:pt x="50000" y="115000"/>
                </a:cubicBezTo>
                <a:close/>
                <a:moveTo>
                  <a:pt x="87500" y="115000"/>
                </a:moveTo>
                <a:cubicBezTo>
                  <a:pt x="87500" y="110844"/>
                  <a:pt x="90844" y="107500"/>
                  <a:pt x="95000" y="107500"/>
                </a:cubicBezTo>
                <a:lnTo>
                  <a:pt x="105000" y="107500"/>
                </a:lnTo>
                <a:cubicBezTo>
                  <a:pt x="109156" y="107500"/>
                  <a:pt x="112500" y="110844"/>
                  <a:pt x="112500" y="115000"/>
                </a:cubicBezTo>
                <a:cubicBezTo>
                  <a:pt x="112500" y="119156"/>
                  <a:pt x="109156" y="122500"/>
                  <a:pt x="105000" y="122500"/>
                </a:cubicBezTo>
                <a:lnTo>
                  <a:pt x="95000" y="122500"/>
                </a:lnTo>
                <a:cubicBezTo>
                  <a:pt x="90844" y="122500"/>
                  <a:pt x="87500" y="119156"/>
                  <a:pt x="87500" y="115000"/>
                </a:cubicBezTo>
                <a:close/>
                <a:moveTo>
                  <a:pt x="125000" y="115000"/>
                </a:moveTo>
                <a:cubicBezTo>
                  <a:pt x="125000" y="110844"/>
                  <a:pt x="128344" y="107500"/>
                  <a:pt x="132500" y="107500"/>
                </a:cubicBezTo>
                <a:lnTo>
                  <a:pt x="142500" y="107500"/>
                </a:lnTo>
                <a:cubicBezTo>
                  <a:pt x="146656" y="107500"/>
                  <a:pt x="150000" y="110844"/>
                  <a:pt x="150000" y="115000"/>
                </a:cubicBezTo>
                <a:cubicBezTo>
                  <a:pt x="150000" y="119156"/>
                  <a:pt x="146656" y="122500"/>
                  <a:pt x="142500" y="122500"/>
                </a:cubicBezTo>
                <a:lnTo>
                  <a:pt x="132500" y="122500"/>
                </a:lnTo>
                <a:cubicBezTo>
                  <a:pt x="128344" y="122500"/>
                  <a:pt x="125000" y="119156"/>
                  <a:pt x="125000" y="115000"/>
                </a:cubicBezTo>
                <a:close/>
                <a:moveTo>
                  <a:pt x="70000" y="55000"/>
                </a:moveTo>
                <a:cubicBezTo>
                  <a:pt x="78279" y="55000"/>
                  <a:pt x="85000" y="61721"/>
                  <a:pt x="85000" y="70000"/>
                </a:cubicBezTo>
                <a:cubicBezTo>
                  <a:pt x="85000" y="78279"/>
                  <a:pt x="78279" y="85000"/>
                  <a:pt x="70000" y="85000"/>
                </a:cubicBezTo>
                <a:cubicBezTo>
                  <a:pt x="61721" y="85000"/>
                  <a:pt x="55000" y="78279"/>
                  <a:pt x="55000" y="70000"/>
                </a:cubicBezTo>
                <a:cubicBezTo>
                  <a:pt x="55000" y="61721"/>
                  <a:pt x="61721" y="55000"/>
                  <a:pt x="70000" y="55000"/>
                </a:cubicBezTo>
                <a:close/>
                <a:moveTo>
                  <a:pt x="115000" y="70000"/>
                </a:moveTo>
                <a:cubicBezTo>
                  <a:pt x="115000" y="61721"/>
                  <a:pt x="121721" y="55000"/>
                  <a:pt x="130000" y="55000"/>
                </a:cubicBezTo>
                <a:cubicBezTo>
                  <a:pt x="138279" y="55000"/>
                  <a:pt x="145000" y="61721"/>
                  <a:pt x="145000" y="70000"/>
                </a:cubicBezTo>
                <a:cubicBezTo>
                  <a:pt x="145000" y="78279"/>
                  <a:pt x="138279" y="85000"/>
                  <a:pt x="130000" y="85000"/>
                </a:cubicBezTo>
                <a:cubicBezTo>
                  <a:pt x="121721" y="85000"/>
                  <a:pt x="115000" y="78279"/>
                  <a:pt x="115000" y="70000"/>
                </a:cubicBezTo>
                <a:close/>
                <a:moveTo>
                  <a:pt x="20000" y="70000"/>
                </a:moveTo>
                <a:cubicBezTo>
                  <a:pt x="20000" y="64469"/>
                  <a:pt x="15531" y="60000"/>
                  <a:pt x="10000" y="60000"/>
                </a:cubicBezTo>
                <a:cubicBezTo>
                  <a:pt x="4469" y="60000"/>
                  <a:pt x="0" y="64469"/>
                  <a:pt x="0" y="70000"/>
                </a:cubicBezTo>
                <a:lnTo>
                  <a:pt x="0" y="100000"/>
                </a:lnTo>
                <a:cubicBezTo>
                  <a:pt x="0" y="105531"/>
                  <a:pt x="4469" y="110000"/>
                  <a:pt x="10000" y="110000"/>
                </a:cubicBezTo>
                <a:cubicBezTo>
                  <a:pt x="15531" y="110000"/>
                  <a:pt x="20000" y="105531"/>
                  <a:pt x="20000" y="100000"/>
                </a:cubicBezTo>
                <a:lnTo>
                  <a:pt x="20000" y="70000"/>
                </a:lnTo>
                <a:close/>
                <a:moveTo>
                  <a:pt x="190000" y="60000"/>
                </a:moveTo>
                <a:cubicBezTo>
                  <a:pt x="184469" y="60000"/>
                  <a:pt x="180000" y="64469"/>
                  <a:pt x="180000" y="70000"/>
                </a:cubicBezTo>
                <a:lnTo>
                  <a:pt x="180000" y="100000"/>
                </a:lnTo>
                <a:cubicBezTo>
                  <a:pt x="180000" y="105531"/>
                  <a:pt x="184469" y="110000"/>
                  <a:pt x="190000" y="110000"/>
                </a:cubicBezTo>
                <a:cubicBezTo>
                  <a:pt x="195531" y="110000"/>
                  <a:pt x="200000" y="105531"/>
                  <a:pt x="200000" y="100000"/>
                </a:cubicBezTo>
                <a:lnTo>
                  <a:pt x="200000" y="70000"/>
                </a:lnTo>
                <a:cubicBezTo>
                  <a:pt x="200000" y="64469"/>
                  <a:pt x="195531" y="60000"/>
                  <a:pt x="190000" y="60000"/>
                </a:cubicBezTo>
                <a:close/>
              </a:path>
            </a:pathLst>
          </a:custGeom>
          <a:solidFill>
            <a:srgbClr val="FFFFFF"/>
          </a:solidFill>
          <a:ln/>
        </p:spPr>
      </p:sp>
      <p:sp>
        <p:nvSpPr>
          <p:cNvPr id="8" name="Text 6"/>
          <p:cNvSpPr/>
          <p:nvPr/>
        </p:nvSpPr>
        <p:spPr>
          <a:xfrm>
            <a:off x="896000" y="1416000"/>
            <a:ext cx="10960000" cy="224000"/>
          </a:xfrm>
          <a:prstGeom prst="rect">
            <a:avLst/>
          </a:prstGeom>
          <a:noFill/>
          <a:ln/>
        </p:spPr>
        <p:txBody>
          <a:bodyPr wrap="square" lIns="0" tIns="0" rIns="0" bIns="0" rtlCol="0" anchor="ctr"/>
          <a:lstStyle/>
          <a:p>
            <a:pPr>
              <a:lnSpc>
                <a:spcPct val="120000"/>
              </a:lnSpc>
            </a:pPr>
            <a:r>
              <a:rPr lang="en-US" sz="1260" b="1" dirty="0">
                <a:solidFill>
                  <a:srgbClr val="2A4B43"/>
                </a:solidFill>
                <a:latin typeface="Unna" pitchFamily="34" charset="0"/>
                <a:ea typeface="Unna" pitchFamily="34" charset="-122"/>
                <a:cs typeface="Unna" pitchFamily="34" charset="-120"/>
              </a:rPr>
              <a:t>"Apa pendapatmu tentang AI menggantikan ASN?"</a:t>
            </a:r>
            <a:endParaRPr lang="en-US" sz="1600" dirty="0"/>
          </a:p>
        </p:txBody>
      </p:sp>
      <p:sp>
        <p:nvSpPr>
          <p:cNvPr id="9" name="Shape 7"/>
          <p:cNvSpPr/>
          <p:nvPr/>
        </p:nvSpPr>
        <p:spPr>
          <a:xfrm>
            <a:off x="896000" y="1712000"/>
            <a:ext cx="3560000" cy="952000"/>
          </a:xfrm>
          <a:custGeom>
            <a:avLst/>
            <a:gdLst/>
            <a:ahLst/>
            <a:cxnLst/>
            <a:rect l="l" t="t" r="r" b="b"/>
            <a:pathLst>
              <a:path w="3560000" h="952000">
                <a:moveTo>
                  <a:pt x="16000" y="0"/>
                </a:moveTo>
                <a:lnTo>
                  <a:pt x="3544000" y="0"/>
                </a:lnTo>
                <a:cubicBezTo>
                  <a:pt x="3552837" y="0"/>
                  <a:pt x="3560000" y="7163"/>
                  <a:pt x="3560000" y="16000"/>
                </a:cubicBezTo>
                <a:lnTo>
                  <a:pt x="3560000" y="920003"/>
                </a:lnTo>
                <a:cubicBezTo>
                  <a:pt x="3560000" y="937675"/>
                  <a:pt x="3545675" y="952000"/>
                  <a:pt x="3528003" y="952000"/>
                </a:cubicBezTo>
                <a:lnTo>
                  <a:pt x="31997" y="952000"/>
                </a:lnTo>
                <a:cubicBezTo>
                  <a:pt x="14325" y="952000"/>
                  <a:pt x="0" y="937675"/>
                  <a:pt x="0" y="920003"/>
                </a:cubicBezTo>
                <a:lnTo>
                  <a:pt x="0" y="16000"/>
                </a:lnTo>
                <a:cubicBezTo>
                  <a:pt x="0" y="7169"/>
                  <a:pt x="7169" y="0"/>
                  <a:pt x="16000" y="0"/>
                </a:cubicBezTo>
                <a:close/>
              </a:path>
            </a:pathLst>
          </a:custGeom>
          <a:solidFill>
            <a:srgbClr val="2A4B43">
              <a:alpha val="5098"/>
            </a:srgbClr>
          </a:solidFill>
          <a:ln/>
        </p:spPr>
      </p:sp>
      <p:sp>
        <p:nvSpPr>
          <p:cNvPr id="10" name="Shape 8"/>
          <p:cNvSpPr/>
          <p:nvPr/>
        </p:nvSpPr>
        <p:spPr>
          <a:xfrm>
            <a:off x="896000" y="1712000"/>
            <a:ext cx="3560000" cy="16000"/>
          </a:xfrm>
          <a:custGeom>
            <a:avLst/>
            <a:gdLst/>
            <a:ahLst/>
            <a:cxnLst/>
            <a:rect l="l" t="t" r="r" b="b"/>
            <a:pathLst>
              <a:path w="3560000" h="16000">
                <a:moveTo>
                  <a:pt x="16000" y="0"/>
                </a:moveTo>
                <a:lnTo>
                  <a:pt x="3544000" y="0"/>
                </a:lnTo>
                <a:cubicBezTo>
                  <a:pt x="3552837" y="0"/>
                  <a:pt x="3560000" y="7163"/>
                  <a:pt x="3560000" y="16000"/>
                </a:cubicBezTo>
                <a:lnTo>
                  <a:pt x="3560000" y="16000"/>
                </a:lnTo>
                <a:lnTo>
                  <a:pt x="0" y="16000"/>
                </a:lnTo>
                <a:lnTo>
                  <a:pt x="0" y="16000"/>
                </a:lnTo>
                <a:cubicBezTo>
                  <a:pt x="0" y="7169"/>
                  <a:pt x="7169" y="0"/>
                  <a:pt x="16000" y="0"/>
                </a:cubicBezTo>
                <a:close/>
              </a:path>
            </a:pathLst>
          </a:custGeom>
          <a:solidFill>
            <a:srgbClr val="2A4B43"/>
          </a:solidFill>
          <a:ln/>
        </p:spPr>
      </p:sp>
      <p:sp>
        <p:nvSpPr>
          <p:cNvPr id="11" name="Text 9"/>
          <p:cNvSpPr/>
          <p:nvPr/>
        </p:nvSpPr>
        <p:spPr>
          <a:xfrm>
            <a:off x="992000" y="1816000"/>
            <a:ext cx="3432000" cy="192000"/>
          </a:xfrm>
          <a:prstGeom prst="rect">
            <a:avLst/>
          </a:prstGeom>
          <a:noFill/>
          <a:ln/>
        </p:spPr>
        <p:txBody>
          <a:bodyPr wrap="square" lIns="0" tIns="0" rIns="0" bIns="0" rtlCol="0" anchor="ctr"/>
          <a:lstStyle/>
          <a:p>
            <a:pPr>
              <a:lnSpc>
                <a:spcPct val="130000"/>
              </a:lnSpc>
            </a:pPr>
            <a:r>
              <a:rPr lang="en-US" sz="1008" b="1" dirty="0">
                <a:solidFill>
                  <a:srgbClr val="2A4B43"/>
                </a:solidFill>
                <a:latin typeface="MiSans" pitchFamily="34" charset="0"/>
                <a:ea typeface="MiSans" pitchFamily="34" charset="-122"/>
                <a:cs typeface="MiSans" pitchFamily="34" charset="-120"/>
              </a:rPr>
              <a:t>Short-term</a:t>
            </a:r>
            <a:endParaRPr lang="en-US" sz="1600" dirty="0"/>
          </a:p>
        </p:txBody>
      </p:sp>
      <p:sp>
        <p:nvSpPr>
          <p:cNvPr id="12" name="Text 10"/>
          <p:cNvSpPr/>
          <p:nvPr/>
        </p:nvSpPr>
        <p:spPr>
          <a:xfrm>
            <a:off x="992000" y="2040000"/>
            <a:ext cx="3432000" cy="528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AI akan augment, bukan replace. ASN akan fokus di judgment, relationship, dan complex decision-making yang AI tidak bisa lakukan.</a:t>
            </a:r>
            <a:endParaRPr lang="en-US" sz="1600" dirty="0"/>
          </a:p>
        </p:txBody>
      </p:sp>
      <p:sp>
        <p:nvSpPr>
          <p:cNvPr id="13" name="Shape 11"/>
          <p:cNvSpPr/>
          <p:nvPr/>
        </p:nvSpPr>
        <p:spPr>
          <a:xfrm>
            <a:off x="4553438" y="1712000"/>
            <a:ext cx="3560000" cy="952000"/>
          </a:xfrm>
          <a:custGeom>
            <a:avLst/>
            <a:gdLst/>
            <a:ahLst/>
            <a:cxnLst/>
            <a:rect l="l" t="t" r="r" b="b"/>
            <a:pathLst>
              <a:path w="3560000" h="952000">
                <a:moveTo>
                  <a:pt x="16000" y="0"/>
                </a:moveTo>
                <a:lnTo>
                  <a:pt x="3544000" y="0"/>
                </a:lnTo>
                <a:cubicBezTo>
                  <a:pt x="3552837" y="0"/>
                  <a:pt x="3560000" y="7163"/>
                  <a:pt x="3560000" y="16000"/>
                </a:cubicBezTo>
                <a:lnTo>
                  <a:pt x="3560000" y="920003"/>
                </a:lnTo>
                <a:cubicBezTo>
                  <a:pt x="3560000" y="937675"/>
                  <a:pt x="3545675" y="952000"/>
                  <a:pt x="3528003" y="952000"/>
                </a:cubicBezTo>
                <a:lnTo>
                  <a:pt x="31997" y="952000"/>
                </a:lnTo>
                <a:cubicBezTo>
                  <a:pt x="14325" y="952000"/>
                  <a:pt x="0" y="937675"/>
                  <a:pt x="0" y="920003"/>
                </a:cubicBezTo>
                <a:lnTo>
                  <a:pt x="0" y="16000"/>
                </a:lnTo>
                <a:cubicBezTo>
                  <a:pt x="0" y="7169"/>
                  <a:pt x="7169" y="0"/>
                  <a:pt x="16000" y="0"/>
                </a:cubicBezTo>
                <a:close/>
              </a:path>
            </a:pathLst>
          </a:custGeom>
          <a:solidFill>
            <a:srgbClr val="A99F96">
              <a:alpha val="5098"/>
            </a:srgbClr>
          </a:solidFill>
          <a:ln/>
        </p:spPr>
      </p:sp>
      <p:sp>
        <p:nvSpPr>
          <p:cNvPr id="14" name="Shape 12"/>
          <p:cNvSpPr/>
          <p:nvPr/>
        </p:nvSpPr>
        <p:spPr>
          <a:xfrm>
            <a:off x="4553438" y="1712000"/>
            <a:ext cx="3560000" cy="16000"/>
          </a:xfrm>
          <a:custGeom>
            <a:avLst/>
            <a:gdLst/>
            <a:ahLst/>
            <a:cxnLst/>
            <a:rect l="l" t="t" r="r" b="b"/>
            <a:pathLst>
              <a:path w="3560000" h="16000">
                <a:moveTo>
                  <a:pt x="16000" y="0"/>
                </a:moveTo>
                <a:lnTo>
                  <a:pt x="3544000" y="0"/>
                </a:lnTo>
                <a:cubicBezTo>
                  <a:pt x="3552837" y="0"/>
                  <a:pt x="3560000" y="7163"/>
                  <a:pt x="3560000" y="16000"/>
                </a:cubicBezTo>
                <a:lnTo>
                  <a:pt x="3560000" y="16000"/>
                </a:lnTo>
                <a:lnTo>
                  <a:pt x="0" y="16000"/>
                </a:lnTo>
                <a:lnTo>
                  <a:pt x="0" y="16000"/>
                </a:lnTo>
                <a:cubicBezTo>
                  <a:pt x="0" y="7169"/>
                  <a:pt x="7169" y="0"/>
                  <a:pt x="16000" y="0"/>
                </a:cubicBezTo>
                <a:close/>
              </a:path>
            </a:pathLst>
          </a:custGeom>
          <a:solidFill>
            <a:srgbClr val="A99F96"/>
          </a:solidFill>
          <a:ln/>
        </p:spPr>
      </p:sp>
      <p:sp>
        <p:nvSpPr>
          <p:cNvPr id="15" name="Text 13"/>
          <p:cNvSpPr/>
          <p:nvPr/>
        </p:nvSpPr>
        <p:spPr>
          <a:xfrm>
            <a:off x="4649438" y="1816000"/>
            <a:ext cx="3432000" cy="192000"/>
          </a:xfrm>
          <a:prstGeom prst="rect">
            <a:avLst/>
          </a:prstGeom>
          <a:noFill/>
          <a:ln/>
        </p:spPr>
        <p:txBody>
          <a:bodyPr wrap="square" lIns="0" tIns="0" rIns="0" bIns="0" rtlCol="0" anchor="ctr"/>
          <a:lstStyle/>
          <a:p>
            <a:pPr>
              <a:lnSpc>
                <a:spcPct val="130000"/>
              </a:lnSpc>
            </a:pPr>
            <a:r>
              <a:rPr lang="en-US" sz="1008" b="1" dirty="0">
                <a:solidFill>
                  <a:srgbClr val="A99F96"/>
                </a:solidFill>
                <a:latin typeface="MiSans" pitchFamily="34" charset="0"/>
                <a:ea typeface="MiSans" pitchFamily="34" charset="-122"/>
                <a:cs typeface="MiSans" pitchFamily="34" charset="-120"/>
              </a:rPr>
              <a:t>Medium-term</a:t>
            </a:r>
            <a:endParaRPr lang="en-US" sz="1600" dirty="0"/>
          </a:p>
        </p:txBody>
      </p:sp>
      <p:sp>
        <p:nvSpPr>
          <p:cNvPr id="16" name="Text 14"/>
          <p:cNvSpPr/>
          <p:nvPr/>
        </p:nvSpPr>
        <p:spPr>
          <a:xfrm>
            <a:off x="4649438" y="2040000"/>
            <a:ext cx="3432000" cy="528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Some roles akan berkurang — terutama yang repetitive dan rules-based. Tapi new roles akan muncul: AI trainer, AI ethicist, human-AI interaction designer.</a:t>
            </a:r>
            <a:endParaRPr lang="en-US" sz="1600" dirty="0"/>
          </a:p>
        </p:txBody>
      </p:sp>
      <p:sp>
        <p:nvSpPr>
          <p:cNvPr id="17" name="Shape 15"/>
          <p:cNvSpPr/>
          <p:nvPr/>
        </p:nvSpPr>
        <p:spPr>
          <a:xfrm>
            <a:off x="8210938" y="1712000"/>
            <a:ext cx="3560000" cy="952000"/>
          </a:xfrm>
          <a:custGeom>
            <a:avLst/>
            <a:gdLst/>
            <a:ahLst/>
            <a:cxnLst/>
            <a:rect l="l" t="t" r="r" b="b"/>
            <a:pathLst>
              <a:path w="3560000" h="952000">
                <a:moveTo>
                  <a:pt x="16000" y="0"/>
                </a:moveTo>
                <a:lnTo>
                  <a:pt x="3544000" y="0"/>
                </a:lnTo>
                <a:cubicBezTo>
                  <a:pt x="3552837" y="0"/>
                  <a:pt x="3560000" y="7163"/>
                  <a:pt x="3560000" y="16000"/>
                </a:cubicBezTo>
                <a:lnTo>
                  <a:pt x="3560000" y="920003"/>
                </a:lnTo>
                <a:cubicBezTo>
                  <a:pt x="3560000" y="937675"/>
                  <a:pt x="3545675" y="952000"/>
                  <a:pt x="3528003" y="952000"/>
                </a:cubicBezTo>
                <a:lnTo>
                  <a:pt x="31997" y="952000"/>
                </a:lnTo>
                <a:cubicBezTo>
                  <a:pt x="14325" y="952000"/>
                  <a:pt x="0" y="937675"/>
                  <a:pt x="0" y="920003"/>
                </a:cubicBezTo>
                <a:lnTo>
                  <a:pt x="0" y="16000"/>
                </a:lnTo>
                <a:cubicBezTo>
                  <a:pt x="0" y="7169"/>
                  <a:pt x="7169" y="0"/>
                  <a:pt x="16000" y="0"/>
                </a:cubicBezTo>
                <a:close/>
              </a:path>
            </a:pathLst>
          </a:custGeom>
          <a:solidFill>
            <a:srgbClr val="C77D4A">
              <a:alpha val="5098"/>
            </a:srgbClr>
          </a:solidFill>
          <a:ln/>
        </p:spPr>
      </p:sp>
      <p:sp>
        <p:nvSpPr>
          <p:cNvPr id="18" name="Shape 16"/>
          <p:cNvSpPr/>
          <p:nvPr/>
        </p:nvSpPr>
        <p:spPr>
          <a:xfrm>
            <a:off x="8210938" y="1712000"/>
            <a:ext cx="3560000" cy="16000"/>
          </a:xfrm>
          <a:custGeom>
            <a:avLst/>
            <a:gdLst/>
            <a:ahLst/>
            <a:cxnLst/>
            <a:rect l="l" t="t" r="r" b="b"/>
            <a:pathLst>
              <a:path w="3560000" h="16000">
                <a:moveTo>
                  <a:pt x="16000" y="0"/>
                </a:moveTo>
                <a:lnTo>
                  <a:pt x="3544000" y="0"/>
                </a:lnTo>
                <a:cubicBezTo>
                  <a:pt x="3552837" y="0"/>
                  <a:pt x="3560000" y="7163"/>
                  <a:pt x="3560000" y="16000"/>
                </a:cubicBezTo>
                <a:lnTo>
                  <a:pt x="3560000" y="16000"/>
                </a:lnTo>
                <a:lnTo>
                  <a:pt x="0" y="16000"/>
                </a:lnTo>
                <a:lnTo>
                  <a:pt x="0" y="16000"/>
                </a:lnTo>
                <a:cubicBezTo>
                  <a:pt x="0" y="7169"/>
                  <a:pt x="7169" y="0"/>
                  <a:pt x="16000" y="0"/>
                </a:cubicBezTo>
                <a:close/>
              </a:path>
            </a:pathLst>
          </a:custGeom>
          <a:solidFill>
            <a:srgbClr val="C77D4A"/>
          </a:solidFill>
          <a:ln/>
        </p:spPr>
      </p:sp>
      <p:sp>
        <p:nvSpPr>
          <p:cNvPr id="19" name="Text 17"/>
          <p:cNvSpPr/>
          <p:nvPr/>
        </p:nvSpPr>
        <p:spPr>
          <a:xfrm>
            <a:off x="8306938" y="1816000"/>
            <a:ext cx="3432000" cy="192000"/>
          </a:xfrm>
          <a:prstGeom prst="rect">
            <a:avLst/>
          </a:prstGeom>
          <a:noFill/>
          <a:ln/>
        </p:spPr>
        <p:txBody>
          <a:bodyPr wrap="square" lIns="0" tIns="0" rIns="0" bIns="0" rtlCol="0" anchor="ctr"/>
          <a:lstStyle/>
          <a:p>
            <a:pPr>
              <a:lnSpc>
                <a:spcPct val="130000"/>
              </a:lnSpc>
            </a:pPr>
            <a:r>
              <a:rPr lang="en-US" sz="1008" b="1" dirty="0">
                <a:solidFill>
                  <a:srgbClr val="C77D4A"/>
                </a:solidFill>
                <a:latin typeface="MiSans" pitchFamily="34" charset="0"/>
                <a:ea typeface="MiSans" pitchFamily="34" charset="-122"/>
                <a:cs typeface="MiSans" pitchFamily="34" charset="-120"/>
              </a:rPr>
              <a:t>Long-term</a:t>
            </a:r>
            <a:endParaRPr lang="en-US" sz="1600" dirty="0"/>
          </a:p>
        </p:txBody>
      </p:sp>
      <p:sp>
        <p:nvSpPr>
          <p:cNvPr id="20" name="Text 18"/>
          <p:cNvSpPr/>
          <p:nvPr/>
        </p:nvSpPr>
        <p:spPr>
          <a:xfrm>
            <a:off x="8306938" y="2040000"/>
            <a:ext cx="3432000" cy="528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Bukan soal "mengganti" — tapi soal redefine apa artinya "bekerja" di sektor publik. ASN akan jadi facilitator dan validator, bukan executor.</a:t>
            </a:r>
            <a:endParaRPr lang="en-US" sz="1600" dirty="0"/>
          </a:p>
        </p:txBody>
      </p:sp>
      <p:sp>
        <p:nvSpPr>
          <p:cNvPr id="21" name="Shape 19"/>
          <p:cNvSpPr/>
          <p:nvPr/>
        </p:nvSpPr>
        <p:spPr>
          <a:xfrm>
            <a:off x="896000" y="2728000"/>
            <a:ext cx="10880000" cy="320000"/>
          </a:xfrm>
          <a:custGeom>
            <a:avLst/>
            <a:gdLst/>
            <a:ahLst/>
            <a:cxnLst/>
            <a:rect l="l" t="t" r="r" b="b"/>
            <a:pathLst>
              <a:path w="10880000" h="320000">
                <a:moveTo>
                  <a:pt x="32000" y="0"/>
                </a:moveTo>
                <a:lnTo>
                  <a:pt x="10848000" y="0"/>
                </a:lnTo>
                <a:cubicBezTo>
                  <a:pt x="10865673" y="0"/>
                  <a:pt x="10880000" y="14327"/>
                  <a:pt x="10880000" y="32000"/>
                </a:cubicBezTo>
                <a:lnTo>
                  <a:pt x="10880000" y="288000"/>
                </a:lnTo>
                <a:cubicBezTo>
                  <a:pt x="10880000" y="305673"/>
                  <a:pt x="10865673" y="320000"/>
                  <a:pt x="10848000" y="320000"/>
                </a:cubicBezTo>
                <a:lnTo>
                  <a:pt x="32000" y="320000"/>
                </a:lnTo>
                <a:cubicBezTo>
                  <a:pt x="14327" y="320000"/>
                  <a:pt x="0" y="305673"/>
                  <a:pt x="0" y="288000"/>
                </a:cubicBezTo>
                <a:lnTo>
                  <a:pt x="0" y="32000"/>
                </a:lnTo>
                <a:cubicBezTo>
                  <a:pt x="0" y="14339"/>
                  <a:pt x="14339" y="0"/>
                  <a:pt x="32000" y="0"/>
                </a:cubicBezTo>
                <a:close/>
              </a:path>
            </a:pathLst>
          </a:custGeom>
          <a:solidFill>
            <a:srgbClr val="F8F5F2"/>
          </a:solidFill>
          <a:ln/>
        </p:spPr>
      </p:sp>
      <p:sp>
        <p:nvSpPr>
          <p:cNvPr id="22" name="Text 20"/>
          <p:cNvSpPr/>
          <p:nvPr/>
        </p:nvSpPr>
        <p:spPr>
          <a:xfrm>
            <a:off x="960000" y="2792000"/>
            <a:ext cx="10816000" cy="192000"/>
          </a:xfrm>
          <a:prstGeom prst="rect">
            <a:avLst/>
          </a:prstGeom>
          <a:noFill/>
          <a:ln/>
        </p:spPr>
        <p:txBody>
          <a:bodyPr wrap="square" lIns="0" tIns="0" rIns="0" bIns="0" rtlCol="0" anchor="ctr"/>
          <a:lstStyle/>
          <a:p>
            <a:pPr>
              <a:lnSpc>
                <a:spcPct val="130000"/>
              </a:lnSpc>
            </a:pPr>
            <a:r>
              <a:rPr lang="en-US" sz="1008" b="1" dirty="0">
                <a:solidFill>
                  <a:srgbClr val="3D352E"/>
                </a:solidFill>
                <a:latin typeface="MiSans" pitchFamily="34" charset="0"/>
                <a:ea typeface="MiSans" pitchFamily="34" charset="-122"/>
                <a:cs typeface="MiSans" pitchFamily="34" charset="-120"/>
              </a:rPr>
              <a:t>Nuanced take:</a:t>
            </a:r>
            <a:pPr>
              <a:lnSpc>
                <a:spcPct val="130000"/>
              </a:lnSpc>
            </a:pPr>
            <a:r>
              <a:rPr lang="en-US" sz="1008" dirty="0">
                <a:solidFill>
                  <a:srgbClr val="3D352E"/>
                </a:solidFill>
                <a:latin typeface="MiSans" pitchFamily="34" charset="0"/>
                <a:ea typeface="MiSans" pitchFamily="34" charset="-122"/>
                <a:cs typeface="MiSans" pitchFamily="34" charset="-120"/>
              </a:rPr>
              <a:t> Yang perlu dikhawatirkan bukan AI menggantikan ASN — tapi ASN yang tidak mau belajar AI akan digantikan oleh ASN yang mau belajar.</a:t>
            </a:r>
            <a:endParaRPr lang="en-US" sz="1600" dirty="0"/>
          </a:p>
        </p:txBody>
      </p:sp>
      <p:sp>
        <p:nvSpPr>
          <p:cNvPr id="23" name="Shape 21"/>
          <p:cNvSpPr/>
          <p:nvPr/>
        </p:nvSpPr>
        <p:spPr>
          <a:xfrm>
            <a:off x="320000" y="3208000"/>
            <a:ext cx="5728000" cy="1952000"/>
          </a:xfrm>
          <a:custGeom>
            <a:avLst/>
            <a:gdLst/>
            <a:ahLst/>
            <a:cxnLst/>
            <a:rect l="l" t="t" r="r" b="b"/>
            <a:pathLst>
              <a:path w="5728000" h="1952000">
                <a:moveTo>
                  <a:pt x="64006" y="0"/>
                </a:moveTo>
                <a:lnTo>
                  <a:pt x="5663994" y="0"/>
                </a:lnTo>
                <a:cubicBezTo>
                  <a:pt x="5699344" y="0"/>
                  <a:pt x="5728000" y="28656"/>
                  <a:pt x="5728000" y="64006"/>
                </a:cubicBezTo>
                <a:lnTo>
                  <a:pt x="5728000" y="1887994"/>
                </a:lnTo>
                <a:cubicBezTo>
                  <a:pt x="5728000" y="1923344"/>
                  <a:pt x="5699344" y="1952000"/>
                  <a:pt x="5663994" y="1952000"/>
                </a:cubicBezTo>
                <a:lnTo>
                  <a:pt x="64006" y="1952000"/>
                </a:lnTo>
                <a:cubicBezTo>
                  <a:pt x="28656" y="1952000"/>
                  <a:pt x="0" y="1923344"/>
                  <a:pt x="0" y="1887994"/>
                </a:cubicBezTo>
                <a:lnTo>
                  <a:pt x="0" y="64006"/>
                </a:lnTo>
                <a:cubicBezTo>
                  <a:pt x="0" y="28680"/>
                  <a:pt x="28680" y="0"/>
                  <a:pt x="64006" y="0"/>
                </a:cubicBezTo>
                <a:close/>
              </a:path>
            </a:pathLst>
          </a:custGeom>
          <a:solidFill>
            <a:srgbClr val="FFFFFF"/>
          </a:solidFill>
          <a:ln/>
          <a:effectLst>
            <a:outerShdw sx="100000" sy="100000" kx="0" ky="0" algn="bl" rotWithShape="0" blurRad="24000" dist="8000" dir="5400000">
              <a:srgbClr val="000000">
                <a:alpha val="10196"/>
              </a:srgbClr>
            </a:outerShdw>
          </a:effectLst>
        </p:spPr>
      </p:sp>
      <p:sp>
        <p:nvSpPr>
          <p:cNvPr id="24" name="Shape 22"/>
          <p:cNvSpPr/>
          <p:nvPr/>
        </p:nvSpPr>
        <p:spPr>
          <a:xfrm>
            <a:off x="416000" y="3304000"/>
            <a:ext cx="320000" cy="320000"/>
          </a:xfrm>
          <a:custGeom>
            <a:avLst/>
            <a:gdLst/>
            <a:ahLst/>
            <a:cxnLst/>
            <a:rect l="l" t="t" r="r" b="b"/>
            <a:pathLst>
              <a:path w="320000" h="320000">
                <a:moveTo>
                  <a:pt x="160000" y="0"/>
                </a:moveTo>
                <a:lnTo>
                  <a:pt x="160000" y="0"/>
                </a:lnTo>
                <a:cubicBezTo>
                  <a:pt x="248306" y="0"/>
                  <a:pt x="320000" y="71694"/>
                  <a:pt x="320000" y="160000"/>
                </a:cubicBezTo>
                <a:lnTo>
                  <a:pt x="320000" y="160000"/>
                </a:lnTo>
                <a:cubicBezTo>
                  <a:pt x="320000" y="248306"/>
                  <a:pt x="248306" y="320000"/>
                  <a:pt x="160000" y="320000"/>
                </a:cubicBezTo>
                <a:lnTo>
                  <a:pt x="160000" y="320000"/>
                </a:lnTo>
                <a:cubicBezTo>
                  <a:pt x="71694" y="320000"/>
                  <a:pt x="0" y="248306"/>
                  <a:pt x="0" y="160000"/>
                </a:cubicBezTo>
                <a:lnTo>
                  <a:pt x="0" y="160000"/>
                </a:lnTo>
                <a:cubicBezTo>
                  <a:pt x="0" y="71694"/>
                  <a:pt x="71694" y="0"/>
                  <a:pt x="160000" y="0"/>
                </a:cubicBezTo>
                <a:close/>
              </a:path>
            </a:pathLst>
          </a:custGeom>
          <a:solidFill>
            <a:srgbClr val="A99F96"/>
          </a:solidFill>
          <a:ln/>
        </p:spPr>
      </p:sp>
      <p:sp>
        <p:nvSpPr>
          <p:cNvPr id="25" name="Shape 23"/>
          <p:cNvSpPr/>
          <p:nvPr/>
        </p:nvSpPr>
        <p:spPr>
          <a:xfrm>
            <a:off x="506000" y="3392000"/>
            <a:ext cx="144000" cy="144000"/>
          </a:xfrm>
          <a:custGeom>
            <a:avLst/>
            <a:gdLst/>
            <a:ahLst/>
            <a:cxnLst/>
            <a:rect l="l" t="t" r="r" b="b"/>
            <a:pathLst>
              <a:path w="144000" h="144000">
                <a:moveTo>
                  <a:pt x="72000" y="0"/>
                </a:moveTo>
                <a:cubicBezTo>
                  <a:pt x="73294" y="0"/>
                  <a:pt x="74588" y="281"/>
                  <a:pt x="75769" y="816"/>
                </a:cubicBezTo>
                <a:lnTo>
                  <a:pt x="128756" y="23287"/>
                </a:lnTo>
                <a:cubicBezTo>
                  <a:pt x="134944" y="25903"/>
                  <a:pt x="139556" y="32006"/>
                  <a:pt x="139528" y="39375"/>
                </a:cubicBezTo>
                <a:cubicBezTo>
                  <a:pt x="139388" y="67275"/>
                  <a:pt x="127912" y="118322"/>
                  <a:pt x="79453" y="141525"/>
                </a:cubicBezTo>
                <a:cubicBezTo>
                  <a:pt x="74756" y="143775"/>
                  <a:pt x="69300" y="143775"/>
                  <a:pt x="64603" y="141525"/>
                </a:cubicBezTo>
                <a:cubicBezTo>
                  <a:pt x="16116" y="118322"/>
                  <a:pt x="4669" y="67275"/>
                  <a:pt x="4528" y="39375"/>
                </a:cubicBezTo>
                <a:cubicBezTo>
                  <a:pt x="4500" y="32006"/>
                  <a:pt x="9112" y="25903"/>
                  <a:pt x="15300" y="23287"/>
                </a:cubicBezTo>
                <a:lnTo>
                  <a:pt x="68259" y="816"/>
                </a:lnTo>
                <a:cubicBezTo>
                  <a:pt x="69441" y="281"/>
                  <a:pt x="70706" y="0"/>
                  <a:pt x="72000" y="0"/>
                </a:cubicBezTo>
                <a:close/>
                <a:moveTo>
                  <a:pt x="72000" y="18788"/>
                </a:moveTo>
                <a:lnTo>
                  <a:pt x="72000" y="125128"/>
                </a:lnTo>
                <a:cubicBezTo>
                  <a:pt x="110813" y="106341"/>
                  <a:pt x="121247" y="64716"/>
                  <a:pt x="121500" y="39797"/>
                </a:cubicBezTo>
                <a:lnTo>
                  <a:pt x="72000" y="18816"/>
                </a:lnTo>
                <a:lnTo>
                  <a:pt x="72000" y="18816"/>
                </a:lnTo>
                <a:close/>
              </a:path>
            </a:pathLst>
          </a:custGeom>
          <a:solidFill>
            <a:srgbClr val="FFFFFF"/>
          </a:solidFill>
          <a:ln/>
        </p:spPr>
      </p:sp>
      <p:sp>
        <p:nvSpPr>
          <p:cNvPr id="26" name="Text 24"/>
          <p:cNvSpPr/>
          <p:nvPr/>
        </p:nvSpPr>
        <p:spPr>
          <a:xfrm>
            <a:off x="832000" y="3304000"/>
            <a:ext cx="5192000" cy="224000"/>
          </a:xfrm>
          <a:prstGeom prst="rect">
            <a:avLst/>
          </a:prstGeom>
          <a:noFill/>
          <a:ln/>
        </p:spPr>
        <p:txBody>
          <a:bodyPr wrap="square" lIns="0" tIns="0" rIns="0" bIns="0" rtlCol="0" anchor="ctr"/>
          <a:lstStyle/>
          <a:p>
            <a:pPr>
              <a:lnSpc>
                <a:spcPct val="130000"/>
              </a:lnSpc>
            </a:pPr>
            <a:r>
              <a:rPr lang="en-US" sz="1134" b="1" dirty="0">
                <a:solidFill>
                  <a:srgbClr val="2A4B43"/>
                </a:solidFill>
                <a:latin typeface="Unna" pitchFamily="34" charset="0"/>
                <a:ea typeface="Unna" pitchFamily="34" charset="-122"/>
                <a:cs typeface="Unna" pitchFamily="34" charset="-120"/>
              </a:rPr>
              <a:t>"SIBARU autonomous — bagaimana kalau sistemnya salah?"</a:t>
            </a:r>
            <a:endParaRPr lang="en-US" sz="1600" dirty="0"/>
          </a:p>
        </p:txBody>
      </p:sp>
      <p:sp>
        <p:nvSpPr>
          <p:cNvPr id="27" name="Shape 25"/>
          <p:cNvSpPr/>
          <p:nvPr/>
        </p:nvSpPr>
        <p:spPr>
          <a:xfrm>
            <a:off x="832000" y="3592000"/>
            <a:ext cx="5120000" cy="1472000"/>
          </a:xfrm>
          <a:custGeom>
            <a:avLst/>
            <a:gdLst/>
            <a:ahLst/>
            <a:cxnLst/>
            <a:rect l="l" t="t" r="r" b="b"/>
            <a:pathLst>
              <a:path w="5120000" h="1472000">
                <a:moveTo>
                  <a:pt x="32001" y="0"/>
                </a:moveTo>
                <a:lnTo>
                  <a:pt x="5087999" y="0"/>
                </a:lnTo>
                <a:cubicBezTo>
                  <a:pt x="5105673" y="0"/>
                  <a:pt x="5120000" y="14327"/>
                  <a:pt x="5120000" y="32001"/>
                </a:cubicBezTo>
                <a:lnTo>
                  <a:pt x="5120000" y="1439999"/>
                </a:lnTo>
                <a:cubicBezTo>
                  <a:pt x="5120000" y="1457673"/>
                  <a:pt x="5105673" y="1472000"/>
                  <a:pt x="5087999" y="1472000"/>
                </a:cubicBezTo>
                <a:lnTo>
                  <a:pt x="32001" y="1472000"/>
                </a:lnTo>
                <a:cubicBezTo>
                  <a:pt x="14327" y="1472000"/>
                  <a:pt x="0" y="1457673"/>
                  <a:pt x="0" y="1439999"/>
                </a:cubicBezTo>
                <a:lnTo>
                  <a:pt x="0" y="32001"/>
                </a:lnTo>
                <a:cubicBezTo>
                  <a:pt x="0" y="14339"/>
                  <a:pt x="14339" y="0"/>
                  <a:pt x="32001" y="0"/>
                </a:cubicBezTo>
                <a:close/>
              </a:path>
            </a:pathLst>
          </a:custGeom>
          <a:solidFill>
            <a:srgbClr val="F8F5F2"/>
          </a:solidFill>
          <a:ln/>
        </p:spPr>
      </p:sp>
      <p:sp>
        <p:nvSpPr>
          <p:cNvPr id="28" name="Text 26"/>
          <p:cNvSpPr/>
          <p:nvPr/>
        </p:nvSpPr>
        <p:spPr>
          <a:xfrm>
            <a:off x="928000" y="3688000"/>
            <a:ext cx="4992000" cy="352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"Ini adalah trade-off yang kita sadari. Autonomy kasih speed dan scale, tapi juga kasih risk."</a:t>
            </a:r>
            <a:endParaRPr lang="en-US" sz="1600" dirty="0"/>
          </a:p>
        </p:txBody>
      </p:sp>
      <p:sp>
        <p:nvSpPr>
          <p:cNvPr id="29" name="Text 27"/>
          <p:cNvSpPr/>
          <p:nvPr/>
        </p:nvSpPr>
        <p:spPr>
          <a:xfrm>
            <a:off x="928000" y="4104000"/>
            <a:ext cx="4992000" cy="192000"/>
          </a:xfrm>
          <a:prstGeom prst="rect">
            <a:avLst/>
          </a:prstGeom>
          <a:noFill/>
          <a:ln/>
        </p:spPr>
        <p:txBody>
          <a:bodyPr wrap="square" lIns="0" tIns="0" rIns="0" bIns="0" rtlCol="0" anchor="ctr"/>
          <a:lstStyle/>
          <a:p>
            <a:pPr>
              <a:lnSpc>
                <a:spcPct val="130000"/>
              </a:lnSpc>
            </a:pPr>
            <a:r>
              <a:rPr lang="en-US" sz="1008" b="1" dirty="0">
                <a:solidFill>
                  <a:srgbClr val="2A4B43"/>
                </a:solidFill>
                <a:latin typeface="MiSans" pitchFamily="34" charset="0"/>
                <a:ea typeface="MiSans" pitchFamily="34" charset="-122"/>
                <a:cs typeface="MiSans" pitchFamily="34" charset="-120"/>
              </a:rPr>
              <a:t>Mitigasi:</a:t>
            </a:r>
            <a:endParaRPr lang="en-US" sz="1600" dirty="0"/>
          </a:p>
        </p:txBody>
      </p:sp>
      <p:sp>
        <p:nvSpPr>
          <p:cNvPr id="30" name="Shape 28"/>
          <p:cNvSpPr/>
          <p:nvPr/>
        </p:nvSpPr>
        <p:spPr>
          <a:xfrm>
            <a:off x="952000" y="4360000"/>
            <a:ext cx="112000" cy="128000"/>
          </a:xfrm>
          <a:custGeom>
            <a:avLst/>
            <a:gdLst/>
            <a:ahLst/>
            <a:cxnLst/>
            <a:rect l="l" t="t" r="r" b="b"/>
            <a:pathLst>
              <a:path w="112000" h="128000">
                <a:moveTo>
                  <a:pt x="108700" y="17525"/>
                </a:moveTo>
                <a:cubicBezTo>
                  <a:pt x="112275" y="20125"/>
                  <a:pt x="113075" y="25125"/>
                  <a:pt x="110475" y="28700"/>
                </a:cubicBezTo>
                <a:lnTo>
                  <a:pt x="46475" y="116700"/>
                </a:lnTo>
                <a:cubicBezTo>
                  <a:pt x="45100" y="118600"/>
                  <a:pt x="42975" y="119775"/>
                  <a:pt x="40625" y="119975"/>
                </a:cubicBezTo>
                <a:cubicBezTo>
                  <a:pt x="38275" y="120175"/>
                  <a:pt x="36000" y="119300"/>
                  <a:pt x="34350" y="117650"/>
                </a:cubicBezTo>
                <a:lnTo>
                  <a:pt x="2350" y="85650"/>
                </a:lnTo>
                <a:cubicBezTo>
                  <a:pt x="-775" y="82525"/>
                  <a:pt x="-775" y="77450"/>
                  <a:pt x="2350" y="74325"/>
                </a:cubicBezTo>
                <a:cubicBezTo>
                  <a:pt x="5475" y="71200"/>
                  <a:pt x="10550" y="71200"/>
                  <a:pt x="13675" y="74325"/>
                </a:cubicBezTo>
                <a:lnTo>
                  <a:pt x="39050" y="99700"/>
                </a:lnTo>
                <a:lnTo>
                  <a:pt x="97550" y="19275"/>
                </a:lnTo>
                <a:cubicBezTo>
                  <a:pt x="100150" y="15700"/>
                  <a:pt x="105150" y="14900"/>
                  <a:pt x="108725" y="17500"/>
                </a:cubicBezTo>
                <a:close/>
              </a:path>
            </a:pathLst>
          </a:custGeom>
          <a:solidFill>
            <a:srgbClr val="C77D4A"/>
          </a:solidFill>
          <a:ln/>
        </p:spPr>
      </p:sp>
      <p:sp>
        <p:nvSpPr>
          <p:cNvPr id="31" name="Text 29"/>
          <p:cNvSpPr/>
          <p:nvPr/>
        </p:nvSpPr>
        <p:spPr>
          <a:xfrm>
            <a:off x="1152000" y="4328000"/>
            <a:ext cx="2408000" cy="192000"/>
          </a:xfrm>
          <a:prstGeom prst="rect">
            <a:avLst/>
          </a:prstGeom>
          <a:noFill/>
          <a:ln/>
        </p:spPr>
        <p:txBody>
          <a:bodyPr wrap="square" lIns="0" tIns="0" rIns="0" bIns="0" rtlCol="0" anchor="ctr"/>
          <a:lstStyle/>
          <a:p>
            <a:pPr>
              <a:lnSpc>
                <a:spcPct val="130000"/>
              </a:lnSpc>
            </a:pPr>
            <a:r>
              <a:rPr lang="en-US" sz="1008" dirty="0">
                <a:solidFill>
                  <a:srgbClr val="3D352E"/>
                </a:solidFill>
                <a:latin typeface="MiSans" pitchFamily="34" charset="0"/>
                <a:ea typeface="MiSans" pitchFamily="34" charset="-122"/>
                <a:cs typeface="MiSans" pitchFamily="34" charset="-120"/>
              </a:rPr>
              <a:t>Human-in-the-loop untuk decision kritis</a:t>
            </a:r>
            <a:endParaRPr lang="en-US" sz="1600" dirty="0"/>
          </a:p>
        </p:txBody>
      </p:sp>
      <p:sp>
        <p:nvSpPr>
          <p:cNvPr id="32" name="Shape 30"/>
          <p:cNvSpPr/>
          <p:nvPr/>
        </p:nvSpPr>
        <p:spPr>
          <a:xfrm>
            <a:off x="952000" y="4584000"/>
            <a:ext cx="112000" cy="128000"/>
          </a:xfrm>
          <a:custGeom>
            <a:avLst/>
            <a:gdLst/>
            <a:ahLst/>
            <a:cxnLst/>
            <a:rect l="l" t="t" r="r" b="b"/>
            <a:pathLst>
              <a:path w="112000" h="128000">
                <a:moveTo>
                  <a:pt x="108700" y="17525"/>
                </a:moveTo>
                <a:cubicBezTo>
                  <a:pt x="112275" y="20125"/>
                  <a:pt x="113075" y="25125"/>
                  <a:pt x="110475" y="28700"/>
                </a:cubicBezTo>
                <a:lnTo>
                  <a:pt x="46475" y="116700"/>
                </a:lnTo>
                <a:cubicBezTo>
                  <a:pt x="45100" y="118600"/>
                  <a:pt x="42975" y="119775"/>
                  <a:pt x="40625" y="119975"/>
                </a:cubicBezTo>
                <a:cubicBezTo>
                  <a:pt x="38275" y="120175"/>
                  <a:pt x="36000" y="119300"/>
                  <a:pt x="34350" y="117650"/>
                </a:cubicBezTo>
                <a:lnTo>
                  <a:pt x="2350" y="85650"/>
                </a:lnTo>
                <a:cubicBezTo>
                  <a:pt x="-775" y="82525"/>
                  <a:pt x="-775" y="77450"/>
                  <a:pt x="2350" y="74325"/>
                </a:cubicBezTo>
                <a:cubicBezTo>
                  <a:pt x="5475" y="71200"/>
                  <a:pt x="10550" y="71200"/>
                  <a:pt x="13675" y="74325"/>
                </a:cubicBezTo>
                <a:lnTo>
                  <a:pt x="39050" y="99700"/>
                </a:lnTo>
                <a:lnTo>
                  <a:pt x="97550" y="19275"/>
                </a:lnTo>
                <a:cubicBezTo>
                  <a:pt x="100150" y="15700"/>
                  <a:pt x="105150" y="14900"/>
                  <a:pt x="108725" y="17500"/>
                </a:cubicBezTo>
                <a:close/>
              </a:path>
            </a:pathLst>
          </a:custGeom>
          <a:solidFill>
            <a:srgbClr val="C77D4A"/>
          </a:solidFill>
          <a:ln/>
        </p:spPr>
      </p:sp>
      <p:sp>
        <p:nvSpPr>
          <p:cNvPr id="33" name="Text 31"/>
          <p:cNvSpPr/>
          <p:nvPr/>
        </p:nvSpPr>
        <p:spPr>
          <a:xfrm>
            <a:off x="1152000" y="4552000"/>
            <a:ext cx="1944000" cy="192000"/>
          </a:xfrm>
          <a:prstGeom prst="rect">
            <a:avLst/>
          </a:prstGeom>
          <a:noFill/>
          <a:ln/>
        </p:spPr>
        <p:txBody>
          <a:bodyPr wrap="square" lIns="0" tIns="0" rIns="0" bIns="0" rtlCol="0" anchor="ctr"/>
          <a:lstStyle/>
          <a:p>
            <a:pPr>
              <a:lnSpc>
                <a:spcPct val="130000"/>
              </a:lnSpc>
            </a:pPr>
            <a:r>
              <a:rPr lang="en-US" sz="1008" dirty="0">
                <a:solidFill>
                  <a:srgbClr val="3D352E"/>
                </a:solidFill>
                <a:latin typeface="MiSans" pitchFamily="34" charset="0"/>
                <a:ea typeface="MiSans" pitchFamily="34" charset="-122"/>
                <a:cs typeface="MiSans" pitchFamily="34" charset="-120"/>
              </a:rPr>
              <a:t>Audit trail untuk semua decision</a:t>
            </a:r>
            <a:endParaRPr lang="en-US" sz="1600" dirty="0"/>
          </a:p>
        </p:txBody>
      </p:sp>
      <p:sp>
        <p:nvSpPr>
          <p:cNvPr id="34" name="Shape 32"/>
          <p:cNvSpPr/>
          <p:nvPr/>
        </p:nvSpPr>
        <p:spPr>
          <a:xfrm>
            <a:off x="952000" y="4808000"/>
            <a:ext cx="112000" cy="128000"/>
          </a:xfrm>
          <a:custGeom>
            <a:avLst/>
            <a:gdLst/>
            <a:ahLst/>
            <a:cxnLst/>
            <a:rect l="l" t="t" r="r" b="b"/>
            <a:pathLst>
              <a:path w="112000" h="128000">
                <a:moveTo>
                  <a:pt x="108700" y="17525"/>
                </a:moveTo>
                <a:cubicBezTo>
                  <a:pt x="112275" y="20125"/>
                  <a:pt x="113075" y="25125"/>
                  <a:pt x="110475" y="28700"/>
                </a:cubicBezTo>
                <a:lnTo>
                  <a:pt x="46475" y="116700"/>
                </a:lnTo>
                <a:cubicBezTo>
                  <a:pt x="45100" y="118600"/>
                  <a:pt x="42975" y="119775"/>
                  <a:pt x="40625" y="119975"/>
                </a:cubicBezTo>
                <a:cubicBezTo>
                  <a:pt x="38275" y="120175"/>
                  <a:pt x="36000" y="119300"/>
                  <a:pt x="34350" y="117650"/>
                </a:cubicBezTo>
                <a:lnTo>
                  <a:pt x="2350" y="85650"/>
                </a:lnTo>
                <a:cubicBezTo>
                  <a:pt x="-775" y="82525"/>
                  <a:pt x="-775" y="77450"/>
                  <a:pt x="2350" y="74325"/>
                </a:cubicBezTo>
                <a:cubicBezTo>
                  <a:pt x="5475" y="71200"/>
                  <a:pt x="10550" y="71200"/>
                  <a:pt x="13675" y="74325"/>
                </a:cubicBezTo>
                <a:lnTo>
                  <a:pt x="39050" y="99700"/>
                </a:lnTo>
                <a:lnTo>
                  <a:pt x="97550" y="19275"/>
                </a:lnTo>
                <a:cubicBezTo>
                  <a:pt x="100150" y="15700"/>
                  <a:pt x="105150" y="14900"/>
                  <a:pt x="108725" y="17500"/>
                </a:cubicBezTo>
                <a:close/>
              </a:path>
            </a:pathLst>
          </a:custGeom>
          <a:solidFill>
            <a:srgbClr val="C77D4A"/>
          </a:solidFill>
          <a:ln/>
        </p:spPr>
      </p:sp>
      <p:sp>
        <p:nvSpPr>
          <p:cNvPr id="35" name="Text 33"/>
          <p:cNvSpPr/>
          <p:nvPr/>
        </p:nvSpPr>
        <p:spPr>
          <a:xfrm>
            <a:off x="1152000" y="4776000"/>
            <a:ext cx="2280000" cy="192000"/>
          </a:xfrm>
          <a:prstGeom prst="rect">
            <a:avLst/>
          </a:prstGeom>
          <a:noFill/>
          <a:ln/>
        </p:spPr>
        <p:txBody>
          <a:bodyPr wrap="square" lIns="0" tIns="0" rIns="0" bIns="0" rtlCol="0" anchor="ctr"/>
          <a:lstStyle/>
          <a:p>
            <a:pPr>
              <a:lnSpc>
                <a:spcPct val="130000"/>
              </a:lnSpc>
            </a:pPr>
            <a:r>
              <a:rPr lang="en-US" sz="1008" dirty="0">
                <a:solidFill>
                  <a:srgbClr val="3D352E"/>
                </a:solidFill>
                <a:latin typeface="MiSans" pitchFamily="34" charset="0"/>
                <a:ea typeface="MiSans" pitchFamily="34" charset="-122"/>
                <a:cs typeface="MiSans" pitchFamily="34" charset="-120"/>
              </a:rPr>
              <a:t>Gradual rollout dengan feedback loop</a:t>
            </a:r>
            <a:endParaRPr lang="en-US" sz="1600" dirty="0"/>
          </a:p>
        </p:txBody>
      </p:sp>
      <p:sp>
        <p:nvSpPr>
          <p:cNvPr id="36" name="Shape 34"/>
          <p:cNvSpPr/>
          <p:nvPr/>
        </p:nvSpPr>
        <p:spPr>
          <a:xfrm>
            <a:off x="6142188" y="3208000"/>
            <a:ext cx="5728000" cy="1952000"/>
          </a:xfrm>
          <a:custGeom>
            <a:avLst/>
            <a:gdLst/>
            <a:ahLst/>
            <a:cxnLst/>
            <a:rect l="l" t="t" r="r" b="b"/>
            <a:pathLst>
              <a:path w="5728000" h="1952000">
                <a:moveTo>
                  <a:pt x="64006" y="0"/>
                </a:moveTo>
                <a:lnTo>
                  <a:pt x="5663994" y="0"/>
                </a:lnTo>
                <a:cubicBezTo>
                  <a:pt x="5699344" y="0"/>
                  <a:pt x="5728000" y="28656"/>
                  <a:pt x="5728000" y="64006"/>
                </a:cubicBezTo>
                <a:lnTo>
                  <a:pt x="5728000" y="1887994"/>
                </a:lnTo>
                <a:cubicBezTo>
                  <a:pt x="5728000" y="1923344"/>
                  <a:pt x="5699344" y="1952000"/>
                  <a:pt x="5663994" y="1952000"/>
                </a:cubicBezTo>
                <a:lnTo>
                  <a:pt x="64006" y="1952000"/>
                </a:lnTo>
                <a:cubicBezTo>
                  <a:pt x="28656" y="1952000"/>
                  <a:pt x="0" y="1923344"/>
                  <a:pt x="0" y="1887994"/>
                </a:cubicBezTo>
                <a:lnTo>
                  <a:pt x="0" y="64006"/>
                </a:lnTo>
                <a:cubicBezTo>
                  <a:pt x="0" y="28680"/>
                  <a:pt x="28680" y="0"/>
                  <a:pt x="64006" y="0"/>
                </a:cubicBezTo>
                <a:close/>
              </a:path>
            </a:pathLst>
          </a:custGeom>
          <a:solidFill>
            <a:srgbClr val="FFFFFF"/>
          </a:solidFill>
          <a:ln/>
          <a:effectLst>
            <a:outerShdw sx="100000" sy="100000" kx="0" ky="0" algn="bl" rotWithShape="0" blurRad="24000" dist="8000" dir="5400000">
              <a:srgbClr val="000000">
                <a:alpha val="10196"/>
              </a:srgbClr>
            </a:outerShdw>
          </a:effectLst>
        </p:spPr>
      </p:sp>
      <p:sp>
        <p:nvSpPr>
          <p:cNvPr id="37" name="Shape 35"/>
          <p:cNvSpPr/>
          <p:nvPr/>
        </p:nvSpPr>
        <p:spPr>
          <a:xfrm>
            <a:off x="6238188" y="3304000"/>
            <a:ext cx="320000" cy="320000"/>
          </a:xfrm>
          <a:custGeom>
            <a:avLst/>
            <a:gdLst/>
            <a:ahLst/>
            <a:cxnLst/>
            <a:rect l="l" t="t" r="r" b="b"/>
            <a:pathLst>
              <a:path w="320000" h="320000">
                <a:moveTo>
                  <a:pt x="160000" y="0"/>
                </a:moveTo>
                <a:lnTo>
                  <a:pt x="160000" y="0"/>
                </a:lnTo>
                <a:cubicBezTo>
                  <a:pt x="248306" y="0"/>
                  <a:pt x="320000" y="71694"/>
                  <a:pt x="320000" y="160000"/>
                </a:cubicBezTo>
                <a:lnTo>
                  <a:pt x="320000" y="160000"/>
                </a:lnTo>
                <a:cubicBezTo>
                  <a:pt x="320000" y="248306"/>
                  <a:pt x="248306" y="320000"/>
                  <a:pt x="160000" y="320000"/>
                </a:cubicBezTo>
                <a:lnTo>
                  <a:pt x="160000" y="320000"/>
                </a:lnTo>
                <a:cubicBezTo>
                  <a:pt x="71694" y="320000"/>
                  <a:pt x="0" y="248306"/>
                  <a:pt x="0" y="160000"/>
                </a:cubicBezTo>
                <a:lnTo>
                  <a:pt x="0" y="160000"/>
                </a:lnTo>
                <a:cubicBezTo>
                  <a:pt x="0" y="71694"/>
                  <a:pt x="71694" y="0"/>
                  <a:pt x="160000" y="0"/>
                </a:cubicBezTo>
                <a:close/>
              </a:path>
            </a:pathLst>
          </a:custGeom>
          <a:solidFill>
            <a:srgbClr val="C77D4A"/>
          </a:solidFill>
          <a:ln/>
        </p:spPr>
      </p:sp>
      <p:sp>
        <p:nvSpPr>
          <p:cNvPr id="38" name="Shape 36"/>
          <p:cNvSpPr/>
          <p:nvPr/>
        </p:nvSpPr>
        <p:spPr>
          <a:xfrm>
            <a:off x="6328187" y="3392000"/>
            <a:ext cx="144000" cy="144000"/>
          </a:xfrm>
          <a:custGeom>
            <a:avLst/>
            <a:gdLst/>
            <a:ahLst/>
            <a:cxnLst/>
            <a:rect l="l" t="t" r="r" b="b"/>
            <a:pathLst>
              <a:path w="144000" h="144000">
                <a:moveTo>
                  <a:pt x="72000" y="0"/>
                </a:moveTo>
                <a:cubicBezTo>
                  <a:pt x="76134" y="0"/>
                  <a:pt x="79931" y="2278"/>
                  <a:pt x="81900" y="5906"/>
                </a:cubicBezTo>
                <a:lnTo>
                  <a:pt x="142650" y="118406"/>
                </a:lnTo>
                <a:cubicBezTo>
                  <a:pt x="144534" y="121894"/>
                  <a:pt x="144450" y="126113"/>
                  <a:pt x="142425" y="129516"/>
                </a:cubicBezTo>
                <a:cubicBezTo>
                  <a:pt x="140400" y="132919"/>
                  <a:pt x="136716" y="135000"/>
                  <a:pt x="132750" y="135000"/>
                </a:cubicBezTo>
                <a:lnTo>
                  <a:pt x="11250" y="135000"/>
                </a:lnTo>
                <a:cubicBezTo>
                  <a:pt x="7284" y="135000"/>
                  <a:pt x="3628" y="132919"/>
                  <a:pt x="1575" y="129516"/>
                </a:cubicBezTo>
                <a:cubicBezTo>
                  <a:pt x="-478" y="126113"/>
                  <a:pt x="-534" y="121894"/>
                  <a:pt x="1350" y="118406"/>
                </a:cubicBezTo>
                <a:lnTo>
                  <a:pt x="62100" y="5906"/>
                </a:lnTo>
                <a:cubicBezTo>
                  <a:pt x="64069" y="2278"/>
                  <a:pt x="67866" y="0"/>
                  <a:pt x="72000" y="0"/>
                </a:cubicBezTo>
                <a:close/>
                <a:moveTo>
                  <a:pt x="72000" y="47250"/>
                </a:moveTo>
                <a:cubicBezTo>
                  <a:pt x="68259" y="47250"/>
                  <a:pt x="65250" y="50259"/>
                  <a:pt x="65250" y="54000"/>
                </a:cubicBezTo>
                <a:lnTo>
                  <a:pt x="65250" y="85500"/>
                </a:lnTo>
                <a:cubicBezTo>
                  <a:pt x="65250" y="89241"/>
                  <a:pt x="68259" y="92250"/>
                  <a:pt x="72000" y="92250"/>
                </a:cubicBezTo>
                <a:cubicBezTo>
                  <a:pt x="75741" y="92250"/>
                  <a:pt x="78750" y="89241"/>
                  <a:pt x="78750" y="85500"/>
                </a:cubicBezTo>
                <a:lnTo>
                  <a:pt x="78750" y="54000"/>
                </a:lnTo>
                <a:cubicBezTo>
                  <a:pt x="78750" y="50259"/>
                  <a:pt x="75741" y="47250"/>
                  <a:pt x="72000" y="47250"/>
                </a:cubicBezTo>
                <a:close/>
                <a:moveTo>
                  <a:pt x="79509" y="108000"/>
                </a:moveTo>
                <a:cubicBezTo>
                  <a:pt x="79680" y="105213"/>
                  <a:pt x="78290" y="102561"/>
                  <a:pt x="75901" y="101115"/>
                </a:cubicBezTo>
                <a:cubicBezTo>
                  <a:pt x="73511" y="99670"/>
                  <a:pt x="70517" y="99670"/>
                  <a:pt x="68127" y="101115"/>
                </a:cubicBezTo>
                <a:cubicBezTo>
                  <a:pt x="65738" y="102561"/>
                  <a:pt x="64348" y="105213"/>
                  <a:pt x="64519" y="108000"/>
                </a:cubicBezTo>
                <a:cubicBezTo>
                  <a:pt x="64348" y="110787"/>
                  <a:pt x="65738" y="113439"/>
                  <a:pt x="68127" y="114885"/>
                </a:cubicBezTo>
                <a:cubicBezTo>
                  <a:pt x="70517" y="116330"/>
                  <a:pt x="73511" y="116330"/>
                  <a:pt x="75901" y="114885"/>
                </a:cubicBezTo>
                <a:cubicBezTo>
                  <a:pt x="78290" y="113439"/>
                  <a:pt x="79680" y="110787"/>
                  <a:pt x="79509" y="108000"/>
                </a:cubicBezTo>
                <a:close/>
              </a:path>
            </a:pathLst>
          </a:custGeom>
          <a:solidFill>
            <a:srgbClr val="FFFFFF"/>
          </a:solidFill>
          <a:ln/>
        </p:spPr>
      </p:sp>
      <p:sp>
        <p:nvSpPr>
          <p:cNvPr id="39" name="Text 37"/>
          <p:cNvSpPr/>
          <p:nvPr/>
        </p:nvSpPr>
        <p:spPr>
          <a:xfrm>
            <a:off x="6654188" y="3304000"/>
            <a:ext cx="5192000" cy="224000"/>
          </a:xfrm>
          <a:prstGeom prst="rect">
            <a:avLst/>
          </a:prstGeom>
          <a:noFill/>
          <a:ln/>
        </p:spPr>
        <p:txBody>
          <a:bodyPr wrap="square" lIns="0" tIns="0" rIns="0" bIns="0" rtlCol="0" anchor="ctr"/>
          <a:lstStyle/>
          <a:p>
            <a:pPr>
              <a:lnSpc>
                <a:spcPct val="130000"/>
              </a:lnSpc>
            </a:pPr>
            <a:r>
              <a:rPr lang="en-US" sz="1134" b="1" dirty="0">
                <a:solidFill>
                  <a:srgbClr val="2A4B43"/>
                </a:solidFill>
                <a:latin typeface="Unna" pitchFamily="34" charset="0"/>
                <a:ea typeface="Unna" pitchFamily="34" charset="-122"/>
                <a:cs typeface="Unna" pitchFamily="34" charset="-120"/>
              </a:rPr>
              <a:t>"Apa risiko terbesar AI di pemerintahan yang sering diabaikan?"</a:t>
            </a:r>
            <a:endParaRPr lang="en-US" sz="1600" dirty="0"/>
          </a:p>
        </p:txBody>
      </p:sp>
      <p:sp>
        <p:nvSpPr>
          <p:cNvPr id="40" name="Shape 38"/>
          <p:cNvSpPr/>
          <p:nvPr/>
        </p:nvSpPr>
        <p:spPr>
          <a:xfrm>
            <a:off x="6654188" y="3592000"/>
            <a:ext cx="5120000" cy="1168000"/>
          </a:xfrm>
          <a:custGeom>
            <a:avLst/>
            <a:gdLst/>
            <a:ahLst/>
            <a:cxnLst/>
            <a:rect l="l" t="t" r="r" b="b"/>
            <a:pathLst>
              <a:path w="5120000" h="1168000">
                <a:moveTo>
                  <a:pt x="32003" y="0"/>
                </a:moveTo>
                <a:lnTo>
                  <a:pt x="5087997" y="0"/>
                </a:lnTo>
                <a:cubicBezTo>
                  <a:pt x="5105672" y="0"/>
                  <a:pt x="5120000" y="14328"/>
                  <a:pt x="5120000" y="32003"/>
                </a:cubicBezTo>
                <a:lnTo>
                  <a:pt x="5120000" y="1135997"/>
                </a:lnTo>
                <a:cubicBezTo>
                  <a:pt x="5120000" y="1153672"/>
                  <a:pt x="5105672" y="1168000"/>
                  <a:pt x="5087997" y="1168000"/>
                </a:cubicBezTo>
                <a:lnTo>
                  <a:pt x="32003" y="1168000"/>
                </a:lnTo>
                <a:cubicBezTo>
                  <a:pt x="14328" y="1168000"/>
                  <a:pt x="0" y="1153672"/>
                  <a:pt x="0" y="1135997"/>
                </a:cubicBezTo>
                <a:lnTo>
                  <a:pt x="0" y="32003"/>
                </a:lnTo>
                <a:cubicBezTo>
                  <a:pt x="0" y="14340"/>
                  <a:pt x="14340" y="0"/>
                  <a:pt x="32003" y="0"/>
                </a:cubicBezTo>
                <a:close/>
              </a:path>
            </a:pathLst>
          </a:custGeom>
          <a:solidFill>
            <a:srgbClr val="F8F5F2"/>
          </a:solidFill>
          <a:ln/>
        </p:spPr>
      </p:sp>
      <p:sp>
        <p:nvSpPr>
          <p:cNvPr id="41" name="Text 39"/>
          <p:cNvSpPr/>
          <p:nvPr/>
        </p:nvSpPr>
        <p:spPr>
          <a:xfrm>
            <a:off x="6750188" y="3688000"/>
            <a:ext cx="4992000" cy="176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"Bukan technical failure — tapi </a:t>
            </a:r>
            <a:pPr>
              <a:lnSpc>
                <a:spcPct val="110000"/>
              </a:lnSpc>
            </a:pPr>
            <a:r>
              <a:rPr lang="en-US" sz="1008" b="1" dirty="0">
                <a:solidFill>
                  <a:srgbClr val="3D352E"/>
                </a:solidFill>
                <a:latin typeface="MiSans" pitchFamily="34" charset="0"/>
                <a:ea typeface="MiSans" pitchFamily="34" charset="-122"/>
                <a:cs typeface="MiSans" pitchFamily="34" charset="-120"/>
              </a:rPr>
              <a:t>organizational complacency</a:t>
            </a:r>
            <a:pPr>
              <a:lnSpc>
                <a:spcPct val="110000"/>
              </a:lnSpc>
            </a:pPr>
            <a:r>
              <a:rPr lang="en-US" sz="1008" dirty="0">
                <a:solidFill>
                  <a:srgbClr val="3D352E"/>
                </a:solidFill>
                <a:latin typeface="MiSans" pitchFamily="34" charset="0"/>
                <a:ea typeface="MiSans" pitchFamily="34" charset="-122"/>
                <a:cs typeface="MiSans" pitchFamily="34" charset="-120"/>
              </a:rPr>
              <a:t>."</a:t>
            </a:r>
            <a:endParaRPr lang="en-US" sz="1600" dirty="0"/>
          </a:p>
        </p:txBody>
      </p:sp>
      <p:sp>
        <p:nvSpPr>
          <p:cNvPr id="42" name="Text 40"/>
          <p:cNvSpPr/>
          <p:nvPr/>
        </p:nvSpPr>
        <p:spPr>
          <a:xfrm>
            <a:off x="6750188" y="3928000"/>
            <a:ext cx="4992000" cy="352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Risiko terbesar adalah ketika ASN mulai trust AI tanpa question, tanpa understand limitation-nya. Ini create dependency yang dangerous.</a:t>
            </a:r>
            <a:endParaRPr lang="en-US" sz="1600" dirty="0"/>
          </a:p>
        </p:txBody>
      </p:sp>
      <p:sp>
        <p:nvSpPr>
          <p:cNvPr id="43" name="Shape 41"/>
          <p:cNvSpPr/>
          <p:nvPr/>
        </p:nvSpPr>
        <p:spPr>
          <a:xfrm>
            <a:off x="6750188" y="4344000"/>
            <a:ext cx="4928000" cy="320000"/>
          </a:xfrm>
          <a:custGeom>
            <a:avLst/>
            <a:gdLst/>
            <a:ahLst/>
            <a:cxnLst/>
            <a:rect l="l" t="t" r="r" b="b"/>
            <a:pathLst>
              <a:path w="4928000" h="320000">
                <a:moveTo>
                  <a:pt x="32000" y="0"/>
                </a:moveTo>
                <a:lnTo>
                  <a:pt x="4896000" y="0"/>
                </a:lnTo>
                <a:cubicBezTo>
                  <a:pt x="4913673" y="0"/>
                  <a:pt x="4928000" y="14327"/>
                  <a:pt x="4928000" y="32000"/>
                </a:cubicBezTo>
                <a:lnTo>
                  <a:pt x="4928000" y="288000"/>
                </a:lnTo>
                <a:cubicBezTo>
                  <a:pt x="4928000" y="305673"/>
                  <a:pt x="4913673" y="320000"/>
                  <a:pt x="4896000" y="320000"/>
                </a:cubicBezTo>
                <a:lnTo>
                  <a:pt x="32000" y="320000"/>
                </a:lnTo>
                <a:cubicBezTo>
                  <a:pt x="14327" y="320000"/>
                  <a:pt x="0" y="305673"/>
                  <a:pt x="0" y="288000"/>
                </a:cubicBezTo>
                <a:lnTo>
                  <a:pt x="0" y="32000"/>
                </a:lnTo>
                <a:cubicBezTo>
                  <a:pt x="0" y="14339"/>
                  <a:pt x="14339" y="0"/>
                  <a:pt x="32000" y="0"/>
                </a:cubicBezTo>
                <a:close/>
              </a:path>
            </a:pathLst>
          </a:custGeom>
          <a:solidFill>
            <a:srgbClr val="C77D4A">
              <a:alpha val="10196"/>
            </a:srgbClr>
          </a:solidFill>
          <a:ln/>
        </p:spPr>
      </p:sp>
      <p:sp>
        <p:nvSpPr>
          <p:cNvPr id="44" name="Text 42"/>
          <p:cNvSpPr/>
          <p:nvPr/>
        </p:nvSpPr>
        <p:spPr>
          <a:xfrm>
            <a:off x="6814188" y="4408000"/>
            <a:ext cx="4864000" cy="192000"/>
          </a:xfrm>
          <a:prstGeom prst="rect">
            <a:avLst/>
          </a:prstGeom>
          <a:noFill/>
          <a:ln/>
        </p:spPr>
        <p:txBody>
          <a:bodyPr wrap="square" lIns="0" tIns="0" rIns="0" bIns="0" rtlCol="0" anchor="ctr"/>
          <a:lstStyle/>
          <a:p>
            <a:pPr>
              <a:lnSpc>
                <a:spcPct val="130000"/>
              </a:lnSpc>
            </a:pPr>
            <a:r>
              <a:rPr lang="en-US" sz="1008" b="1" dirty="0">
                <a:solidFill>
                  <a:srgbClr val="3D352E"/>
                </a:solidFill>
                <a:latin typeface="MiSans" pitchFamily="34" charset="0"/>
                <a:ea typeface="MiSans" pitchFamily="34" charset="-122"/>
                <a:cs typeface="MiSans" pitchFamily="34" charset="-120"/>
              </a:rPr>
              <a:t>Solution:</a:t>
            </a:r>
            <a:pPr>
              <a:lnSpc>
                <a:spcPct val="130000"/>
              </a:lnSpc>
            </a:pPr>
            <a:r>
              <a:rPr lang="en-US" sz="1008" dirty="0">
                <a:solidFill>
                  <a:srgbClr val="3D352E"/>
                </a:solidFill>
                <a:latin typeface="MiSans" pitchFamily="34" charset="0"/>
                <a:ea typeface="MiSans" pitchFamily="34" charset="-122"/>
                <a:cs typeface="MiSans" pitchFamily="34" charset="-120"/>
              </a:rPr>
              <a:t> AI literacy harus jadi core competency, bukan optional skill.</a:t>
            </a:r>
            <a:endParaRPr lang="en-US" sz="1600" dirty="0"/>
          </a:p>
        </p:txBody>
      </p:sp>
      <p:sp>
        <p:nvSpPr>
          <p:cNvPr id="45" name="Shape 43"/>
          <p:cNvSpPr/>
          <p:nvPr/>
        </p:nvSpPr>
        <p:spPr>
          <a:xfrm>
            <a:off x="320000" y="5224000"/>
            <a:ext cx="11552000" cy="1024000"/>
          </a:xfrm>
          <a:custGeom>
            <a:avLst/>
            <a:gdLst/>
            <a:ahLst/>
            <a:cxnLst/>
            <a:rect l="l" t="t" r="r" b="b"/>
            <a:pathLst>
              <a:path w="11552000" h="1024000">
                <a:moveTo>
                  <a:pt x="64000" y="0"/>
                </a:moveTo>
                <a:lnTo>
                  <a:pt x="11488000" y="0"/>
                </a:lnTo>
                <a:cubicBezTo>
                  <a:pt x="11523346" y="0"/>
                  <a:pt x="11552000" y="28654"/>
                  <a:pt x="11552000" y="64000"/>
                </a:cubicBezTo>
                <a:lnTo>
                  <a:pt x="11552000" y="960000"/>
                </a:lnTo>
                <a:cubicBezTo>
                  <a:pt x="11552000" y="995346"/>
                  <a:pt x="11523346" y="1024000"/>
                  <a:pt x="11488000" y="1024000"/>
                </a:cubicBezTo>
                <a:lnTo>
                  <a:pt x="64000" y="1024000"/>
                </a:lnTo>
                <a:cubicBezTo>
                  <a:pt x="28654" y="1024000"/>
                  <a:pt x="0" y="995346"/>
                  <a:pt x="0" y="960000"/>
                </a:cubicBezTo>
                <a:lnTo>
                  <a:pt x="0" y="64000"/>
                </a:lnTo>
                <a:cubicBezTo>
                  <a:pt x="0" y="28677"/>
                  <a:pt x="28677" y="0"/>
                  <a:pt x="64000" y="0"/>
                </a:cubicBezTo>
                <a:close/>
              </a:path>
            </a:pathLst>
          </a:custGeom>
          <a:solidFill>
            <a:srgbClr val="FFFFFF"/>
          </a:solidFill>
          <a:ln/>
          <a:effectLst>
            <a:outerShdw sx="100000" sy="100000" kx="0" ky="0" algn="bl" rotWithShape="0" blurRad="24000" dist="8000" dir="5400000">
              <a:srgbClr val="000000">
                <a:alpha val="10196"/>
              </a:srgbClr>
            </a:outerShdw>
          </a:effectLst>
        </p:spPr>
      </p:sp>
      <p:sp>
        <p:nvSpPr>
          <p:cNvPr id="46" name="Shape 44"/>
          <p:cNvSpPr/>
          <p:nvPr/>
        </p:nvSpPr>
        <p:spPr>
          <a:xfrm>
            <a:off x="416000" y="5320000"/>
            <a:ext cx="320000" cy="320000"/>
          </a:xfrm>
          <a:custGeom>
            <a:avLst/>
            <a:gdLst/>
            <a:ahLst/>
            <a:cxnLst/>
            <a:rect l="l" t="t" r="r" b="b"/>
            <a:pathLst>
              <a:path w="320000" h="320000">
                <a:moveTo>
                  <a:pt x="160000" y="0"/>
                </a:moveTo>
                <a:lnTo>
                  <a:pt x="160000" y="0"/>
                </a:lnTo>
                <a:cubicBezTo>
                  <a:pt x="248306" y="0"/>
                  <a:pt x="320000" y="71694"/>
                  <a:pt x="320000" y="160000"/>
                </a:cubicBezTo>
                <a:lnTo>
                  <a:pt x="320000" y="160000"/>
                </a:lnTo>
                <a:cubicBezTo>
                  <a:pt x="320000" y="248306"/>
                  <a:pt x="248306" y="320000"/>
                  <a:pt x="160000" y="320000"/>
                </a:cubicBezTo>
                <a:lnTo>
                  <a:pt x="160000" y="320000"/>
                </a:lnTo>
                <a:cubicBezTo>
                  <a:pt x="71694" y="320000"/>
                  <a:pt x="0" y="248306"/>
                  <a:pt x="0" y="160000"/>
                </a:cubicBezTo>
                <a:lnTo>
                  <a:pt x="0" y="160000"/>
                </a:lnTo>
                <a:cubicBezTo>
                  <a:pt x="0" y="71694"/>
                  <a:pt x="71694" y="0"/>
                  <a:pt x="160000" y="0"/>
                </a:cubicBezTo>
                <a:close/>
              </a:path>
            </a:pathLst>
          </a:custGeom>
          <a:solidFill>
            <a:srgbClr val="2A4B43"/>
          </a:solidFill>
          <a:ln/>
        </p:spPr>
      </p:sp>
      <p:sp>
        <p:nvSpPr>
          <p:cNvPr id="47" name="Shape 45"/>
          <p:cNvSpPr/>
          <p:nvPr/>
        </p:nvSpPr>
        <p:spPr>
          <a:xfrm>
            <a:off x="506000" y="5408000"/>
            <a:ext cx="144000" cy="144000"/>
          </a:xfrm>
          <a:custGeom>
            <a:avLst/>
            <a:gdLst/>
            <a:ahLst/>
            <a:cxnLst/>
            <a:rect l="l" t="t" r="r" b="b"/>
            <a:pathLst>
              <a:path w="144000" h="144000">
                <a:moveTo>
                  <a:pt x="18000" y="18000"/>
                </a:moveTo>
                <a:cubicBezTo>
                  <a:pt x="18000" y="13022"/>
                  <a:pt x="13978" y="9000"/>
                  <a:pt x="9000" y="9000"/>
                </a:cubicBezTo>
                <a:cubicBezTo>
                  <a:pt x="4022" y="9000"/>
                  <a:pt x="0" y="13022"/>
                  <a:pt x="0" y="18000"/>
                </a:cubicBezTo>
                <a:lnTo>
                  <a:pt x="0" y="112500"/>
                </a:lnTo>
                <a:cubicBezTo>
                  <a:pt x="0" y="124931"/>
                  <a:pt x="10069" y="135000"/>
                  <a:pt x="22500" y="135000"/>
                </a:cubicBezTo>
                <a:lnTo>
                  <a:pt x="135000" y="135000"/>
                </a:lnTo>
                <a:cubicBezTo>
                  <a:pt x="139978" y="135000"/>
                  <a:pt x="144000" y="130978"/>
                  <a:pt x="144000" y="126000"/>
                </a:cubicBezTo>
                <a:cubicBezTo>
                  <a:pt x="144000" y="121022"/>
                  <a:pt x="139978" y="117000"/>
                  <a:pt x="135000" y="117000"/>
                </a:cubicBezTo>
                <a:lnTo>
                  <a:pt x="22500" y="117000"/>
                </a:lnTo>
                <a:cubicBezTo>
                  <a:pt x="20025" y="117000"/>
                  <a:pt x="18000" y="114975"/>
                  <a:pt x="18000" y="112500"/>
                </a:cubicBezTo>
                <a:lnTo>
                  <a:pt x="18000" y="18000"/>
                </a:lnTo>
                <a:close/>
                <a:moveTo>
                  <a:pt x="132356" y="42356"/>
                </a:moveTo>
                <a:cubicBezTo>
                  <a:pt x="135872" y="38841"/>
                  <a:pt x="135872" y="33131"/>
                  <a:pt x="132356" y="29616"/>
                </a:cubicBezTo>
                <a:cubicBezTo>
                  <a:pt x="128841" y="26100"/>
                  <a:pt x="123131" y="26100"/>
                  <a:pt x="119616" y="29616"/>
                </a:cubicBezTo>
                <a:lnTo>
                  <a:pt x="90000" y="59259"/>
                </a:lnTo>
                <a:lnTo>
                  <a:pt x="73856" y="43144"/>
                </a:lnTo>
                <a:cubicBezTo>
                  <a:pt x="70341" y="39628"/>
                  <a:pt x="64631" y="39628"/>
                  <a:pt x="61116" y="43144"/>
                </a:cubicBezTo>
                <a:lnTo>
                  <a:pt x="34116" y="70144"/>
                </a:lnTo>
                <a:cubicBezTo>
                  <a:pt x="30600" y="73659"/>
                  <a:pt x="30600" y="79369"/>
                  <a:pt x="34116" y="82884"/>
                </a:cubicBezTo>
                <a:cubicBezTo>
                  <a:pt x="37631" y="86400"/>
                  <a:pt x="43341" y="86400"/>
                  <a:pt x="46856" y="82884"/>
                </a:cubicBezTo>
                <a:lnTo>
                  <a:pt x="67500" y="62241"/>
                </a:lnTo>
                <a:lnTo>
                  <a:pt x="83644" y="78384"/>
                </a:lnTo>
                <a:cubicBezTo>
                  <a:pt x="87159" y="81900"/>
                  <a:pt x="92869" y="81900"/>
                  <a:pt x="96384" y="78384"/>
                </a:cubicBezTo>
                <a:lnTo>
                  <a:pt x="132384" y="42384"/>
                </a:lnTo>
                <a:close/>
              </a:path>
            </a:pathLst>
          </a:custGeom>
          <a:solidFill>
            <a:srgbClr val="FFFFFF"/>
          </a:solidFill>
          <a:ln/>
        </p:spPr>
      </p:sp>
      <p:sp>
        <p:nvSpPr>
          <p:cNvPr id="48" name="Text 46"/>
          <p:cNvSpPr/>
          <p:nvPr/>
        </p:nvSpPr>
        <p:spPr>
          <a:xfrm>
            <a:off x="832000" y="5320000"/>
            <a:ext cx="11016000" cy="224000"/>
          </a:xfrm>
          <a:prstGeom prst="rect">
            <a:avLst/>
          </a:prstGeom>
          <a:noFill/>
          <a:ln/>
        </p:spPr>
        <p:txBody>
          <a:bodyPr wrap="square" lIns="0" tIns="0" rIns="0" bIns="0" rtlCol="0" anchor="ctr"/>
          <a:lstStyle/>
          <a:p>
            <a:pPr>
              <a:lnSpc>
                <a:spcPct val="130000"/>
              </a:lnSpc>
            </a:pPr>
            <a:r>
              <a:rPr lang="en-US" sz="1134" b="1" dirty="0">
                <a:solidFill>
                  <a:srgbClr val="2A4B43"/>
                </a:solidFill>
                <a:latin typeface="Unna" pitchFamily="34" charset="0"/>
                <a:ea typeface="Unna" pitchFamily="34" charset="-122"/>
                <a:cs typeface="Unna" pitchFamily="34" charset="-120"/>
              </a:rPr>
              <a:t>"Agentic AI itu hype atau genuine breakthrough?"</a:t>
            </a:r>
            <a:endParaRPr lang="en-US" sz="1600" dirty="0"/>
          </a:p>
        </p:txBody>
      </p:sp>
      <p:sp>
        <p:nvSpPr>
          <p:cNvPr id="49" name="Shape 47"/>
          <p:cNvSpPr/>
          <p:nvPr/>
        </p:nvSpPr>
        <p:spPr>
          <a:xfrm>
            <a:off x="832000" y="5608000"/>
            <a:ext cx="10944000" cy="544000"/>
          </a:xfrm>
          <a:custGeom>
            <a:avLst/>
            <a:gdLst/>
            <a:ahLst/>
            <a:cxnLst/>
            <a:rect l="l" t="t" r="r" b="b"/>
            <a:pathLst>
              <a:path w="10944000" h="544000">
                <a:moveTo>
                  <a:pt x="31998" y="0"/>
                </a:moveTo>
                <a:lnTo>
                  <a:pt x="10912002" y="0"/>
                </a:lnTo>
                <a:cubicBezTo>
                  <a:pt x="10929674" y="0"/>
                  <a:pt x="10944000" y="14326"/>
                  <a:pt x="10944000" y="31998"/>
                </a:cubicBezTo>
                <a:lnTo>
                  <a:pt x="10944000" y="512002"/>
                </a:lnTo>
                <a:cubicBezTo>
                  <a:pt x="10944000" y="529674"/>
                  <a:pt x="10929674" y="544000"/>
                  <a:pt x="10912002" y="544000"/>
                </a:cubicBezTo>
                <a:lnTo>
                  <a:pt x="31998" y="544000"/>
                </a:lnTo>
                <a:cubicBezTo>
                  <a:pt x="14326" y="544000"/>
                  <a:pt x="0" y="529674"/>
                  <a:pt x="0" y="512002"/>
                </a:cubicBezTo>
                <a:lnTo>
                  <a:pt x="0" y="31998"/>
                </a:lnTo>
                <a:cubicBezTo>
                  <a:pt x="0" y="14326"/>
                  <a:pt x="14326" y="0"/>
                  <a:pt x="31998" y="0"/>
                </a:cubicBezTo>
                <a:close/>
              </a:path>
            </a:pathLst>
          </a:custGeom>
          <a:solidFill>
            <a:srgbClr val="F8F5F2"/>
          </a:solidFill>
          <a:ln/>
        </p:spPr>
      </p:sp>
      <p:sp>
        <p:nvSpPr>
          <p:cNvPr id="50" name="Text 48"/>
          <p:cNvSpPr/>
          <p:nvPr/>
        </p:nvSpPr>
        <p:spPr>
          <a:xfrm>
            <a:off x="928000" y="5704000"/>
            <a:ext cx="10816000" cy="352000"/>
          </a:xfrm>
          <a:prstGeom prst="rect">
            <a:avLst/>
          </a:prstGeom>
          <a:noFill/>
          <a:ln/>
        </p:spPr>
        <p:txBody>
          <a:bodyPr wrap="square" lIns="0" tIns="0" rIns="0" bIns="0" rtlCol="0" anchor="ctr"/>
          <a:lstStyle/>
          <a:p>
            <a:pPr>
              <a:lnSpc>
                <a:spcPct val="110000"/>
              </a:lnSpc>
            </a:pPr>
            <a:r>
              <a:rPr lang="en-US" sz="1008" dirty="0">
                <a:solidFill>
                  <a:srgbClr val="3D352E"/>
                </a:solidFill>
                <a:latin typeface="MiSans" pitchFamily="34" charset="0"/>
                <a:ea typeface="MiSans" pitchFamily="34" charset="-122"/>
                <a:cs typeface="MiSans" pitchFamily="34" charset="-120"/>
              </a:rPr>
              <a:t>"Genuine breakthrough — tapi dengan caveat. Agentic AI akan change cara kita think about automation. Tapi adoption di pemerintahan akan slow karena: (1) trust issue, (2) accountability concern, (3) organizational readiness. Hype-nya sekarang terlalu optimistik untuk timeline short-term, tapi terlalu pessimistik untuk long-term potential."</a:t>
            </a:r>
            <a:endParaRPr lang="en-US" sz="1600" dirty="0"/>
          </a:p>
        </p:txBody>
      </p:sp>
    </p:spTree>
  </p:cSld>
  <p:clrMapOvr>
    <a:masterClrMapping/>
  </p:clrMapOvr>
  <p:transition>
    <p:fade/>
    <p:spd val="med"/>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62857" y="362857"/>
            <a:ext cx="11538857" cy="217714"/>
          </a:xfrm>
          <a:prstGeom prst="rect">
            <a:avLst/>
          </a:prstGeom>
          <a:noFill/>
          <a:ln/>
        </p:spPr>
        <p:txBody>
          <a:bodyPr wrap="square" lIns="0" tIns="0" rIns="0" bIns="0" rtlCol="0" anchor="ctr"/>
          <a:lstStyle/>
          <a:p>
            <a:pPr>
              <a:lnSpc>
                <a:spcPct val="120000"/>
              </a:lnSpc>
            </a:pPr>
            <a:r>
              <a:rPr lang="en-US" sz="1143" b="1" spc="114" kern="0" dirty="0">
                <a:solidFill>
                  <a:srgbClr val="C77D4A"/>
                </a:solidFill>
                <a:latin typeface="MiSans" pitchFamily="34" charset="0"/>
                <a:ea typeface="MiSans" pitchFamily="34" charset="-122"/>
                <a:cs typeface="MiSans" pitchFamily="34" charset="-120"/>
              </a:rPr>
              <a:t>06 — PERTANYAAN SULIT</a:t>
            </a:r>
            <a:endParaRPr lang="en-US" sz="1600" dirty="0"/>
          </a:p>
        </p:txBody>
      </p:sp>
      <p:sp>
        <p:nvSpPr>
          <p:cNvPr id="3" name="Text 1"/>
          <p:cNvSpPr/>
          <p:nvPr/>
        </p:nvSpPr>
        <p:spPr>
          <a:xfrm>
            <a:off x="362857" y="653143"/>
            <a:ext cx="11629571" cy="408214"/>
          </a:xfrm>
          <a:prstGeom prst="rect">
            <a:avLst/>
          </a:prstGeom>
          <a:noFill/>
          <a:ln/>
        </p:spPr>
        <p:txBody>
          <a:bodyPr wrap="square" lIns="0" tIns="0" rIns="0" bIns="0" rtlCol="0" anchor="ctr"/>
          <a:lstStyle/>
          <a:p>
            <a:pPr>
              <a:lnSpc>
                <a:spcPct val="100000"/>
              </a:lnSpc>
            </a:pPr>
            <a:r>
              <a:rPr lang="en-US" sz="2571" b="1" dirty="0">
                <a:solidFill>
                  <a:srgbClr val="2A4B43"/>
                </a:solidFill>
                <a:latin typeface="Unna" pitchFamily="34" charset="0"/>
                <a:ea typeface="Unna" pitchFamily="34" charset="-122"/>
                <a:cs typeface="Unna" pitchFamily="34" charset="-120"/>
              </a:rPr>
              <a:t>Pertanyaan Sulit dan Sensitif</a:t>
            </a:r>
            <a:endParaRPr lang="en-US" sz="1600" dirty="0"/>
          </a:p>
        </p:txBody>
      </p:sp>
      <p:sp>
        <p:nvSpPr>
          <p:cNvPr id="4" name="Text 2"/>
          <p:cNvSpPr/>
          <p:nvPr/>
        </p:nvSpPr>
        <p:spPr>
          <a:xfrm>
            <a:off x="362857" y="1133929"/>
            <a:ext cx="11547929" cy="254000"/>
          </a:xfrm>
          <a:prstGeom prst="rect">
            <a:avLst/>
          </a:prstGeom>
          <a:noFill/>
          <a:ln/>
        </p:spPr>
        <p:txBody>
          <a:bodyPr wrap="square" lIns="0" tIns="0" rIns="0" bIns="0" rtlCol="0" anchor="ctr"/>
          <a:lstStyle/>
          <a:p>
            <a:pPr>
              <a:lnSpc>
                <a:spcPct val="130000"/>
              </a:lnSpc>
            </a:pPr>
            <a:r>
              <a:rPr lang="en-US" sz="1286" dirty="0">
                <a:solidFill>
                  <a:srgbClr val="3D352E">
                    <a:alpha val="70000"/>
                  </a:srgbClr>
                </a:solidFill>
                <a:latin typeface="MiSans" pitchFamily="34" charset="0"/>
                <a:ea typeface="MiSans" pitchFamily="34" charset="-122"/>
                <a:cs typeface="MiSans" pitchFamily="34" charset="-120"/>
              </a:rPr>
              <a:t>Tidak menghindar, tidak over-explain, tidak defensive. Jawaban yang straightforward dan honest.</a:t>
            </a:r>
            <a:endParaRPr lang="en-US" sz="1600" dirty="0"/>
          </a:p>
        </p:txBody>
      </p:sp>
      <p:sp>
        <p:nvSpPr>
          <p:cNvPr id="5" name="Shape 3"/>
          <p:cNvSpPr/>
          <p:nvPr/>
        </p:nvSpPr>
        <p:spPr>
          <a:xfrm>
            <a:off x="381000" y="1496786"/>
            <a:ext cx="5660571" cy="2594429"/>
          </a:xfrm>
          <a:custGeom>
            <a:avLst/>
            <a:gdLst/>
            <a:ahLst/>
            <a:cxnLst/>
            <a:rect l="l" t="t" r="r" b="b"/>
            <a:pathLst>
              <a:path w="5660571" h="2594429">
                <a:moveTo>
                  <a:pt x="36286" y="0"/>
                </a:moveTo>
                <a:lnTo>
                  <a:pt x="5588005" y="0"/>
                </a:lnTo>
                <a:cubicBezTo>
                  <a:pt x="5628082" y="0"/>
                  <a:pt x="5660571" y="32489"/>
                  <a:pt x="5660571" y="72566"/>
                </a:cubicBezTo>
                <a:lnTo>
                  <a:pt x="5660571" y="2521862"/>
                </a:lnTo>
                <a:cubicBezTo>
                  <a:pt x="5660571" y="2561940"/>
                  <a:pt x="5628082" y="2594429"/>
                  <a:pt x="5588005" y="2594429"/>
                </a:cubicBezTo>
                <a:lnTo>
                  <a:pt x="36286" y="2594429"/>
                </a:lnTo>
                <a:cubicBezTo>
                  <a:pt x="16246" y="2594429"/>
                  <a:pt x="0" y="2578183"/>
                  <a:pt x="0" y="2558143"/>
                </a:cubicBezTo>
                <a:lnTo>
                  <a:pt x="0" y="36286"/>
                </a:lnTo>
                <a:cubicBezTo>
                  <a:pt x="0" y="16259"/>
                  <a:pt x="16259" y="0"/>
                  <a:pt x="36286" y="0"/>
                </a:cubicBezTo>
                <a:close/>
              </a:path>
            </a:pathLst>
          </a:custGeom>
          <a:solidFill>
            <a:srgbClr val="FFFFFF"/>
          </a:solidFill>
          <a:ln/>
          <a:effectLst>
            <a:outerShdw sx="100000" sy="100000" kx="0" ky="0" algn="bl" rotWithShape="0" blurRad="27214" dist="9071" dir="5400000">
              <a:srgbClr val="000000">
                <a:alpha val="10196"/>
              </a:srgbClr>
            </a:outerShdw>
          </a:effectLst>
        </p:spPr>
      </p:sp>
      <p:sp>
        <p:nvSpPr>
          <p:cNvPr id="6" name="Shape 4"/>
          <p:cNvSpPr/>
          <p:nvPr/>
        </p:nvSpPr>
        <p:spPr>
          <a:xfrm>
            <a:off x="381000" y="1496786"/>
            <a:ext cx="36286" cy="2594429"/>
          </a:xfrm>
          <a:custGeom>
            <a:avLst/>
            <a:gdLst/>
            <a:ahLst/>
            <a:cxnLst/>
            <a:rect l="l" t="t" r="r" b="b"/>
            <a:pathLst>
              <a:path w="36286" h="2594429">
                <a:moveTo>
                  <a:pt x="36286" y="0"/>
                </a:moveTo>
                <a:lnTo>
                  <a:pt x="36286" y="0"/>
                </a:lnTo>
                <a:lnTo>
                  <a:pt x="36286" y="2594429"/>
                </a:lnTo>
                <a:lnTo>
                  <a:pt x="36286" y="2594429"/>
                </a:lnTo>
                <a:cubicBezTo>
                  <a:pt x="16246" y="2594429"/>
                  <a:pt x="0" y="2578183"/>
                  <a:pt x="0" y="2558143"/>
                </a:cubicBezTo>
                <a:lnTo>
                  <a:pt x="0" y="36286"/>
                </a:lnTo>
                <a:cubicBezTo>
                  <a:pt x="0" y="16259"/>
                  <a:pt x="16259" y="0"/>
                  <a:pt x="36286" y="0"/>
                </a:cubicBezTo>
                <a:close/>
              </a:path>
            </a:pathLst>
          </a:custGeom>
          <a:solidFill>
            <a:srgbClr val="C77D4A"/>
          </a:solidFill>
          <a:ln/>
        </p:spPr>
      </p:sp>
      <p:sp>
        <p:nvSpPr>
          <p:cNvPr id="7" name="Shape 5"/>
          <p:cNvSpPr/>
          <p:nvPr/>
        </p:nvSpPr>
        <p:spPr>
          <a:xfrm>
            <a:off x="508000" y="1605643"/>
            <a:ext cx="362857" cy="362857"/>
          </a:xfrm>
          <a:custGeom>
            <a:avLst/>
            <a:gdLst/>
            <a:ahLst/>
            <a:cxnLst/>
            <a:rect l="l" t="t" r="r" b="b"/>
            <a:pathLst>
              <a:path w="362857" h="362857">
                <a:moveTo>
                  <a:pt x="181429" y="0"/>
                </a:moveTo>
                <a:lnTo>
                  <a:pt x="181429" y="0"/>
                </a:lnTo>
                <a:cubicBezTo>
                  <a:pt x="281562" y="0"/>
                  <a:pt x="362857" y="81295"/>
                  <a:pt x="362857" y="181429"/>
                </a:cubicBezTo>
                <a:lnTo>
                  <a:pt x="362857" y="181429"/>
                </a:lnTo>
                <a:cubicBezTo>
                  <a:pt x="362857" y="281562"/>
                  <a:pt x="281562" y="362857"/>
                  <a:pt x="181429" y="362857"/>
                </a:cubicBezTo>
                <a:lnTo>
                  <a:pt x="181429" y="362857"/>
                </a:lnTo>
                <a:cubicBezTo>
                  <a:pt x="81295" y="362857"/>
                  <a:pt x="0" y="281562"/>
                  <a:pt x="0" y="181429"/>
                </a:cubicBezTo>
                <a:lnTo>
                  <a:pt x="0" y="181429"/>
                </a:lnTo>
                <a:cubicBezTo>
                  <a:pt x="0" y="81295"/>
                  <a:pt x="81295" y="0"/>
                  <a:pt x="181429" y="0"/>
                </a:cubicBezTo>
                <a:close/>
              </a:path>
            </a:pathLst>
          </a:custGeom>
          <a:solidFill>
            <a:srgbClr val="C77D4A"/>
          </a:solidFill>
          <a:ln/>
        </p:spPr>
      </p:sp>
      <p:sp>
        <p:nvSpPr>
          <p:cNvPr id="8" name="Text 6"/>
          <p:cNvSpPr/>
          <p:nvPr/>
        </p:nvSpPr>
        <p:spPr>
          <a:xfrm>
            <a:off x="467179" y="1605643"/>
            <a:ext cx="444500" cy="362857"/>
          </a:xfrm>
          <a:prstGeom prst="rect">
            <a:avLst/>
          </a:prstGeom>
          <a:noFill/>
          <a:ln/>
        </p:spPr>
        <p:txBody>
          <a:bodyPr wrap="square" lIns="0" tIns="0" rIns="0" bIns="0" rtlCol="0" anchor="ctr"/>
          <a:lstStyle/>
          <a:p>
            <a:pPr algn="ctr">
              <a:lnSpc>
                <a:spcPct val="130000"/>
              </a:lnSpc>
            </a:pPr>
            <a:r>
              <a:rPr lang="en-US" sz="1286" b="1" dirty="0">
                <a:solidFill>
                  <a:srgbClr val="FFFFFF"/>
                </a:solidFill>
                <a:latin typeface="MiSans" pitchFamily="34" charset="0"/>
                <a:ea typeface="MiSans" pitchFamily="34" charset="-122"/>
                <a:cs typeface="MiSans" pitchFamily="34" charset="-120"/>
              </a:rPr>
              <a:t>Q1</a:t>
            </a:r>
            <a:endParaRPr lang="en-US" sz="1600" dirty="0"/>
          </a:p>
        </p:txBody>
      </p:sp>
      <p:sp>
        <p:nvSpPr>
          <p:cNvPr id="9" name="Text 7"/>
          <p:cNvSpPr/>
          <p:nvPr/>
        </p:nvSpPr>
        <p:spPr>
          <a:xfrm>
            <a:off x="979714" y="1605643"/>
            <a:ext cx="5034643" cy="408214"/>
          </a:xfrm>
          <a:prstGeom prst="rect">
            <a:avLst/>
          </a:prstGeom>
          <a:noFill/>
          <a:ln/>
        </p:spPr>
        <p:txBody>
          <a:bodyPr wrap="square" lIns="0" tIns="0" rIns="0" bIns="0" rtlCol="0" anchor="ctr"/>
          <a:lstStyle/>
          <a:p>
            <a:pPr>
              <a:lnSpc>
                <a:spcPct val="100000"/>
              </a:lnSpc>
            </a:pPr>
            <a:r>
              <a:rPr lang="en-US" sz="1286" b="1" dirty="0">
                <a:solidFill>
                  <a:srgbClr val="2A4B43"/>
                </a:solidFill>
                <a:latin typeface="Unna" pitchFamily="34" charset="0"/>
                <a:ea typeface="Unna" pitchFamily="34" charset="-122"/>
                <a:cs typeface="Unna" pitchFamily="34" charset="-120"/>
              </a:rPr>
              <a:t>"Apakah kamu tidak takut penelitianmu mengkritik institusi tempat kamu bekerja?"</a:t>
            </a:r>
            <a:endParaRPr lang="en-US" sz="1600" dirty="0"/>
          </a:p>
        </p:txBody>
      </p:sp>
      <p:sp>
        <p:nvSpPr>
          <p:cNvPr id="10" name="Shape 8"/>
          <p:cNvSpPr/>
          <p:nvPr/>
        </p:nvSpPr>
        <p:spPr>
          <a:xfrm>
            <a:off x="508000" y="2086429"/>
            <a:ext cx="5424714" cy="1542143"/>
          </a:xfrm>
          <a:custGeom>
            <a:avLst/>
            <a:gdLst/>
            <a:ahLst/>
            <a:cxnLst/>
            <a:rect l="l" t="t" r="r" b="b"/>
            <a:pathLst>
              <a:path w="5424714" h="1542143">
                <a:moveTo>
                  <a:pt x="36287" y="0"/>
                </a:moveTo>
                <a:lnTo>
                  <a:pt x="5388428" y="0"/>
                </a:lnTo>
                <a:cubicBezTo>
                  <a:pt x="5408468" y="0"/>
                  <a:pt x="5424714" y="16246"/>
                  <a:pt x="5424714" y="36287"/>
                </a:cubicBezTo>
                <a:lnTo>
                  <a:pt x="5424714" y="1505856"/>
                </a:lnTo>
                <a:cubicBezTo>
                  <a:pt x="5424714" y="1525897"/>
                  <a:pt x="5408468" y="1542143"/>
                  <a:pt x="5388428" y="1542143"/>
                </a:cubicBezTo>
                <a:lnTo>
                  <a:pt x="36287" y="1542143"/>
                </a:lnTo>
                <a:cubicBezTo>
                  <a:pt x="16246" y="1542143"/>
                  <a:pt x="0" y="1525897"/>
                  <a:pt x="0" y="1505856"/>
                </a:cubicBezTo>
                <a:lnTo>
                  <a:pt x="0" y="36287"/>
                </a:lnTo>
                <a:cubicBezTo>
                  <a:pt x="0" y="16259"/>
                  <a:pt x="16259" y="0"/>
                  <a:pt x="36287" y="0"/>
                </a:cubicBezTo>
                <a:close/>
              </a:path>
            </a:pathLst>
          </a:custGeom>
          <a:solidFill>
            <a:srgbClr val="F8F5F2"/>
          </a:solidFill>
          <a:ln/>
        </p:spPr>
      </p:sp>
      <p:sp>
        <p:nvSpPr>
          <p:cNvPr id="11" name="Text 9"/>
          <p:cNvSpPr/>
          <p:nvPr/>
        </p:nvSpPr>
        <p:spPr>
          <a:xfrm>
            <a:off x="616857" y="2195286"/>
            <a:ext cx="5279571" cy="199571"/>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"Tidak takut — karena tujuannya bukan mengkritik, tapi improve."</a:t>
            </a:r>
            <a:endParaRPr lang="en-US" sz="1600" dirty="0"/>
          </a:p>
        </p:txBody>
      </p:sp>
      <p:sp>
        <p:nvSpPr>
          <p:cNvPr id="12" name="Text 10"/>
          <p:cNvSpPr/>
          <p:nvPr/>
        </p:nvSpPr>
        <p:spPr>
          <a:xfrm>
            <a:off x="616857" y="2467429"/>
            <a:ext cx="5279571" cy="399143"/>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AGIRI adalah diagnostic tool, bukan judgment tool. Hasil rendah bukan berarti "gagal" — tapi berarti "ada ruang untuk improvement."</a:t>
            </a:r>
            <a:endParaRPr lang="en-US" sz="1600" dirty="0"/>
          </a:p>
        </p:txBody>
      </p:sp>
      <p:sp>
        <p:nvSpPr>
          <p:cNvPr id="13" name="Shape 11"/>
          <p:cNvSpPr/>
          <p:nvPr/>
        </p:nvSpPr>
        <p:spPr>
          <a:xfrm>
            <a:off x="616857" y="2939143"/>
            <a:ext cx="5207000" cy="580571"/>
          </a:xfrm>
          <a:custGeom>
            <a:avLst/>
            <a:gdLst/>
            <a:ahLst/>
            <a:cxnLst/>
            <a:rect l="l" t="t" r="r" b="b"/>
            <a:pathLst>
              <a:path w="5207000" h="580571">
                <a:moveTo>
                  <a:pt x="36286" y="0"/>
                </a:moveTo>
                <a:lnTo>
                  <a:pt x="5170714" y="0"/>
                </a:lnTo>
                <a:cubicBezTo>
                  <a:pt x="5190754" y="0"/>
                  <a:pt x="5207000" y="16246"/>
                  <a:pt x="5207000" y="36286"/>
                </a:cubicBezTo>
                <a:lnTo>
                  <a:pt x="5207000" y="544286"/>
                </a:lnTo>
                <a:cubicBezTo>
                  <a:pt x="5207000" y="564326"/>
                  <a:pt x="5190754" y="580571"/>
                  <a:pt x="5170714" y="580571"/>
                </a:cubicBezTo>
                <a:lnTo>
                  <a:pt x="36286" y="580571"/>
                </a:lnTo>
                <a:cubicBezTo>
                  <a:pt x="16246" y="580571"/>
                  <a:pt x="0" y="564326"/>
                  <a:pt x="0" y="544286"/>
                </a:cubicBezTo>
                <a:lnTo>
                  <a:pt x="0" y="36286"/>
                </a:lnTo>
                <a:cubicBezTo>
                  <a:pt x="0" y="16259"/>
                  <a:pt x="16259" y="0"/>
                  <a:pt x="36286" y="0"/>
                </a:cubicBezTo>
                <a:close/>
              </a:path>
            </a:pathLst>
          </a:custGeom>
          <a:solidFill>
            <a:srgbClr val="C77D4A">
              <a:alpha val="10196"/>
            </a:srgbClr>
          </a:solidFill>
          <a:ln/>
        </p:spPr>
      </p:sp>
      <p:sp>
        <p:nvSpPr>
          <p:cNvPr id="14" name="Text 12"/>
          <p:cNvSpPr/>
          <p:nvPr/>
        </p:nvSpPr>
        <p:spPr>
          <a:xfrm>
            <a:off x="689429" y="3011714"/>
            <a:ext cx="5134429" cy="435429"/>
          </a:xfrm>
          <a:prstGeom prst="rect">
            <a:avLst/>
          </a:prstGeom>
          <a:noFill/>
          <a:ln/>
        </p:spPr>
        <p:txBody>
          <a:bodyPr wrap="square" lIns="0" tIns="0" rIns="0" bIns="0" rtlCol="0" anchor="ctr"/>
          <a:lstStyle/>
          <a:p>
            <a:pPr>
              <a:lnSpc>
                <a:spcPct val="120000"/>
              </a:lnSpc>
            </a:pPr>
            <a:r>
              <a:rPr lang="en-US" sz="1143" b="1" dirty="0">
                <a:solidFill>
                  <a:srgbClr val="3D352E"/>
                </a:solidFill>
                <a:latin typeface="MiSans" pitchFamily="34" charset="0"/>
                <a:ea typeface="MiSans" pitchFamily="34" charset="-122"/>
                <a:cs typeface="MiSans" pitchFamily="34" charset="-120"/>
              </a:rPr>
              <a:t>Plus:</a:t>
            </a:r>
            <a:pPr>
              <a:lnSpc>
                <a:spcPct val="120000"/>
              </a:lnSpc>
            </a:pPr>
            <a:r>
              <a:rPr lang="en-US" sz="1143" dirty="0">
                <a:solidFill>
                  <a:srgbClr val="3D352E"/>
                </a:solidFill>
                <a:latin typeface="MiSans" pitchFamily="34" charset="0"/>
                <a:ea typeface="MiSans" pitchFamily="34" charset="-122"/>
                <a:cs typeface="MiSans" pitchFamily="34" charset="-120"/>
              </a:rPr>
              <a:t> Saya sudah diskusikan ini dengan pimpinan sejak awal. Mereka support karena mereka juga mau tahu real situation-nya.</a:t>
            </a:r>
            <a:endParaRPr lang="en-US" sz="1600" dirty="0"/>
          </a:p>
        </p:txBody>
      </p:sp>
      <p:sp>
        <p:nvSpPr>
          <p:cNvPr id="15" name="Shape 13"/>
          <p:cNvSpPr/>
          <p:nvPr/>
        </p:nvSpPr>
        <p:spPr>
          <a:xfrm>
            <a:off x="6168571" y="1496786"/>
            <a:ext cx="5660571" cy="2594429"/>
          </a:xfrm>
          <a:custGeom>
            <a:avLst/>
            <a:gdLst/>
            <a:ahLst/>
            <a:cxnLst/>
            <a:rect l="l" t="t" r="r" b="b"/>
            <a:pathLst>
              <a:path w="5660571" h="2594429">
                <a:moveTo>
                  <a:pt x="36286" y="0"/>
                </a:moveTo>
                <a:lnTo>
                  <a:pt x="5588005" y="0"/>
                </a:lnTo>
                <a:cubicBezTo>
                  <a:pt x="5628082" y="0"/>
                  <a:pt x="5660571" y="32489"/>
                  <a:pt x="5660571" y="72566"/>
                </a:cubicBezTo>
                <a:lnTo>
                  <a:pt x="5660571" y="2521862"/>
                </a:lnTo>
                <a:cubicBezTo>
                  <a:pt x="5660571" y="2561940"/>
                  <a:pt x="5628082" y="2594429"/>
                  <a:pt x="5588005" y="2594429"/>
                </a:cubicBezTo>
                <a:lnTo>
                  <a:pt x="36286" y="2594429"/>
                </a:lnTo>
                <a:cubicBezTo>
                  <a:pt x="16246" y="2594429"/>
                  <a:pt x="0" y="2578183"/>
                  <a:pt x="0" y="2558143"/>
                </a:cubicBezTo>
                <a:lnTo>
                  <a:pt x="0" y="36286"/>
                </a:lnTo>
                <a:cubicBezTo>
                  <a:pt x="0" y="16259"/>
                  <a:pt x="16259" y="0"/>
                  <a:pt x="36286" y="0"/>
                </a:cubicBezTo>
                <a:close/>
              </a:path>
            </a:pathLst>
          </a:custGeom>
          <a:solidFill>
            <a:srgbClr val="FFFFFF"/>
          </a:solidFill>
          <a:ln/>
          <a:effectLst>
            <a:outerShdw sx="100000" sy="100000" kx="0" ky="0" algn="bl" rotWithShape="0" blurRad="27214" dist="9071" dir="5400000">
              <a:srgbClr val="000000">
                <a:alpha val="10196"/>
              </a:srgbClr>
            </a:outerShdw>
          </a:effectLst>
        </p:spPr>
      </p:sp>
      <p:sp>
        <p:nvSpPr>
          <p:cNvPr id="16" name="Shape 14"/>
          <p:cNvSpPr/>
          <p:nvPr/>
        </p:nvSpPr>
        <p:spPr>
          <a:xfrm>
            <a:off x="6168571" y="1496786"/>
            <a:ext cx="36286" cy="2594429"/>
          </a:xfrm>
          <a:custGeom>
            <a:avLst/>
            <a:gdLst/>
            <a:ahLst/>
            <a:cxnLst/>
            <a:rect l="l" t="t" r="r" b="b"/>
            <a:pathLst>
              <a:path w="36286" h="2594429">
                <a:moveTo>
                  <a:pt x="36286" y="0"/>
                </a:moveTo>
                <a:lnTo>
                  <a:pt x="36286" y="0"/>
                </a:lnTo>
                <a:lnTo>
                  <a:pt x="36286" y="2594429"/>
                </a:lnTo>
                <a:lnTo>
                  <a:pt x="36286" y="2594429"/>
                </a:lnTo>
                <a:cubicBezTo>
                  <a:pt x="16246" y="2594429"/>
                  <a:pt x="0" y="2578183"/>
                  <a:pt x="0" y="2558143"/>
                </a:cubicBezTo>
                <a:lnTo>
                  <a:pt x="0" y="36286"/>
                </a:lnTo>
                <a:cubicBezTo>
                  <a:pt x="0" y="16259"/>
                  <a:pt x="16259" y="0"/>
                  <a:pt x="36286" y="0"/>
                </a:cubicBezTo>
                <a:close/>
              </a:path>
            </a:pathLst>
          </a:custGeom>
          <a:solidFill>
            <a:srgbClr val="2A4B43"/>
          </a:solidFill>
          <a:ln/>
        </p:spPr>
      </p:sp>
      <p:sp>
        <p:nvSpPr>
          <p:cNvPr id="17" name="Shape 15"/>
          <p:cNvSpPr/>
          <p:nvPr/>
        </p:nvSpPr>
        <p:spPr>
          <a:xfrm>
            <a:off x="6295571" y="1605643"/>
            <a:ext cx="362857" cy="362857"/>
          </a:xfrm>
          <a:custGeom>
            <a:avLst/>
            <a:gdLst/>
            <a:ahLst/>
            <a:cxnLst/>
            <a:rect l="l" t="t" r="r" b="b"/>
            <a:pathLst>
              <a:path w="362857" h="362857">
                <a:moveTo>
                  <a:pt x="181429" y="0"/>
                </a:moveTo>
                <a:lnTo>
                  <a:pt x="181429" y="0"/>
                </a:lnTo>
                <a:cubicBezTo>
                  <a:pt x="281562" y="0"/>
                  <a:pt x="362857" y="81295"/>
                  <a:pt x="362857" y="181429"/>
                </a:cubicBezTo>
                <a:lnTo>
                  <a:pt x="362857" y="181429"/>
                </a:lnTo>
                <a:cubicBezTo>
                  <a:pt x="362857" y="281562"/>
                  <a:pt x="281562" y="362857"/>
                  <a:pt x="181429" y="362857"/>
                </a:cubicBezTo>
                <a:lnTo>
                  <a:pt x="181429" y="362857"/>
                </a:lnTo>
                <a:cubicBezTo>
                  <a:pt x="81295" y="362857"/>
                  <a:pt x="0" y="281562"/>
                  <a:pt x="0" y="181429"/>
                </a:cubicBezTo>
                <a:lnTo>
                  <a:pt x="0" y="181429"/>
                </a:lnTo>
                <a:cubicBezTo>
                  <a:pt x="0" y="81295"/>
                  <a:pt x="81295" y="0"/>
                  <a:pt x="181429" y="0"/>
                </a:cubicBezTo>
                <a:close/>
              </a:path>
            </a:pathLst>
          </a:custGeom>
          <a:solidFill>
            <a:srgbClr val="2A4B43"/>
          </a:solidFill>
          <a:ln/>
        </p:spPr>
      </p:sp>
      <p:sp>
        <p:nvSpPr>
          <p:cNvPr id="18" name="Text 16"/>
          <p:cNvSpPr/>
          <p:nvPr/>
        </p:nvSpPr>
        <p:spPr>
          <a:xfrm>
            <a:off x="6254750" y="1605643"/>
            <a:ext cx="444500" cy="362857"/>
          </a:xfrm>
          <a:prstGeom prst="rect">
            <a:avLst/>
          </a:prstGeom>
          <a:noFill/>
          <a:ln/>
        </p:spPr>
        <p:txBody>
          <a:bodyPr wrap="square" lIns="0" tIns="0" rIns="0" bIns="0" rtlCol="0" anchor="ctr"/>
          <a:lstStyle/>
          <a:p>
            <a:pPr algn="ctr">
              <a:lnSpc>
                <a:spcPct val="130000"/>
              </a:lnSpc>
            </a:pPr>
            <a:r>
              <a:rPr lang="en-US" sz="1286" b="1" dirty="0">
                <a:solidFill>
                  <a:srgbClr val="FFFFFF"/>
                </a:solidFill>
                <a:latin typeface="MiSans" pitchFamily="34" charset="0"/>
                <a:ea typeface="MiSans" pitchFamily="34" charset="-122"/>
                <a:cs typeface="MiSans" pitchFamily="34" charset="-120"/>
              </a:rPr>
              <a:t>Q2</a:t>
            </a:r>
            <a:endParaRPr lang="en-US" sz="1600" dirty="0"/>
          </a:p>
        </p:txBody>
      </p:sp>
      <p:sp>
        <p:nvSpPr>
          <p:cNvPr id="19" name="Text 17"/>
          <p:cNvSpPr/>
          <p:nvPr/>
        </p:nvSpPr>
        <p:spPr>
          <a:xfrm>
            <a:off x="6767286" y="1605643"/>
            <a:ext cx="4835071" cy="208643"/>
          </a:xfrm>
          <a:prstGeom prst="rect">
            <a:avLst/>
          </a:prstGeom>
          <a:noFill/>
          <a:ln/>
        </p:spPr>
        <p:txBody>
          <a:bodyPr wrap="square" lIns="0" tIns="0" rIns="0" bIns="0" rtlCol="0" anchor="ctr"/>
          <a:lstStyle/>
          <a:p>
            <a:pPr>
              <a:lnSpc>
                <a:spcPct val="100000"/>
              </a:lnSpc>
            </a:pPr>
            <a:r>
              <a:rPr lang="en-US" sz="1286" b="1" dirty="0">
                <a:solidFill>
                  <a:srgbClr val="2A4B43"/>
                </a:solidFill>
                <a:latin typeface="Unna" pitchFamily="34" charset="0"/>
                <a:ea typeface="Unna" pitchFamily="34" charset="-122"/>
                <a:cs typeface="Unna" pitchFamily="34" charset="-120"/>
              </a:rPr>
              <a:t>"Kalau dapat beasiswa luar negeri, apakah itu bukan bentuk brain drain?"</a:t>
            </a:r>
            <a:endParaRPr lang="en-US" sz="1600" dirty="0"/>
          </a:p>
        </p:txBody>
      </p:sp>
      <p:sp>
        <p:nvSpPr>
          <p:cNvPr id="20" name="Shape 18"/>
          <p:cNvSpPr/>
          <p:nvPr/>
        </p:nvSpPr>
        <p:spPr>
          <a:xfrm>
            <a:off x="6295571" y="2041071"/>
            <a:ext cx="5424714" cy="1941286"/>
          </a:xfrm>
          <a:custGeom>
            <a:avLst/>
            <a:gdLst/>
            <a:ahLst/>
            <a:cxnLst/>
            <a:rect l="l" t="t" r="r" b="b"/>
            <a:pathLst>
              <a:path w="5424714" h="1941286">
                <a:moveTo>
                  <a:pt x="36283" y="0"/>
                </a:moveTo>
                <a:lnTo>
                  <a:pt x="5388432" y="0"/>
                </a:lnTo>
                <a:cubicBezTo>
                  <a:pt x="5408470" y="0"/>
                  <a:pt x="5424714" y="16244"/>
                  <a:pt x="5424714" y="36283"/>
                </a:cubicBezTo>
                <a:lnTo>
                  <a:pt x="5424714" y="1905003"/>
                </a:lnTo>
                <a:cubicBezTo>
                  <a:pt x="5424714" y="1925041"/>
                  <a:pt x="5408470" y="1941286"/>
                  <a:pt x="5388432" y="1941286"/>
                </a:cubicBezTo>
                <a:lnTo>
                  <a:pt x="36283" y="1941286"/>
                </a:lnTo>
                <a:cubicBezTo>
                  <a:pt x="16244" y="1941286"/>
                  <a:pt x="0" y="1925041"/>
                  <a:pt x="0" y="1905003"/>
                </a:cubicBezTo>
                <a:lnTo>
                  <a:pt x="0" y="36283"/>
                </a:lnTo>
                <a:cubicBezTo>
                  <a:pt x="0" y="16258"/>
                  <a:pt x="16258" y="0"/>
                  <a:pt x="36283" y="0"/>
                </a:cubicBezTo>
                <a:close/>
              </a:path>
            </a:pathLst>
          </a:custGeom>
          <a:solidFill>
            <a:srgbClr val="F8F5F2"/>
          </a:solidFill>
          <a:ln/>
        </p:spPr>
      </p:sp>
      <p:sp>
        <p:nvSpPr>
          <p:cNvPr id="21" name="Text 19"/>
          <p:cNvSpPr/>
          <p:nvPr/>
        </p:nvSpPr>
        <p:spPr>
          <a:xfrm>
            <a:off x="6404429" y="2149929"/>
            <a:ext cx="5279571" cy="399143"/>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"Brain drain terjadi kalau orang tidak kembali. Saya berkomitmen untuk kembali — dan ada mekanisme untuk ensure itu."</a:t>
            </a:r>
            <a:endParaRPr lang="en-US" sz="1600" dirty="0"/>
          </a:p>
        </p:txBody>
      </p:sp>
      <p:sp>
        <p:nvSpPr>
          <p:cNvPr id="22" name="Text 20"/>
          <p:cNvSpPr/>
          <p:nvPr/>
        </p:nvSpPr>
        <p:spPr>
          <a:xfrm>
            <a:off x="6404429" y="2621643"/>
            <a:ext cx="5279571" cy="598714"/>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Tapi lebih dari itu: </a:t>
            </a:r>
            <a:pPr>
              <a:lnSpc>
                <a:spcPct val="110000"/>
              </a:lnSpc>
            </a:pPr>
            <a:r>
              <a:rPr lang="en-US" sz="1143" b="1" dirty="0">
                <a:solidFill>
                  <a:srgbClr val="3D352E"/>
                </a:solidFill>
                <a:latin typeface="MiSans" pitchFamily="34" charset="0"/>
                <a:ea typeface="MiSans" pitchFamily="34" charset="-122"/>
                <a:cs typeface="MiSans" pitchFamily="34" charset="-120"/>
              </a:rPr>
              <a:t>brain circulation</a:t>
            </a:r>
            <a:pPr>
              <a:lnSpc>
                <a:spcPct val="110000"/>
              </a:lnSpc>
            </a:pPr>
            <a:r>
              <a:rPr lang="en-US" sz="1143" dirty="0">
                <a:solidFill>
                  <a:srgbClr val="3D352E"/>
                </a:solidFill>
                <a:latin typeface="MiSans" pitchFamily="34" charset="0"/>
                <a:ea typeface="MiSans" pitchFamily="34" charset="-122"/>
                <a:cs typeface="MiSans" pitchFamily="34" charset="-120"/>
              </a:rPr>
              <a:t> itu penting. Indonesia butuh orang yang punya exposure ke ecosystem global, yang bisa jadi bridge antara best practices internasional dan konteks lokal.</a:t>
            </a:r>
            <a:endParaRPr lang="en-US" sz="1600" dirty="0"/>
          </a:p>
        </p:txBody>
      </p:sp>
      <p:sp>
        <p:nvSpPr>
          <p:cNvPr id="23" name="Shape 21"/>
          <p:cNvSpPr/>
          <p:nvPr/>
        </p:nvSpPr>
        <p:spPr>
          <a:xfrm>
            <a:off x="6404429" y="3292929"/>
            <a:ext cx="5207000" cy="580571"/>
          </a:xfrm>
          <a:custGeom>
            <a:avLst/>
            <a:gdLst/>
            <a:ahLst/>
            <a:cxnLst/>
            <a:rect l="l" t="t" r="r" b="b"/>
            <a:pathLst>
              <a:path w="5207000" h="580571">
                <a:moveTo>
                  <a:pt x="36286" y="0"/>
                </a:moveTo>
                <a:lnTo>
                  <a:pt x="5170714" y="0"/>
                </a:lnTo>
                <a:cubicBezTo>
                  <a:pt x="5190754" y="0"/>
                  <a:pt x="5207000" y="16246"/>
                  <a:pt x="5207000" y="36286"/>
                </a:cubicBezTo>
                <a:lnTo>
                  <a:pt x="5207000" y="544286"/>
                </a:lnTo>
                <a:cubicBezTo>
                  <a:pt x="5207000" y="564326"/>
                  <a:pt x="5190754" y="580571"/>
                  <a:pt x="5170714" y="580571"/>
                </a:cubicBezTo>
                <a:lnTo>
                  <a:pt x="36286" y="580571"/>
                </a:lnTo>
                <a:cubicBezTo>
                  <a:pt x="16246" y="580571"/>
                  <a:pt x="0" y="564326"/>
                  <a:pt x="0" y="544286"/>
                </a:cubicBezTo>
                <a:lnTo>
                  <a:pt x="0" y="36286"/>
                </a:lnTo>
                <a:cubicBezTo>
                  <a:pt x="0" y="16259"/>
                  <a:pt x="16259" y="0"/>
                  <a:pt x="36286" y="0"/>
                </a:cubicBezTo>
                <a:close/>
              </a:path>
            </a:pathLst>
          </a:custGeom>
          <a:solidFill>
            <a:srgbClr val="2A4B43">
              <a:alpha val="10196"/>
            </a:srgbClr>
          </a:solidFill>
          <a:ln/>
        </p:spPr>
      </p:sp>
      <p:sp>
        <p:nvSpPr>
          <p:cNvPr id="24" name="Text 22"/>
          <p:cNvSpPr/>
          <p:nvPr/>
        </p:nvSpPr>
        <p:spPr>
          <a:xfrm>
            <a:off x="6477000" y="3365500"/>
            <a:ext cx="5134429" cy="435429"/>
          </a:xfrm>
          <a:prstGeom prst="rect">
            <a:avLst/>
          </a:prstGeom>
          <a:noFill/>
          <a:ln/>
        </p:spPr>
        <p:txBody>
          <a:bodyPr wrap="square" lIns="0" tIns="0" rIns="0" bIns="0" rtlCol="0" anchor="ctr"/>
          <a:lstStyle/>
          <a:p>
            <a:pPr>
              <a:lnSpc>
                <a:spcPct val="120000"/>
              </a:lnSpc>
            </a:pPr>
            <a:r>
              <a:rPr lang="en-US" sz="1143" b="1" dirty="0">
                <a:solidFill>
                  <a:srgbClr val="3D352E"/>
                </a:solidFill>
                <a:latin typeface="MiSans" pitchFamily="34" charset="0"/>
                <a:ea typeface="MiSans" pitchFamily="34" charset="-122"/>
                <a:cs typeface="MiSans" pitchFamily="34" charset="-120"/>
              </a:rPr>
              <a:t>Key:</a:t>
            </a:r>
            <a:pPr>
              <a:lnSpc>
                <a:spcPct val="120000"/>
              </a:lnSpc>
            </a:pPr>
            <a:r>
              <a:rPr lang="en-US" sz="1143" dirty="0">
                <a:solidFill>
                  <a:srgbClr val="3D352E"/>
                </a:solidFill>
                <a:latin typeface="MiSans" pitchFamily="34" charset="0"/>
                <a:ea typeface="MiSans" pitchFamily="34" charset="-122"/>
                <a:cs typeface="MiSans" pitchFamily="34" charset="-120"/>
              </a:rPr>
              <a:t> Yang perlu dikhawatirkan bukan orang yang pergi belajar — tapi orang yang tidak pernah expose ke perspektif lain.</a:t>
            </a:r>
            <a:endParaRPr lang="en-US" sz="1600" dirty="0"/>
          </a:p>
        </p:txBody>
      </p:sp>
      <p:sp>
        <p:nvSpPr>
          <p:cNvPr id="25" name="Shape 23"/>
          <p:cNvSpPr/>
          <p:nvPr/>
        </p:nvSpPr>
        <p:spPr>
          <a:xfrm>
            <a:off x="381000" y="4200071"/>
            <a:ext cx="5660571" cy="2612571"/>
          </a:xfrm>
          <a:custGeom>
            <a:avLst/>
            <a:gdLst/>
            <a:ahLst/>
            <a:cxnLst/>
            <a:rect l="l" t="t" r="r" b="b"/>
            <a:pathLst>
              <a:path w="5660571" h="2612571">
                <a:moveTo>
                  <a:pt x="36286" y="0"/>
                </a:moveTo>
                <a:lnTo>
                  <a:pt x="5587994" y="0"/>
                </a:lnTo>
                <a:cubicBezTo>
                  <a:pt x="5628077" y="0"/>
                  <a:pt x="5660571" y="32494"/>
                  <a:pt x="5660571" y="72577"/>
                </a:cubicBezTo>
                <a:lnTo>
                  <a:pt x="5660571" y="2539994"/>
                </a:lnTo>
                <a:cubicBezTo>
                  <a:pt x="5660571" y="2580077"/>
                  <a:pt x="5628077" y="2612571"/>
                  <a:pt x="5587994" y="2612571"/>
                </a:cubicBezTo>
                <a:lnTo>
                  <a:pt x="36286" y="2612571"/>
                </a:lnTo>
                <a:cubicBezTo>
                  <a:pt x="16246" y="2612571"/>
                  <a:pt x="0" y="2596326"/>
                  <a:pt x="0" y="2576286"/>
                </a:cubicBezTo>
                <a:lnTo>
                  <a:pt x="0" y="36286"/>
                </a:lnTo>
                <a:cubicBezTo>
                  <a:pt x="0" y="16259"/>
                  <a:pt x="16259" y="0"/>
                  <a:pt x="36286" y="0"/>
                </a:cubicBezTo>
                <a:close/>
              </a:path>
            </a:pathLst>
          </a:custGeom>
          <a:solidFill>
            <a:srgbClr val="FFFFFF"/>
          </a:solidFill>
          <a:ln/>
          <a:effectLst>
            <a:outerShdw sx="100000" sy="100000" kx="0" ky="0" algn="bl" rotWithShape="0" blurRad="27214" dist="9071" dir="5400000">
              <a:srgbClr val="000000">
                <a:alpha val="10196"/>
              </a:srgbClr>
            </a:outerShdw>
          </a:effectLst>
        </p:spPr>
      </p:sp>
      <p:sp>
        <p:nvSpPr>
          <p:cNvPr id="26" name="Shape 24"/>
          <p:cNvSpPr/>
          <p:nvPr/>
        </p:nvSpPr>
        <p:spPr>
          <a:xfrm>
            <a:off x="381000" y="4200071"/>
            <a:ext cx="36286" cy="2612571"/>
          </a:xfrm>
          <a:custGeom>
            <a:avLst/>
            <a:gdLst/>
            <a:ahLst/>
            <a:cxnLst/>
            <a:rect l="l" t="t" r="r" b="b"/>
            <a:pathLst>
              <a:path w="36286" h="2612571">
                <a:moveTo>
                  <a:pt x="36286" y="0"/>
                </a:moveTo>
                <a:lnTo>
                  <a:pt x="36286" y="0"/>
                </a:lnTo>
                <a:lnTo>
                  <a:pt x="36286" y="2612571"/>
                </a:lnTo>
                <a:lnTo>
                  <a:pt x="36286" y="2612571"/>
                </a:lnTo>
                <a:cubicBezTo>
                  <a:pt x="16246" y="2612571"/>
                  <a:pt x="0" y="2596326"/>
                  <a:pt x="0" y="2576286"/>
                </a:cubicBezTo>
                <a:lnTo>
                  <a:pt x="0" y="36286"/>
                </a:lnTo>
                <a:cubicBezTo>
                  <a:pt x="0" y="16259"/>
                  <a:pt x="16259" y="0"/>
                  <a:pt x="36286" y="0"/>
                </a:cubicBezTo>
                <a:close/>
              </a:path>
            </a:pathLst>
          </a:custGeom>
          <a:solidFill>
            <a:srgbClr val="A99F96"/>
          </a:solidFill>
          <a:ln/>
        </p:spPr>
      </p:sp>
      <p:sp>
        <p:nvSpPr>
          <p:cNvPr id="27" name="Shape 25"/>
          <p:cNvSpPr/>
          <p:nvPr/>
        </p:nvSpPr>
        <p:spPr>
          <a:xfrm>
            <a:off x="508000" y="4308929"/>
            <a:ext cx="362857" cy="362857"/>
          </a:xfrm>
          <a:custGeom>
            <a:avLst/>
            <a:gdLst/>
            <a:ahLst/>
            <a:cxnLst/>
            <a:rect l="l" t="t" r="r" b="b"/>
            <a:pathLst>
              <a:path w="362857" h="362857">
                <a:moveTo>
                  <a:pt x="181429" y="0"/>
                </a:moveTo>
                <a:lnTo>
                  <a:pt x="181429" y="0"/>
                </a:lnTo>
                <a:cubicBezTo>
                  <a:pt x="281562" y="0"/>
                  <a:pt x="362857" y="81295"/>
                  <a:pt x="362857" y="181429"/>
                </a:cubicBezTo>
                <a:lnTo>
                  <a:pt x="362857" y="181429"/>
                </a:lnTo>
                <a:cubicBezTo>
                  <a:pt x="362857" y="281562"/>
                  <a:pt x="281562" y="362857"/>
                  <a:pt x="181429" y="362857"/>
                </a:cubicBezTo>
                <a:lnTo>
                  <a:pt x="181429" y="362857"/>
                </a:lnTo>
                <a:cubicBezTo>
                  <a:pt x="81295" y="362857"/>
                  <a:pt x="0" y="281562"/>
                  <a:pt x="0" y="181429"/>
                </a:cubicBezTo>
                <a:lnTo>
                  <a:pt x="0" y="181429"/>
                </a:lnTo>
                <a:cubicBezTo>
                  <a:pt x="0" y="81295"/>
                  <a:pt x="81295" y="0"/>
                  <a:pt x="181429" y="0"/>
                </a:cubicBezTo>
                <a:close/>
              </a:path>
            </a:pathLst>
          </a:custGeom>
          <a:solidFill>
            <a:srgbClr val="A99F96"/>
          </a:solidFill>
          <a:ln/>
        </p:spPr>
      </p:sp>
      <p:sp>
        <p:nvSpPr>
          <p:cNvPr id="28" name="Text 26"/>
          <p:cNvSpPr/>
          <p:nvPr/>
        </p:nvSpPr>
        <p:spPr>
          <a:xfrm>
            <a:off x="467179" y="4308929"/>
            <a:ext cx="444500" cy="362857"/>
          </a:xfrm>
          <a:prstGeom prst="rect">
            <a:avLst/>
          </a:prstGeom>
          <a:noFill/>
          <a:ln/>
        </p:spPr>
        <p:txBody>
          <a:bodyPr wrap="square" lIns="0" tIns="0" rIns="0" bIns="0" rtlCol="0" anchor="ctr"/>
          <a:lstStyle/>
          <a:p>
            <a:pPr algn="ctr">
              <a:lnSpc>
                <a:spcPct val="130000"/>
              </a:lnSpc>
            </a:pPr>
            <a:r>
              <a:rPr lang="en-US" sz="1286" b="1" dirty="0">
                <a:solidFill>
                  <a:srgbClr val="FFFFFF"/>
                </a:solidFill>
                <a:latin typeface="MiSans" pitchFamily="34" charset="0"/>
                <a:ea typeface="MiSans" pitchFamily="34" charset="-122"/>
                <a:cs typeface="MiSans" pitchFamily="34" charset="-120"/>
              </a:rPr>
              <a:t>Q3</a:t>
            </a:r>
            <a:endParaRPr lang="en-US" sz="1600" dirty="0"/>
          </a:p>
        </p:txBody>
      </p:sp>
      <p:sp>
        <p:nvSpPr>
          <p:cNvPr id="29" name="Text 27"/>
          <p:cNvSpPr/>
          <p:nvPr/>
        </p:nvSpPr>
        <p:spPr>
          <a:xfrm>
            <a:off x="979714" y="4308929"/>
            <a:ext cx="3374571" cy="208643"/>
          </a:xfrm>
          <a:prstGeom prst="rect">
            <a:avLst/>
          </a:prstGeom>
          <a:noFill/>
          <a:ln/>
        </p:spPr>
        <p:txBody>
          <a:bodyPr wrap="square" lIns="0" tIns="0" rIns="0" bIns="0" rtlCol="0" anchor="ctr"/>
          <a:lstStyle/>
          <a:p>
            <a:pPr>
              <a:lnSpc>
                <a:spcPct val="100000"/>
              </a:lnSpc>
            </a:pPr>
            <a:r>
              <a:rPr lang="en-US" sz="1286" b="1" dirty="0">
                <a:solidFill>
                  <a:srgbClr val="2A4B43"/>
                </a:solidFill>
                <a:latin typeface="Unna" pitchFamily="34" charset="0"/>
                <a:ea typeface="Unna" pitchFamily="34" charset="-122"/>
                <a:cs typeface="Unna" pitchFamily="34" charset="-120"/>
              </a:rPr>
              <a:t>"DNO profitable — kenapa masih butuh beasiswa?"</a:t>
            </a:r>
            <a:endParaRPr lang="en-US" sz="1600" dirty="0"/>
          </a:p>
        </p:txBody>
      </p:sp>
      <p:sp>
        <p:nvSpPr>
          <p:cNvPr id="30" name="Shape 28"/>
          <p:cNvSpPr/>
          <p:nvPr/>
        </p:nvSpPr>
        <p:spPr>
          <a:xfrm>
            <a:off x="508000" y="4744357"/>
            <a:ext cx="5424714" cy="1741714"/>
          </a:xfrm>
          <a:custGeom>
            <a:avLst/>
            <a:gdLst/>
            <a:ahLst/>
            <a:cxnLst/>
            <a:rect l="l" t="t" r="r" b="b"/>
            <a:pathLst>
              <a:path w="5424714" h="1741714">
                <a:moveTo>
                  <a:pt x="36280" y="0"/>
                </a:moveTo>
                <a:lnTo>
                  <a:pt x="5388434" y="0"/>
                </a:lnTo>
                <a:cubicBezTo>
                  <a:pt x="5408471" y="0"/>
                  <a:pt x="5424714" y="16243"/>
                  <a:pt x="5424714" y="36280"/>
                </a:cubicBezTo>
                <a:lnTo>
                  <a:pt x="5424714" y="1705434"/>
                </a:lnTo>
                <a:cubicBezTo>
                  <a:pt x="5424714" y="1725471"/>
                  <a:pt x="5408471" y="1741714"/>
                  <a:pt x="5388434" y="1741714"/>
                </a:cubicBezTo>
                <a:lnTo>
                  <a:pt x="36280" y="1741714"/>
                </a:lnTo>
                <a:cubicBezTo>
                  <a:pt x="16243" y="1741714"/>
                  <a:pt x="0" y="1725471"/>
                  <a:pt x="0" y="1705434"/>
                </a:cubicBezTo>
                <a:lnTo>
                  <a:pt x="0" y="36280"/>
                </a:lnTo>
                <a:cubicBezTo>
                  <a:pt x="0" y="16256"/>
                  <a:pt x="16256" y="0"/>
                  <a:pt x="36280" y="0"/>
                </a:cubicBezTo>
                <a:close/>
              </a:path>
            </a:pathLst>
          </a:custGeom>
          <a:solidFill>
            <a:srgbClr val="F8F5F2"/>
          </a:solidFill>
          <a:ln/>
        </p:spPr>
      </p:sp>
      <p:sp>
        <p:nvSpPr>
          <p:cNvPr id="31" name="Text 29"/>
          <p:cNvSpPr/>
          <p:nvPr/>
        </p:nvSpPr>
        <p:spPr>
          <a:xfrm>
            <a:off x="616857" y="4853214"/>
            <a:ext cx="5279571" cy="199571"/>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"DNO profitable, tapi profit-nya tidak cukup untuk fund PhD."</a:t>
            </a:r>
            <a:endParaRPr lang="en-US" sz="1600" dirty="0"/>
          </a:p>
        </p:txBody>
      </p:sp>
      <p:sp>
        <p:nvSpPr>
          <p:cNvPr id="32" name="Text 30"/>
          <p:cNvSpPr/>
          <p:nvPr/>
        </p:nvSpPr>
        <p:spPr>
          <a:xfrm>
            <a:off x="616857" y="5125357"/>
            <a:ext cx="5279571" cy="598714"/>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PhD di US atau Australia bisa $50-80k per tahun. DNO profit-nya tidak sebesar itu — dan saya tidak mau sacrifice sustainability DNO untuk personal goal.</a:t>
            </a:r>
            <a:endParaRPr lang="en-US" sz="1600" dirty="0"/>
          </a:p>
        </p:txBody>
      </p:sp>
      <p:sp>
        <p:nvSpPr>
          <p:cNvPr id="33" name="Shape 31"/>
          <p:cNvSpPr/>
          <p:nvPr/>
        </p:nvSpPr>
        <p:spPr>
          <a:xfrm>
            <a:off x="616857" y="5796643"/>
            <a:ext cx="5207000" cy="580571"/>
          </a:xfrm>
          <a:custGeom>
            <a:avLst/>
            <a:gdLst/>
            <a:ahLst/>
            <a:cxnLst/>
            <a:rect l="l" t="t" r="r" b="b"/>
            <a:pathLst>
              <a:path w="5207000" h="580571">
                <a:moveTo>
                  <a:pt x="36286" y="0"/>
                </a:moveTo>
                <a:lnTo>
                  <a:pt x="5170714" y="0"/>
                </a:lnTo>
                <a:cubicBezTo>
                  <a:pt x="5190754" y="0"/>
                  <a:pt x="5207000" y="16246"/>
                  <a:pt x="5207000" y="36286"/>
                </a:cubicBezTo>
                <a:lnTo>
                  <a:pt x="5207000" y="544286"/>
                </a:lnTo>
                <a:cubicBezTo>
                  <a:pt x="5207000" y="564326"/>
                  <a:pt x="5190754" y="580571"/>
                  <a:pt x="5170714" y="580571"/>
                </a:cubicBezTo>
                <a:lnTo>
                  <a:pt x="36286" y="580571"/>
                </a:lnTo>
                <a:cubicBezTo>
                  <a:pt x="16246" y="580571"/>
                  <a:pt x="0" y="564326"/>
                  <a:pt x="0" y="544286"/>
                </a:cubicBezTo>
                <a:lnTo>
                  <a:pt x="0" y="36286"/>
                </a:lnTo>
                <a:cubicBezTo>
                  <a:pt x="0" y="16259"/>
                  <a:pt x="16259" y="0"/>
                  <a:pt x="36286" y="0"/>
                </a:cubicBezTo>
                <a:close/>
              </a:path>
            </a:pathLst>
          </a:custGeom>
          <a:solidFill>
            <a:srgbClr val="A99F96">
              <a:alpha val="10196"/>
            </a:srgbClr>
          </a:solidFill>
          <a:ln/>
        </p:spPr>
      </p:sp>
      <p:sp>
        <p:nvSpPr>
          <p:cNvPr id="34" name="Text 32"/>
          <p:cNvSpPr/>
          <p:nvPr/>
        </p:nvSpPr>
        <p:spPr>
          <a:xfrm>
            <a:off x="689429" y="5869214"/>
            <a:ext cx="5134429" cy="435429"/>
          </a:xfrm>
          <a:prstGeom prst="rect">
            <a:avLst/>
          </a:prstGeom>
          <a:noFill/>
          <a:ln/>
        </p:spPr>
        <p:txBody>
          <a:bodyPr wrap="square" lIns="0" tIns="0" rIns="0" bIns="0" rtlCol="0" anchor="ctr"/>
          <a:lstStyle/>
          <a:p>
            <a:pPr>
              <a:lnSpc>
                <a:spcPct val="120000"/>
              </a:lnSpc>
            </a:pPr>
            <a:r>
              <a:rPr lang="en-US" sz="1143" b="1" dirty="0">
                <a:solidFill>
                  <a:srgbClr val="3D352E"/>
                </a:solidFill>
                <a:latin typeface="MiSans" pitchFamily="34" charset="0"/>
                <a:ea typeface="MiSans" pitchFamily="34" charset="-122"/>
                <a:cs typeface="MiSans" pitchFamily="34" charset="-120"/>
              </a:rPr>
              <a:t>Plus:</a:t>
            </a:r>
            <a:pPr>
              <a:lnSpc>
                <a:spcPct val="120000"/>
              </a:lnSpc>
            </a:pPr>
            <a:r>
              <a:rPr lang="en-US" sz="1143" dirty="0">
                <a:solidFill>
                  <a:srgbClr val="3D352E"/>
                </a:solidFill>
                <a:latin typeface="MiSans" pitchFamily="34" charset="0"/>
                <a:ea typeface="MiSans" pitchFamily="34" charset="-122"/>
                <a:cs typeface="MiSans" pitchFamily="34" charset="-120"/>
              </a:rPr>
              <a:t> Beasiswa juga kasih access ke network, mentorship, dan resources yang tidak bisa dibeli dengan uang.</a:t>
            </a:r>
            <a:endParaRPr lang="en-US" sz="1600" dirty="0"/>
          </a:p>
        </p:txBody>
      </p:sp>
      <p:sp>
        <p:nvSpPr>
          <p:cNvPr id="35" name="Shape 33"/>
          <p:cNvSpPr/>
          <p:nvPr/>
        </p:nvSpPr>
        <p:spPr>
          <a:xfrm>
            <a:off x="6168571" y="4200071"/>
            <a:ext cx="5660571" cy="2612571"/>
          </a:xfrm>
          <a:custGeom>
            <a:avLst/>
            <a:gdLst/>
            <a:ahLst/>
            <a:cxnLst/>
            <a:rect l="l" t="t" r="r" b="b"/>
            <a:pathLst>
              <a:path w="5660571" h="2612571">
                <a:moveTo>
                  <a:pt x="36286" y="0"/>
                </a:moveTo>
                <a:lnTo>
                  <a:pt x="5587994" y="0"/>
                </a:lnTo>
                <a:cubicBezTo>
                  <a:pt x="5628077" y="0"/>
                  <a:pt x="5660571" y="32494"/>
                  <a:pt x="5660571" y="72577"/>
                </a:cubicBezTo>
                <a:lnTo>
                  <a:pt x="5660571" y="2539994"/>
                </a:lnTo>
                <a:cubicBezTo>
                  <a:pt x="5660571" y="2580077"/>
                  <a:pt x="5628077" y="2612571"/>
                  <a:pt x="5587994" y="2612571"/>
                </a:cubicBezTo>
                <a:lnTo>
                  <a:pt x="36286" y="2612571"/>
                </a:lnTo>
                <a:cubicBezTo>
                  <a:pt x="16246" y="2612571"/>
                  <a:pt x="0" y="2596326"/>
                  <a:pt x="0" y="2576286"/>
                </a:cubicBezTo>
                <a:lnTo>
                  <a:pt x="0" y="36286"/>
                </a:lnTo>
                <a:cubicBezTo>
                  <a:pt x="0" y="16259"/>
                  <a:pt x="16259" y="0"/>
                  <a:pt x="36286" y="0"/>
                </a:cubicBezTo>
                <a:close/>
              </a:path>
            </a:pathLst>
          </a:custGeom>
          <a:solidFill>
            <a:srgbClr val="FFFFFF"/>
          </a:solidFill>
          <a:ln/>
          <a:effectLst>
            <a:outerShdw sx="100000" sy="100000" kx="0" ky="0" algn="bl" rotWithShape="0" blurRad="27214" dist="9071" dir="5400000">
              <a:srgbClr val="000000">
                <a:alpha val="10196"/>
              </a:srgbClr>
            </a:outerShdw>
          </a:effectLst>
        </p:spPr>
      </p:sp>
      <p:sp>
        <p:nvSpPr>
          <p:cNvPr id="36" name="Shape 34"/>
          <p:cNvSpPr/>
          <p:nvPr/>
        </p:nvSpPr>
        <p:spPr>
          <a:xfrm>
            <a:off x="6168571" y="4200071"/>
            <a:ext cx="36286" cy="2612571"/>
          </a:xfrm>
          <a:custGeom>
            <a:avLst/>
            <a:gdLst/>
            <a:ahLst/>
            <a:cxnLst/>
            <a:rect l="l" t="t" r="r" b="b"/>
            <a:pathLst>
              <a:path w="36286" h="2612571">
                <a:moveTo>
                  <a:pt x="36286" y="0"/>
                </a:moveTo>
                <a:lnTo>
                  <a:pt x="36286" y="0"/>
                </a:lnTo>
                <a:lnTo>
                  <a:pt x="36286" y="2612571"/>
                </a:lnTo>
                <a:lnTo>
                  <a:pt x="36286" y="2612571"/>
                </a:lnTo>
                <a:cubicBezTo>
                  <a:pt x="16246" y="2612571"/>
                  <a:pt x="0" y="2596326"/>
                  <a:pt x="0" y="2576286"/>
                </a:cubicBezTo>
                <a:lnTo>
                  <a:pt x="0" y="36286"/>
                </a:lnTo>
                <a:cubicBezTo>
                  <a:pt x="0" y="16259"/>
                  <a:pt x="16259" y="0"/>
                  <a:pt x="36286" y="0"/>
                </a:cubicBezTo>
                <a:close/>
              </a:path>
            </a:pathLst>
          </a:custGeom>
          <a:solidFill>
            <a:srgbClr val="C77D4A"/>
          </a:solidFill>
          <a:ln/>
        </p:spPr>
      </p:sp>
      <p:sp>
        <p:nvSpPr>
          <p:cNvPr id="37" name="Shape 35"/>
          <p:cNvSpPr/>
          <p:nvPr/>
        </p:nvSpPr>
        <p:spPr>
          <a:xfrm>
            <a:off x="6295571" y="4308929"/>
            <a:ext cx="362857" cy="362857"/>
          </a:xfrm>
          <a:custGeom>
            <a:avLst/>
            <a:gdLst/>
            <a:ahLst/>
            <a:cxnLst/>
            <a:rect l="l" t="t" r="r" b="b"/>
            <a:pathLst>
              <a:path w="362857" h="362857">
                <a:moveTo>
                  <a:pt x="181429" y="0"/>
                </a:moveTo>
                <a:lnTo>
                  <a:pt x="181429" y="0"/>
                </a:lnTo>
                <a:cubicBezTo>
                  <a:pt x="281562" y="0"/>
                  <a:pt x="362857" y="81295"/>
                  <a:pt x="362857" y="181429"/>
                </a:cubicBezTo>
                <a:lnTo>
                  <a:pt x="362857" y="181429"/>
                </a:lnTo>
                <a:cubicBezTo>
                  <a:pt x="362857" y="281562"/>
                  <a:pt x="281562" y="362857"/>
                  <a:pt x="181429" y="362857"/>
                </a:cubicBezTo>
                <a:lnTo>
                  <a:pt x="181429" y="362857"/>
                </a:lnTo>
                <a:cubicBezTo>
                  <a:pt x="81295" y="362857"/>
                  <a:pt x="0" y="281562"/>
                  <a:pt x="0" y="181429"/>
                </a:cubicBezTo>
                <a:lnTo>
                  <a:pt x="0" y="181429"/>
                </a:lnTo>
                <a:cubicBezTo>
                  <a:pt x="0" y="81295"/>
                  <a:pt x="81295" y="0"/>
                  <a:pt x="181429" y="0"/>
                </a:cubicBezTo>
                <a:close/>
              </a:path>
            </a:pathLst>
          </a:custGeom>
          <a:solidFill>
            <a:srgbClr val="C77D4A"/>
          </a:solidFill>
          <a:ln/>
        </p:spPr>
      </p:sp>
      <p:sp>
        <p:nvSpPr>
          <p:cNvPr id="38" name="Text 36"/>
          <p:cNvSpPr/>
          <p:nvPr/>
        </p:nvSpPr>
        <p:spPr>
          <a:xfrm>
            <a:off x="6254750" y="4308929"/>
            <a:ext cx="444500" cy="362857"/>
          </a:xfrm>
          <a:prstGeom prst="rect">
            <a:avLst/>
          </a:prstGeom>
          <a:noFill/>
          <a:ln/>
        </p:spPr>
        <p:txBody>
          <a:bodyPr wrap="square" lIns="0" tIns="0" rIns="0" bIns="0" rtlCol="0" anchor="ctr"/>
          <a:lstStyle/>
          <a:p>
            <a:pPr algn="ctr">
              <a:lnSpc>
                <a:spcPct val="130000"/>
              </a:lnSpc>
            </a:pPr>
            <a:r>
              <a:rPr lang="en-US" sz="1286" b="1" dirty="0">
                <a:solidFill>
                  <a:srgbClr val="FFFFFF"/>
                </a:solidFill>
                <a:latin typeface="MiSans" pitchFamily="34" charset="0"/>
                <a:ea typeface="MiSans" pitchFamily="34" charset="-122"/>
                <a:cs typeface="MiSans" pitchFamily="34" charset="-120"/>
              </a:rPr>
              <a:t>Q4</a:t>
            </a:r>
            <a:endParaRPr lang="en-US" sz="1600" dirty="0"/>
          </a:p>
        </p:txBody>
      </p:sp>
      <p:sp>
        <p:nvSpPr>
          <p:cNvPr id="39" name="Text 37"/>
          <p:cNvSpPr/>
          <p:nvPr/>
        </p:nvSpPr>
        <p:spPr>
          <a:xfrm>
            <a:off x="6767286" y="4308929"/>
            <a:ext cx="4345214" cy="208643"/>
          </a:xfrm>
          <a:prstGeom prst="rect">
            <a:avLst/>
          </a:prstGeom>
          <a:noFill/>
          <a:ln/>
        </p:spPr>
        <p:txBody>
          <a:bodyPr wrap="square" lIns="0" tIns="0" rIns="0" bIns="0" rtlCol="0" anchor="ctr"/>
          <a:lstStyle/>
          <a:p>
            <a:pPr>
              <a:lnSpc>
                <a:spcPct val="100000"/>
              </a:lnSpc>
            </a:pPr>
            <a:r>
              <a:rPr lang="en-US" sz="1286" b="1" dirty="0">
                <a:solidFill>
                  <a:srgbClr val="2A4B43"/>
                </a:solidFill>
                <a:latin typeface="Unna" pitchFamily="34" charset="0"/>
                <a:ea typeface="Unna" pitchFamily="34" charset="-122"/>
                <a:cs typeface="Unna" pitchFamily="34" charset="-120"/>
              </a:rPr>
              <a:t>"Crypto/DeFi — itu tidak bertentangan dengan nilai sebagai ASN?"</a:t>
            </a:r>
            <a:endParaRPr lang="en-US" sz="1600" dirty="0"/>
          </a:p>
        </p:txBody>
      </p:sp>
      <p:sp>
        <p:nvSpPr>
          <p:cNvPr id="40" name="Shape 38"/>
          <p:cNvSpPr/>
          <p:nvPr/>
        </p:nvSpPr>
        <p:spPr>
          <a:xfrm>
            <a:off x="6295571" y="4744357"/>
            <a:ext cx="5424714" cy="1959429"/>
          </a:xfrm>
          <a:custGeom>
            <a:avLst/>
            <a:gdLst/>
            <a:ahLst/>
            <a:cxnLst/>
            <a:rect l="l" t="t" r="r" b="b"/>
            <a:pathLst>
              <a:path w="5424714" h="1959429">
                <a:moveTo>
                  <a:pt x="36289" y="0"/>
                </a:moveTo>
                <a:lnTo>
                  <a:pt x="5388426" y="0"/>
                </a:lnTo>
                <a:cubicBezTo>
                  <a:pt x="5408467" y="0"/>
                  <a:pt x="5424714" y="16247"/>
                  <a:pt x="5424714" y="36289"/>
                </a:cubicBezTo>
                <a:lnTo>
                  <a:pt x="5424714" y="1923140"/>
                </a:lnTo>
                <a:cubicBezTo>
                  <a:pt x="5424714" y="1943182"/>
                  <a:pt x="5408467" y="1959429"/>
                  <a:pt x="5388426" y="1959429"/>
                </a:cubicBezTo>
                <a:lnTo>
                  <a:pt x="36289" y="1959429"/>
                </a:lnTo>
                <a:cubicBezTo>
                  <a:pt x="16247" y="1959429"/>
                  <a:pt x="0" y="1943182"/>
                  <a:pt x="0" y="1923140"/>
                </a:cubicBezTo>
                <a:lnTo>
                  <a:pt x="0" y="36289"/>
                </a:lnTo>
                <a:cubicBezTo>
                  <a:pt x="0" y="16260"/>
                  <a:pt x="16260" y="0"/>
                  <a:pt x="36289" y="0"/>
                </a:cubicBezTo>
                <a:close/>
              </a:path>
            </a:pathLst>
          </a:custGeom>
          <a:solidFill>
            <a:srgbClr val="F8F5F2"/>
          </a:solidFill>
          <a:ln/>
        </p:spPr>
      </p:sp>
      <p:sp>
        <p:nvSpPr>
          <p:cNvPr id="41" name="Text 39"/>
          <p:cNvSpPr/>
          <p:nvPr/>
        </p:nvSpPr>
        <p:spPr>
          <a:xfrm>
            <a:off x="6404429" y="4853214"/>
            <a:ext cx="5279571" cy="199571"/>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"Saya tidak melihatnya sebagai bertentangan — asalkan dengan caveat."</a:t>
            </a:r>
            <a:endParaRPr lang="en-US" sz="1600" dirty="0"/>
          </a:p>
        </p:txBody>
      </p:sp>
      <p:sp>
        <p:nvSpPr>
          <p:cNvPr id="42" name="Text 40"/>
          <p:cNvSpPr/>
          <p:nvPr/>
        </p:nvSpPr>
        <p:spPr>
          <a:xfrm>
            <a:off x="6404429" y="5125357"/>
            <a:ext cx="5279571" cy="598714"/>
          </a:xfrm>
          <a:prstGeom prst="rect">
            <a:avLst/>
          </a:prstGeom>
          <a:noFill/>
          <a:ln/>
        </p:spPr>
        <p:txBody>
          <a:bodyPr wrap="square" lIns="0" tIns="0" rIns="0" bIns="0" rtlCol="0" anchor="ctr"/>
          <a:lstStyle/>
          <a:p>
            <a:pPr>
              <a:lnSpc>
                <a:spcPct val="110000"/>
              </a:lnSpc>
            </a:pPr>
            <a:r>
              <a:rPr lang="en-US" sz="1143" dirty="0">
                <a:solidFill>
                  <a:srgbClr val="3D352E"/>
                </a:solidFill>
                <a:latin typeface="MiSans" pitchFamily="34" charset="0"/>
                <a:ea typeface="MiSans" pitchFamily="34" charset="-122"/>
                <a:cs typeface="MiSans" pitchFamily="34" charset="-120"/>
              </a:rPr>
              <a:t>Saya tidak trade crypto, tidak promote speculative investment, dan tidak gunakan position untuk personal gain. DNO adalah product company, bukan investment platform.</a:t>
            </a:r>
            <a:endParaRPr lang="en-US" sz="1600" dirty="0"/>
          </a:p>
        </p:txBody>
      </p:sp>
      <p:sp>
        <p:nvSpPr>
          <p:cNvPr id="43" name="Shape 41"/>
          <p:cNvSpPr/>
          <p:nvPr/>
        </p:nvSpPr>
        <p:spPr>
          <a:xfrm>
            <a:off x="6404429" y="5796643"/>
            <a:ext cx="5207000" cy="798286"/>
          </a:xfrm>
          <a:custGeom>
            <a:avLst/>
            <a:gdLst/>
            <a:ahLst/>
            <a:cxnLst/>
            <a:rect l="l" t="t" r="r" b="b"/>
            <a:pathLst>
              <a:path w="5207000" h="798286">
                <a:moveTo>
                  <a:pt x="36282" y="0"/>
                </a:moveTo>
                <a:lnTo>
                  <a:pt x="5170718" y="0"/>
                </a:lnTo>
                <a:cubicBezTo>
                  <a:pt x="5190756" y="0"/>
                  <a:pt x="5207000" y="16244"/>
                  <a:pt x="5207000" y="36282"/>
                </a:cubicBezTo>
                <a:lnTo>
                  <a:pt x="5207000" y="762004"/>
                </a:lnTo>
                <a:cubicBezTo>
                  <a:pt x="5207000" y="782042"/>
                  <a:pt x="5190756" y="798286"/>
                  <a:pt x="5170718" y="798286"/>
                </a:cubicBezTo>
                <a:lnTo>
                  <a:pt x="36282" y="798286"/>
                </a:lnTo>
                <a:cubicBezTo>
                  <a:pt x="16244" y="798286"/>
                  <a:pt x="0" y="782042"/>
                  <a:pt x="0" y="762004"/>
                </a:cubicBezTo>
                <a:lnTo>
                  <a:pt x="0" y="36282"/>
                </a:lnTo>
                <a:cubicBezTo>
                  <a:pt x="0" y="16257"/>
                  <a:pt x="16257" y="0"/>
                  <a:pt x="36282" y="0"/>
                </a:cubicBezTo>
                <a:close/>
              </a:path>
            </a:pathLst>
          </a:custGeom>
          <a:solidFill>
            <a:srgbClr val="C77D4A">
              <a:alpha val="10196"/>
            </a:srgbClr>
          </a:solidFill>
          <a:ln/>
        </p:spPr>
      </p:sp>
      <p:sp>
        <p:nvSpPr>
          <p:cNvPr id="44" name="Text 42"/>
          <p:cNvSpPr/>
          <p:nvPr/>
        </p:nvSpPr>
        <p:spPr>
          <a:xfrm>
            <a:off x="6477000" y="5869214"/>
            <a:ext cx="5134429" cy="653143"/>
          </a:xfrm>
          <a:prstGeom prst="rect">
            <a:avLst/>
          </a:prstGeom>
          <a:noFill/>
          <a:ln/>
        </p:spPr>
        <p:txBody>
          <a:bodyPr wrap="square" lIns="0" tIns="0" rIns="0" bIns="0" rtlCol="0" anchor="ctr"/>
          <a:lstStyle/>
          <a:p>
            <a:pPr>
              <a:lnSpc>
                <a:spcPct val="120000"/>
              </a:lnSpc>
            </a:pPr>
            <a:r>
              <a:rPr lang="en-US" sz="1143" b="1" dirty="0">
                <a:solidFill>
                  <a:srgbClr val="3D352E"/>
                </a:solidFill>
                <a:latin typeface="MiSans" pitchFamily="34" charset="0"/>
                <a:ea typeface="MiSans" pitchFamily="34" charset="-122"/>
                <a:cs typeface="MiSans" pitchFamily="34" charset="-120"/>
              </a:rPr>
              <a:t>Key:</a:t>
            </a:r>
            <a:pPr>
              <a:lnSpc>
                <a:spcPct val="120000"/>
              </a:lnSpc>
            </a:pPr>
            <a:r>
              <a:rPr lang="en-US" sz="1143" dirty="0">
                <a:solidFill>
                  <a:srgbClr val="3D352E"/>
                </a:solidFill>
                <a:latin typeface="MiSans" pitchFamily="34" charset="0"/>
                <a:ea typeface="MiSans" pitchFamily="34" charset="-122"/>
                <a:cs typeface="MiSans" pitchFamily="34" charset="-120"/>
              </a:rPr>
              <a:t> Technology-nya adalah tool — yang penting adalah bagaimana digunakan. Saya fokus di use case yang legitimate: cross-border payment, financial inclusion, dan transparency.</a:t>
            </a:r>
            <a:endParaRPr lang="en-US" sz="1600" dirty="0"/>
          </a:p>
        </p:txBody>
      </p:sp>
    </p:spTree>
  </p:cSld>
  <p:clrMapOvr>
    <a:masterClrMapping/>
  </p:clrMapOvr>
  <p:transition>
    <p:fade/>
    <p:spd val="med"/>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5F2"/>
        </a:solidFill>
      </p:bgPr>
    </p:bg>
    <p:spTree>
      <p:nvGrpSpPr>
        <p:cNvPr id="1" name=""/>
        <p:cNvGrpSpPr/>
        <p:nvPr/>
      </p:nvGrpSpPr>
      <p:grpSpPr>
        <a:xfrm>
          <a:off x="0" y="0"/>
          <a:ext cx="0" cy="0"/>
          <a:chOff x="0" y="0"/>
          <a:chExt cx="0" cy="0"/>
        </a:xfrm>
      </p:grpSpPr>
      <p:sp>
        <p:nvSpPr>
          <p:cNvPr id="2" name="Text 0"/>
          <p:cNvSpPr/>
          <p:nvPr/>
        </p:nvSpPr>
        <p:spPr>
          <a:xfrm>
            <a:off x="346856" y="346856"/>
            <a:ext cx="11567659" cy="208114"/>
          </a:xfrm>
          <a:prstGeom prst="rect">
            <a:avLst/>
          </a:prstGeom>
          <a:noFill/>
          <a:ln/>
        </p:spPr>
        <p:txBody>
          <a:bodyPr wrap="square" lIns="0" tIns="0" rIns="0" bIns="0" rtlCol="0" anchor="ctr"/>
          <a:lstStyle/>
          <a:p>
            <a:pPr>
              <a:lnSpc>
                <a:spcPct val="130000"/>
              </a:lnSpc>
            </a:pPr>
            <a:r>
              <a:rPr lang="en-US" sz="1092" b="1" spc="109" kern="0" dirty="0">
                <a:solidFill>
                  <a:srgbClr val="C77D4A"/>
                </a:solidFill>
                <a:latin typeface="MiSans" pitchFamily="34" charset="0"/>
                <a:ea typeface="MiSans" pitchFamily="34" charset="-122"/>
                <a:cs typeface="MiSans" pitchFamily="34" charset="-120"/>
              </a:rPr>
              <a:t>07 — INTELLECTUAL HONESTY</a:t>
            </a:r>
            <a:endParaRPr lang="en-US" sz="1600" dirty="0"/>
          </a:p>
        </p:txBody>
      </p:sp>
      <p:sp>
        <p:nvSpPr>
          <p:cNvPr id="3" name="Text 1"/>
          <p:cNvSpPr/>
          <p:nvPr/>
        </p:nvSpPr>
        <p:spPr>
          <a:xfrm>
            <a:off x="346856" y="624341"/>
            <a:ext cx="11654373" cy="390213"/>
          </a:xfrm>
          <a:prstGeom prst="rect">
            <a:avLst/>
          </a:prstGeom>
          <a:noFill/>
          <a:ln/>
        </p:spPr>
        <p:txBody>
          <a:bodyPr wrap="square" lIns="0" tIns="0" rIns="0" bIns="0" rtlCol="0" anchor="ctr"/>
          <a:lstStyle/>
          <a:p>
            <a:pPr>
              <a:lnSpc>
                <a:spcPct val="100000"/>
              </a:lnSpc>
            </a:pPr>
            <a:r>
              <a:rPr lang="en-US" sz="2458" b="1" dirty="0">
                <a:solidFill>
                  <a:srgbClr val="2A4B43"/>
                </a:solidFill>
                <a:latin typeface="Unna" pitchFamily="34" charset="0"/>
                <a:ea typeface="Unna" pitchFamily="34" charset="-122"/>
                <a:cs typeface="Unna" pitchFamily="34" charset="-120"/>
              </a:rPr>
              <a:t>Pertanyaan yang Belum Punya Jawaban</a:t>
            </a:r>
            <a:endParaRPr lang="en-US" sz="1600" dirty="0"/>
          </a:p>
        </p:txBody>
      </p:sp>
      <p:sp>
        <p:nvSpPr>
          <p:cNvPr id="4" name="Text 2"/>
          <p:cNvSpPr/>
          <p:nvPr/>
        </p:nvSpPr>
        <p:spPr>
          <a:xfrm>
            <a:off x="346856" y="1083926"/>
            <a:ext cx="11576330" cy="242799"/>
          </a:xfrm>
          <a:prstGeom prst="rect">
            <a:avLst/>
          </a:prstGeom>
          <a:noFill/>
          <a:ln/>
        </p:spPr>
        <p:txBody>
          <a:bodyPr wrap="square" lIns="0" tIns="0" rIns="0" bIns="0" rtlCol="0" anchor="ctr"/>
          <a:lstStyle/>
          <a:p>
            <a:pPr>
              <a:lnSpc>
                <a:spcPct val="130000"/>
              </a:lnSpc>
            </a:pPr>
            <a:r>
              <a:rPr lang="en-US" sz="1229" dirty="0">
                <a:solidFill>
                  <a:srgbClr val="3D352E">
                    <a:alpha val="70000"/>
                  </a:srgbClr>
                </a:solidFill>
                <a:latin typeface="MiSans" pitchFamily="34" charset="0"/>
                <a:ea typeface="MiSans" pitchFamily="34" charset="-122"/>
                <a:cs typeface="MiSans" pitchFamily="34" charset="-120"/>
              </a:rPr>
              <a:t>Bagian yang paling honest dan justru paling powerful. Cara bilang "saya belum tahu" dengan intellectual honesty.</a:t>
            </a:r>
            <a:endParaRPr lang="en-US" sz="1600" dirty="0"/>
          </a:p>
        </p:txBody>
      </p:sp>
      <p:sp>
        <p:nvSpPr>
          <p:cNvPr id="5" name="Shape 3"/>
          <p:cNvSpPr/>
          <p:nvPr/>
        </p:nvSpPr>
        <p:spPr>
          <a:xfrm>
            <a:off x="346856" y="1430782"/>
            <a:ext cx="11498287" cy="1768967"/>
          </a:xfrm>
          <a:custGeom>
            <a:avLst/>
            <a:gdLst/>
            <a:ahLst/>
            <a:cxnLst/>
            <a:rect l="l" t="t" r="r" b="b"/>
            <a:pathLst>
              <a:path w="11498287" h="1768967">
                <a:moveTo>
                  <a:pt x="69379" y="0"/>
                </a:moveTo>
                <a:lnTo>
                  <a:pt x="11428908" y="0"/>
                </a:lnTo>
                <a:cubicBezTo>
                  <a:pt x="11467225" y="0"/>
                  <a:pt x="11498287" y="31062"/>
                  <a:pt x="11498287" y="69379"/>
                </a:cubicBezTo>
                <a:lnTo>
                  <a:pt x="11498287" y="1699588"/>
                </a:lnTo>
                <a:cubicBezTo>
                  <a:pt x="11498287" y="1737905"/>
                  <a:pt x="11467225" y="1768967"/>
                  <a:pt x="11428908" y="1768967"/>
                </a:cubicBezTo>
                <a:lnTo>
                  <a:pt x="69379" y="1768967"/>
                </a:lnTo>
                <a:cubicBezTo>
                  <a:pt x="31088" y="1768967"/>
                  <a:pt x="0" y="1737880"/>
                  <a:pt x="0" y="1699588"/>
                </a:cubicBezTo>
                <a:lnTo>
                  <a:pt x="0" y="69379"/>
                </a:lnTo>
                <a:cubicBezTo>
                  <a:pt x="0" y="31062"/>
                  <a:pt x="31062" y="0"/>
                  <a:pt x="69379" y="0"/>
                </a:cubicBezTo>
                <a:close/>
              </a:path>
            </a:pathLst>
          </a:custGeom>
          <a:solidFill>
            <a:srgbClr val="FFFFFF"/>
          </a:solidFill>
          <a:ln/>
          <a:effectLst>
            <a:outerShdw sx="100000" sy="100000" kx="0" ky="0" algn="bl" rotWithShape="0" blurRad="26014" dist="8671" dir="5400000">
              <a:srgbClr val="000000">
                <a:alpha val="10196"/>
              </a:srgbClr>
            </a:outerShdw>
          </a:effectLst>
        </p:spPr>
      </p:sp>
      <p:sp>
        <p:nvSpPr>
          <p:cNvPr id="6" name="Shape 4"/>
          <p:cNvSpPr/>
          <p:nvPr/>
        </p:nvSpPr>
        <p:spPr>
          <a:xfrm>
            <a:off x="450913" y="1534839"/>
            <a:ext cx="416228" cy="416228"/>
          </a:xfrm>
          <a:custGeom>
            <a:avLst/>
            <a:gdLst/>
            <a:ahLst/>
            <a:cxnLst/>
            <a:rect l="l" t="t" r="r" b="b"/>
            <a:pathLst>
              <a:path w="416228" h="416228">
                <a:moveTo>
                  <a:pt x="208114" y="0"/>
                </a:moveTo>
                <a:lnTo>
                  <a:pt x="208114" y="0"/>
                </a:lnTo>
                <a:cubicBezTo>
                  <a:pt x="322975" y="0"/>
                  <a:pt x="416228" y="93253"/>
                  <a:pt x="416228" y="208114"/>
                </a:cubicBezTo>
                <a:lnTo>
                  <a:pt x="416228" y="208114"/>
                </a:lnTo>
                <a:cubicBezTo>
                  <a:pt x="416228" y="322975"/>
                  <a:pt x="322975" y="416228"/>
                  <a:pt x="208114" y="416228"/>
                </a:cubicBezTo>
                <a:lnTo>
                  <a:pt x="208114" y="416228"/>
                </a:lnTo>
                <a:cubicBezTo>
                  <a:pt x="93253" y="416228"/>
                  <a:pt x="0" y="322975"/>
                  <a:pt x="0" y="208114"/>
                </a:cubicBezTo>
                <a:lnTo>
                  <a:pt x="0" y="208114"/>
                </a:lnTo>
                <a:cubicBezTo>
                  <a:pt x="0" y="93253"/>
                  <a:pt x="93253" y="0"/>
                  <a:pt x="208114" y="0"/>
                </a:cubicBezTo>
                <a:close/>
              </a:path>
            </a:pathLst>
          </a:custGeom>
          <a:solidFill>
            <a:srgbClr val="2A4B43"/>
          </a:solidFill>
          <a:ln/>
        </p:spPr>
      </p:sp>
      <p:sp>
        <p:nvSpPr>
          <p:cNvPr id="7" name="Shape 5"/>
          <p:cNvSpPr/>
          <p:nvPr/>
        </p:nvSpPr>
        <p:spPr>
          <a:xfrm>
            <a:off x="572313" y="1656239"/>
            <a:ext cx="173428" cy="173428"/>
          </a:xfrm>
          <a:custGeom>
            <a:avLst/>
            <a:gdLst/>
            <a:ahLst/>
            <a:cxnLst/>
            <a:rect l="l" t="t" r="r" b="b"/>
            <a:pathLst>
              <a:path w="173428" h="173428">
                <a:moveTo>
                  <a:pt x="86714" y="173428"/>
                </a:moveTo>
                <a:cubicBezTo>
                  <a:pt x="134573" y="173428"/>
                  <a:pt x="173428" y="134573"/>
                  <a:pt x="173428" y="86714"/>
                </a:cubicBezTo>
                <a:cubicBezTo>
                  <a:pt x="173428" y="38855"/>
                  <a:pt x="134573" y="0"/>
                  <a:pt x="86714" y="0"/>
                </a:cubicBezTo>
                <a:cubicBezTo>
                  <a:pt x="38855" y="0"/>
                  <a:pt x="0" y="38855"/>
                  <a:pt x="0" y="86714"/>
                </a:cubicBezTo>
                <a:cubicBezTo>
                  <a:pt x="0" y="134573"/>
                  <a:pt x="38855" y="173428"/>
                  <a:pt x="86714" y="173428"/>
                </a:cubicBezTo>
                <a:close/>
                <a:moveTo>
                  <a:pt x="86714" y="59616"/>
                </a:moveTo>
                <a:cubicBezTo>
                  <a:pt x="80719" y="59616"/>
                  <a:pt x="75875" y="64460"/>
                  <a:pt x="75875" y="70455"/>
                </a:cubicBezTo>
                <a:cubicBezTo>
                  <a:pt x="75875" y="74960"/>
                  <a:pt x="72250" y="78585"/>
                  <a:pt x="67745" y="78585"/>
                </a:cubicBezTo>
                <a:cubicBezTo>
                  <a:pt x="63240" y="78585"/>
                  <a:pt x="59616" y="74960"/>
                  <a:pt x="59616" y="70455"/>
                </a:cubicBezTo>
                <a:cubicBezTo>
                  <a:pt x="59616" y="55483"/>
                  <a:pt x="71742" y="43357"/>
                  <a:pt x="86714" y="43357"/>
                </a:cubicBezTo>
                <a:cubicBezTo>
                  <a:pt x="101686" y="43357"/>
                  <a:pt x="113812" y="55483"/>
                  <a:pt x="113812" y="70455"/>
                </a:cubicBezTo>
                <a:cubicBezTo>
                  <a:pt x="113812" y="86443"/>
                  <a:pt x="101618" y="93218"/>
                  <a:pt x="94844" y="95690"/>
                </a:cubicBezTo>
                <a:lnTo>
                  <a:pt x="94844" y="96978"/>
                </a:lnTo>
                <a:cubicBezTo>
                  <a:pt x="94844" y="101483"/>
                  <a:pt x="91219" y="105107"/>
                  <a:pt x="86714" y="105107"/>
                </a:cubicBezTo>
                <a:cubicBezTo>
                  <a:pt x="82209" y="105107"/>
                  <a:pt x="78585" y="101483"/>
                  <a:pt x="78585" y="96978"/>
                </a:cubicBezTo>
                <a:lnTo>
                  <a:pt x="78585" y="94234"/>
                </a:lnTo>
                <a:cubicBezTo>
                  <a:pt x="78585" y="87290"/>
                  <a:pt x="83598" y="82311"/>
                  <a:pt x="88780" y="80617"/>
                </a:cubicBezTo>
                <a:cubicBezTo>
                  <a:pt x="90948" y="79906"/>
                  <a:pt x="93252" y="78754"/>
                  <a:pt x="94945" y="77128"/>
                </a:cubicBezTo>
                <a:cubicBezTo>
                  <a:pt x="96402" y="75705"/>
                  <a:pt x="97553" y="73741"/>
                  <a:pt x="97553" y="70489"/>
                </a:cubicBezTo>
                <a:cubicBezTo>
                  <a:pt x="97553" y="64494"/>
                  <a:pt x="92710" y="59650"/>
                  <a:pt x="86714" y="59650"/>
                </a:cubicBezTo>
                <a:close/>
                <a:moveTo>
                  <a:pt x="75875" y="124651"/>
                </a:moveTo>
                <a:cubicBezTo>
                  <a:pt x="75875" y="118669"/>
                  <a:pt x="80732" y="113812"/>
                  <a:pt x="86714" y="113812"/>
                </a:cubicBezTo>
                <a:cubicBezTo>
                  <a:pt x="92696" y="113812"/>
                  <a:pt x="97553" y="118669"/>
                  <a:pt x="97553" y="124651"/>
                </a:cubicBezTo>
                <a:cubicBezTo>
                  <a:pt x="97553" y="130634"/>
                  <a:pt x="92696" y="135491"/>
                  <a:pt x="86714" y="135491"/>
                </a:cubicBezTo>
                <a:cubicBezTo>
                  <a:pt x="80732" y="135491"/>
                  <a:pt x="75875" y="130634"/>
                  <a:pt x="75875" y="124651"/>
                </a:cubicBezTo>
                <a:close/>
              </a:path>
            </a:pathLst>
          </a:custGeom>
          <a:solidFill>
            <a:srgbClr val="FFFFFF"/>
          </a:solidFill>
          <a:ln/>
        </p:spPr>
      </p:sp>
      <p:sp>
        <p:nvSpPr>
          <p:cNvPr id="8" name="Text 6"/>
          <p:cNvSpPr/>
          <p:nvPr/>
        </p:nvSpPr>
        <p:spPr>
          <a:xfrm>
            <a:off x="971198" y="1534839"/>
            <a:ext cx="10856603" cy="242799"/>
          </a:xfrm>
          <a:prstGeom prst="rect">
            <a:avLst/>
          </a:prstGeom>
          <a:noFill/>
          <a:ln/>
        </p:spPr>
        <p:txBody>
          <a:bodyPr wrap="square" lIns="0" tIns="0" rIns="0" bIns="0" rtlCol="0" anchor="ctr"/>
          <a:lstStyle/>
          <a:p>
            <a:pPr>
              <a:lnSpc>
                <a:spcPct val="120000"/>
              </a:lnSpc>
            </a:pPr>
            <a:r>
              <a:rPr lang="en-US" sz="1366" b="1" dirty="0">
                <a:solidFill>
                  <a:srgbClr val="2A4B43"/>
                </a:solidFill>
                <a:latin typeface="Unna" pitchFamily="34" charset="0"/>
                <a:ea typeface="Unna" pitchFamily="34" charset="-122"/>
                <a:cs typeface="Unna" pitchFamily="34" charset="-120"/>
              </a:rPr>
              <a:t>"Apa yang genuinely kamu belum tahu?"</a:t>
            </a:r>
            <a:endParaRPr lang="en-US" sz="1600" dirty="0"/>
          </a:p>
        </p:txBody>
      </p:sp>
      <p:sp>
        <p:nvSpPr>
          <p:cNvPr id="9" name="Shape 7"/>
          <p:cNvSpPr/>
          <p:nvPr/>
        </p:nvSpPr>
        <p:spPr>
          <a:xfrm>
            <a:off x="971198" y="1847010"/>
            <a:ext cx="5332916" cy="1179312"/>
          </a:xfrm>
          <a:custGeom>
            <a:avLst/>
            <a:gdLst/>
            <a:ahLst/>
            <a:cxnLst/>
            <a:rect l="l" t="t" r="r" b="b"/>
            <a:pathLst>
              <a:path w="5332916" h="1179312">
                <a:moveTo>
                  <a:pt x="34684" y="0"/>
                </a:moveTo>
                <a:lnTo>
                  <a:pt x="5298233" y="0"/>
                </a:lnTo>
                <a:cubicBezTo>
                  <a:pt x="5317388" y="0"/>
                  <a:pt x="5332916" y="15528"/>
                  <a:pt x="5332916" y="34684"/>
                </a:cubicBezTo>
                <a:lnTo>
                  <a:pt x="5332916" y="1144628"/>
                </a:lnTo>
                <a:cubicBezTo>
                  <a:pt x="5332916" y="1163783"/>
                  <a:pt x="5317388" y="1179312"/>
                  <a:pt x="5298233" y="1179312"/>
                </a:cubicBezTo>
                <a:lnTo>
                  <a:pt x="34684" y="1179312"/>
                </a:lnTo>
                <a:cubicBezTo>
                  <a:pt x="15528" y="1179312"/>
                  <a:pt x="0" y="1163783"/>
                  <a:pt x="0" y="1144628"/>
                </a:cubicBezTo>
                <a:lnTo>
                  <a:pt x="0" y="34684"/>
                </a:lnTo>
                <a:cubicBezTo>
                  <a:pt x="0" y="15528"/>
                  <a:pt x="15528" y="0"/>
                  <a:pt x="34684" y="0"/>
                </a:cubicBezTo>
                <a:close/>
              </a:path>
            </a:pathLst>
          </a:custGeom>
          <a:solidFill>
            <a:srgbClr val="2A4B43">
              <a:alpha val="5098"/>
            </a:srgbClr>
          </a:solidFill>
          <a:ln/>
        </p:spPr>
      </p:sp>
      <p:sp>
        <p:nvSpPr>
          <p:cNvPr id="10" name="Text 8"/>
          <p:cNvSpPr/>
          <p:nvPr/>
        </p:nvSpPr>
        <p:spPr>
          <a:xfrm>
            <a:off x="1075255" y="1951067"/>
            <a:ext cx="5194174" cy="208114"/>
          </a:xfrm>
          <a:prstGeom prst="rect">
            <a:avLst/>
          </a:prstGeom>
          <a:noFill/>
          <a:ln/>
        </p:spPr>
        <p:txBody>
          <a:bodyPr wrap="square" lIns="0" tIns="0" rIns="0" bIns="0" rtlCol="0" anchor="ctr"/>
          <a:lstStyle/>
          <a:p>
            <a:pPr>
              <a:lnSpc>
                <a:spcPct val="130000"/>
              </a:lnSpc>
            </a:pPr>
            <a:r>
              <a:rPr lang="en-US" sz="1092" b="1" dirty="0">
                <a:solidFill>
                  <a:srgbClr val="2A4B43"/>
                </a:solidFill>
                <a:latin typeface="MiSans" pitchFamily="34" charset="0"/>
                <a:ea typeface="MiSans" pitchFamily="34" charset="-122"/>
                <a:cs typeface="MiSans" pitchFamily="34" charset="-120"/>
              </a:rPr>
              <a:t>Research Questions</a:t>
            </a:r>
            <a:endParaRPr lang="en-US" sz="1600" dirty="0"/>
          </a:p>
        </p:txBody>
      </p:sp>
      <p:sp>
        <p:nvSpPr>
          <p:cNvPr id="11" name="Text 9"/>
          <p:cNvSpPr/>
          <p:nvPr/>
        </p:nvSpPr>
        <p:spPr>
          <a:xfrm>
            <a:off x="1075255" y="2228552"/>
            <a:ext cx="208114" cy="208114"/>
          </a:xfrm>
          <a:prstGeom prst="rect">
            <a:avLst/>
          </a:prstGeom>
          <a:noFill/>
          <a:ln/>
        </p:spPr>
        <p:txBody>
          <a:bodyPr wrap="square" lIns="0" tIns="0" rIns="0" bIns="0" rtlCol="0" anchor="ctr"/>
          <a:lstStyle/>
          <a:p>
            <a:pPr>
              <a:lnSpc>
                <a:spcPct val="130000"/>
              </a:lnSpc>
            </a:pPr>
            <a:r>
              <a:rPr lang="en-US" sz="1092" dirty="0">
                <a:solidFill>
                  <a:srgbClr val="C77D4A"/>
                </a:solidFill>
                <a:latin typeface="MiSans" pitchFamily="34" charset="0"/>
                <a:ea typeface="MiSans" pitchFamily="34" charset="-122"/>
                <a:cs typeface="MiSans" pitchFamily="34" charset="-120"/>
              </a:rPr>
              <a:t>•</a:t>
            </a:r>
            <a:endParaRPr lang="en-US" sz="1600" dirty="0"/>
          </a:p>
        </p:txBody>
      </p:sp>
      <p:sp>
        <p:nvSpPr>
          <p:cNvPr id="12" name="Text 10"/>
          <p:cNvSpPr/>
          <p:nvPr/>
        </p:nvSpPr>
        <p:spPr>
          <a:xfrm>
            <a:off x="1283368" y="2228552"/>
            <a:ext cx="4795289" cy="208114"/>
          </a:xfrm>
          <a:prstGeom prst="rect">
            <a:avLst/>
          </a:prstGeom>
          <a:noFill/>
          <a:ln/>
        </p:spPr>
        <p:txBody>
          <a:bodyPr wrap="square" lIns="0" tIns="0" rIns="0" bIns="0" rtlCol="0" anchor="ctr"/>
          <a:lstStyle/>
          <a:p>
            <a:pPr>
              <a:lnSpc>
                <a:spcPct val="130000"/>
              </a:lnSpc>
            </a:pPr>
            <a:r>
              <a:rPr lang="en-US" sz="1092" dirty="0">
                <a:solidFill>
                  <a:srgbClr val="3D352E"/>
                </a:solidFill>
                <a:latin typeface="MiSans" pitchFamily="34" charset="0"/>
                <a:ea typeface="MiSans" pitchFamily="34" charset="-122"/>
                <a:cs typeface="MiSans" pitchFamily="34" charset="-120"/>
              </a:rPr>
              <a:t>Bagaimana AGIRI akan perform di konteks institusi lain (di luar KemenPKP)</a:t>
            </a:r>
            <a:endParaRPr lang="en-US" sz="1600" dirty="0"/>
          </a:p>
        </p:txBody>
      </p:sp>
      <p:sp>
        <p:nvSpPr>
          <p:cNvPr id="13" name="Text 11"/>
          <p:cNvSpPr/>
          <p:nvPr/>
        </p:nvSpPr>
        <p:spPr>
          <a:xfrm>
            <a:off x="1075255" y="2471351"/>
            <a:ext cx="208114" cy="208114"/>
          </a:xfrm>
          <a:prstGeom prst="rect">
            <a:avLst/>
          </a:prstGeom>
          <a:noFill/>
          <a:ln/>
        </p:spPr>
        <p:txBody>
          <a:bodyPr wrap="square" lIns="0" tIns="0" rIns="0" bIns="0" rtlCol="0" anchor="ctr"/>
          <a:lstStyle/>
          <a:p>
            <a:pPr>
              <a:lnSpc>
                <a:spcPct val="130000"/>
              </a:lnSpc>
            </a:pPr>
            <a:r>
              <a:rPr lang="en-US" sz="1092" dirty="0">
                <a:solidFill>
                  <a:srgbClr val="C77D4A"/>
                </a:solidFill>
                <a:latin typeface="MiSans" pitchFamily="34" charset="0"/>
                <a:ea typeface="MiSans" pitchFamily="34" charset="-122"/>
                <a:cs typeface="MiSans" pitchFamily="34" charset="-120"/>
              </a:rPr>
              <a:t>•</a:t>
            </a:r>
            <a:endParaRPr lang="en-US" sz="1600" dirty="0"/>
          </a:p>
        </p:txBody>
      </p:sp>
      <p:sp>
        <p:nvSpPr>
          <p:cNvPr id="14" name="Text 12"/>
          <p:cNvSpPr/>
          <p:nvPr/>
        </p:nvSpPr>
        <p:spPr>
          <a:xfrm>
            <a:off x="1283368" y="2471351"/>
            <a:ext cx="3928148" cy="208114"/>
          </a:xfrm>
          <a:prstGeom prst="rect">
            <a:avLst/>
          </a:prstGeom>
          <a:noFill/>
          <a:ln/>
        </p:spPr>
        <p:txBody>
          <a:bodyPr wrap="square" lIns="0" tIns="0" rIns="0" bIns="0" rtlCol="0" anchor="ctr"/>
          <a:lstStyle/>
          <a:p>
            <a:pPr>
              <a:lnSpc>
                <a:spcPct val="130000"/>
              </a:lnSpc>
            </a:pPr>
            <a:r>
              <a:rPr lang="en-US" sz="1092" dirty="0">
                <a:solidFill>
                  <a:srgbClr val="3D352E"/>
                </a:solidFill>
                <a:latin typeface="MiSans" pitchFamily="34" charset="0"/>
                <a:ea typeface="MiSans" pitchFamily="34" charset="-122"/>
                <a:cs typeface="MiSans" pitchFamily="34" charset="-120"/>
              </a:rPr>
              <a:t>Apa long-term impact dari AI adoption di governance quality</a:t>
            </a:r>
            <a:endParaRPr lang="en-US" sz="1600" dirty="0"/>
          </a:p>
        </p:txBody>
      </p:sp>
      <p:sp>
        <p:nvSpPr>
          <p:cNvPr id="15" name="Text 13"/>
          <p:cNvSpPr/>
          <p:nvPr/>
        </p:nvSpPr>
        <p:spPr>
          <a:xfrm>
            <a:off x="1075255" y="2714151"/>
            <a:ext cx="208114" cy="208114"/>
          </a:xfrm>
          <a:prstGeom prst="rect">
            <a:avLst/>
          </a:prstGeom>
          <a:noFill/>
          <a:ln/>
        </p:spPr>
        <p:txBody>
          <a:bodyPr wrap="square" lIns="0" tIns="0" rIns="0" bIns="0" rtlCol="0" anchor="ctr"/>
          <a:lstStyle/>
          <a:p>
            <a:pPr>
              <a:lnSpc>
                <a:spcPct val="130000"/>
              </a:lnSpc>
            </a:pPr>
            <a:r>
              <a:rPr lang="en-US" sz="1092" dirty="0">
                <a:solidFill>
                  <a:srgbClr val="C77D4A"/>
                </a:solidFill>
                <a:latin typeface="MiSans" pitchFamily="34" charset="0"/>
                <a:ea typeface="MiSans" pitchFamily="34" charset="-122"/>
                <a:cs typeface="MiSans" pitchFamily="34" charset="-120"/>
              </a:rPr>
              <a:t>•</a:t>
            </a:r>
            <a:endParaRPr lang="en-US" sz="1600" dirty="0"/>
          </a:p>
        </p:txBody>
      </p:sp>
      <p:sp>
        <p:nvSpPr>
          <p:cNvPr id="16" name="Text 14"/>
          <p:cNvSpPr/>
          <p:nvPr/>
        </p:nvSpPr>
        <p:spPr>
          <a:xfrm>
            <a:off x="1283368" y="2714151"/>
            <a:ext cx="3615977" cy="208114"/>
          </a:xfrm>
          <a:prstGeom prst="rect">
            <a:avLst/>
          </a:prstGeom>
          <a:noFill/>
          <a:ln/>
        </p:spPr>
        <p:txBody>
          <a:bodyPr wrap="square" lIns="0" tIns="0" rIns="0" bIns="0" rtlCol="0" anchor="ctr"/>
          <a:lstStyle/>
          <a:p>
            <a:pPr>
              <a:lnSpc>
                <a:spcPct val="130000"/>
              </a:lnSpc>
            </a:pPr>
            <a:r>
              <a:rPr lang="en-US" sz="1092" dirty="0">
                <a:solidFill>
                  <a:srgbClr val="3D352E"/>
                </a:solidFill>
                <a:latin typeface="MiSans" pitchFamily="34" charset="0"/>
                <a:ea typeface="MiSans" pitchFamily="34" charset="-122"/>
                <a:cs typeface="MiSans" pitchFamily="34" charset="-120"/>
              </a:rPr>
              <a:t>Bagaimana balance antara efficiency dan accountability</a:t>
            </a:r>
            <a:endParaRPr lang="en-US" sz="1600" dirty="0"/>
          </a:p>
        </p:txBody>
      </p:sp>
      <p:sp>
        <p:nvSpPr>
          <p:cNvPr id="17" name="Shape 15"/>
          <p:cNvSpPr/>
          <p:nvPr/>
        </p:nvSpPr>
        <p:spPr>
          <a:xfrm>
            <a:off x="6409119" y="1847010"/>
            <a:ext cx="5332916" cy="1179312"/>
          </a:xfrm>
          <a:custGeom>
            <a:avLst/>
            <a:gdLst/>
            <a:ahLst/>
            <a:cxnLst/>
            <a:rect l="l" t="t" r="r" b="b"/>
            <a:pathLst>
              <a:path w="5332916" h="1179312">
                <a:moveTo>
                  <a:pt x="34684" y="0"/>
                </a:moveTo>
                <a:lnTo>
                  <a:pt x="5298233" y="0"/>
                </a:lnTo>
                <a:cubicBezTo>
                  <a:pt x="5317388" y="0"/>
                  <a:pt x="5332916" y="15528"/>
                  <a:pt x="5332916" y="34684"/>
                </a:cubicBezTo>
                <a:lnTo>
                  <a:pt x="5332916" y="1144628"/>
                </a:lnTo>
                <a:cubicBezTo>
                  <a:pt x="5332916" y="1163783"/>
                  <a:pt x="5317388" y="1179312"/>
                  <a:pt x="5298233" y="1179312"/>
                </a:cubicBezTo>
                <a:lnTo>
                  <a:pt x="34684" y="1179312"/>
                </a:lnTo>
                <a:cubicBezTo>
                  <a:pt x="15528" y="1179312"/>
                  <a:pt x="0" y="1163783"/>
                  <a:pt x="0" y="1144628"/>
                </a:cubicBezTo>
                <a:lnTo>
                  <a:pt x="0" y="34684"/>
                </a:lnTo>
                <a:cubicBezTo>
                  <a:pt x="0" y="15528"/>
                  <a:pt x="15528" y="0"/>
                  <a:pt x="34684" y="0"/>
                </a:cubicBezTo>
                <a:close/>
              </a:path>
            </a:pathLst>
          </a:custGeom>
          <a:solidFill>
            <a:srgbClr val="A99F96">
              <a:alpha val="5098"/>
            </a:srgbClr>
          </a:solidFill>
          <a:ln/>
        </p:spPr>
      </p:sp>
      <p:sp>
        <p:nvSpPr>
          <p:cNvPr id="18" name="Text 16"/>
          <p:cNvSpPr/>
          <p:nvPr/>
        </p:nvSpPr>
        <p:spPr>
          <a:xfrm>
            <a:off x="6513176" y="1951067"/>
            <a:ext cx="5194174" cy="208114"/>
          </a:xfrm>
          <a:prstGeom prst="rect">
            <a:avLst/>
          </a:prstGeom>
          <a:noFill/>
          <a:ln/>
        </p:spPr>
        <p:txBody>
          <a:bodyPr wrap="square" lIns="0" tIns="0" rIns="0" bIns="0" rtlCol="0" anchor="ctr"/>
          <a:lstStyle/>
          <a:p>
            <a:pPr>
              <a:lnSpc>
                <a:spcPct val="130000"/>
              </a:lnSpc>
            </a:pPr>
            <a:r>
              <a:rPr lang="en-US" sz="1092" b="1" dirty="0">
                <a:solidFill>
                  <a:srgbClr val="A99F96"/>
                </a:solidFill>
                <a:latin typeface="MiSans" pitchFamily="34" charset="0"/>
                <a:ea typeface="MiSans" pitchFamily="34" charset="-122"/>
                <a:cs typeface="MiSans" pitchFamily="34" charset="-120"/>
              </a:rPr>
              <a:t>Personal Questions</a:t>
            </a:r>
            <a:endParaRPr lang="en-US" sz="1600" dirty="0"/>
          </a:p>
        </p:txBody>
      </p:sp>
      <p:sp>
        <p:nvSpPr>
          <p:cNvPr id="19" name="Text 17"/>
          <p:cNvSpPr/>
          <p:nvPr/>
        </p:nvSpPr>
        <p:spPr>
          <a:xfrm>
            <a:off x="6513176" y="2228552"/>
            <a:ext cx="208114" cy="208114"/>
          </a:xfrm>
          <a:prstGeom prst="rect">
            <a:avLst/>
          </a:prstGeom>
          <a:noFill/>
          <a:ln/>
        </p:spPr>
        <p:txBody>
          <a:bodyPr wrap="square" lIns="0" tIns="0" rIns="0" bIns="0" rtlCol="0" anchor="ctr"/>
          <a:lstStyle/>
          <a:p>
            <a:pPr>
              <a:lnSpc>
                <a:spcPct val="130000"/>
              </a:lnSpc>
            </a:pPr>
            <a:r>
              <a:rPr lang="en-US" sz="1092" dirty="0">
                <a:solidFill>
                  <a:srgbClr val="C77D4A"/>
                </a:solidFill>
                <a:latin typeface="MiSans" pitchFamily="34" charset="0"/>
                <a:ea typeface="MiSans" pitchFamily="34" charset="-122"/>
                <a:cs typeface="MiSans" pitchFamily="34" charset="-120"/>
              </a:rPr>
              <a:t>•</a:t>
            </a:r>
            <a:endParaRPr lang="en-US" sz="1600" dirty="0"/>
          </a:p>
        </p:txBody>
      </p:sp>
      <p:sp>
        <p:nvSpPr>
          <p:cNvPr id="20" name="Text 18"/>
          <p:cNvSpPr/>
          <p:nvPr/>
        </p:nvSpPr>
        <p:spPr>
          <a:xfrm>
            <a:off x="6721290" y="2228552"/>
            <a:ext cx="3988848" cy="208114"/>
          </a:xfrm>
          <a:prstGeom prst="rect">
            <a:avLst/>
          </a:prstGeom>
          <a:noFill/>
          <a:ln/>
        </p:spPr>
        <p:txBody>
          <a:bodyPr wrap="square" lIns="0" tIns="0" rIns="0" bIns="0" rtlCol="0" anchor="ctr"/>
          <a:lstStyle/>
          <a:p>
            <a:pPr>
              <a:lnSpc>
                <a:spcPct val="130000"/>
              </a:lnSpc>
            </a:pPr>
            <a:r>
              <a:rPr lang="en-US" sz="1092" dirty="0">
                <a:solidFill>
                  <a:srgbClr val="3D352E"/>
                </a:solidFill>
                <a:latin typeface="MiSans" pitchFamily="34" charset="0"/>
                <a:ea typeface="MiSans" pitchFamily="34" charset="-122"/>
                <a:cs typeface="MiSans" pitchFamily="34" charset="-120"/>
              </a:rPr>
              <a:t>Apakah saya bisa balance PhD dengan commitment yang ada</a:t>
            </a:r>
            <a:endParaRPr lang="en-US" sz="1600" dirty="0"/>
          </a:p>
        </p:txBody>
      </p:sp>
      <p:sp>
        <p:nvSpPr>
          <p:cNvPr id="21" name="Text 19"/>
          <p:cNvSpPr/>
          <p:nvPr/>
        </p:nvSpPr>
        <p:spPr>
          <a:xfrm>
            <a:off x="6513176" y="2471351"/>
            <a:ext cx="208114" cy="208114"/>
          </a:xfrm>
          <a:prstGeom prst="rect">
            <a:avLst/>
          </a:prstGeom>
          <a:noFill/>
          <a:ln/>
        </p:spPr>
        <p:txBody>
          <a:bodyPr wrap="square" lIns="0" tIns="0" rIns="0" bIns="0" rtlCol="0" anchor="ctr"/>
          <a:lstStyle/>
          <a:p>
            <a:pPr>
              <a:lnSpc>
                <a:spcPct val="130000"/>
              </a:lnSpc>
            </a:pPr>
            <a:r>
              <a:rPr lang="en-US" sz="1092" dirty="0">
                <a:solidFill>
                  <a:srgbClr val="C77D4A"/>
                </a:solidFill>
                <a:latin typeface="MiSans" pitchFamily="34" charset="0"/>
                <a:ea typeface="MiSans" pitchFamily="34" charset="-122"/>
                <a:cs typeface="MiSans" pitchFamily="34" charset="-120"/>
              </a:rPr>
              <a:t>•</a:t>
            </a:r>
            <a:endParaRPr lang="en-US" sz="1600" dirty="0"/>
          </a:p>
        </p:txBody>
      </p:sp>
      <p:sp>
        <p:nvSpPr>
          <p:cNvPr id="22" name="Text 20"/>
          <p:cNvSpPr/>
          <p:nvPr/>
        </p:nvSpPr>
        <p:spPr>
          <a:xfrm>
            <a:off x="6721290" y="2471351"/>
            <a:ext cx="3295135" cy="208114"/>
          </a:xfrm>
          <a:prstGeom prst="rect">
            <a:avLst/>
          </a:prstGeom>
          <a:noFill/>
          <a:ln/>
        </p:spPr>
        <p:txBody>
          <a:bodyPr wrap="square" lIns="0" tIns="0" rIns="0" bIns="0" rtlCol="0" anchor="ctr"/>
          <a:lstStyle/>
          <a:p>
            <a:pPr>
              <a:lnSpc>
                <a:spcPct val="130000"/>
              </a:lnSpc>
            </a:pPr>
            <a:r>
              <a:rPr lang="en-US" sz="1092" dirty="0">
                <a:solidFill>
                  <a:srgbClr val="3D352E"/>
                </a:solidFill>
                <a:latin typeface="MiSans" pitchFamily="34" charset="0"/>
                <a:ea typeface="MiSans" pitchFamily="34" charset="-122"/>
                <a:cs typeface="MiSans" pitchFamily="34" charset="-120"/>
              </a:rPr>
              <a:t>Apakah saya akan tetap relevant setelah 4-5 tahun</a:t>
            </a:r>
            <a:endParaRPr lang="en-US" sz="1600" dirty="0"/>
          </a:p>
        </p:txBody>
      </p:sp>
      <p:sp>
        <p:nvSpPr>
          <p:cNvPr id="23" name="Text 21"/>
          <p:cNvSpPr/>
          <p:nvPr/>
        </p:nvSpPr>
        <p:spPr>
          <a:xfrm>
            <a:off x="6513176" y="2714151"/>
            <a:ext cx="208114" cy="208114"/>
          </a:xfrm>
          <a:prstGeom prst="rect">
            <a:avLst/>
          </a:prstGeom>
          <a:noFill/>
          <a:ln/>
        </p:spPr>
        <p:txBody>
          <a:bodyPr wrap="square" lIns="0" tIns="0" rIns="0" bIns="0" rtlCol="0" anchor="ctr"/>
          <a:lstStyle/>
          <a:p>
            <a:pPr>
              <a:lnSpc>
                <a:spcPct val="130000"/>
              </a:lnSpc>
            </a:pPr>
            <a:r>
              <a:rPr lang="en-US" sz="1092" dirty="0">
                <a:solidFill>
                  <a:srgbClr val="C77D4A"/>
                </a:solidFill>
                <a:latin typeface="MiSans" pitchFamily="34" charset="0"/>
                <a:ea typeface="MiSans" pitchFamily="34" charset="-122"/>
                <a:cs typeface="MiSans" pitchFamily="34" charset="-120"/>
              </a:rPr>
              <a:t>•</a:t>
            </a:r>
            <a:endParaRPr lang="en-US" sz="1600" dirty="0"/>
          </a:p>
        </p:txBody>
      </p:sp>
      <p:sp>
        <p:nvSpPr>
          <p:cNvPr id="24" name="Text 22"/>
          <p:cNvSpPr/>
          <p:nvPr/>
        </p:nvSpPr>
        <p:spPr>
          <a:xfrm>
            <a:off x="6721290" y="2714151"/>
            <a:ext cx="3329821" cy="208114"/>
          </a:xfrm>
          <a:prstGeom prst="rect">
            <a:avLst/>
          </a:prstGeom>
          <a:noFill/>
          <a:ln/>
        </p:spPr>
        <p:txBody>
          <a:bodyPr wrap="square" lIns="0" tIns="0" rIns="0" bIns="0" rtlCol="0" anchor="ctr"/>
          <a:lstStyle/>
          <a:p>
            <a:pPr>
              <a:lnSpc>
                <a:spcPct val="130000"/>
              </a:lnSpc>
            </a:pPr>
            <a:r>
              <a:rPr lang="en-US" sz="1092" dirty="0">
                <a:solidFill>
                  <a:srgbClr val="3D352E"/>
                </a:solidFill>
                <a:latin typeface="MiSans" pitchFamily="34" charset="0"/>
                <a:ea typeface="MiSans" pitchFamily="34" charset="-122"/>
                <a:cs typeface="MiSans" pitchFamily="34" charset="-120"/>
              </a:rPr>
              <a:t>Apakah saya akan tetap di pemerintahan long-term</a:t>
            </a:r>
            <a:endParaRPr lang="en-US" sz="1600" dirty="0"/>
          </a:p>
        </p:txBody>
      </p:sp>
      <p:sp>
        <p:nvSpPr>
          <p:cNvPr id="25" name="Shape 23"/>
          <p:cNvSpPr/>
          <p:nvPr/>
        </p:nvSpPr>
        <p:spPr>
          <a:xfrm>
            <a:off x="346856" y="3269121"/>
            <a:ext cx="11498287" cy="1716939"/>
          </a:xfrm>
          <a:custGeom>
            <a:avLst/>
            <a:gdLst/>
            <a:ahLst/>
            <a:cxnLst/>
            <a:rect l="l" t="t" r="r" b="b"/>
            <a:pathLst>
              <a:path w="11498287" h="1716939">
                <a:moveTo>
                  <a:pt x="69364" y="0"/>
                </a:moveTo>
                <a:lnTo>
                  <a:pt x="11428923" y="0"/>
                </a:lnTo>
                <a:cubicBezTo>
                  <a:pt x="11467232" y="0"/>
                  <a:pt x="11498287" y="31055"/>
                  <a:pt x="11498287" y="69364"/>
                </a:cubicBezTo>
                <a:lnTo>
                  <a:pt x="11498287" y="1647575"/>
                </a:lnTo>
                <a:cubicBezTo>
                  <a:pt x="11498287" y="1685883"/>
                  <a:pt x="11467232" y="1716939"/>
                  <a:pt x="11428923" y="1716939"/>
                </a:cubicBezTo>
                <a:lnTo>
                  <a:pt x="69364" y="1716939"/>
                </a:lnTo>
                <a:cubicBezTo>
                  <a:pt x="31055" y="1716939"/>
                  <a:pt x="0" y="1685883"/>
                  <a:pt x="0" y="1647575"/>
                </a:cubicBezTo>
                <a:lnTo>
                  <a:pt x="0" y="69364"/>
                </a:lnTo>
                <a:cubicBezTo>
                  <a:pt x="0" y="31081"/>
                  <a:pt x="31081" y="0"/>
                  <a:pt x="69364" y="0"/>
                </a:cubicBezTo>
                <a:close/>
              </a:path>
            </a:pathLst>
          </a:custGeom>
          <a:solidFill>
            <a:srgbClr val="FFFFFF"/>
          </a:solidFill>
          <a:ln/>
          <a:effectLst>
            <a:outerShdw sx="100000" sy="100000" kx="0" ky="0" algn="bl" rotWithShape="0" blurRad="26014" dist="8671" dir="5400000">
              <a:srgbClr val="000000">
                <a:alpha val="10196"/>
              </a:srgbClr>
            </a:outerShdw>
          </a:effectLst>
        </p:spPr>
      </p:sp>
      <p:sp>
        <p:nvSpPr>
          <p:cNvPr id="26" name="Shape 24"/>
          <p:cNvSpPr/>
          <p:nvPr/>
        </p:nvSpPr>
        <p:spPr>
          <a:xfrm>
            <a:off x="450913" y="3373178"/>
            <a:ext cx="416228" cy="416228"/>
          </a:xfrm>
          <a:custGeom>
            <a:avLst/>
            <a:gdLst/>
            <a:ahLst/>
            <a:cxnLst/>
            <a:rect l="l" t="t" r="r" b="b"/>
            <a:pathLst>
              <a:path w="416228" h="416228">
                <a:moveTo>
                  <a:pt x="208114" y="0"/>
                </a:moveTo>
                <a:lnTo>
                  <a:pt x="208114" y="0"/>
                </a:lnTo>
                <a:cubicBezTo>
                  <a:pt x="322975" y="0"/>
                  <a:pt x="416228" y="93253"/>
                  <a:pt x="416228" y="208114"/>
                </a:cubicBezTo>
                <a:lnTo>
                  <a:pt x="416228" y="208114"/>
                </a:lnTo>
                <a:cubicBezTo>
                  <a:pt x="416228" y="322975"/>
                  <a:pt x="322975" y="416228"/>
                  <a:pt x="208114" y="416228"/>
                </a:cubicBezTo>
                <a:lnTo>
                  <a:pt x="208114" y="416228"/>
                </a:lnTo>
                <a:cubicBezTo>
                  <a:pt x="93253" y="416228"/>
                  <a:pt x="0" y="322975"/>
                  <a:pt x="0" y="208114"/>
                </a:cubicBezTo>
                <a:lnTo>
                  <a:pt x="0" y="208114"/>
                </a:lnTo>
                <a:cubicBezTo>
                  <a:pt x="0" y="93253"/>
                  <a:pt x="93253" y="0"/>
                  <a:pt x="208114" y="0"/>
                </a:cubicBezTo>
                <a:close/>
              </a:path>
            </a:pathLst>
          </a:custGeom>
          <a:solidFill>
            <a:srgbClr val="C77D4A"/>
          </a:solidFill>
          <a:ln/>
        </p:spPr>
      </p:sp>
      <p:sp>
        <p:nvSpPr>
          <p:cNvPr id="27" name="Shape 25"/>
          <p:cNvSpPr/>
          <p:nvPr/>
        </p:nvSpPr>
        <p:spPr>
          <a:xfrm>
            <a:off x="593991" y="3494578"/>
            <a:ext cx="130071" cy="173428"/>
          </a:xfrm>
          <a:custGeom>
            <a:avLst/>
            <a:gdLst/>
            <a:ahLst/>
            <a:cxnLst/>
            <a:rect l="l" t="t" r="r" b="b"/>
            <a:pathLst>
              <a:path w="130071" h="173428">
                <a:moveTo>
                  <a:pt x="99213" y="130071"/>
                </a:moveTo>
                <a:cubicBezTo>
                  <a:pt x="101686" y="122518"/>
                  <a:pt x="106631" y="115675"/>
                  <a:pt x="112220" y="109781"/>
                </a:cubicBezTo>
                <a:cubicBezTo>
                  <a:pt x="123297" y="98129"/>
                  <a:pt x="130071" y="82378"/>
                  <a:pt x="130071" y="65036"/>
                </a:cubicBezTo>
                <a:cubicBezTo>
                  <a:pt x="130071" y="29131"/>
                  <a:pt x="100941" y="0"/>
                  <a:pt x="65036" y="0"/>
                </a:cubicBezTo>
                <a:cubicBezTo>
                  <a:pt x="29131" y="0"/>
                  <a:pt x="0" y="29131"/>
                  <a:pt x="0" y="65036"/>
                </a:cubicBezTo>
                <a:cubicBezTo>
                  <a:pt x="0" y="82378"/>
                  <a:pt x="6775" y="98129"/>
                  <a:pt x="17851" y="109781"/>
                </a:cubicBezTo>
                <a:cubicBezTo>
                  <a:pt x="23440" y="115675"/>
                  <a:pt x="28419" y="122518"/>
                  <a:pt x="30858" y="130071"/>
                </a:cubicBezTo>
                <a:lnTo>
                  <a:pt x="99179" y="130071"/>
                </a:lnTo>
                <a:close/>
                <a:moveTo>
                  <a:pt x="97553" y="146330"/>
                </a:moveTo>
                <a:lnTo>
                  <a:pt x="32518" y="146330"/>
                </a:lnTo>
                <a:lnTo>
                  <a:pt x="32518" y="151750"/>
                </a:lnTo>
                <a:cubicBezTo>
                  <a:pt x="32518" y="166721"/>
                  <a:pt x="44644" y="178848"/>
                  <a:pt x="59616" y="178848"/>
                </a:cubicBezTo>
                <a:lnTo>
                  <a:pt x="70455" y="178848"/>
                </a:lnTo>
                <a:cubicBezTo>
                  <a:pt x="85427" y="178848"/>
                  <a:pt x="97553" y="166721"/>
                  <a:pt x="97553" y="151750"/>
                </a:cubicBezTo>
                <a:lnTo>
                  <a:pt x="97553" y="146330"/>
                </a:lnTo>
                <a:close/>
                <a:moveTo>
                  <a:pt x="62326" y="37937"/>
                </a:moveTo>
                <a:cubicBezTo>
                  <a:pt x="48844" y="37937"/>
                  <a:pt x="37937" y="48844"/>
                  <a:pt x="37937" y="62326"/>
                </a:cubicBezTo>
                <a:cubicBezTo>
                  <a:pt x="37937" y="66831"/>
                  <a:pt x="34313" y="70455"/>
                  <a:pt x="29808" y="70455"/>
                </a:cubicBezTo>
                <a:cubicBezTo>
                  <a:pt x="25303" y="70455"/>
                  <a:pt x="21679" y="66831"/>
                  <a:pt x="21679" y="62326"/>
                </a:cubicBezTo>
                <a:cubicBezTo>
                  <a:pt x="21679" y="39868"/>
                  <a:pt x="39868" y="21679"/>
                  <a:pt x="62326" y="21679"/>
                </a:cubicBezTo>
                <a:cubicBezTo>
                  <a:pt x="66831" y="21679"/>
                  <a:pt x="70455" y="25303"/>
                  <a:pt x="70455" y="29808"/>
                </a:cubicBezTo>
                <a:cubicBezTo>
                  <a:pt x="70455" y="34313"/>
                  <a:pt x="66831" y="37937"/>
                  <a:pt x="62326" y="37937"/>
                </a:cubicBezTo>
                <a:close/>
              </a:path>
            </a:pathLst>
          </a:custGeom>
          <a:solidFill>
            <a:srgbClr val="FFFFFF"/>
          </a:solidFill>
          <a:ln/>
        </p:spPr>
      </p:sp>
      <p:sp>
        <p:nvSpPr>
          <p:cNvPr id="28" name="Text 26"/>
          <p:cNvSpPr/>
          <p:nvPr/>
        </p:nvSpPr>
        <p:spPr>
          <a:xfrm>
            <a:off x="971198" y="3373178"/>
            <a:ext cx="10856603" cy="242799"/>
          </a:xfrm>
          <a:prstGeom prst="rect">
            <a:avLst/>
          </a:prstGeom>
          <a:noFill/>
          <a:ln/>
        </p:spPr>
        <p:txBody>
          <a:bodyPr wrap="square" lIns="0" tIns="0" rIns="0" bIns="0" rtlCol="0" anchor="ctr"/>
          <a:lstStyle/>
          <a:p>
            <a:pPr>
              <a:lnSpc>
                <a:spcPct val="120000"/>
              </a:lnSpc>
            </a:pPr>
            <a:r>
              <a:rPr lang="en-US" sz="1366" b="1" dirty="0">
                <a:solidFill>
                  <a:srgbClr val="2A4B43"/>
                </a:solidFill>
                <a:latin typeface="Unna" pitchFamily="34" charset="0"/>
                <a:ea typeface="Unna" pitchFamily="34" charset="-122"/>
                <a:cs typeface="Unna" pitchFamily="34" charset="-120"/>
              </a:rPr>
              <a:t>Template untuk Menjawab "Saya Belum Tahu"</a:t>
            </a:r>
            <a:endParaRPr lang="en-US" sz="1600" dirty="0"/>
          </a:p>
        </p:txBody>
      </p:sp>
      <p:sp>
        <p:nvSpPr>
          <p:cNvPr id="29" name="Shape 27"/>
          <p:cNvSpPr/>
          <p:nvPr/>
        </p:nvSpPr>
        <p:spPr>
          <a:xfrm>
            <a:off x="971198" y="3685349"/>
            <a:ext cx="3520592" cy="1196654"/>
          </a:xfrm>
          <a:custGeom>
            <a:avLst/>
            <a:gdLst/>
            <a:ahLst/>
            <a:cxnLst/>
            <a:rect l="l" t="t" r="r" b="b"/>
            <a:pathLst>
              <a:path w="3520592" h="1196654">
                <a:moveTo>
                  <a:pt x="34691" y="0"/>
                </a:moveTo>
                <a:lnTo>
                  <a:pt x="3485901" y="0"/>
                </a:lnTo>
                <a:cubicBezTo>
                  <a:pt x="3505060" y="0"/>
                  <a:pt x="3520592" y="15532"/>
                  <a:pt x="3520592" y="34691"/>
                </a:cubicBezTo>
                <a:lnTo>
                  <a:pt x="3520592" y="1161963"/>
                </a:lnTo>
                <a:cubicBezTo>
                  <a:pt x="3520592" y="1181123"/>
                  <a:pt x="3505060" y="1196654"/>
                  <a:pt x="3485901" y="1196654"/>
                </a:cubicBezTo>
                <a:lnTo>
                  <a:pt x="34691" y="1196654"/>
                </a:lnTo>
                <a:cubicBezTo>
                  <a:pt x="15532" y="1196654"/>
                  <a:pt x="0" y="1181123"/>
                  <a:pt x="0" y="1161963"/>
                </a:cubicBezTo>
                <a:lnTo>
                  <a:pt x="0" y="34691"/>
                </a:lnTo>
                <a:cubicBezTo>
                  <a:pt x="0" y="15545"/>
                  <a:pt x="15545" y="0"/>
                  <a:pt x="34691" y="0"/>
                </a:cubicBezTo>
                <a:close/>
              </a:path>
            </a:pathLst>
          </a:custGeom>
          <a:solidFill>
            <a:srgbClr val="F8F5F2"/>
          </a:solidFill>
          <a:ln/>
        </p:spPr>
      </p:sp>
      <p:sp>
        <p:nvSpPr>
          <p:cNvPr id="30" name="Text 28"/>
          <p:cNvSpPr/>
          <p:nvPr/>
        </p:nvSpPr>
        <p:spPr>
          <a:xfrm>
            <a:off x="1075255" y="3789405"/>
            <a:ext cx="3381849" cy="208114"/>
          </a:xfrm>
          <a:prstGeom prst="rect">
            <a:avLst/>
          </a:prstGeom>
          <a:noFill/>
          <a:ln/>
        </p:spPr>
        <p:txBody>
          <a:bodyPr wrap="square" lIns="0" tIns="0" rIns="0" bIns="0" rtlCol="0" anchor="ctr"/>
          <a:lstStyle/>
          <a:p>
            <a:pPr>
              <a:lnSpc>
                <a:spcPct val="130000"/>
              </a:lnSpc>
            </a:pPr>
            <a:r>
              <a:rPr lang="en-US" sz="1092" b="1" dirty="0">
                <a:solidFill>
                  <a:srgbClr val="2A4B43"/>
                </a:solidFill>
                <a:latin typeface="MiSans" pitchFamily="34" charset="0"/>
                <a:ea typeface="MiSans" pitchFamily="34" charset="-122"/>
                <a:cs typeface="MiSans" pitchFamily="34" charset="-120"/>
              </a:rPr>
              <a:t>Template 1: Direct</a:t>
            </a:r>
            <a:endParaRPr lang="en-US" sz="1600" dirty="0"/>
          </a:p>
        </p:txBody>
      </p:sp>
      <p:sp>
        <p:nvSpPr>
          <p:cNvPr id="31" name="Shape 29"/>
          <p:cNvSpPr/>
          <p:nvPr/>
        </p:nvSpPr>
        <p:spPr>
          <a:xfrm>
            <a:off x="1083926" y="4066890"/>
            <a:ext cx="3303807" cy="711055"/>
          </a:xfrm>
          <a:custGeom>
            <a:avLst/>
            <a:gdLst/>
            <a:ahLst/>
            <a:cxnLst/>
            <a:rect l="l" t="t" r="r" b="b"/>
            <a:pathLst>
              <a:path w="3303807" h="711055">
                <a:moveTo>
                  <a:pt x="17343" y="0"/>
                </a:moveTo>
                <a:lnTo>
                  <a:pt x="3269121" y="0"/>
                </a:lnTo>
                <a:cubicBezTo>
                  <a:pt x="3288277" y="0"/>
                  <a:pt x="3303807" y="15529"/>
                  <a:pt x="3303807" y="34685"/>
                </a:cubicBezTo>
                <a:lnTo>
                  <a:pt x="3303807" y="676370"/>
                </a:lnTo>
                <a:cubicBezTo>
                  <a:pt x="3303807" y="695526"/>
                  <a:pt x="3288277" y="711055"/>
                  <a:pt x="3269121" y="711055"/>
                </a:cubicBezTo>
                <a:lnTo>
                  <a:pt x="17343" y="711055"/>
                </a:lnTo>
                <a:cubicBezTo>
                  <a:pt x="7765" y="711055"/>
                  <a:pt x="0" y="703291"/>
                  <a:pt x="0" y="693713"/>
                </a:cubicBezTo>
                <a:lnTo>
                  <a:pt x="0" y="17343"/>
                </a:lnTo>
                <a:cubicBezTo>
                  <a:pt x="0" y="7771"/>
                  <a:pt x="7771" y="0"/>
                  <a:pt x="17343" y="0"/>
                </a:cubicBezTo>
                <a:close/>
              </a:path>
            </a:pathLst>
          </a:custGeom>
          <a:solidFill>
            <a:srgbClr val="FFFFFF"/>
          </a:solidFill>
          <a:ln/>
        </p:spPr>
      </p:sp>
      <p:sp>
        <p:nvSpPr>
          <p:cNvPr id="32" name="Shape 30"/>
          <p:cNvSpPr/>
          <p:nvPr/>
        </p:nvSpPr>
        <p:spPr>
          <a:xfrm>
            <a:off x="1083926" y="4066890"/>
            <a:ext cx="17343" cy="711055"/>
          </a:xfrm>
          <a:custGeom>
            <a:avLst/>
            <a:gdLst/>
            <a:ahLst/>
            <a:cxnLst/>
            <a:rect l="l" t="t" r="r" b="b"/>
            <a:pathLst>
              <a:path w="17343" h="711055">
                <a:moveTo>
                  <a:pt x="17343" y="0"/>
                </a:moveTo>
                <a:lnTo>
                  <a:pt x="17343" y="0"/>
                </a:lnTo>
                <a:lnTo>
                  <a:pt x="17343" y="711055"/>
                </a:lnTo>
                <a:lnTo>
                  <a:pt x="17343" y="711055"/>
                </a:lnTo>
                <a:cubicBezTo>
                  <a:pt x="7765" y="711055"/>
                  <a:pt x="0" y="703291"/>
                  <a:pt x="0" y="693713"/>
                </a:cubicBezTo>
                <a:lnTo>
                  <a:pt x="0" y="17343"/>
                </a:lnTo>
                <a:cubicBezTo>
                  <a:pt x="0" y="7771"/>
                  <a:pt x="7771" y="0"/>
                  <a:pt x="17343" y="0"/>
                </a:cubicBezTo>
                <a:close/>
              </a:path>
            </a:pathLst>
          </a:custGeom>
          <a:solidFill>
            <a:srgbClr val="C77D4A"/>
          </a:solidFill>
          <a:ln/>
        </p:spPr>
      </p:sp>
      <p:sp>
        <p:nvSpPr>
          <p:cNvPr id="33" name="Text 31"/>
          <p:cNvSpPr/>
          <p:nvPr/>
        </p:nvSpPr>
        <p:spPr>
          <a:xfrm>
            <a:off x="1161969" y="4136262"/>
            <a:ext cx="3225764" cy="572313"/>
          </a:xfrm>
          <a:prstGeom prst="rect">
            <a:avLst/>
          </a:prstGeom>
          <a:noFill/>
          <a:ln/>
        </p:spPr>
        <p:txBody>
          <a:bodyPr wrap="square" lIns="0" tIns="0" rIns="0" bIns="0" rtlCol="0" anchor="ctr"/>
          <a:lstStyle/>
          <a:p>
            <a:pPr>
              <a:lnSpc>
                <a:spcPct val="110000"/>
              </a:lnSpc>
            </a:pPr>
            <a:r>
              <a:rPr lang="en-US" sz="1092" dirty="0">
                <a:solidFill>
                  <a:srgbClr val="3D352E"/>
                </a:solidFill>
                <a:latin typeface="MiSans" pitchFamily="34" charset="0"/>
                <a:ea typeface="MiSans" pitchFamily="34" charset="-122"/>
                <a:cs typeface="MiSans" pitchFamily="34" charset="-120"/>
              </a:rPr>
              <a:t>"Saya belum tahu jawaban pastinya — ini di luar area yang saya research. Tapi saya bisa share apa yang saya ketahui..."</a:t>
            </a:r>
            <a:endParaRPr lang="en-US" sz="1600" dirty="0"/>
          </a:p>
        </p:txBody>
      </p:sp>
      <p:sp>
        <p:nvSpPr>
          <p:cNvPr id="34" name="Shape 32"/>
          <p:cNvSpPr/>
          <p:nvPr/>
        </p:nvSpPr>
        <p:spPr>
          <a:xfrm>
            <a:off x="4596456" y="3685349"/>
            <a:ext cx="3520592" cy="1196654"/>
          </a:xfrm>
          <a:custGeom>
            <a:avLst/>
            <a:gdLst/>
            <a:ahLst/>
            <a:cxnLst/>
            <a:rect l="l" t="t" r="r" b="b"/>
            <a:pathLst>
              <a:path w="3520592" h="1196654">
                <a:moveTo>
                  <a:pt x="34691" y="0"/>
                </a:moveTo>
                <a:lnTo>
                  <a:pt x="3485901" y="0"/>
                </a:lnTo>
                <a:cubicBezTo>
                  <a:pt x="3505060" y="0"/>
                  <a:pt x="3520592" y="15532"/>
                  <a:pt x="3520592" y="34691"/>
                </a:cubicBezTo>
                <a:lnTo>
                  <a:pt x="3520592" y="1161963"/>
                </a:lnTo>
                <a:cubicBezTo>
                  <a:pt x="3520592" y="1181123"/>
                  <a:pt x="3505060" y="1196654"/>
                  <a:pt x="3485901" y="1196654"/>
                </a:cubicBezTo>
                <a:lnTo>
                  <a:pt x="34691" y="1196654"/>
                </a:lnTo>
                <a:cubicBezTo>
                  <a:pt x="15532" y="1196654"/>
                  <a:pt x="0" y="1181123"/>
                  <a:pt x="0" y="1161963"/>
                </a:cubicBezTo>
                <a:lnTo>
                  <a:pt x="0" y="34691"/>
                </a:lnTo>
                <a:cubicBezTo>
                  <a:pt x="0" y="15545"/>
                  <a:pt x="15545" y="0"/>
                  <a:pt x="34691" y="0"/>
                </a:cubicBezTo>
                <a:close/>
              </a:path>
            </a:pathLst>
          </a:custGeom>
          <a:solidFill>
            <a:srgbClr val="F8F5F2"/>
          </a:solidFill>
          <a:ln/>
        </p:spPr>
      </p:sp>
      <p:sp>
        <p:nvSpPr>
          <p:cNvPr id="35" name="Text 33"/>
          <p:cNvSpPr/>
          <p:nvPr/>
        </p:nvSpPr>
        <p:spPr>
          <a:xfrm>
            <a:off x="4700513" y="3789405"/>
            <a:ext cx="3381849" cy="208114"/>
          </a:xfrm>
          <a:prstGeom prst="rect">
            <a:avLst/>
          </a:prstGeom>
          <a:noFill/>
          <a:ln/>
        </p:spPr>
        <p:txBody>
          <a:bodyPr wrap="square" lIns="0" tIns="0" rIns="0" bIns="0" rtlCol="0" anchor="ctr"/>
          <a:lstStyle/>
          <a:p>
            <a:pPr>
              <a:lnSpc>
                <a:spcPct val="130000"/>
              </a:lnSpc>
            </a:pPr>
            <a:r>
              <a:rPr lang="en-US" sz="1092" b="1" dirty="0">
                <a:solidFill>
                  <a:srgbClr val="A99F96"/>
                </a:solidFill>
                <a:latin typeface="MiSans" pitchFamily="34" charset="0"/>
                <a:ea typeface="MiSans" pitchFamily="34" charset="-122"/>
                <a:cs typeface="MiSans" pitchFamily="34" charset="-120"/>
              </a:rPr>
              <a:t>Template 2: Partial</a:t>
            </a:r>
            <a:endParaRPr lang="en-US" sz="1600" dirty="0"/>
          </a:p>
        </p:txBody>
      </p:sp>
      <p:sp>
        <p:nvSpPr>
          <p:cNvPr id="36" name="Shape 34"/>
          <p:cNvSpPr/>
          <p:nvPr/>
        </p:nvSpPr>
        <p:spPr>
          <a:xfrm>
            <a:off x="4709184" y="4066890"/>
            <a:ext cx="3303807" cy="520284"/>
          </a:xfrm>
          <a:custGeom>
            <a:avLst/>
            <a:gdLst/>
            <a:ahLst/>
            <a:cxnLst/>
            <a:rect l="l" t="t" r="r" b="b"/>
            <a:pathLst>
              <a:path w="3303807" h="520284">
                <a:moveTo>
                  <a:pt x="17343" y="0"/>
                </a:moveTo>
                <a:lnTo>
                  <a:pt x="3269119" y="0"/>
                </a:lnTo>
                <a:cubicBezTo>
                  <a:pt x="3288276" y="0"/>
                  <a:pt x="3303807" y="15530"/>
                  <a:pt x="3303807" y="34687"/>
                </a:cubicBezTo>
                <a:lnTo>
                  <a:pt x="3303807" y="485597"/>
                </a:lnTo>
                <a:cubicBezTo>
                  <a:pt x="3303807" y="504754"/>
                  <a:pt x="3288276" y="520284"/>
                  <a:pt x="3269119" y="520284"/>
                </a:cubicBezTo>
                <a:lnTo>
                  <a:pt x="17343" y="520284"/>
                </a:lnTo>
                <a:cubicBezTo>
                  <a:pt x="7765" y="520284"/>
                  <a:pt x="0" y="512520"/>
                  <a:pt x="0" y="502942"/>
                </a:cubicBezTo>
                <a:lnTo>
                  <a:pt x="0" y="17343"/>
                </a:lnTo>
                <a:cubicBezTo>
                  <a:pt x="0" y="7771"/>
                  <a:pt x="7771" y="0"/>
                  <a:pt x="17343" y="0"/>
                </a:cubicBezTo>
                <a:close/>
              </a:path>
            </a:pathLst>
          </a:custGeom>
          <a:solidFill>
            <a:srgbClr val="FFFFFF"/>
          </a:solidFill>
          <a:ln/>
        </p:spPr>
      </p:sp>
      <p:sp>
        <p:nvSpPr>
          <p:cNvPr id="37" name="Shape 35"/>
          <p:cNvSpPr/>
          <p:nvPr/>
        </p:nvSpPr>
        <p:spPr>
          <a:xfrm>
            <a:off x="4709184" y="4066890"/>
            <a:ext cx="17343" cy="520284"/>
          </a:xfrm>
          <a:custGeom>
            <a:avLst/>
            <a:gdLst/>
            <a:ahLst/>
            <a:cxnLst/>
            <a:rect l="l" t="t" r="r" b="b"/>
            <a:pathLst>
              <a:path w="17343" h="520284">
                <a:moveTo>
                  <a:pt x="17343" y="0"/>
                </a:moveTo>
                <a:lnTo>
                  <a:pt x="17343" y="0"/>
                </a:lnTo>
                <a:lnTo>
                  <a:pt x="17343" y="520284"/>
                </a:lnTo>
                <a:lnTo>
                  <a:pt x="17343" y="520284"/>
                </a:lnTo>
                <a:cubicBezTo>
                  <a:pt x="7765" y="520284"/>
                  <a:pt x="0" y="512520"/>
                  <a:pt x="0" y="502942"/>
                </a:cubicBezTo>
                <a:lnTo>
                  <a:pt x="0" y="17343"/>
                </a:lnTo>
                <a:cubicBezTo>
                  <a:pt x="0" y="7771"/>
                  <a:pt x="7771" y="0"/>
                  <a:pt x="17343" y="0"/>
                </a:cubicBezTo>
                <a:close/>
              </a:path>
            </a:pathLst>
          </a:custGeom>
          <a:solidFill>
            <a:srgbClr val="C77D4A"/>
          </a:solidFill>
          <a:ln/>
        </p:spPr>
      </p:sp>
      <p:sp>
        <p:nvSpPr>
          <p:cNvPr id="38" name="Text 36"/>
          <p:cNvSpPr/>
          <p:nvPr/>
        </p:nvSpPr>
        <p:spPr>
          <a:xfrm>
            <a:off x="4787227" y="4136262"/>
            <a:ext cx="3225764" cy="381542"/>
          </a:xfrm>
          <a:prstGeom prst="rect">
            <a:avLst/>
          </a:prstGeom>
          <a:noFill/>
          <a:ln/>
        </p:spPr>
        <p:txBody>
          <a:bodyPr wrap="square" lIns="0" tIns="0" rIns="0" bIns="0" rtlCol="0" anchor="ctr"/>
          <a:lstStyle/>
          <a:p>
            <a:pPr>
              <a:lnSpc>
                <a:spcPct val="110000"/>
              </a:lnSpc>
            </a:pPr>
            <a:r>
              <a:rPr lang="en-US" sz="1092" dirty="0">
                <a:solidFill>
                  <a:srgbClr val="3D352E"/>
                </a:solidFill>
                <a:latin typeface="MiSans" pitchFamily="34" charset="0"/>
                <a:ea typeface="MiSans" pitchFamily="34" charset="-122"/>
                <a:cs typeface="MiSans" pitchFamily="34" charset="-120"/>
              </a:rPr>
              <a:t>"Saya punja partial answer — ini yang saya tahu, tapi ada gap yang saya masih cari tahu..."</a:t>
            </a:r>
            <a:endParaRPr lang="en-US" sz="1600" dirty="0"/>
          </a:p>
        </p:txBody>
      </p:sp>
      <p:sp>
        <p:nvSpPr>
          <p:cNvPr id="39" name="Shape 37"/>
          <p:cNvSpPr/>
          <p:nvPr/>
        </p:nvSpPr>
        <p:spPr>
          <a:xfrm>
            <a:off x="8221714" y="3685349"/>
            <a:ext cx="3520592" cy="1196654"/>
          </a:xfrm>
          <a:custGeom>
            <a:avLst/>
            <a:gdLst/>
            <a:ahLst/>
            <a:cxnLst/>
            <a:rect l="l" t="t" r="r" b="b"/>
            <a:pathLst>
              <a:path w="3520592" h="1196654">
                <a:moveTo>
                  <a:pt x="34691" y="0"/>
                </a:moveTo>
                <a:lnTo>
                  <a:pt x="3485901" y="0"/>
                </a:lnTo>
                <a:cubicBezTo>
                  <a:pt x="3505060" y="0"/>
                  <a:pt x="3520592" y="15532"/>
                  <a:pt x="3520592" y="34691"/>
                </a:cubicBezTo>
                <a:lnTo>
                  <a:pt x="3520592" y="1161963"/>
                </a:lnTo>
                <a:cubicBezTo>
                  <a:pt x="3520592" y="1181123"/>
                  <a:pt x="3505060" y="1196654"/>
                  <a:pt x="3485901" y="1196654"/>
                </a:cubicBezTo>
                <a:lnTo>
                  <a:pt x="34691" y="1196654"/>
                </a:lnTo>
                <a:cubicBezTo>
                  <a:pt x="15532" y="1196654"/>
                  <a:pt x="0" y="1181123"/>
                  <a:pt x="0" y="1161963"/>
                </a:cubicBezTo>
                <a:lnTo>
                  <a:pt x="0" y="34691"/>
                </a:lnTo>
                <a:cubicBezTo>
                  <a:pt x="0" y="15545"/>
                  <a:pt x="15545" y="0"/>
                  <a:pt x="34691" y="0"/>
                </a:cubicBezTo>
                <a:close/>
              </a:path>
            </a:pathLst>
          </a:custGeom>
          <a:solidFill>
            <a:srgbClr val="F8F5F2"/>
          </a:solidFill>
          <a:ln/>
        </p:spPr>
      </p:sp>
      <p:sp>
        <p:nvSpPr>
          <p:cNvPr id="40" name="Text 38"/>
          <p:cNvSpPr/>
          <p:nvPr/>
        </p:nvSpPr>
        <p:spPr>
          <a:xfrm>
            <a:off x="8325771" y="3789405"/>
            <a:ext cx="3381849" cy="208114"/>
          </a:xfrm>
          <a:prstGeom prst="rect">
            <a:avLst/>
          </a:prstGeom>
          <a:noFill/>
          <a:ln/>
        </p:spPr>
        <p:txBody>
          <a:bodyPr wrap="square" lIns="0" tIns="0" rIns="0" bIns="0" rtlCol="0" anchor="ctr"/>
          <a:lstStyle/>
          <a:p>
            <a:pPr>
              <a:lnSpc>
                <a:spcPct val="130000"/>
              </a:lnSpc>
            </a:pPr>
            <a:r>
              <a:rPr lang="en-US" sz="1092" b="1" dirty="0">
                <a:solidFill>
                  <a:srgbClr val="C77D4A"/>
                </a:solidFill>
                <a:latin typeface="MiSans" pitchFamily="34" charset="0"/>
                <a:ea typeface="MiSans" pitchFamily="34" charset="-122"/>
                <a:cs typeface="MiSans" pitchFamily="34" charset="-120"/>
              </a:rPr>
              <a:t>Template 3: Speculative</a:t>
            </a:r>
            <a:endParaRPr lang="en-US" sz="1600" dirty="0"/>
          </a:p>
        </p:txBody>
      </p:sp>
      <p:sp>
        <p:nvSpPr>
          <p:cNvPr id="41" name="Shape 39"/>
          <p:cNvSpPr/>
          <p:nvPr/>
        </p:nvSpPr>
        <p:spPr>
          <a:xfrm>
            <a:off x="8334443" y="4066890"/>
            <a:ext cx="3303807" cy="520284"/>
          </a:xfrm>
          <a:custGeom>
            <a:avLst/>
            <a:gdLst/>
            <a:ahLst/>
            <a:cxnLst/>
            <a:rect l="l" t="t" r="r" b="b"/>
            <a:pathLst>
              <a:path w="3303807" h="520284">
                <a:moveTo>
                  <a:pt x="17343" y="0"/>
                </a:moveTo>
                <a:lnTo>
                  <a:pt x="3269119" y="0"/>
                </a:lnTo>
                <a:cubicBezTo>
                  <a:pt x="3288276" y="0"/>
                  <a:pt x="3303807" y="15530"/>
                  <a:pt x="3303807" y="34687"/>
                </a:cubicBezTo>
                <a:lnTo>
                  <a:pt x="3303807" y="485597"/>
                </a:lnTo>
                <a:cubicBezTo>
                  <a:pt x="3303807" y="504754"/>
                  <a:pt x="3288276" y="520284"/>
                  <a:pt x="3269119" y="520284"/>
                </a:cubicBezTo>
                <a:lnTo>
                  <a:pt x="17343" y="520284"/>
                </a:lnTo>
                <a:cubicBezTo>
                  <a:pt x="7765" y="520284"/>
                  <a:pt x="0" y="512520"/>
                  <a:pt x="0" y="502942"/>
                </a:cubicBezTo>
                <a:lnTo>
                  <a:pt x="0" y="17343"/>
                </a:lnTo>
                <a:cubicBezTo>
                  <a:pt x="0" y="7771"/>
                  <a:pt x="7771" y="0"/>
                  <a:pt x="17343" y="0"/>
                </a:cubicBezTo>
                <a:close/>
              </a:path>
            </a:pathLst>
          </a:custGeom>
          <a:solidFill>
            <a:srgbClr val="FFFFFF"/>
          </a:solidFill>
          <a:ln/>
        </p:spPr>
      </p:sp>
      <p:sp>
        <p:nvSpPr>
          <p:cNvPr id="42" name="Shape 40"/>
          <p:cNvSpPr/>
          <p:nvPr/>
        </p:nvSpPr>
        <p:spPr>
          <a:xfrm>
            <a:off x="8334443" y="4066890"/>
            <a:ext cx="17343" cy="520284"/>
          </a:xfrm>
          <a:custGeom>
            <a:avLst/>
            <a:gdLst/>
            <a:ahLst/>
            <a:cxnLst/>
            <a:rect l="l" t="t" r="r" b="b"/>
            <a:pathLst>
              <a:path w="17343" h="520284">
                <a:moveTo>
                  <a:pt x="17343" y="0"/>
                </a:moveTo>
                <a:lnTo>
                  <a:pt x="17343" y="0"/>
                </a:lnTo>
                <a:lnTo>
                  <a:pt x="17343" y="520284"/>
                </a:lnTo>
                <a:lnTo>
                  <a:pt x="17343" y="520284"/>
                </a:lnTo>
                <a:cubicBezTo>
                  <a:pt x="7765" y="520284"/>
                  <a:pt x="0" y="512520"/>
                  <a:pt x="0" y="502942"/>
                </a:cubicBezTo>
                <a:lnTo>
                  <a:pt x="0" y="17343"/>
                </a:lnTo>
                <a:cubicBezTo>
                  <a:pt x="0" y="7771"/>
                  <a:pt x="7771" y="0"/>
                  <a:pt x="17343" y="0"/>
                </a:cubicBezTo>
                <a:close/>
              </a:path>
            </a:pathLst>
          </a:custGeom>
          <a:solidFill>
            <a:srgbClr val="C77D4A"/>
          </a:solidFill>
          <a:ln/>
        </p:spPr>
      </p:sp>
      <p:sp>
        <p:nvSpPr>
          <p:cNvPr id="43" name="Text 41"/>
          <p:cNvSpPr/>
          <p:nvPr/>
        </p:nvSpPr>
        <p:spPr>
          <a:xfrm>
            <a:off x="8412485" y="4136262"/>
            <a:ext cx="3225764" cy="381542"/>
          </a:xfrm>
          <a:prstGeom prst="rect">
            <a:avLst/>
          </a:prstGeom>
          <a:noFill/>
          <a:ln/>
        </p:spPr>
        <p:txBody>
          <a:bodyPr wrap="square" lIns="0" tIns="0" rIns="0" bIns="0" rtlCol="0" anchor="ctr"/>
          <a:lstStyle/>
          <a:p>
            <a:pPr>
              <a:lnSpc>
                <a:spcPct val="110000"/>
              </a:lnSpc>
            </a:pPr>
            <a:r>
              <a:rPr lang="en-US" sz="1092" dirty="0">
                <a:solidFill>
                  <a:srgbClr val="3D352E"/>
                </a:solidFill>
                <a:latin typeface="MiSans" pitchFamily="34" charset="0"/>
                <a:ea typeface="MiSans" pitchFamily="34" charset="-122"/>
                <a:cs typeface="MiSans" pitchFamily="34" charset="-120"/>
              </a:rPr>
              <a:t>"Ini spekulasi saya — belum ada data yang cukup — tapi berdasarkan pattern yang saya lihat..."</a:t>
            </a:r>
            <a:endParaRPr lang="en-US" sz="1600" dirty="0"/>
          </a:p>
        </p:txBody>
      </p:sp>
      <p:sp>
        <p:nvSpPr>
          <p:cNvPr id="44" name="Shape 42"/>
          <p:cNvSpPr/>
          <p:nvPr/>
        </p:nvSpPr>
        <p:spPr>
          <a:xfrm>
            <a:off x="346856" y="5055431"/>
            <a:ext cx="11498287" cy="1595539"/>
          </a:xfrm>
          <a:custGeom>
            <a:avLst/>
            <a:gdLst/>
            <a:ahLst/>
            <a:cxnLst/>
            <a:rect l="l" t="t" r="r" b="b"/>
            <a:pathLst>
              <a:path w="11498287" h="1595539">
                <a:moveTo>
                  <a:pt x="69374" y="0"/>
                </a:moveTo>
                <a:lnTo>
                  <a:pt x="11428913" y="0"/>
                </a:lnTo>
                <a:cubicBezTo>
                  <a:pt x="11467228" y="0"/>
                  <a:pt x="11498287" y="31060"/>
                  <a:pt x="11498287" y="69374"/>
                </a:cubicBezTo>
                <a:lnTo>
                  <a:pt x="11498287" y="1526165"/>
                </a:lnTo>
                <a:cubicBezTo>
                  <a:pt x="11498287" y="1564479"/>
                  <a:pt x="11467228" y="1595539"/>
                  <a:pt x="11428913" y="1595539"/>
                </a:cubicBezTo>
                <a:lnTo>
                  <a:pt x="69374" y="1595539"/>
                </a:lnTo>
                <a:cubicBezTo>
                  <a:pt x="31060" y="1595539"/>
                  <a:pt x="0" y="1564479"/>
                  <a:pt x="0" y="1526165"/>
                </a:cubicBezTo>
                <a:lnTo>
                  <a:pt x="0" y="69374"/>
                </a:lnTo>
                <a:cubicBezTo>
                  <a:pt x="0" y="31085"/>
                  <a:pt x="31085" y="0"/>
                  <a:pt x="69374" y="0"/>
                </a:cubicBezTo>
                <a:close/>
              </a:path>
            </a:pathLst>
          </a:custGeom>
          <a:solidFill>
            <a:srgbClr val="2A4B43"/>
          </a:solidFill>
          <a:ln/>
        </p:spPr>
      </p:sp>
      <p:sp>
        <p:nvSpPr>
          <p:cNvPr id="45" name="Shape 43"/>
          <p:cNvSpPr/>
          <p:nvPr/>
        </p:nvSpPr>
        <p:spPr>
          <a:xfrm>
            <a:off x="450913" y="5159488"/>
            <a:ext cx="346856" cy="346856"/>
          </a:xfrm>
          <a:custGeom>
            <a:avLst/>
            <a:gdLst/>
            <a:ahLst/>
            <a:cxnLst/>
            <a:rect l="l" t="t" r="r" b="b"/>
            <a:pathLst>
              <a:path w="346856" h="346856">
                <a:moveTo>
                  <a:pt x="173428" y="0"/>
                </a:moveTo>
                <a:lnTo>
                  <a:pt x="173428" y="0"/>
                </a:lnTo>
                <a:cubicBezTo>
                  <a:pt x="269146" y="0"/>
                  <a:pt x="346856" y="77711"/>
                  <a:pt x="346856" y="173428"/>
                </a:cubicBezTo>
                <a:lnTo>
                  <a:pt x="346856" y="173428"/>
                </a:lnTo>
                <a:cubicBezTo>
                  <a:pt x="346856" y="269146"/>
                  <a:pt x="269146" y="346856"/>
                  <a:pt x="173428" y="346856"/>
                </a:cubicBezTo>
                <a:lnTo>
                  <a:pt x="173428" y="346856"/>
                </a:lnTo>
                <a:cubicBezTo>
                  <a:pt x="77711" y="346856"/>
                  <a:pt x="0" y="269146"/>
                  <a:pt x="0" y="173428"/>
                </a:cubicBezTo>
                <a:lnTo>
                  <a:pt x="0" y="173428"/>
                </a:lnTo>
                <a:cubicBezTo>
                  <a:pt x="0" y="77711"/>
                  <a:pt x="77711" y="0"/>
                  <a:pt x="173428" y="0"/>
                </a:cubicBezTo>
                <a:close/>
              </a:path>
            </a:pathLst>
          </a:custGeom>
          <a:solidFill>
            <a:srgbClr val="FFFFFF">
              <a:alpha val="20000"/>
            </a:srgbClr>
          </a:solidFill>
          <a:ln/>
        </p:spPr>
      </p:sp>
      <p:sp>
        <p:nvSpPr>
          <p:cNvPr id="46" name="Shape 44"/>
          <p:cNvSpPr/>
          <p:nvPr/>
        </p:nvSpPr>
        <p:spPr>
          <a:xfrm>
            <a:off x="538711" y="5254873"/>
            <a:ext cx="175596" cy="156085"/>
          </a:xfrm>
          <a:custGeom>
            <a:avLst/>
            <a:gdLst/>
            <a:ahLst/>
            <a:cxnLst/>
            <a:rect l="l" t="t" r="r" b="b"/>
            <a:pathLst>
              <a:path w="175596" h="156085">
                <a:moveTo>
                  <a:pt x="94352" y="-5762"/>
                </a:moveTo>
                <a:cubicBezTo>
                  <a:pt x="93102" y="-8201"/>
                  <a:pt x="90572" y="-9755"/>
                  <a:pt x="87828" y="-9755"/>
                </a:cubicBezTo>
                <a:cubicBezTo>
                  <a:pt x="85085" y="-9755"/>
                  <a:pt x="82555" y="-8201"/>
                  <a:pt x="81305" y="-5762"/>
                </a:cubicBezTo>
                <a:lnTo>
                  <a:pt x="58867" y="38198"/>
                </a:lnTo>
                <a:lnTo>
                  <a:pt x="10121" y="45942"/>
                </a:lnTo>
                <a:cubicBezTo>
                  <a:pt x="7408" y="46368"/>
                  <a:pt x="5152" y="48289"/>
                  <a:pt x="4298" y="50911"/>
                </a:cubicBezTo>
                <a:cubicBezTo>
                  <a:pt x="3445" y="53532"/>
                  <a:pt x="4146" y="56398"/>
                  <a:pt x="6067" y="58349"/>
                </a:cubicBezTo>
                <a:lnTo>
                  <a:pt x="40942" y="93255"/>
                </a:lnTo>
                <a:lnTo>
                  <a:pt x="33260" y="142001"/>
                </a:lnTo>
                <a:cubicBezTo>
                  <a:pt x="32833" y="144714"/>
                  <a:pt x="33961" y="147458"/>
                  <a:pt x="36186" y="149074"/>
                </a:cubicBezTo>
                <a:cubicBezTo>
                  <a:pt x="38412" y="150689"/>
                  <a:pt x="41338" y="150933"/>
                  <a:pt x="43808" y="149683"/>
                </a:cubicBezTo>
                <a:lnTo>
                  <a:pt x="87828" y="127307"/>
                </a:lnTo>
                <a:lnTo>
                  <a:pt x="131819" y="149683"/>
                </a:lnTo>
                <a:cubicBezTo>
                  <a:pt x="134258" y="150933"/>
                  <a:pt x="137215" y="150689"/>
                  <a:pt x="139440" y="149074"/>
                </a:cubicBezTo>
                <a:cubicBezTo>
                  <a:pt x="141666" y="147458"/>
                  <a:pt x="142794" y="144745"/>
                  <a:pt x="142367" y="142001"/>
                </a:cubicBezTo>
                <a:lnTo>
                  <a:pt x="134654" y="93255"/>
                </a:lnTo>
                <a:lnTo>
                  <a:pt x="169529" y="58349"/>
                </a:lnTo>
                <a:cubicBezTo>
                  <a:pt x="171480" y="56398"/>
                  <a:pt x="172151" y="53532"/>
                  <a:pt x="171298" y="50911"/>
                </a:cubicBezTo>
                <a:cubicBezTo>
                  <a:pt x="170444" y="48289"/>
                  <a:pt x="168219" y="46368"/>
                  <a:pt x="165475" y="45942"/>
                </a:cubicBezTo>
                <a:lnTo>
                  <a:pt x="116759" y="38198"/>
                </a:lnTo>
                <a:lnTo>
                  <a:pt x="94352" y="-5762"/>
                </a:lnTo>
                <a:close/>
              </a:path>
            </a:pathLst>
          </a:custGeom>
          <a:solidFill>
            <a:srgbClr val="FFFFFF"/>
          </a:solidFill>
          <a:ln/>
        </p:spPr>
      </p:sp>
      <p:sp>
        <p:nvSpPr>
          <p:cNvPr id="47" name="Text 45"/>
          <p:cNvSpPr/>
          <p:nvPr/>
        </p:nvSpPr>
        <p:spPr>
          <a:xfrm>
            <a:off x="901826" y="5159488"/>
            <a:ext cx="10917303" cy="242799"/>
          </a:xfrm>
          <a:prstGeom prst="rect">
            <a:avLst/>
          </a:prstGeom>
          <a:noFill/>
          <a:ln/>
        </p:spPr>
        <p:txBody>
          <a:bodyPr wrap="square" lIns="0" tIns="0" rIns="0" bIns="0" rtlCol="0" anchor="ctr"/>
          <a:lstStyle/>
          <a:p>
            <a:pPr>
              <a:lnSpc>
                <a:spcPct val="130000"/>
              </a:lnSpc>
            </a:pPr>
            <a:r>
              <a:rPr lang="en-US" sz="1229" b="1" dirty="0">
                <a:solidFill>
                  <a:srgbClr val="FFFFFF"/>
                </a:solidFill>
                <a:latin typeface="Unna" pitchFamily="34" charset="0"/>
                <a:ea typeface="Unna" pitchFamily="34" charset="-122"/>
                <a:cs typeface="Unna" pitchFamily="34" charset="-120"/>
              </a:rPr>
              <a:t>Key Principle: Intellectual Honesty ≠ Incompetence</a:t>
            </a:r>
            <a:endParaRPr lang="en-US" sz="1600" dirty="0"/>
          </a:p>
        </p:txBody>
      </p:sp>
      <p:sp>
        <p:nvSpPr>
          <p:cNvPr id="48" name="Shape 46"/>
          <p:cNvSpPr/>
          <p:nvPr/>
        </p:nvSpPr>
        <p:spPr>
          <a:xfrm>
            <a:off x="901826" y="5471659"/>
            <a:ext cx="5367602" cy="1075255"/>
          </a:xfrm>
          <a:custGeom>
            <a:avLst/>
            <a:gdLst/>
            <a:ahLst/>
            <a:cxnLst/>
            <a:rect l="l" t="t" r="r" b="b"/>
            <a:pathLst>
              <a:path w="5367602" h="1075255">
                <a:moveTo>
                  <a:pt x="34688" y="0"/>
                </a:moveTo>
                <a:lnTo>
                  <a:pt x="5332914" y="0"/>
                </a:lnTo>
                <a:cubicBezTo>
                  <a:pt x="5352071" y="0"/>
                  <a:pt x="5367602" y="15530"/>
                  <a:pt x="5367602" y="34688"/>
                </a:cubicBezTo>
                <a:lnTo>
                  <a:pt x="5367602" y="1040567"/>
                </a:lnTo>
                <a:cubicBezTo>
                  <a:pt x="5367602" y="1059724"/>
                  <a:pt x="5352071" y="1075255"/>
                  <a:pt x="5332914" y="1075255"/>
                </a:cubicBezTo>
                <a:lnTo>
                  <a:pt x="34688" y="1075255"/>
                </a:lnTo>
                <a:cubicBezTo>
                  <a:pt x="15530" y="1075255"/>
                  <a:pt x="0" y="1059724"/>
                  <a:pt x="0" y="1040567"/>
                </a:cubicBezTo>
                <a:lnTo>
                  <a:pt x="0" y="34688"/>
                </a:lnTo>
                <a:cubicBezTo>
                  <a:pt x="0" y="15543"/>
                  <a:pt x="15543" y="0"/>
                  <a:pt x="34688" y="0"/>
                </a:cubicBezTo>
                <a:close/>
              </a:path>
            </a:pathLst>
          </a:custGeom>
          <a:solidFill>
            <a:srgbClr val="FFFFFF">
              <a:alpha val="10196"/>
            </a:srgbClr>
          </a:solidFill>
          <a:ln/>
        </p:spPr>
      </p:sp>
      <p:sp>
        <p:nvSpPr>
          <p:cNvPr id="49" name="Text 47"/>
          <p:cNvSpPr/>
          <p:nvPr/>
        </p:nvSpPr>
        <p:spPr>
          <a:xfrm>
            <a:off x="971198" y="5541030"/>
            <a:ext cx="5298230" cy="208114"/>
          </a:xfrm>
          <a:prstGeom prst="rect">
            <a:avLst/>
          </a:prstGeom>
          <a:noFill/>
          <a:ln/>
        </p:spPr>
        <p:txBody>
          <a:bodyPr wrap="square" lIns="0" tIns="0" rIns="0" bIns="0" rtlCol="0" anchor="ctr"/>
          <a:lstStyle/>
          <a:p>
            <a:pPr>
              <a:lnSpc>
                <a:spcPct val="130000"/>
              </a:lnSpc>
            </a:pPr>
            <a:r>
              <a:rPr lang="en-US" sz="1092" b="1" dirty="0">
                <a:solidFill>
                  <a:srgbClr val="FFFFFF"/>
                </a:solidFill>
                <a:latin typeface="MiSans" pitchFamily="34" charset="0"/>
                <a:ea typeface="MiSans" pitchFamily="34" charset="-122"/>
                <a:cs typeface="MiSans" pitchFamily="34" charset="-120"/>
              </a:rPr>
              <a:t>Bilang "saya belum tahu" menunjukkan:</a:t>
            </a:r>
            <a:endParaRPr lang="en-US" sz="1600" dirty="0"/>
          </a:p>
        </p:txBody>
      </p:sp>
      <p:sp>
        <p:nvSpPr>
          <p:cNvPr id="50" name="Shape 48"/>
          <p:cNvSpPr/>
          <p:nvPr/>
        </p:nvSpPr>
        <p:spPr>
          <a:xfrm>
            <a:off x="997212" y="5818515"/>
            <a:ext cx="121400" cy="138743"/>
          </a:xfrm>
          <a:custGeom>
            <a:avLst/>
            <a:gdLst/>
            <a:ahLst/>
            <a:cxnLst/>
            <a:rect l="l" t="t" r="r" b="b"/>
            <a:pathLst>
              <a:path w="121400" h="138743">
                <a:moveTo>
                  <a:pt x="117823" y="18996"/>
                </a:moveTo>
                <a:cubicBezTo>
                  <a:pt x="121698" y="21814"/>
                  <a:pt x="122565" y="27234"/>
                  <a:pt x="119747" y="31109"/>
                </a:cubicBezTo>
                <a:lnTo>
                  <a:pt x="50375" y="126494"/>
                </a:lnTo>
                <a:cubicBezTo>
                  <a:pt x="48885" y="128554"/>
                  <a:pt x="46582" y="129827"/>
                  <a:pt x="44034" y="130044"/>
                </a:cubicBezTo>
                <a:cubicBezTo>
                  <a:pt x="41487" y="130261"/>
                  <a:pt x="39021" y="129312"/>
                  <a:pt x="37233" y="127524"/>
                </a:cubicBezTo>
                <a:lnTo>
                  <a:pt x="2547" y="92838"/>
                </a:lnTo>
                <a:cubicBezTo>
                  <a:pt x="-840" y="89451"/>
                  <a:pt x="-840" y="83950"/>
                  <a:pt x="2547" y="80563"/>
                </a:cubicBezTo>
                <a:cubicBezTo>
                  <a:pt x="5934" y="77176"/>
                  <a:pt x="11435" y="77176"/>
                  <a:pt x="14823" y="80563"/>
                </a:cubicBezTo>
                <a:lnTo>
                  <a:pt x="42327" y="108067"/>
                </a:lnTo>
                <a:lnTo>
                  <a:pt x="105737" y="20893"/>
                </a:lnTo>
                <a:cubicBezTo>
                  <a:pt x="108555" y="17018"/>
                  <a:pt x="113975" y="16150"/>
                  <a:pt x="117850" y="18969"/>
                </a:cubicBezTo>
                <a:close/>
              </a:path>
            </a:pathLst>
          </a:custGeom>
          <a:solidFill>
            <a:srgbClr val="C77D4A"/>
          </a:solidFill>
          <a:ln/>
        </p:spPr>
      </p:sp>
      <p:sp>
        <p:nvSpPr>
          <p:cNvPr id="51" name="Text 49"/>
          <p:cNvSpPr/>
          <p:nvPr/>
        </p:nvSpPr>
        <p:spPr>
          <a:xfrm>
            <a:off x="1213997" y="5783829"/>
            <a:ext cx="2367294" cy="208114"/>
          </a:xfrm>
          <a:prstGeom prst="rect">
            <a:avLst/>
          </a:prstGeom>
          <a:noFill/>
          <a:ln/>
        </p:spPr>
        <p:txBody>
          <a:bodyPr wrap="square" lIns="0" tIns="0" rIns="0" bIns="0" rtlCol="0" anchor="ctr"/>
          <a:lstStyle/>
          <a:p>
            <a:pPr>
              <a:lnSpc>
                <a:spcPct val="130000"/>
              </a:lnSpc>
            </a:pPr>
            <a:r>
              <a:rPr lang="en-US" sz="1092" dirty="0">
                <a:solidFill>
                  <a:srgbClr val="FFFFFF"/>
                </a:solidFill>
                <a:latin typeface="MiSans" pitchFamily="34" charset="0"/>
                <a:ea typeface="MiSans" pitchFamily="34" charset="-122"/>
                <a:cs typeface="MiSans" pitchFamily="34" charset="-120"/>
              </a:rPr>
              <a:t>Awareness akan batasan knowledge</a:t>
            </a:r>
            <a:endParaRPr lang="en-US" sz="1600" dirty="0"/>
          </a:p>
        </p:txBody>
      </p:sp>
      <p:sp>
        <p:nvSpPr>
          <p:cNvPr id="52" name="Shape 50"/>
          <p:cNvSpPr/>
          <p:nvPr/>
        </p:nvSpPr>
        <p:spPr>
          <a:xfrm>
            <a:off x="997212" y="6061314"/>
            <a:ext cx="121400" cy="138743"/>
          </a:xfrm>
          <a:custGeom>
            <a:avLst/>
            <a:gdLst/>
            <a:ahLst/>
            <a:cxnLst/>
            <a:rect l="l" t="t" r="r" b="b"/>
            <a:pathLst>
              <a:path w="121400" h="138743">
                <a:moveTo>
                  <a:pt x="117823" y="18996"/>
                </a:moveTo>
                <a:cubicBezTo>
                  <a:pt x="121698" y="21814"/>
                  <a:pt x="122565" y="27234"/>
                  <a:pt x="119747" y="31109"/>
                </a:cubicBezTo>
                <a:lnTo>
                  <a:pt x="50375" y="126494"/>
                </a:lnTo>
                <a:cubicBezTo>
                  <a:pt x="48885" y="128554"/>
                  <a:pt x="46582" y="129827"/>
                  <a:pt x="44034" y="130044"/>
                </a:cubicBezTo>
                <a:cubicBezTo>
                  <a:pt x="41487" y="130261"/>
                  <a:pt x="39021" y="129312"/>
                  <a:pt x="37233" y="127524"/>
                </a:cubicBezTo>
                <a:lnTo>
                  <a:pt x="2547" y="92838"/>
                </a:lnTo>
                <a:cubicBezTo>
                  <a:pt x="-840" y="89451"/>
                  <a:pt x="-840" y="83950"/>
                  <a:pt x="2547" y="80563"/>
                </a:cubicBezTo>
                <a:cubicBezTo>
                  <a:pt x="5934" y="77176"/>
                  <a:pt x="11435" y="77176"/>
                  <a:pt x="14823" y="80563"/>
                </a:cubicBezTo>
                <a:lnTo>
                  <a:pt x="42327" y="108067"/>
                </a:lnTo>
                <a:lnTo>
                  <a:pt x="105737" y="20893"/>
                </a:lnTo>
                <a:cubicBezTo>
                  <a:pt x="108555" y="17018"/>
                  <a:pt x="113975" y="16150"/>
                  <a:pt x="117850" y="18969"/>
                </a:cubicBezTo>
                <a:close/>
              </a:path>
            </a:pathLst>
          </a:custGeom>
          <a:solidFill>
            <a:srgbClr val="C77D4A"/>
          </a:solidFill>
          <a:ln/>
        </p:spPr>
      </p:sp>
      <p:sp>
        <p:nvSpPr>
          <p:cNvPr id="53" name="Text 51"/>
          <p:cNvSpPr/>
          <p:nvPr/>
        </p:nvSpPr>
        <p:spPr>
          <a:xfrm>
            <a:off x="1213997" y="6026629"/>
            <a:ext cx="1656239" cy="208114"/>
          </a:xfrm>
          <a:prstGeom prst="rect">
            <a:avLst/>
          </a:prstGeom>
          <a:noFill/>
          <a:ln/>
        </p:spPr>
        <p:txBody>
          <a:bodyPr wrap="square" lIns="0" tIns="0" rIns="0" bIns="0" rtlCol="0" anchor="ctr"/>
          <a:lstStyle/>
          <a:p>
            <a:pPr>
              <a:lnSpc>
                <a:spcPct val="130000"/>
              </a:lnSpc>
            </a:pPr>
            <a:r>
              <a:rPr lang="en-US" sz="1092" dirty="0">
                <a:solidFill>
                  <a:srgbClr val="FFFFFF"/>
                </a:solidFill>
                <a:latin typeface="MiSans" pitchFamily="34" charset="0"/>
                <a:ea typeface="MiSans" pitchFamily="34" charset="-122"/>
                <a:cs typeface="MiSans" pitchFamily="34" charset="-120"/>
              </a:rPr>
              <a:t>Willingness untuk belajar</a:t>
            </a:r>
            <a:endParaRPr lang="en-US" sz="1600" dirty="0"/>
          </a:p>
        </p:txBody>
      </p:sp>
      <p:sp>
        <p:nvSpPr>
          <p:cNvPr id="54" name="Shape 52"/>
          <p:cNvSpPr/>
          <p:nvPr/>
        </p:nvSpPr>
        <p:spPr>
          <a:xfrm>
            <a:off x="997212" y="6304114"/>
            <a:ext cx="121400" cy="138743"/>
          </a:xfrm>
          <a:custGeom>
            <a:avLst/>
            <a:gdLst/>
            <a:ahLst/>
            <a:cxnLst/>
            <a:rect l="l" t="t" r="r" b="b"/>
            <a:pathLst>
              <a:path w="121400" h="138743">
                <a:moveTo>
                  <a:pt x="117823" y="18996"/>
                </a:moveTo>
                <a:cubicBezTo>
                  <a:pt x="121698" y="21814"/>
                  <a:pt x="122565" y="27234"/>
                  <a:pt x="119747" y="31109"/>
                </a:cubicBezTo>
                <a:lnTo>
                  <a:pt x="50375" y="126494"/>
                </a:lnTo>
                <a:cubicBezTo>
                  <a:pt x="48885" y="128554"/>
                  <a:pt x="46582" y="129827"/>
                  <a:pt x="44034" y="130044"/>
                </a:cubicBezTo>
                <a:cubicBezTo>
                  <a:pt x="41487" y="130261"/>
                  <a:pt x="39021" y="129312"/>
                  <a:pt x="37233" y="127524"/>
                </a:cubicBezTo>
                <a:lnTo>
                  <a:pt x="2547" y="92838"/>
                </a:lnTo>
                <a:cubicBezTo>
                  <a:pt x="-840" y="89451"/>
                  <a:pt x="-840" y="83950"/>
                  <a:pt x="2547" y="80563"/>
                </a:cubicBezTo>
                <a:cubicBezTo>
                  <a:pt x="5934" y="77176"/>
                  <a:pt x="11435" y="77176"/>
                  <a:pt x="14823" y="80563"/>
                </a:cubicBezTo>
                <a:lnTo>
                  <a:pt x="42327" y="108067"/>
                </a:lnTo>
                <a:lnTo>
                  <a:pt x="105737" y="20893"/>
                </a:lnTo>
                <a:cubicBezTo>
                  <a:pt x="108555" y="17018"/>
                  <a:pt x="113975" y="16150"/>
                  <a:pt x="117850" y="18969"/>
                </a:cubicBezTo>
                <a:close/>
              </a:path>
            </a:pathLst>
          </a:custGeom>
          <a:solidFill>
            <a:srgbClr val="C77D4A"/>
          </a:solidFill>
          <a:ln/>
        </p:spPr>
      </p:sp>
      <p:sp>
        <p:nvSpPr>
          <p:cNvPr id="55" name="Text 53"/>
          <p:cNvSpPr/>
          <p:nvPr/>
        </p:nvSpPr>
        <p:spPr>
          <a:xfrm>
            <a:off x="1213997" y="6269428"/>
            <a:ext cx="2124495" cy="208114"/>
          </a:xfrm>
          <a:prstGeom prst="rect">
            <a:avLst/>
          </a:prstGeom>
          <a:noFill/>
          <a:ln/>
        </p:spPr>
        <p:txBody>
          <a:bodyPr wrap="square" lIns="0" tIns="0" rIns="0" bIns="0" rtlCol="0" anchor="ctr"/>
          <a:lstStyle/>
          <a:p>
            <a:pPr>
              <a:lnSpc>
                <a:spcPct val="130000"/>
              </a:lnSpc>
            </a:pPr>
            <a:r>
              <a:rPr lang="en-US" sz="1092" dirty="0">
                <a:solidFill>
                  <a:srgbClr val="FFFFFF"/>
                </a:solidFill>
                <a:latin typeface="MiSans" pitchFamily="34" charset="0"/>
                <a:ea typeface="MiSans" pitchFamily="34" charset="-122"/>
                <a:cs typeface="MiSans" pitchFamily="34" charset="-120"/>
              </a:rPr>
              <a:t>Integrity — tidak pura-pura tahu</a:t>
            </a:r>
            <a:endParaRPr lang="en-US" sz="1600" dirty="0"/>
          </a:p>
        </p:txBody>
      </p:sp>
      <p:sp>
        <p:nvSpPr>
          <p:cNvPr id="56" name="Shape 54"/>
          <p:cNvSpPr/>
          <p:nvPr/>
        </p:nvSpPr>
        <p:spPr>
          <a:xfrm>
            <a:off x="6374433" y="5471659"/>
            <a:ext cx="5367602" cy="1075255"/>
          </a:xfrm>
          <a:custGeom>
            <a:avLst/>
            <a:gdLst/>
            <a:ahLst/>
            <a:cxnLst/>
            <a:rect l="l" t="t" r="r" b="b"/>
            <a:pathLst>
              <a:path w="5367602" h="1075255">
                <a:moveTo>
                  <a:pt x="34688" y="0"/>
                </a:moveTo>
                <a:lnTo>
                  <a:pt x="5332914" y="0"/>
                </a:lnTo>
                <a:cubicBezTo>
                  <a:pt x="5352071" y="0"/>
                  <a:pt x="5367602" y="15530"/>
                  <a:pt x="5367602" y="34688"/>
                </a:cubicBezTo>
                <a:lnTo>
                  <a:pt x="5367602" y="1040567"/>
                </a:lnTo>
                <a:cubicBezTo>
                  <a:pt x="5367602" y="1059724"/>
                  <a:pt x="5352071" y="1075255"/>
                  <a:pt x="5332914" y="1075255"/>
                </a:cubicBezTo>
                <a:lnTo>
                  <a:pt x="34688" y="1075255"/>
                </a:lnTo>
                <a:cubicBezTo>
                  <a:pt x="15530" y="1075255"/>
                  <a:pt x="0" y="1059724"/>
                  <a:pt x="0" y="1040567"/>
                </a:cubicBezTo>
                <a:lnTo>
                  <a:pt x="0" y="34688"/>
                </a:lnTo>
                <a:cubicBezTo>
                  <a:pt x="0" y="15543"/>
                  <a:pt x="15543" y="0"/>
                  <a:pt x="34688" y="0"/>
                </a:cubicBezTo>
                <a:close/>
              </a:path>
            </a:pathLst>
          </a:custGeom>
          <a:solidFill>
            <a:srgbClr val="FFFFFF">
              <a:alpha val="10196"/>
            </a:srgbClr>
          </a:solidFill>
          <a:ln/>
        </p:spPr>
      </p:sp>
      <p:sp>
        <p:nvSpPr>
          <p:cNvPr id="57" name="Text 55"/>
          <p:cNvSpPr/>
          <p:nvPr/>
        </p:nvSpPr>
        <p:spPr>
          <a:xfrm>
            <a:off x="6443805" y="5541030"/>
            <a:ext cx="5298230" cy="208114"/>
          </a:xfrm>
          <a:prstGeom prst="rect">
            <a:avLst/>
          </a:prstGeom>
          <a:noFill/>
          <a:ln/>
        </p:spPr>
        <p:txBody>
          <a:bodyPr wrap="square" lIns="0" tIns="0" rIns="0" bIns="0" rtlCol="0" anchor="ctr"/>
          <a:lstStyle/>
          <a:p>
            <a:pPr>
              <a:lnSpc>
                <a:spcPct val="130000"/>
              </a:lnSpc>
            </a:pPr>
            <a:r>
              <a:rPr lang="en-US" sz="1092" b="1" dirty="0">
                <a:solidFill>
                  <a:srgbClr val="FFFFFF"/>
                </a:solidFill>
                <a:latin typeface="MiSans" pitchFamily="34" charset="0"/>
                <a:ea typeface="MiSans" pitchFamily="34" charset="-122"/>
                <a:cs typeface="MiSans" pitchFamily="34" charset="-120"/>
              </a:rPr>
              <a:t>Yang membuatnya powerful:</a:t>
            </a:r>
            <a:endParaRPr lang="en-US" sz="1600" dirty="0"/>
          </a:p>
        </p:txBody>
      </p:sp>
      <p:sp>
        <p:nvSpPr>
          <p:cNvPr id="58" name="Shape 56"/>
          <p:cNvSpPr/>
          <p:nvPr/>
        </p:nvSpPr>
        <p:spPr>
          <a:xfrm>
            <a:off x="6469819" y="5818515"/>
            <a:ext cx="121400" cy="138743"/>
          </a:xfrm>
          <a:custGeom>
            <a:avLst/>
            <a:gdLst/>
            <a:ahLst/>
            <a:cxnLst/>
            <a:rect l="l" t="t" r="r" b="b"/>
            <a:pathLst>
              <a:path w="121400" h="138743">
                <a:moveTo>
                  <a:pt x="117823" y="18996"/>
                </a:moveTo>
                <a:cubicBezTo>
                  <a:pt x="121698" y="21814"/>
                  <a:pt x="122565" y="27234"/>
                  <a:pt x="119747" y="31109"/>
                </a:cubicBezTo>
                <a:lnTo>
                  <a:pt x="50375" y="126494"/>
                </a:lnTo>
                <a:cubicBezTo>
                  <a:pt x="48885" y="128554"/>
                  <a:pt x="46582" y="129827"/>
                  <a:pt x="44034" y="130044"/>
                </a:cubicBezTo>
                <a:cubicBezTo>
                  <a:pt x="41487" y="130261"/>
                  <a:pt x="39021" y="129312"/>
                  <a:pt x="37233" y="127524"/>
                </a:cubicBezTo>
                <a:lnTo>
                  <a:pt x="2547" y="92838"/>
                </a:lnTo>
                <a:cubicBezTo>
                  <a:pt x="-840" y="89451"/>
                  <a:pt x="-840" y="83950"/>
                  <a:pt x="2547" y="80563"/>
                </a:cubicBezTo>
                <a:cubicBezTo>
                  <a:pt x="5934" y="77176"/>
                  <a:pt x="11435" y="77176"/>
                  <a:pt x="14823" y="80563"/>
                </a:cubicBezTo>
                <a:lnTo>
                  <a:pt x="42327" y="108067"/>
                </a:lnTo>
                <a:lnTo>
                  <a:pt x="105737" y="20893"/>
                </a:lnTo>
                <a:cubicBezTo>
                  <a:pt x="108555" y="17018"/>
                  <a:pt x="113975" y="16150"/>
                  <a:pt x="117850" y="18969"/>
                </a:cubicBezTo>
                <a:close/>
              </a:path>
            </a:pathLst>
          </a:custGeom>
          <a:solidFill>
            <a:srgbClr val="C77D4A"/>
          </a:solidFill>
          <a:ln/>
        </p:spPr>
      </p:sp>
      <p:sp>
        <p:nvSpPr>
          <p:cNvPr id="59" name="Text 57"/>
          <p:cNvSpPr/>
          <p:nvPr/>
        </p:nvSpPr>
        <p:spPr>
          <a:xfrm>
            <a:off x="6686604" y="5783829"/>
            <a:ext cx="1864353" cy="208114"/>
          </a:xfrm>
          <a:prstGeom prst="rect">
            <a:avLst/>
          </a:prstGeom>
          <a:noFill/>
          <a:ln/>
        </p:spPr>
        <p:txBody>
          <a:bodyPr wrap="square" lIns="0" tIns="0" rIns="0" bIns="0" rtlCol="0" anchor="ctr"/>
          <a:lstStyle/>
          <a:p>
            <a:pPr>
              <a:lnSpc>
                <a:spcPct val="130000"/>
              </a:lnSpc>
            </a:pPr>
            <a:r>
              <a:rPr lang="en-US" sz="1092" dirty="0">
                <a:solidFill>
                  <a:srgbClr val="FFFFFF"/>
                </a:solidFill>
                <a:latin typeface="MiSans" pitchFamily="34" charset="0"/>
                <a:ea typeface="MiSans" pitchFamily="34" charset="-122"/>
                <a:cs typeface="MiSans" pitchFamily="34" charset="-120"/>
              </a:rPr>
              <a:t>Build trust dengan audience</a:t>
            </a:r>
            <a:endParaRPr lang="en-US" sz="1600" dirty="0"/>
          </a:p>
        </p:txBody>
      </p:sp>
      <p:sp>
        <p:nvSpPr>
          <p:cNvPr id="60" name="Shape 58"/>
          <p:cNvSpPr/>
          <p:nvPr/>
        </p:nvSpPr>
        <p:spPr>
          <a:xfrm>
            <a:off x="6469819" y="6061314"/>
            <a:ext cx="121400" cy="138743"/>
          </a:xfrm>
          <a:custGeom>
            <a:avLst/>
            <a:gdLst/>
            <a:ahLst/>
            <a:cxnLst/>
            <a:rect l="l" t="t" r="r" b="b"/>
            <a:pathLst>
              <a:path w="121400" h="138743">
                <a:moveTo>
                  <a:pt x="117823" y="18996"/>
                </a:moveTo>
                <a:cubicBezTo>
                  <a:pt x="121698" y="21814"/>
                  <a:pt x="122565" y="27234"/>
                  <a:pt x="119747" y="31109"/>
                </a:cubicBezTo>
                <a:lnTo>
                  <a:pt x="50375" y="126494"/>
                </a:lnTo>
                <a:cubicBezTo>
                  <a:pt x="48885" y="128554"/>
                  <a:pt x="46582" y="129827"/>
                  <a:pt x="44034" y="130044"/>
                </a:cubicBezTo>
                <a:cubicBezTo>
                  <a:pt x="41487" y="130261"/>
                  <a:pt x="39021" y="129312"/>
                  <a:pt x="37233" y="127524"/>
                </a:cubicBezTo>
                <a:lnTo>
                  <a:pt x="2547" y="92838"/>
                </a:lnTo>
                <a:cubicBezTo>
                  <a:pt x="-840" y="89451"/>
                  <a:pt x="-840" y="83950"/>
                  <a:pt x="2547" y="80563"/>
                </a:cubicBezTo>
                <a:cubicBezTo>
                  <a:pt x="5934" y="77176"/>
                  <a:pt x="11435" y="77176"/>
                  <a:pt x="14823" y="80563"/>
                </a:cubicBezTo>
                <a:lnTo>
                  <a:pt x="42327" y="108067"/>
                </a:lnTo>
                <a:lnTo>
                  <a:pt x="105737" y="20893"/>
                </a:lnTo>
                <a:cubicBezTo>
                  <a:pt x="108555" y="17018"/>
                  <a:pt x="113975" y="16150"/>
                  <a:pt x="117850" y="18969"/>
                </a:cubicBezTo>
                <a:close/>
              </a:path>
            </a:pathLst>
          </a:custGeom>
          <a:solidFill>
            <a:srgbClr val="C77D4A"/>
          </a:solidFill>
          <a:ln/>
        </p:spPr>
      </p:sp>
      <p:sp>
        <p:nvSpPr>
          <p:cNvPr id="61" name="Text 59"/>
          <p:cNvSpPr/>
          <p:nvPr/>
        </p:nvSpPr>
        <p:spPr>
          <a:xfrm>
            <a:off x="6686604" y="6026629"/>
            <a:ext cx="2349952" cy="208114"/>
          </a:xfrm>
          <a:prstGeom prst="rect">
            <a:avLst/>
          </a:prstGeom>
          <a:noFill/>
          <a:ln/>
        </p:spPr>
        <p:txBody>
          <a:bodyPr wrap="square" lIns="0" tIns="0" rIns="0" bIns="0" rtlCol="0" anchor="ctr"/>
          <a:lstStyle/>
          <a:p>
            <a:pPr>
              <a:lnSpc>
                <a:spcPct val="130000"/>
              </a:lnSpc>
            </a:pPr>
            <a:r>
              <a:rPr lang="en-US" sz="1092" dirty="0">
                <a:solidFill>
                  <a:srgbClr val="FFFFFF"/>
                </a:solidFill>
                <a:latin typeface="MiSans" pitchFamily="34" charset="0"/>
                <a:ea typeface="MiSans" pitchFamily="34" charset="-122"/>
                <a:cs typeface="MiSans" pitchFamily="34" charset="-120"/>
              </a:rPr>
              <a:t>Shows humility dan growth mindset</a:t>
            </a:r>
            <a:endParaRPr lang="en-US" sz="1600" dirty="0"/>
          </a:p>
        </p:txBody>
      </p:sp>
      <p:sp>
        <p:nvSpPr>
          <p:cNvPr id="62" name="Shape 60"/>
          <p:cNvSpPr/>
          <p:nvPr/>
        </p:nvSpPr>
        <p:spPr>
          <a:xfrm>
            <a:off x="6469819" y="6304114"/>
            <a:ext cx="121400" cy="138743"/>
          </a:xfrm>
          <a:custGeom>
            <a:avLst/>
            <a:gdLst/>
            <a:ahLst/>
            <a:cxnLst/>
            <a:rect l="l" t="t" r="r" b="b"/>
            <a:pathLst>
              <a:path w="121400" h="138743">
                <a:moveTo>
                  <a:pt x="117823" y="18996"/>
                </a:moveTo>
                <a:cubicBezTo>
                  <a:pt x="121698" y="21814"/>
                  <a:pt x="122565" y="27234"/>
                  <a:pt x="119747" y="31109"/>
                </a:cubicBezTo>
                <a:lnTo>
                  <a:pt x="50375" y="126494"/>
                </a:lnTo>
                <a:cubicBezTo>
                  <a:pt x="48885" y="128554"/>
                  <a:pt x="46582" y="129827"/>
                  <a:pt x="44034" y="130044"/>
                </a:cubicBezTo>
                <a:cubicBezTo>
                  <a:pt x="41487" y="130261"/>
                  <a:pt x="39021" y="129312"/>
                  <a:pt x="37233" y="127524"/>
                </a:cubicBezTo>
                <a:lnTo>
                  <a:pt x="2547" y="92838"/>
                </a:lnTo>
                <a:cubicBezTo>
                  <a:pt x="-840" y="89451"/>
                  <a:pt x="-840" y="83950"/>
                  <a:pt x="2547" y="80563"/>
                </a:cubicBezTo>
                <a:cubicBezTo>
                  <a:pt x="5934" y="77176"/>
                  <a:pt x="11435" y="77176"/>
                  <a:pt x="14823" y="80563"/>
                </a:cubicBezTo>
                <a:lnTo>
                  <a:pt x="42327" y="108067"/>
                </a:lnTo>
                <a:lnTo>
                  <a:pt x="105737" y="20893"/>
                </a:lnTo>
                <a:cubicBezTo>
                  <a:pt x="108555" y="17018"/>
                  <a:pt x="113975" y="16150"/>
                  <a:pt x="117850" y="18969"/>
                </a:cubicBezTo>
                <a:close/>
              </a:path>
            </a:pathLst>
          </a:custGeom>
          <a:solidFill>
            <a:srgbClr val="C77D4A"/>
          </a:solidFill>
          <a:ln/>
        </p:spPr>
      </p:sp>
      <p:sp>
        <p:nvSpPr>
          <p:cNvPr id="63" name="Text 61"/>
          <p:cNvSpPr/>
          <p:nvPr/>
        </p:nvSpPr>
        <p:spPr>
          <a:xfrm>
            <a:off x="6686604" y="6269428"/>
            <a:ext cx="1951067" cy="208114"/>
          </a:xfrm>
          <a:prstGeom prst="rect">
            <a:avLst/>
          </a:prstGeom>
          <a:noFill/>
          <a:ln/>
        </p:spPr>
        <p:txBody>
          <a:bodyPr wrap="square" lIns="0" tIns="0" rIns="0" bIns="0" rtlCol="0" anchor="ctr"/>
          <a:lstStyle/>
          <a:p>
            <a:pPr>
              <a:lnSpc>
                <a:spcPct val="130000"/>
              </a:lnSpc>
            </a:pPr>
            <a:r>
              <a:rPr lang="en-US" sz="1092" dirty="0">
                <a:solidFill>
                  <a:srgbClr val="FFFFFF"/>
                </a:solidFill>
                <a:latin typeface="MiSans" pitchFamily="34" charset="0"/>
                <a:ea typeface="MiSans" pitchFamily="34" charset="-122"/>
                <a:cs typeface="MiSans" pitchFamily="34" charset="-120"/>
              </a:rPr>
              <a:t>Create space untuk follow-up</a:t>
            </a:r>
            <a:endParaRPr lang="en-US" sz="1600" dirty="0"/>
          </a:p>
        </p:txBody>
      </p:sp>
    </p:spTree>
  </p:cSld>
  <p:clrMapOvr>
    <a:masterClrMapping/>
  </p:clrMapOvr>
  <p:transition>
    <p:fade/>
    <p:spd val="med"/>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AMA Prep Deck — Subkhan Ibnu Aji</dc:title>
  <dc:subject>AMA Prep Deck — Subkhan Ibnu Aji</dc:subject>
  <dc:creator>Kimi</dc:creator>
  <cp:lastModifiedBy>Kimi</cp:lastModifiedBy>
  <cp:revision>1</cp:revision>
  <dcterms:created xsi:type="dcterms:W3CDTF">2026-03-01T09:46:32Z</dcterms:created>
  <dcterms:modified xsi:type="dcterms:W3CDTF">2026-03-01T09:46:32Z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{"Label":"AMA Prep Deck — Subkhan Ibnu Aji","ContentProducer":"001191110108MACG2KBH8F10000","ProduceID":"19ca8c48-4452-80d5-8000-0000939e53d8","ReservedCode1":"","ContentPropagator":"001191110108MACG2KBH8F20000","PropagateID":"19ca8c48-4452-80d5-8000-0000939e53d8","ReservedCode2":""}</vt:lpwstr>
  </property>
</Properties>
</file>