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embeddedFontLst>
    <p:embeddedFont>
      <p:font typeface="Quattrocento Sans" charset="-122" pitchFamily="34"/>
      <p:regular r:id="rId20"/>
    </p:embeddedFont>
    <p:embeddedFont>
      <p:font typeface="Hedvig Letters Sans" charset="-122" pitchFamily="34"/>
      <p:regular r:id="rId21"/>
    </p:embeddedFont>
    <p:embeddedFont>
      <p:font typeface="Liter" charset="-122" pitchFamily="34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" Type="http://schemas.openxmlformats.org/officeDocument/2006/relationships/font" Target="fonts/font1.fntdata"/><Relationship Id="rId21" Type="http://schemas.openxmlformats.org/officeDocument/2006/relationships/font" Target="fonts/font2.fntdata"/><Relationship Id="rId22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d0e7a396c5ed247fb4f58f09edb35f752480b5b0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21875" b="21875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676400"/>
            <a:ext cx="2247900" cy="390525"/>
          </a:xfrm>
          <a:custGeom>
            <a:avLst/>
            <a:gdLst/>
            <a:ahLst/>
            <a:cxnLst/>
            <a:rect l="l" t="t" r="r" b="b"/>
            <a:pathLst>
              <a:path w="2247900" h="390525">
                <a:moveTo>
                  <a:pt x="38100" y="0"/>
                </a:moveTo>
                <a:lnTo>
                  <a:pt x="2209800" y="0"/>
                </a:lnTo>
                <a:cubicBezTo>
                  <a:pt x="2230842" y="0"/>
                  <a:pt x="2247900" y="17058"/>
                  <a:pt x="2247900" y="38100"/>
                </a:cubicBezTo>
                <a:lnTo>
                  <a:pt x="2247900" y="352425"/>
                </a:lnTo>
                <a:cubicBezTo>
                  <a:pt x="2247900" y="373467"/>
                  <a:pt x="2230842" y="390525"/>
                  <a:pt x="2209800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925" y="1757363"/>
            <a:ext cx="2009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 PROJECTION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300288"/>
            <a:ext cx="117729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5-Year Income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C5A57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Architecture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243388"/>
            <a:ext cx="74295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Pivot Financial Projection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919663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9" name="Shape 6"/>
          <p:cNvSpPr/>
          <p:nvPr/>
        </p:nvSpPr>
        <p:spPr>
          <a:xfrm>
            <a:off x="404813" y="62674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0" name="Text 7"/>
          <p:cNvSpPr/>
          <p:nvPr/>
        </p:nvSpPr>
        <p:spPr>
          <a:xfrm>
            <a:off x="771525" y="6248400"/>
            <a:ext cx="7581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Dokumen perencanaan finansial pribadi untuk pengambilan keputusan pivot karir yang informed dan berbasis data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974139" y="6248400"/>
            <a:ext cx="838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Maret 2026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4850" y="431078"/>
            <a:ext cx="374850" cy="374850"/>
          </a:xfrm>
          <a:custGeom>
            <a:avLst/>
            <a:gdLst/>
            <a:ahLst/>
            <a:cxnLst/>
            <a:rect l="l" t="t" r="r" b="b"/>
            <a:pathLst>
              <a:path w="374850" h="374850">
                <a:moveTo>
                  <a:pt x="74970" y="0"/>
                </a:moveTo>
                <a:lnTo>
                  <a:pt x="299880" y="0"/>
                </a:lnTo>
                <a:cubicBezTo>
                  <a:pt x="341285" y="0"/>
                  <a:pt x="374850" y="33565"/>
                  <a:pt x="374850" y="74970"/>
                </a:cubicBezTo>
                <a:lnTo>
                  <a:pt x="374850" y="299880"/>
                </a:lnTo>
                <a:cubicBezTo>
                  <a:pt x="374850" y="341285"/>
                  <a:pt x="341285" y="374850"/>
                  <a:pt x="299880" y="374850"/>
                </a:cubicBezTo>
                <a:lnTo>
                  <a:pt x="74970" y="374850"/>
                </a:lnTo>
                <a:cubicBezTo>
                  <a:pt x="33565" y="374850"/>
                  <a:pt x="0" y="341285"/>
                  <a:pt x="0" y="299880"/>
                </a:cubicBezTo>
                <a:lnTo>
                  <a:pt x="0" y="74970"/>
                </a:lnTo>
                <a:cubicBezTo>
                  <a:pt x="0" y="33565"/>
                  <a:pt x="33565" y="0"/>
                  <a:pt x="7497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59191" y="534161"/>
            <a:ext cx="210853" cy="168683"/>
          </a:xfrm>
          <a:custGeom>
            <a:avLst/>
            <a:gdLst/>
            <a:ahLst/>
            <a:cxnLst/>
            <a:rect l="l" t="t" r="r" b="b"/>
            <a:pathLst>
              <a:path w="210853" h="168683">
                <a:moveTo>
                  <a:pt x="38942" y="20558"/>
                </a:moveTo>
                <a:cubicBezTo>
                  <a:pt x="33440" y="18713"/>
                  <a:pt x="30442" y="12717"/>
                  <a:pt x="32287" y="7215"/>
                </a:cubicBezTo>
                <a:cubicBezTo>
                  <a:pt x="34132" y="1713"/>
                  <a:pt x="40095" y="-1285"/>
                  <a:pt x="45630" y="527"/>
                </a:cubicBezTo>
                <a:lnTo>
                  <a:pt x="82859" y="12948"/>
                </a:lnTo>
                <a:cubicBezTo>
                  <a:pt x="87438" y="5205"/>
                  <a:pt x="95905" y="0"/>
                  <a:pt x="105558" y="0"/>
                </a:cubicBezTo>
                <a:cubicBezTo>
                  <a:pt x="120120" y="0"/>
                  <a:pt x="131915" y="11795"/>
                  <a:pt x="131915" y="26357"/>
                </a:cubicBezTo>
                <a:cubicBezTo>
                  <a:pt x="131915" y="27345"/>
                  <a:pt x="131849" y="28300"/>
                  <a:pt x="131750" y="29256"/>
                </a:cubicBezTo>
                <a:lnTo>
                  <a:pt x="172142" y="42731"/>
                </a:lnTo>
                <a:cubicBezTo>
                  <a:pt x="177677" y="44576"/>
                  <a:pt x="180642" y="50539"/>
                  <a:pt x="178797" y="56074"/>
                </a:cubicBezTo>
                <a:cubicBezTo>
                  <a:pt x="176952" y="61609"/>
                  <a:pt x="170989" y="64574"/>
                  <a:pt x="165454" y="62729"/>
                </a:cubicBezTo>
                <a:lnTo>
                  <a:pt x="120812" y="47837"/>
                </a:lnTo>
                <a:cubicBezTo>
                  <a:pt x="119330" y="48892"/>
                  <a:pt x="117748" y="49781"/>
                  <a:pt x="116068" y="50539"/>
                </a:cubicBezTo>
                <a:lnTo>
                  <a:pt x="116068" y="158173"/>
                </a:lnTo>
                <a:cubicBezTo>
                  <a:pt x="116068" y="164004"/>
                  <a:pt x="111357" y="168715"/>
                  <a:pt x="105525" y="168715"/>
                </a:cubicBezTo>
                <a:lnTo>
                  <a:pt x="42269" y="168715"/>
                </a:lnTo>
                <a:cubicBezTo>
                  <a:pt x="36438" y="168715"/>
                  <a:pt x="31727" y="164004"/>
                  <a:pt x="31727" y="158173"/>
                </a:cubicBezTo>
                <a:cubicBezTo>
                  <a:pt x="31727" y="152341"/>
                  <a:pt x="36438" y="147630"/>
                  <a:pt x="42269" y="147630"/>
                </a:cubicBezTo>
                <a:lnTo>
                  <a:pt x="94983" y="147630"/>
                </a:lnTo>
                <a:lnTo>
                  <a:pt x="94983" y="50539"/>
                </a:lnTo>
                <a:cubicBezTo>
                  <a:pt x="88064" y="47508"/>
                  <a:pt x="82727" y="41644"/>
                  <a:pt x="80421" y="34395"/>
                </a:cubicBezTo>
                <a:lnTo>
                  <a:pt x="38942" y="20558"/>
                </a:lnTo>
                <a:close/>
                <a:moveTo>
                  <a:pt x="66155" y="94884"/>
                </a:moveTo>
                <a:lnTo>
                  <a:pt x="42269" y="53965"/>
                </a:lnTo>
                <a:lnTo>
                  <a:pt x="18417" y="94884"/>
                </a:lnTo>
                <a:lnTo>
                  <a:pt x="66155" y="94884"/>
                </a:lnTo>
                <a:close/>
                <a:moveTo>
                  <a:pt x="42302" y="126512"/>
                </a:moveTo>
                <a:cubicBezTo>
                  <a:pt x="21580" y="126512"/>
                  <a:pt x="4349" y="115310"/>
                  <a:pt x="791" y="100518"/>
                </a:cubicBezTo>
                <a:cubicBezTo>
                  <a:pt x="-66" y="96894"/>
                  <a:pt x="1120" y="93171"/>
                  <a:pt x="2998" y="89942"/>
                </a:cubicBezTo>
                <a:lnTo>
                  <a:pt x="34362" y="36175"/>
                </a:lnTo>
                <a:cubicBezTo>
                  <a:pt x="36010" y="33341"/>
                  <a:pt x="39041" y="31628"/>
                  <a:pt x="42302" y="31628"/>
                </a:cubicBezTo>
                <a:cubicBezTo>
                  <a:pt x="45564" y="31628"/>
                  <a:pt x="48595" y="33374"/>
                  <a:pt x="50242" y="36175"/>
                </a:cubicBezTo>
                <a:lnTo>
                  <a:pt x="81607" y="89942"/>
                </a:lnTo>
                <a:cubicBezTo>
                  <a:pt x="83485" y="93171"/>
                  <a:pt x="84671" y="96894"/>
                  <a:pt x="83814" y="100518"/>
                </a:cubicBezTo>
                <a:cubicBezTo>
                  <a:pt x="80256" y="115277"/>
                  <a:pt x="63025" y="126512"/>
                  <a:pt x="42302" y="126512"/>
                </a:cubicBezTo>
                <a:close/>
                <a:moveTo>
                  <a:pt x="168419" y="96136"/>
                </a:moveTo>
                <a:lnTo>
                  <a:pt x="144566" y="137055"/>
                </a:lnTo>
                <a:lnTo>
                  <a:pt x="192305" y="137055"/>
                </a:lnTo>
                <a:lnTo>
                  <a:pt x="168452" y="96136"/>
                </a:lnTo>
                <a:close/>
                <a:moveTo>
                  <a:pt x="209931" y="142688"/>
                </a:moveTo>
                <a:cubicBezTo>
                  <a:pt x="206373" y="157481"/>
                  <a:pt x="189142" y="168683"/>
                  <a:pt x="168419" y="168683"/>
                </a:cubicBezTo>
                <a:cubicBezTo>
                  <a:pt x="147696" y="168683"/>
                  <a:pt x="130465" y="157481"/>
                  <a:pt x="126907" y="142688"/>
                </a:cubicBezTo>
                <a:cubicBezTo>
                  <a:pt x="126051" y="139064"/>
                  <a:pt x="127237" y="135341"/>
                  <a:pt x="129115" y="132113"/>
                </a:cubicBezTo>
                <a:lnTo>
                  <a:pt x="160479" y="78345"/>
                </a:lnTo>
                <a:cubicBezTo>
                  <a:pt x="162126" y="75512"/>
                  <a:pt x="165157" y="73799"/>
                  <a:pt x="168419" y="73799"/>
                </a:cubicBezTo>
                <a:cubicBezTo>
                  <a:pt x="171681" y="73799"/>
                  <a:pt x="174712" y="75545"/>
                  <a:pt x="176359" y="78345"/>
                </a:cubicBezTo>
                <a:lnTo>
                  <a:pt x="207723" y="132113"/>
                </a:lnTo>
                <a:cubicBezTo>
                  <a:pt x="209601" y="135341"/>
                  <a:pt x="210787" y="139064"/>
                  <a:pt x="209931" y="142688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" name="Text 2"/>
          <p:cNvSpPr/>
          <p:nvPr/>
        </p:nvSpPr>
        <p:spPr>
          <a:xfrm>
            <a:off x="862155" y="374850"/>
            <a:ext cx="3476735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spc="44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RISK ANALYSIS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62155" y="524790"/>
            <a:ext cx="3561076" cy="3373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14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Risk-Adjusted Comparison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74850" y="937125"/>
            <a:ext cx="11517270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Probability-Weighted Scenarios: Best, Realistic, dan Worst Case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79536" y="1279176"/>
            <a:ext cx="5660237" cy="4582543"/>
          </a:xfrm>
          <a:custGeom>
            <a:avLst/>
            <a:gdLst/>
            <a:ahLst/>
            <a:cxnLst/>
            <a:rect l="l" t="t" r="r" b="b"/>
            <a:pathLst>
              <a:path w="5660237" h="4582543">
                <a:moveTo>
                  <a:pt x="74970" y="0"/>
                </a:moveTo>
                <a:lnTo>
                  <a:pt x="5585266" y="0"/>
                </a:lnTo>
                <a:cubicBezTo>
                  <a:pt x="5626671" y="0"/>
                  <a:pt x="5660237" y="33565"/>
                  <a:pt x="5660237" y="74970"/>
                </a:cubicBezTo>
                <a:lnTo>
                  <a:pt x="5660237" y="4507572"/>
                </a:lnTo>
                <a:cubicBezTo>
                  <a:pt x="5660237" y="4548977"/>
                  <a:pt x="5626671" y="4582543"/>
                  <a:pt x="5585266" y="4582543"/>
                </a:cubicBezTo>
                <a:lnTo>
                  <a:pt x="74970" y="4582543"/>
                </a:lnTo>
                <a:cubicBezTo>
                  <a:pt x="33565" y="4582543"/>
                  <a:pt x="0" y="4548977"/>
                  <a:pt x="0" y="4507572"/>
                </a:cubicBezTo>
                <a:lnTo>
                  <a:pt x="0" y="74970"/>
                </a:lnTo>
                <a:cubicBezTo>
                  <a:pt x="0" y="33565"/>
                  <a:pt x="33565" y="0"/>
                  <a:pt x="74970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4161" y="1433802"/>
            <a:ext cx="5435327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8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Expected Value by Path (IDR B)</a:t>
            </a:r>
            <a:endParaRPr lang="en-US" sz="1600" dirty="0"/>
          </a:p>
        </p:txBody>
      </p:sp>
      <p:pic>
        <p:nvPicPr>
          <p:cNvPr id="9" name="Image 0" descr="https://kimi-img.moonshot.cn/pub/slides/26-03-01-19:55:58-d6i2ijnpma9n9o1jhj6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161" y="1771167"/>
            <a:ext cx="5247902" cy="3935926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79536" y="5983545"/>
            <a:ext cx="5660237" cy="871527"/>
          </a:xfrm>
          <a:custGeom>
            <a:avLst/>
            <a:gdLst/>
            <a:ahLst/>
            <a:cxnLst/>
            <a:rect l="l" t="t" r="r" b="b"/>
            <a:pathLst>
              <a:path w="5660237" h="871527">
                <a:moveTo>
                  <a:pt x="74969" y="0"/>
                </a:moveTo>
                <a:lnTo>
                  <a:pt x="5585268" y="0"/>
                </a:lnTo>
                <a:cubicBezTo>
                  <a:pt x="5626672" y="0"/>
                  <a:pt x="5660237" y="33565"/>
                  <a:pt x="5660237" y="74969"/>
                </a:cubicBezTo>
                <a:lnTo>
                  <a:pt x="5660237" y="796558"/>
                </a:lnTo>
                <a:cubicBezTo>
                  <a:pt x="5660237" y="837962"/>
                  <a:pt x="5626672" y="871527"/>
                  <a:pt x="5585268" y="871527"/>
                </a:cubicBezTo>
                <a:lnTo>
                  <a:pt x="74969" y="871527"/>
                </a:lnTo>
                <a:cubicBezTo>
                  <a:pt x="33592" y="871527"/>
                  <a:pt x="0" y="837934"/>
                  <a:pt x="0" y="796558"/>
                </a:cubicBezTo>
                <a:lnTo>
                  <a:pt x="0" y="74969"/>
                </a:lnTo>
                <a:cubicBezTo>
                  <a:pt x="0" y="33592"/>
                  <a:pt x="33592" y="0"/>
                  <a:pt x="7496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96676" y="6100686"/>
            <a:ext cx="5500925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Expected Value Formula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496676" y="6400566"/>
            <a:ext cx="5425955" cy="337365"/>
          </a:xfrm>
          <a:custGeom>
            <a:avLst/>
            <a:gdLst/>
            <a:ahLst/>
            <a:cxnLst/>
            <a:rect l="l" t="t" r="r" b="b"/>
            <a:pathLst>
              <a:path w="5425955" h="337365">
                <a:moveTo>
                  <a:pt x="74969" y="0"/>
                </a:moveTo>
                <a:lnTo>
                  <a:pt x="5350986" y="0"/>
                </a:lnTo>
                <a:cubicBezTo>
                  <a:pt x="5392391" y="0"/>
                  <a:pt x="5425955" y="33565"/>
                  <a:pt x="5425955" y="74969"/>
                </a:cubicBezTo>
                <a:lnTo>
                  <a:pt x="5425955" y="262396"/>
                </a:lnTo>
                <a:cubicBezTo>
                  <a:pt x="5425955" y="303800"/>
                  <a:pt x="5392391" y="337365"/>
                  <a:pt x="5350986" y="337365"/>
                </a:cubicBezTo>
                <a:lnTo>
                  <a:pt x="74969" y="337365"/>
                </a:lnTo>
                <a:cubicBezTo>
                  <a:pt x="33593" y="337365"/>
                  <a:pt x="0" y="303772"/>
                  <a:pt x="0" y="262396"/>
                </a:cubicBezTo>
                <a:lnTo>
                  <a:pt x="0" y="74969"/>
                </a:lnTo>
                <a:cubicBezTo>
                  <a:pt x="0" y="33593"/>
                  <a:pt x="33593" y="0"/>
                  <a:pt x="7496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538847" y="6475536"/>
            <a:ext cx="5341614" cy="187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33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 = (Best × 20%) + (Realistic × 60%) + (Worst × 20%)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158451" y="1279176"/>
            <a:ext cx="5660237" cy="3757872"/>
          </a:xfrm>
          <a:custGeom>
            <a:avLst/>
            <a:gdLst/>
            <a:ahLst/>
            <a:cxnLst/>
            <a:rect l="l" t="t" r="r" b="b"/>
            <a:pathLst>
              <a:path w="5660237" h="3757872">
                <a:moveTo>
                  <a:pt x="74970" y="0"/>
                </a:moveTo>
                <a:lnTo>
                  <a:pt x="5585267" y="0"/>
                </a:lnTo>
                <a:cubicBezTo>
                  <a:pt x="5626672" y="0"/>
                  <a:pt x="5660237" y="33565"/>
                  <a:pt x="5660237" y="74970"/>
                </a:cubicBezTo>
                <a:lnTo>
                  <a:pt x="5660237" y="3682903"/>
                </a:lnTo>
                <a:cubicBezTo>
                  <a:pt x="5660237" y="3724280"/>
                  <a:pt x="5626644" y="3757872"/>
                  <a:pt x="5585267" y="3757872"/>
                </a:cubicBezTo>
                <a:lnTo>
                  <a:pt x="74970" y="3757872"/>
                </a:lnTo>
                <a:cubicBezTo>
                  <a:pt x="33565" y="3757872"/>
                  <a:pt x="0" y="3724307"/>
                  <a:pt x="0" y="3682903"/>
                </a:cubicBezTo>
                <a:lnTo>
                  <a:pt x="0" y="74970"/>
                </a:lnTo>
                <a:cubicBezTo>
                  <a:pt x="0" y="33593"/>
                  <a:pt x="33593" y="0"/>
                  <a:pt x="74970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75591" y="1396317"/>
            <a:ext cx="5500925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Path-Specific Risks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275591" y="1696197"/>
            <a:ext cx="5425955" cy="749700"/>
          </a:xfrm>
          <a:custGeom>
            <a:avLst/>
            <a:gdLst/>
            <a:ahLst/>
            <a:cxnLst/>
            <a:rect l="l" t="t" r="r" b="b"/>
            <a:pathLst>
              <a:path w="5425955" h="749700">
                <a:moveTo>
                  <a:pt x="74970" y="0"/>
                </a:moveTo>
                <a:lnTo>
                  <a:pt x="5350985" y="0"/>
                </a:lnTo>
                <a:cubicBezTo>
                  <a:pt x="5392390" y="0"/>
                  <a:pt x="5425955" y="33565"/>
                  <a:pt x="5425955" y="74970"/>
                </a:cubicBezTo>
                <a:lnTo>
                  <a:pt x="5425955" y="674730"/>
                </a:lnTo>
                <a:cubicBezTo>
                  <a:pt x="5425955" y="716135"/>
                  <a:pt x="5392390" y="749700"/>
                  <a:pt x="5350985" y="749700"/>
                </a:cubicBezTo>
                <a:lnTo>
                  <a:pt x="74970" y="749700"/>
                </a:lnTo>
                <a:cubicBezTo>
                  <a:pt x="33565" y="749700"/>
                  <a:pt x="0" y="716135"/>
                  <a:pt x="0" y="674730"/>
                </a:cubicBezTo>
                <a:lnTo>
                  <a:pt x="0" y="74970"/>
                </a:lnTo>
                <a:cubicBezTo>
                  <a:pt x="0" y="33565"/>
                  <a:pt x="33565" y="0"/>
                  <a:pt x="7497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7" name="Shape 14"/>
          <p:cNvSpPr/>
          <p:nvPr/>
        </p:nvSpPr>
        <p:spPr>
          <a:xfrm>
            <a:off x="6350561" y="1771167"/>
            <a:ext cx="665359" cy="224910"/>
          </a:xfrm>
          <a:custGeom>
            <a:avLst/>
            <a:gdLst/>
            <a:ahLst/>
            <a:cxnLst/>
            <a:rect l="l" t="t" r="r" b="b"/>
            <a:pathLst>
              <a:path w="665359" h="224910">
                <a:moveTo>
                  <a:pt x="37486" y="0"/>
                </a:moveTo>
                <a:lnTo>
                  <a:pt x="627873" y="0"/>
                </a:lnTo>
                <a:cubicBezTo>
                  <a:pt x="648576" y="0"/>
                  <a:pt x="665359" y="16783"/>
                  <a:pt x="665359" y="37486"/>
                </a:cubicBezTo>
                <a:lnTo>
                  <a:pt x="665359" y="187424"/>
                </a:lnTo>
                <a:cubicBezTo>
                  <a:pt x="665359" y="208127"/>
                  <a:pt x="648576" y="224910"/>
                  <a:pt x="627873" y="224910"/>
                </a:cubicBezTo>
                <a:lnTo>
                  <a:pt x="37486" y="224910"/>
                </a:lnTo>
                <a:cubicBezTo>
                  <a:pt x="16797" y="224910"/>
                  <a:pt x="0" y="208113"/>
                  <a:pt x="0" y="187424"/>
                </a:cubicBezTo>
                <a:lnTo>
                  <a:pt x="0" y="37486"/>
                </a:lnTo>
                <a:cubicBezTo>
                  <a:pt x="0" y="16783"/>
                  <a:pt x="16783" y="0"/>
                  <a:pt x="37486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350561" y="1771167"/>
            <a:ext cx="721586" cy="224910"/>
          </a:xfrm>
          <a:prstGeom prst="rect">
            <a:avLst/>
          </a:prstGeom>
          <a:noFill/>
          <a:ln/>
        </p:spPr>
        <p:txBody>
          <a:bodyPr wrap="square" lIns="74970" tIns="37485" rIns="74970" bIns="37485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6364618" y="2052304"/>
            <a:ext cx="112455" cy="112455"/>
          </a:xfrm>
          <a:custGeom>
            <a:avLst/>
            <a:gdLst/>
            <a:ahLst/>
            <a:cxnLst/>
            <a:rect l="l" t="t" r="r" b="b"/>
            <a:pathLst>
              <a:path w="112455" h="112455">
                <a:moveTo>
                  <a:pt x="56228" y="0"/>
                </a:moveTo>
                <a:cubicBezTo>
                  <a:pt x="59456" y="0"/>
                  <a:pt x="62421" y="1779"/>
                  <a:pt x="63959" y="4612"/>
                </a:cubicBezTo>
                <a:lnTo>
                  <a:pt x="111401" y="92468"/>
                </a:lnTo>
                <a:cubicBezTo>
                  <a:pt x="112872" y="95191"/>
                  <a:pt x="112806" y="98486"/>
                  <a:pt x="111225" y="101144"/>
                </a:cubicBezTo>
                <a:cubicBezTo>
                  <a:pt x="109644" y="103801"/>
                  <a:pt x="106766" y="105427"/>
                  <a:pt x="103669" y="105427"/>
                </a:cubicBezTo>
                <a:lnTo>
                  <a:pt x="8786" y="105427"/>
                </a:lnTo>
                <a:cubicBezTo>
                  <a:pt x="5689" y="105427"/>
                  <a:pt x="2833" y="103801"/>
                  <a:pt x="1230" y="101144"/>
                </a:cubicBezTo>
                <a:cubicBezTo>
                  <a:pt x="-373" y="98486"/>
                  <a:pt x="-417" y="95191"/>
                  <a:pt x="1054" y="92468"/>
                </a:cubicBezTo>
                <a:lnTo>
                  <a:pt x="48496" y="4612"/>
                </a:lnTo>
                <a:cubicBezTo>
                  <a:pt x="50034" y="1779"/>
                  <a:pt x="52999" y="0"/>
                  <a:pt x="56228" y="0"/>
                </a:cubicBezTo>
                <a:close/>
                <a:moveTo>
                  <a:pt x="56228" y="36899"/>
                </a:moveTo>
                <a:cubicBezTo>
                  <a:pt x="53306" y="36899"/>
                  <a:pt x="50956" y="39249"/>
                  <a:pt x="50956" y="42171"/>
                </a:cubicBezTo>
                <a:lnTo>
                  <a:pt x="50956" y="66770"/>
                </a:lnTo>
                <a:cubicBezTo>
                  <a:pt x="50956" y="69691"/>
                  <a:pt x="53306" y="72042"/>
                  <a:pt x="56228" y="72042"/>
                </a:cubicBezTo>
                <a:cubicBezTo>
                  <a:pt x="59149" y="72042"/>
                  <a:pt x="61499" y="69691"/>
                  <a:pt x="61499" y="66770"/>
                </a:cubicBezTo>
                <a:lnTo>
                  <a:pt x="61499" y="42171"/>
                </a:lnTo>
                <a:cubicBezTo>
                  <a:pt x="61499" y="39249"/>
                  <a:pt x="59149" y="36899"/>
                  <a:pt x="56228" y="36899"/>
                </a:cubicBezTo>
                <a:close/>
                <a:moveTo>
                  <a:pt x="62092" y="84341"/>
                </a:moveTo>
                <a:cubicBezTo>
                  <a:pt x="62225" y="82164"/>
                  <a:pt x="61140" y="80093"/>
                  <a:pt x="59274" y="78965"/>
                </a:cubicBezTo>
                <a:cubicBezTo>
                  <a:pt x="57408" y="77836"/>
                  <a:pt x="55069" y="77836"/>
                  <a:pt x="53203" y="78965"/>
                </a:cubicBezTo>
                <a:cubicBezTo>
                  <a:pt x="51337" y="80093"/>
                  <a:pt x="50252" y="82164"/>
                  <a:pt x="50385" y="84341"/>
                </a:cubicBezTo>
                <a:cubicBezTo>
                  <a:pt x="50252" y="86518"/>
                  <a:pt x="51337" y="88589"/>
                  <a:pt x="53203" y="89718"/>
                </a:cubicBezTo>
                <a:cubicBezTo>
                  <a:pt x="55069" y="90847"/>
                  <a:pt x="57408" y="90847"/>
                  <a:pt x="59274" y="89718"/>
                </a:cubicBezTo>
                <a:cubicBezTo>
                  <a:pt x="61140" y="88589"/>
                  <a:pt x="62225" y="86518"/>
                  <a:pt x="62092" y="84341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0" name="Text 17"/>
          <p:cNvSpPr/>
          <p:nvPr/>
        </p:nvSpPr>
        <p:spPr>
          <a:xfrm>
            <a:off x="6566100" y="2033562"/>
            <a:ext cx="2595837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Culture shock:</a:t>
            </a:r>
            <a:pPr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Dari birokrasi ke performansi ekstrem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6364618" y="2239729"/>
            <a:ext cx="112455" cy="112455"/>
          </a:xfrm>
          <a:custGeom>
            <a:avLst/>
            <a:gdLst/>
            <a:ahLst/>
            <a:cxnLst/>
            <a:rect l="l" t="t" r="r" b="b"/>
            <a:pathLst>
              <a:path w="112455" h="112455">
                <a:moveTo>
                  <a:pt x="56228" y="0"/>
                </a:moveTo>
                <a:cubicBezTo>
                  <a:pt x="59456" y="0"/>
                  <a:pt x="62421" y="1779"/>
                  <a:pt x="63959" y="4612"/>
                </a:cubicBezTo>
                <a:lnTo>
                  <a:pt x="111401" y="92468"/>
                </a:lnTo>
                <a:cubicBezTo>
                  <a:pt x="112872" y="95191"/>
                  <a:pt x="112806" y="98486"/>
                  <a:pt x="111225" y="101144"/>
                </a:cubicBezTo>
                <a:cubicBezTo>
                  <a:pt x="109644" y="103801"/>
                  <a:pt x="106766" y="105427"/>
                  <a:pt x="103669" y="105427"/>
                </a:cubicBezTo>
                <a:lnTo>
                  <a:pt x="8786" y="105427"/>
                </a:lnTo>
                <a:cubicBezTo>
                  <a:pt x="5689" y="105427"/>
                  <a:pt x="2833" y="103801"/>
                  <a:pt x="1230" y="101144"/>
                </a:cubicBezTo>
                <a:cubicBezTo>
                  <a:pt x="-373" y="98486"/>
                  <a:pt x="-417" y="95191"/>
                  <a:pt x="1054" y="92468"/>
                </a:cubicBezTo>
                <a:lnTo>
                  <a:pt x="48496" y="4612"/>
                </a:lnTo>
                <a:cubicBezTo>
                  <a:pt x="50034" y="1779"/>
                  <a:pt x="52999" y="0"/>
                  <a:pt x="56228" y="0"/>
                </a:cubicBezTo>
                <a:close/>
                <a:moveTo>
                  <a:pt x="56228" y="36899"/>
                </a:moveTo>
                <a:cubicBezTo>
                  <a:pt x="53306" y="36899"/>
                  <a:pt x="50956" y="39249"/>
                  <a:pt x="50956" y="42171"/>
                </a:cubicBezTo>
                <a:lnTo>
                  <a:pt x="50956" y="66770"/>
                </a:lnTo>
                <a:cubicBezTo>
                  <a:pt x="50956" y="69691"/>
                  <a:pt x="53306" y="72042"/>
                  <a:pt x="56228" y="72042"/>
                </a:cubicBezTo>
                <a:cubicBezTo>
                  <a:pt x="59149" y="72042"/>
                  <a:pt x="61499" y="69691"/>
                  <a:pt x="61499" y="66770"/>
                </a:cubicBezTo>
                <a:lnTo>
                  <a:pt x="61499" y="42171"/>
                </a:lnTo>
                <a:cubicBezTo>
                  <a:pt x="61499" y="39249"/>
                  <a:pt x="59149" y="36899"/>
                  <a:pt x="56228" y="36899"/>
                </a:cubicBezTo>
                <a:close/>
                <a:moveTo>
                  <a:pt x="62092" y="84341"/>
                </a:moveTo>
                <a:cubicBezTo>
                  <a:pt x="62225" y="82164"/>
                  <a:pt x="61140" y="80093"/>
                  <a:pt x="59274" y="78965"/>
                </a:cubicBezTo>
                <a:cubicBezTo>
                  <a:pt x="57408" y="77836"/>
                  <a:pt x="55069" y="77836"/>
                  <a:pt x="53203" y="78965"/>
                </a:cubicBezTo>
                <a:cubicBezTo>
                  <a:pt x="51337" y="80093"/>
                  <a:pt x="50252" y="82164"/>
                  <a:pt x="50385" y="84341"/>
                </a:cubicBezTo>
                <a:cubicBezTo>
                  <a:pt x="50252" y="86518"/>
                  <a:pt x="51337" y="88589"/>
                  <a:pt x="53203" y="89718"/>
                </a:cubicBezTo>
                <a:cubicBezTo>
                  <a:pt x="55069" y="90847"/>
                  <a:pt x="57408" y="90847"/>
                  <a:pt x="59274" y="89718"/>
                </a:cubicBezTo>
                <a:cubicBezTo>
                  <a:pt x="61140" y="88589"/>
                  <a:pt x="62225" y="86518"/>
                  <a:pt x="62092" y="84341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2" name="Text 19"/>
          <p:cNvSpPr/>
          <p:nvPr/>
        </p:nvSpPr>
        <p:spPr>
          <a:xfrm>
            <a:off x="6566100" y="2220987"/>
            <a:ext cx="1771167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Utilization risk:</a:t>
            </a:r>
            <a:pPr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60% = -25% income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6275591" y="2520867"/>
            <a:ext cx="5425955" cy="749700"/>
          </a:xfrm>
          <a:custGeom>
            <a:avLst/>
            <a:gdLst/>
            <a:ahLst/>
            <a:cxnLst/>
            <a:rect l="l" t="t" r="r" b="b"/>
            <a:pathLst>
              <a:path w="5425955" h="749700">
                <a:moveTo>
                  <a:pt x="74970" y="0"/>
                </a:moveTo>
                <a:lnTo>
                  <a:pt x="5350985" y="0"/>
                </a:lnTo>
                <a:cubicBezTo>
                  <a:pt x="5392390" y="0"/>
                  <a:pt x="5425955" y="33565"/>
                  <a:pt x="5425955" y="74970"/>
                </a:cubicBezTo>
                <a:lnTo>
                  <a:pt x="5425955" y="674730"/>
                </a:lnTo>
                <a:cubicBezTo>
                  <a:pt x="5425955" y="716135"/>
                  <a:pt x="5392390" y="749700"/>
                  <a:pt x="5350985" y="749700"/>
                </a:cubicBezTo>
                <a:lnTo>
                  <a:pt x="74970" y="749700"/>
                </a:lnTo>
                <a:cubicBezTo>
                  <a:pt x="33565" y="749700"/>
                  <a:pt x="0" y="716135"/>
                  <a:pt x="0" y="674730"/>
                </a:cubicBezTo>
                <a:lnTo>
                  <a:pt x="0" y="74970"/>
                </a:lnTo>
                <a:cubicBezTo>
                  <a:pt x="0" y="33565"/>
                  <a:pt x="33565" y="0"/>
                  <a:pt x="7497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6350561" y="2595837"/>
            <a:ext cx="880898" cy="224910"/>
          </a:xfrm>
          <a:custGeom>
            <a:avLst/>
            <a:gdLst/>
            <a:ahLst/>
            <a:cxnLst/>
            <a:rect l="l" t="t" r="r" b="b"/>
            <a:pathLst>
              <a:path w="880898" h="224910">
                <a:moveTo>
                  <a:pt x="37486" y="0"/>
                </a:moveTo>
                <a:lnTo>
                  <a:pt x="843412" y="0"/>
                </a:lnTo>
                <a:cubicBezTo>
                  <a:pt x="864115" y="0"/>
                  <a:pt x="880898" y="16783"/>
                  <a:pt x="880898" y="37486"/>
                </a:cubicBezTo>
                <a:lnTo>
                  <a:pt x="880898" y="187424"/>
                </a:lnTo>
                <a:cubicBezTo>
                  <a:pt x="880898" y="208127"/>
                  <a:pt x="864115" y="224910"/>
                  <a:pt x="843412" y="224910"/>
                </a:cubicBezTo>
                <a:lnTo>
                  <a:pt x="37486" y="224910"/>
                </a:lnTo>
                <a:cubicBezTo>
                  <a:pt x="16797" y="224910"/>
                  <a:pt x="0" y="208113"/>
                  <a:pt x="0" y="187424"/>
                </a:cubicBezTo>
                <a:lnTo>
                  <a:pt x="0" y="37486"/>
                </a:lnTo>
                <a:cubicBezTo>
                  <a:pt x="0" y="16783"/>
                  <a:pt x="16783" y="0"/>
                  <a:pt x="37486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6350561" y="2595837"/>
            <a:ext cx="937125" cy="224910"/>
          </a:xfrm>
          <a:prstGeom prst="rect">
            <a:avLst/>
          </a:prstGeom>
          <a:noFill/>
          <a:ln/>
        </p:spPr>
        <p:txBody>
          <a:bodyPr wrap="square" lIns="74970" tIns="37485" rIns="74970" bIns="37485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 Company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6364618" y="2876975"/>
            <a:ext cx="112455" cy="112455"/>
          </a:xfrm>
          <a:custGeom>
            <a:avLst/>
            <a:gdLst/>
            <a:ahLst/>
            <a:cxnLst/>
            <a:rect l="l" t="t" r="r" b="b"/>
            <a:pathLst>
              <a:path w="112455" h="112455">
                <a:moveTo>
                  <a:pt x="56228" y="0"/>
                </a:moveTo>
                <a:cubicBezTo>
                  <a:pt x="59456" y="0"/>
                  <a:pt x="62421" y="1779"/>
                  <a:pt x="63959" y="4612"/>
                </a:cubicBezTo>
                <a:lnTo>
                  <a:pt x="111401" y="92468"/>
                </a:lnTo>
                <a:cubicBezTo>
                  <a:pt x="112872" y="95191"/>
                  <a:pt x="112806" y="98486"/>
                  <a:pt x="111225" y="101144"/>
                </a:cubicBezTo>
                <a:cubicBezTo>
                  <a:pt x="109644" y="103801"/>
                  <a:pt x="106766" y="105427"/>
                  <a:pt x="103669" y="105427"/>
                </a:cubicBezTo>
                <a:lnTo>
                  <a:pt x="8786" y="105427"/>
                </a:lnTo>
                <a:cubicBezTo>
                  <a:pt x="5689" y="105427"/>
                  <a:pt x="2833" y="103801"/>
                  <a:pt x="1230" y="101144"/>
                </a:cubicBezTo>
                <a:cubicBezTo>
                  <a:pt x="-373" y="98486"/>
                  <a:pt x="-417" y="95191"/>
                  <a:pt x="1054" y="92468"/>
                </a:cubicBezTo>
                <a:lnTo>
                  <a:pt x="48496" y="4612"/>
                </a:lnTo>
                <a:cubicBezTo>
                  <a:pt x="50034" y="1779"/>
                  <a:pt x="52999" y="0"/>
                  <a:pt x="56228" y="0"/>
                </a:cubicBezTo>
                <a:close/>
                <a:moveTo>
                  <a:pt x="56228" y="36899"/>
                </a:moveTo>
                <a:cubicBezTo>
                  <a:pt x="53306" y="36899"/>
                  <a:pt x="50956" y="39249"/>
                  <a:pt x="50956" y="42171"/>
                </a:cubicBezTo>
                <a:lnTo>
                  <a:pt x="50956" y="66770"/>
                </a:lnTo>
                <a:cubicBezTo>
                  <a:pt x="50956" y="69691"/>
                  <a:pt x="53306" y="72042"/>
                  <a:pt x="56228" y="72042"/>
                </a:cubicBezTo>
                <a:cubicBezTo>
                  <a:pt x="59149" y="72042"/>
                  <a:pt x="61499" y="69691"/>
                  <a:pt x="61499" y="66770"/>
                </a:cubicBezTo>
                <a:lnTo>
                  <a:pt x="61499" y="42171"/>
                </a:lnTo>
                <a:cubicBezTo>
                  <a:pt x="61499" y="39249"/>
                  <a:pt x="59149" y="36899"/>
                  <a:pt x="56228" y="36899"/>
                </a:cubicBezTo>
                <a:close/>
                <a:moveTo>
                  <a:pt x="62092" y="84341"/>
                </a:moveTo>
                <a:cubicBezTo>
                  <a:pt x="62225" y="82164"/>
                  <a:pt x="61140" y="80093"/>
                  <a:pt x="59274" y="78965"/>
                </a:cubicBezTo>
                <a:cubicBezTo>
                  <a:pt x="57408" y="77836"/>
                  <a:pt x="55069" y="77836"/>
                  <a:pt x="53203" y="78965"/>
                </a:cubicBezTo>
                <a:cubicBezTo>
                  <a:pt x="51337" y="80093"/>
                  <a:pt x="50252" y="82164"/>
                  <a:pt x="50385" y="84341"/>
                </a:cubicBezTo>
                <a:cubicBezTo>
                  <a:pt x="50252" y="86518"/>
                  <a:pt x="51337" y="88589"/>
                  <a:pt x="53203" y="89718"/>
                </a:cubicBezTo>
                <a:cubicBezTo>
                  <a:pt x="55069" y="90847"/>
                  <a:pt x="57408" y="90847"/>
                  <a:pt x="59274" y="89718"/>
                </a:cubicBezTo>
                <a:cubicBezTo>
                  <a:pt x="61140" y="88589"/>
                  <a:pt x="62225" y="86518"/>
                  <a:pt x="62092" y="84341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7" name="Text 24"/>
          <p:cNvSpPr/>
          <p:nvPr/>
        </p:nvSpPr>
        <p:spPr>
          <a:xfrm>
            <a:off x="6566100" y="2858232"/>
            <a:ext cx="2099161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downturn:</a:t>
            </a:r>
            <a:pPr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Layoff risk, equity crash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364618" y="3064400"/>
            <a:ext cx="112455" cy="112455"/>
          </a:xfrm>
          <a:custGeom>
            <a:avLst/>
            <a:gdLst/>
            <a:ahLst/>
            <a:cxnLst/>
            <a:rect l="l" t="t" r="r" b="b"/>
            <a:pathLst>
              <a:path w="112455" h="112455">
                <a:moveTo>
                  <a:pt x="56228" y="0"/>
                </a:moveTo>
                <a:cubicBezTo>
                  <a:pt x="59456" y="0"/>
                  <a:pt x="62421" y="1779"/>
                  <a:pt x="63959" y="4612"/>
                </a:cubicBezTo>
                <a:lnTo>
                  <a:pt x="111401" y="92468"/>
                </a:lnTo>
                <a:cubicBezTo>
                  <a:pt x="112872" y="95191"/>
                  <a:pt x="112806" y="98486"/>
                  <a:pt x="111225" y="101144"/>
                </a:cubicBezTo>
                <a:cubicBezTo>
                  <a:pt x="109644" y="103801"/>
                  <a:pt x="106766" y="105427"/>
                  <a:pt x="103669" y="105427"/>
                </a:cubicBezTo>
                <a:lnTo>
                  <a:pt x="8786" y="105427"/>
                </a:lnTo>
                <a:cubicBezTo>
                  <a:pt x="5689" y="105427"/>
                  <a:pt x="2833" y="103801"/>
                  <a:pt x="1230" y="101144"/>
                </a:cubicBezTo>
                <a:cubicBezTo>
                  <a:pt x="-373" y="98486"/>
                  <a:pt x="-417" y="95191"/>
                  <a:pt x="1054" y="92468"/>
                </a:cubicBezTo>
                <a:lnTo>
                  <a:pt x="48496" y="4612"/>
                </a:lnTo>
                <a:cubicBezTo>
                  <a:pt x="50034" y="1779"/>
                  <a:pt x="52999" y="0"/>
                  <a:pt x="56228" y="0"/>
                </a:cubicBezTo>
                <a:close/>
                <a:moveTo>
                  <a:pt x="56228" y="36899"/>
                </a:moveTo>
                <a:cubicBezTo>
                  <a:pt x="53306" y="36899"/>
                  <a:pt x="50956" y="39249"/>
                  <a:pt x="50956" y="42171"/>
                </a:cubicBezTo>
                <a:lnTo>
                  <a:pt x="50956" y="66770"/>
                </a:lnTo>
                <a:cubicBezTo>
                  <a:pt x="50956" y="69691"/>
                  <a:pt x="53306" y="72042"/>
                  <a:pt x="56228" y="72042"/>
                </a:cubicBezTo>
                <a:cubicBezTo>
                  <a:pt x="59149" y="72042"/>
                  <a:pt x="61499" y="69691"/>
                  <a:pt x="61499" y="66770"/>
                </a:cubicBezTo>
                <a:lnTo>
                  <a:pt x="61499" y="42171"/>
                </a:lnTo>
                <a:cubicBezTo>
                  <a:pt x="61499" y="39249"/>
                  <a:pt x="59149" y="36899"/>
                  <a:pt x="56228" y="36899"/>
                </a:cubicBezTo>
                <a:close/>
                <a:moveTo>
                  <a:pt x="62092" y="84341"/>
                </a:moveTo>
                <a:cubicBezTo>
                  <a:pt x="62225" y="82164"/>
                  <a:pt x="61140" y="80093"/>
                  <a:pt x="59274" y="78965"/>
                </a:cubicBezTo>
                <a:cubicBezTo>
                  <a:pt x="57408" y="77836"/>
                  <a:pt x="55069" y="77836"/>
                  <a:pt x="53203" y="78965"/>
                </a:cubicBezTo>
                <a:cubicBezTo>
                  <a:pt x="51337" y="80093"/>
                  <a:pt x="50252" y="82164"/>
                  <a:pt x="50385" y="84341"/>
                </a:cubicBezTo>
                <a:cubicBezTo>
                  <a:pt x="50252" y="86518"/>
                  <a:pt x="51337" y="88589"/>
                  <a:pt x="53203" y="89718"/>
                </a:cubicBezTo>
                <a:cubicBezTo>
                  <a:pt x="55069" y="90847"/>
                  <a:pt x="57408" y="90847"/>
                  <a:pt x="59274" y="89718"/>
                </a:cubicBezTo>
                <a:cubicBezTo>
                  <a:pt x="61140" y="88589"/>
                  <a:pt x="62225" y="86518"/>
                  <a:pt x="62092" y="84341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9" name="Text 26"/>
          <p:cNvSpPr/>
          <p:nvPr/>
        </p:nvSpPr>
        <p:spPr>
          <a:xfrm>
            <a:off x="6566100" y="3045657"/>
            <a:ext cx="2071047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 market fit:</a:t>
            </a:r>
            <a:pPr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Product-market mismatch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6275591" y="3345537"/>
            <a:ext cx="5425955" cy="749700"/>
          </a:xfrm>
          <a:custGeom>
            <a:avLst/>
            <a:gdLst/>
            <a:ahLst/>
            <a:cxnLst/>
            <a:rect l="l" t="t" r="r" b="b"/>
            <a:pathLst>
              <a:path w="5425955" h="749700">
                <a:moveTo>
                  <a:pt x="74970" y="0"/>
                </a:moveTo>
                <a:lnTo>
                  <a:pt x="5350985" y="0"/>
                </a:lnTo>
                <a:cubicBezTo>
                  <a:pt x="5392390" y="0"/>
                  <a:pt x="5425955" y="33565"/>
                  <a:pt x="5425955" y="74970"/>
                </a:cubicBezTo>
                <a:lnTo>
                  <a:pt x="5425955" y="674730"/>
                </a:lnTo>
                <a:cubicBezTo>
                  <a:pt x="5425955" y="716135"/>
                  <a:pt x="5392390" y="749700"/>
                  <a:pt x="5350985" y="749700"/>
                </a:cubicBezTo>
                <a:lnTo>
                  <a:pt x="74970" y="749700"/>
                </a:lnTo>
                <a:cubicBezTo>
                  <a:pt x="33565" y="749700"/>
                  <a:pt x="0" y="716135"/>
                  <a:pt x="0" y="674730"/>
                </a:cubicBezTo>
                <a:lnTo>
                  <a:pt x="0" y="74970"/>
                </a:lnTo>
                <a:cubicBezTo>
                  <a:pt x="0" y="33565"/>
                  <a:pt x="33565" y="0"/>
                  <a:pt x="7497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1" name="Shape 28"/>
          <p:cNvSpPr/>
          <p:nvPr/>
        </p:nvSpPr>
        <p:spPr>
          <a:xfrm>
            <a:off x="6350561" y="3420507"/>
            <a:ext cx="974610" cy="224910"/>
          </a:xfrm>
          <a:custGeom>
            <a:avLst/>
            <a:gdLst/>
            <a:ahLst/>
            <a:cxnLst/>
            <a:rect l="l" t="t" r="r" b="b"/>
            <a:pathLst>
              <a:path w="974610" h="224910">
                <a:moveTo>
                  <a:pt x="37486" y="0"/>
                </a:moveTo>
                <a:lnTo>
                  <a:pt x="937125" y="0"/>
                </a:lnTo>
                <a:cubicBezTo>
                  <a:pt x="957827" y="0"/>
                  <a:pt x="974610" y="16783"/>
                  <a:pt x="974610" y="37486"/>
                </a:cubicBezTo>
                <a:lnTo>
                  <a:pt x="974610" y="187424"/>
                </a:lnTo>
                <a:cubicBezTo>
                  <a:pt x="974610" y="208127"/>
                  <a:pt x="957827" y="224910"/>
                  <a:pt x="937125" y="224910"/>
                </a:cubicBezTo>
                <a:lnTo>
                  <a:pt x="37486" y="224910"/>
                </a:lnTo>
                <a:cubicBezTo>
                  <a:pt x="16797" y="224910"/>
                  <a:pt x="0" y="208113"/>
                  <a:pt x="0" y="187424"/>
                </a:cubicBezTo>
                <a:lnTo>
                  <a:pt x="0" y="37486"/>
                </a:lnTo>
                <a:cubicBezTo>
                  <a:pt x="0" y="16783"/>
                  <a:pt x="16783" y="0"/>
                  <a:pt x="37486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6350561" y="3420507"/>
            <a:ext cx="1030838" cy="224910"/>
          </a:xfrm>
          <a:prstGeom prst="rect">
            <a:avLst/>
          </a:prstGeom>
          <a:noFill/>
          <a:ln/>
        </p:spPr>
        <p:txBody>
          <a:bodyPr wrap="square" lIns="74970" tIns="37485" rIns="74970" bIns="37485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Org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6364618" y="3701645"/>
            <a:ext cx="112455" cy="112455"/>
          </a:xfrm>
          <a:custGeom>
            <a:avLst/>
            <a:gdLst/>
            <a:ahLst/>
            <a:cxnLst/>
            <a:rect l="l" t="t" r="r" b="b"/>
            <a:pathLst>
              <a:path w="112455" h="112455">
                <a:moveTo>
                  <a:pt x="56228" y="0"/>
                </a:moveTo>
                <a:cubicBezTo>
                  <a:pt x="59456" y="0"/>
                  <a:pt x="62421" y="1779"/>
                  <a:pt x="63959" y="4612"/>
                </a:cubicBezTo>
                <a:lnTo>
                  <a:pt x="111401" y="92468"/>
                </a:lnTo>
                <a:cubicBezTo>
                  <a:pt x="112872" y="95191"/>
                  <a:pt x="112806" y="98486"/>
                  <a:pt x="111225" y="101144"/>
                </a:cubicBezTo>
                <a:cubicBezTo>
                  <a:pt x="109644" y="103801"/>
                  <a:pt x="106766" y="105427"/>
                  <a:pt x="103669" y="105427"/>
                </a:cubicBezTo>
                <a:lnTo>
                  <a:pt x="8786" y="105427"/>
                </a:lnTo>
                <a:cubicBezTo>
                  <a:pt x="5689" y="105427"/>
                  <a:pt x="2833" y="103801"/>
                  <a:pt x="1230" y="101144"/>
                </a:cubicBezTo>
                <a:cubicBezTo>
                  <a:pt x="-373" y="98486"/>
                  <a:pt x="-417" y="95191"/>
                  <a:pt x="1054" y="92468"/>
                </a:cubicBezTo>
                <a:lnTo>
                  <a:pt x="48496" y="4612"/>
                </a:lnTo>
                <a:cubicBezTo>
                  <a:pt x="50034" y="1779"/>
                  <a:pt x="52999" y="0"/>
                  <a:pt x="56228" y="0"/>
                </a:cubicBezTo>
                <a:close/>
                <a:moveTo>
                  <a:pt x="56228" y="36899"/>
                </a:moveTo>
                <a:cubicBezTo>
                  <a:pt x="53306" y="36899"/>
                  <a:pt x="50956" y="39249"/>
                  <a:pt x="50956" y="42171"/>
                </a:cubicBezTo>
                <a:lnTo>
                  <a:pt x="50956" y="66770"/>
                </a:lnTo>
                <a:cubicBezTo>
                  <a:pt x="50956" y="69691"/>
                  <a:pt x="53306" y="72042"/>
                  <a:pt x="56228" y="72042"/>
                </a:cubicBezTo>
                <a:cubicBezTo>
                  <a:pt x="59149" y="72042"/>
                  <a:pt x="61499" y="69691"/>
                  <a:pt x="61499" y="66770"/>
                </a:cubicBezTo>
                <a:lnTo>
                  <a:pt x="61499" y="42171"/>
                </a:lnTo>
                <a:cubicBezTo>
                  <a:pt x="61499" y="39249"/>
                  <a:pt x="59149" y="36899"/>
                  <a:pt x="56228" y="36899"/>
                </a:cubicBezTo>
                <a:close/>
                <a:moveTo>
                  <a:pt x="62092" y="84341"/>
                </a:moveTo>
                <a:cubicBezTo>
                  <a:pt x="62225" y="82164"/>
                  <a:pt x="61140" y="80093"/>
                  <a:pt x="59274" y="78965"/>
                </a:cubicBezTo>
                <a:cubicBezTo>
                  <a:pt x="57408" y="77836"/>
                  <a:pt x="55069" y="77836"/>
                  <a:pt x="53203" y="78965"/>
                </a:cubicBezTo>
                <a:cubicBezTo>
                  <a:pt x="51337" y="80093"/>
                  <a:pt x="50252" y="82164"/>
                  <a:pt x="50385" y="84341"/>
                </a:cubicBezTo>
                <a:cubicBezTo>
                  <a:pt x="50252" y="86518"/>
                  <a:pt x="51337" y="88589"/>
                  <a:pt x="53203" y="89718"/>
                </a:cubicBezTo>
                <a:cubicBezTo>
                  <a:pt x="55069" y="90847"/>
                  <a:pt x="57408" y="90847"/>
                  <a:pt x="59274" y="89718"/>
                </a:cubicBezTo>
                <a:cubicBezTo>
                  <a:pt x="61140" y="88589"/>
                  <a:pt x="62225" y="86518"/>
                  <a:pt x="62092" y="84341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34" name="Text 31"/>
          <p:cNvSpPr/>
          <p:nvPr/>
        </p:nvSpPr>
        <p:spPr>
          <a:xfrm>
            <a:off x="6566100" y="3682902"/>
            <a:ext cx="2286586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Visa/Work permit:</a:t>
            </a:r>
            <a:pPr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Complex, time-consuming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6364618" y="3889070"/>
            <a:ext cx="112455" cy="112455"/>
          </a:xfrm>
          <a:custGeom>
            <a:avLst/>
            <a:gdLst/>
            <a:ahLst/>
            <a:cxnLst/>
            <a:rect l="l" t="t" r="r" b="b"/>
            <a:pathLst>
              <a:path w="112455" h="112455">
                <a:moveTo>
                  <a:pt x="56228" y="0"/>
                </a:moveTo>
                <a:cubicBezTo>
                  <a:pt x="59456" y="0"/>
                  <a:pt x="62421" y="1779"/>
                  <a:pt x="63959" y="4612"/>
                </a:cubicBezTo>
                <a:lnTo>
                  <a:pt x="111401" y="92468"/>
                </a:lnTo>
                <a:cubicBezTo>
                  <a:pt x="112872" y="95191"/>
                  <a:pt x="112806" y="98486"/>
                  <a:pt x="111225" y="101144"/>
                </a:cubicBezTo>
                <a:cubicBezTo>
                  <a:pt x="109644" y="103801"/>
                  <a:pt x="106766" y="105427"/>
                  <a:pt x="103669" y="105427"/>
                </a:cubicBezTo>
                <a:lnTo>
                  <a:pt x="8786" y="105427"/>
                </a:lnTo>
                <a:cubicBezTo>
                  <a:pt x="5689" y="105427"/>
                  <a:pt x="2833" y="103801"/>
                  <a:pt x="1230" y="101144"/>
                </a:cubicBezTo>
                <a:cubicBezTo>
                  <a:pt x="-373" y="98486"/>
                  <a:pt x="-417" y="95191"/>
                  <a:pt x="1054" y="92468"/>
                </a:cubicBezTo>
                <a:lnTo>
                  <a:pt x="48496" y="4612"/>
                </a:lnTo>
                <a:cubicBezTo>
                  <a:pt x="50034" y="1779"/>
                  <a:pt x="52999" y="0"/>
                  <a:pt x="56228" y="0"/>
                </a:cubicBezTo>
                <a:close/>
                <a:moveTo>
                  <a:pt x="56228" y="36899"/>
                </a:moveTo>
                <a:cubicBezTo>
                  <a:pt x="53306" y="36899"/>
                  <a:pt x="50956" y="39249"/>
                  <a:pt x="50956" y="42171"/>
                </a:cubicBezTo>
                <a:lnTo>
                  <a:pt x="50956" y="66770"/>
                </a:lnTo>
                <a:cubicBezTo>
                  <a:pt x="50956" y="69691"/>
                  <a:pt x="53306" y="72042"/>
                  <a:pt x="56228" y="72042"/>
                </a:cubicBezTo>
                <a:cubicBezTo>
                  <a:pt x="59149" y="72042"/>
                  <a:pt x="61499" y="69691"/>
                  <a:pt x="61499" y="66770"/>
                </a:cubicBezTo>
                <a:lnTo>
                  <a:pt x="61499" y="42171"/>
                </a:lnTo>
                <a:cubicBezTo>
                  <a:pt x="61499" y="39249"/>
                  <a:pt x="59149" y="36899"/>
                  <a:pt x="56228" y="36899"/>
                </a:cubicBezTo>
                <a:close/>
                <a:moveTo>
                  <a:pt x="62092" y="84341"/>
                </a:moveTo>
                <a:cubicBezTo>
                  <a:pt x="62225" y="82164"/>
                  <a:pt x="61140" y="80093"/>
                  <a:pt x="59274" y="78965"/>
                </a:cubicBezTo>
                <a:cubicBezTo>
                  <a:pt x="57408" y="77836"/>
                  <a:pt x="55069" y="77836"/>
                  <a:pt x="53203" y="78965"/>
                </a:cubicBezTo>
                <a:cubicBezTo>
                  <a:pt x="51337" y="80093"/>
                  <a:pt x="50252" y="82164"/>
                  <a:pt x="50385" y="84341"/>
                </a:cubicBezTo>
                <a:cubicBezTo>
                  <a:pt x="50252" y="86518"/>
                  <a:pt x="51337" y="88589"/>
                  <a:pt x="53203" y="89718"/>
                </a:cubicBezTo>
                <a:cubicBezTo>
                  <a:pt x="55069" y="90847"/>
                  <a:pt x="57408" y="90847"/>
                  <a:pt x="59274" y="89718"/>
                </a:cubicBezTo>
                <a:cubicBezTo>
                  <a:pt x="61140" y="88589"/>
                  <a:pt x="62225" y="86518"/>
                  <a:pt x="62092" y="84341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36" name="Text 33"/>
          <p:cNvSpPr/>
          <p:nvPr/>
        </p:nvSpPr>
        <p:spPr>
          <a:xfrm>
            <a:off x="6566100" y="3870327"/>
            <a:ext cx="2455268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Staff position:</a:t>
            </a:r>
            <a:pPr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Sangat kompetitif, tidak guaranteed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6275591" y="4170208"/>
            <a:ext cx="5425955" cy="749700"/>
          </a:xfrm>
          <a:custGeom>
            <a:avLst/>
            <a:gdLst/>
            <a:ahLst/>
            <a:cxnLst/>
            <a:rect l="l" t="t" r="r" b="b"/>
            <a:pathLst>
              <a:path w="5425955" h="749700">
                <a:moveTo>
                  <a:pt x="74970" y="0"/>
                </a:moveTo>
                <a:lnTo>
                  <a:pt x="5350985" y="0"/>
                </a:lnTo>
                <a:cubicBezTo>
                  <a:pt x="5392390" y="0"/>
                  <a:pt x="5425955" y="33565"/>
                  <a:pt x="5425955" y="74970"/>
                </a:cubicBezTo>
                <a:lnTo>
                  <a:pt x="5425955" y="674730"/>
                </a:lnTo>
                <a:cubicBezTo>
                  <a:pt x="5425955" y="716135"/>
                  <a:pt x="5392390" y="749700"/>
                  <a:pt x="5350985" y="749700"/>
                </a:cubicBezTo>
                <a:lnTo>
                  <a:pt x="74970" y="749700"/>
                </a:lnTo>
                <a:cubicBezTo>
                  <a:pt x="33565" y="749700"/>
                  <a:pt x="0" y="716135"/>
                  <a:pt x="0" y="674730"/>
                </a:cubicBezTo>
                <a:lnTo>
                  <a:pt x="0" y="74970"/>
                </a:lnTo>
                <a:cubicBezTo>
                  <a:pt x="0" y="33565"/>
                  <a:pt x="33565" y="0"/>
                  <a:pt x="7497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8" name="Shape 35"/>
          <p:cNvSpPr/>
          <p:nvPr/>
        </p:nvSpPr>
        <p:spPr>
          <a:xfrm>
            <a:off x="6350561" y="4245178"/>
            <a:ext cx="637245" cy="224910"/>
          </a:xfrm>
          <a:custGeom>
            <a:avLst/>
            <a:gdLst/>
            <a:ahLst/>
            <a:cxnLst/>
            <a:rect l="l" t="t" r="r" b="b"/>
            <a:pathLst>
              <a:path w="637245" h="224910">
                <a:moveTo>
                  <a:pt x="37486" y="0"/>
                </a:moveTo>
                <a:lnTo>
                  <a:pt x="599759" y="0"/>
                </a:lnTo>
                <a:cubicBezTo>
                  <a:pt x="620462" y="0"/>
                  <a:pt x="637245" y="16783"/>
                  <a:pt x="637245" y="37486"/>
                </a:cubicBezTo>
                <a:lnTo>
                  <a:pt x="637245" y="187424"/>
                </a:lnTo>
                <a:cubicBezTo>
                  <a:pt x="637245" y="208127"/>
                  <a:pt x="620462" y="224910"/>
                  <a:pt x="599759" y="224910"/>
                </a:cubicBezTo>
                <a:lnTo>
                  <a:pt x="37486" y="224910"/>
                </a:lnTo>
                <a:cubicBezTo>
                  <a:pt x="16797" y="224910"/>
                  <a:pt x="0" y="208113"/>
                  <a:pt x="0" y="187424"/>
                </a:cubicBezTo>
                <a:lnTo>
                  <a:pt x="0" y="37486"/>
                </a:lnTo>
                <a:cubicBezTo>
                  <a:pt x="0" y="16783"/>
                  <a:pt x="16783" y="0"/>
                  <a:pt x="37486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9" name="Text 36"/>
          <p:cNvSpPr/>
          <p:nvPr/>
        </p:nvSpPr>
        <p:spPr>
          <a:xfrm>
            <a:off x="6350561" y="4245178"/>
            <a:ext cx="693473" cy="224910"/>
          </a:xfrm>
          <a:prstGeom prst="rect">
            <a:avLst/>
          </a:prstGeom>
          <a:noFill/>
          <a:ln/>
        </p:spPr>
        <p:txBody>
          <a:bodyPr wrap="square" lIns="74970" tIns="37485" rIns="74970" bIns="37485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>
            <a:off x="6364618" y="4526315"/>
            <a:ext cx="112455" cy="112455"/>
          </a:xfrm>
          <a:custGeom>
            <a:avLst/>
            <a:gdLst/>
            <a:ahLst/>
            <a:cxnLst/>
            <a:rect l="l" t="t" r="r" b="b"/>
            <a:pathLst>
              <a:path w="112455" h="112455">
                <a:moveTo>
                  <a:pt x="56228" y="0"/>
                </a:moveTo>
                <a:cubicBezTo>
                  <a:pt x="59456" y="0"/>
                  <a:pt x="62421" y="1779"/>
                  <a:pt x="63959" y="4612"/>
                </a:cubicBezTo>
                <a:lnTo>
                  <a:pt x="111401" y="92468"/>
                </a:lnTo>
                <a:cubicBezTo>
                  <a:pt x="112872" y="95191"/>
                  <a:pt x="112806" y="98486"/>
                  <a:pt x="111225" y="101144"/>
                </a:cubicBezTo>
                <a:cubicBezTo>
                  <a:pt x="109644" y="103801"/>
                  <a:pt x="106766" y="105427"/>
                  <a:pt x="103669" y="105427"/>
                </a:cubicBezTo>
                <a:lnTo>
                  <a:pt x="8786" y="105427"/>
                </a:lnTo>
                <a:cubicBezTo>
                  <a:pt x="5689" y="105427"/>
                  <a:pt x="2833" y="103801"/>
                  <a:pt x="1230" y="101144"/>
                </a:cubicBezTo>
                <a:cubicBezTo>
                  <a:pt x="-373" y="98486"/>
                  <a:pt x="-417" y="95191"/>
                  <a:pt x="1054" y="92468"/>
                </a:cubicBezTo>
                <a:lnTo>
                  <a:pt x="48496" y="4612"/>
                </a:lnTo>
                <a:cubicBezTo>
                  <a:pt x="50034" y="1779"/>
                  <a:pt x="52999" y="0"/>
                  <a:pt x="56228" y="0"/>
                </a:cubicBezTo>
                <a:close/>
                <a:moveTo>
                  <a:pt x="56228" y="36899"/>
                </a:moveTo>
                <a:cubicBezTo>
                  <a:pt x="53306" y="36899"/>
                  <a:pt x="50956" y="39249"/>
                  <a:pt x="50956" y="42171"/>
                </a:cubicBezTo>
                <a:lnTo>
                  <a:pt x="50956" y="66770"/>
                </a:lnTo>
                <a:cubicBezTo>
                  <a:pt x="50956" y="69691"/>
                  <a:pt x="53306" y="72042"/>
                  <a:pt x="56228" y="72042"/>
                </a:cubicBezTo>
                <a:cubicBezTo>
                  <a:pt x="59149" y="72042"/>
                  <a:pt x="61499" y="69691"/>
                  <a:pt x="61499" y="66770"/>
                </a:cubicBezTo>
                <a:lnTo>
                  <a:pt x="61499" y="42171"/>
                </a:lnTo>
                <a:cubicBezTo>
                  <a:pt x="61499" y="39249"/>
                  <a:pt x="59149" y="36899"/>
                  <a:pt x="56228" y="36899"/>
                </a:cubicBezTo>
                <a:close/>
                <a:moveTo>
                  <a:pt x="62092" y="84341"/>
                </a:moveTo>
                <a:cubicBezTo>
                  <a:pt x="62225" y="82164"/>
                  <a:pt x="61140" y="80093"/>
                  <a:pt x="59274" y="78965"/>
                </a:cubicBezTo>
                <a:cubicBezTo>
                  <a:pt x="57408" y="77836"/>
                  <a:pt x="55069" y="77836"/>
                  <a:pt x="53203" y="78965"/>
                </a:cubicBezTo>
                <a:cubicBezTo>
                  <a:pt x="51337" y="80093"/>
                  <a:pt x="50252" y="82164"/>
                  <a:pt x="50385" y="84341"/>
                </a:cubicBezTo>
                <a:cubicBezTo>
                  <a:pt x="50252" y="86518"/>
                  <a:pt x="51337" y="88589"/>
                  <a:pt x="53203" y="89718"/>
                </a:cubicBezTo>
                <a:cubicBezTo>
                  <a:pt x="55069" y="90847"/>
                  <a:pt x="57408" y="90847"/>
                  <a:pt x="59274" y="89718"/>
                </a:cubicBezTo>
                <a:cubicBezTo>
                  <a:pt x="61140" y="88589"/>
                  <a:pt x="62225" y="86518"/>
                  <a:pt x="62092" y="84341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1" name="Text 38"/>
          <p:cNvSpPr/>
          <p:nvPr/>
        </p:nvSpPr>
        <p:spPr>
          <a:xfrm>
            <a:off x="6566100" y="4507573"/>
            <a:ext cx="2127274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requirement:</a:t>
            </a:r>
            <a:pPr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3 tahun opportunity cost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6364618" y="4713740"/>
            <a:ext cx="112455" cy="112455"/>
          </a:xfrm>
          <a:custGeom>
            <a:avLst/>
            <a:gdLst/>
            <a:ahLst/>
            <a:cxnLst/>
            <a:rect l="l" t="t" r="r" b="b"/>
            <a:pathLst>
              <a:path w="112455" h="112455">
                <a:moveTo>
                  <a:pt x="56228" y="0"/>
                </a:moveTo>
                <a:cubicBezTo>
                  <a:pt x="59456" y="0"/>
                  <a:pt x="62421" y="1779"/>
                  <a:pt x="63959" y="4612"/>
                </a:cubicBezTo>
                <a:lnTo>
                  <a:pt x="111401" y="92468"/>
                </a:lnTo>
                <a:cubicBezTo>
                  <a:pt x="112872" y="95191"/>
                  <a:pt x="112806" y="98486"/>
                  <a:pt x="111225" y="101144"/>
                </a:cubicBezTo>
                <a:cubicBezTo>
                  <a:pt x="109644" y="103801"/>
                  <a:pt x="106766" y="105427"/>
                  <a:pt x="103669" y="105427"/>
                </a:cubicBezTo>
                <a:lnTo>
                  <a:pt x="8786" y="105427"/>
                </a:lnTo>
                <a:cubicBezTo>
                  <a:pt x="5689" y="105427"/>
                  <a:pt x="2833" y="103801"/>
                  <a:pt x="1230" y="101144"/>
                </a:cubicBezTo>
                <a:cubicBezTo>
                  <a:pt x="-373" y="98486"/>
                  <a:pt x="-417" y="95191"/>
                  <a:pt x="1054" y="92468"/>
                </a:cubicBezTo>
                <a:lnTo>
                  <a:pt x="48496" y="4612"/>
                </a:lnTo>
                <a:cubicBezTo>
                  <a:pt x="50034" y="1779"/>
                  <a:pt x="52999" y="0"/>
                  <a:pt x="56228" y="0"/>
                </a:cubicBezTo>
                <a:close/>
                <a:moveTo>
                  <a:pt x="56228" y="36899"/>
                </a:moveTo>
                <a:cubicBezTo>
                  <a:pt x="53306" y="36899"/>
                  <a:pt x="50956" y="39249"/>
                  <a:pt x="50956" y="42171"/>
                </a:cubicBezTo>
                <a:lnTo>
                  <a:pt x="50956" y="66770"/>
                </a:lnTo>
                <a:cubicBezTo>
                  <a:pt x="50956" y="69691"/>
                  <a:pt x="53306" y="72042"/>
                  <a:pt x="56228" y="72042"/>
                </a:cubicBezTo>
                <a:cubicBezTo>
                  <a:pt x="59149" y="72042"/>
                  <a:pt x="61499" y="69691"/>
                  <a:pt x="61499" y="66770"/>
                </a:cubicBezTo>
                <a:lnTo>
                  <a:pt x="61499" y="42171"/>
                </a:lnTo>
                <a:cubicBezTo>
                  <a:pt x="61499" y="39249"/>
                  <a:pt x="59149" y="36899"/>
                  <a:pt x="56228" y="36899"/>
                </a:cubicBezTo>
                <a:close/>
                <a:moveTo>
                  <a:pt x="62092" y="84341"/>
                </a:moveTo>
                <a:cubicBezTo>
                  <a:pt x="62225" y="82164"/>
                  <a:pt x="61140" y="80093"/>
                  <a:pt x="59274" y="78965"/>
                </a:cubicBezTo>
                <a:cubicBezTo>
                  <a:pt x="57408" y="77836"/>
                  <a:pt x="55069" y="77836"/>
                  <a:pt x="53203" y="78965"/>
                </a:cubicBezTo>
                <a:cubicBezTo>
                  <a:pt x="51337" y="80093"/>
                  <a:pt x="50252" y="82164"/>
                  <a:pt x="50385" y="84341"/>
                </a:cubicBezTo>
                <a:cubicBezTo>
                  <a:pt x="50252" y="86518"/>
                  <a:pt x="51337" y="88589"/>
                  <a:pt x="53203" y="89718"/>
                </a:cubicBezTo>
                <a:cubicBezTo>
                  <a:pt x="55069" y="90847"/>
                  <a:pt x="57408" y="90847"/>
                  <a:pt x="59274" y="89718"/>
                </a:cubicBezTo>
                <a:cubicBezTo>
                  <a:pt x="61140" y="88589"/>
                  <a:pt x="62225" y="86518"/>
                  <a:pt x="62092" y="84341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3" name="Text 40"/>
          <p:cNvSpPr/>
          <p:nvPr/>
        </p:nvSpPr>
        <p:spPr>
          <a:xfrm>
            <a:off x="6566100" y="4694998"/>
            <a:ext cx="2174131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5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 dependency:</a:t>
            </a:r>
            <a:pPr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Income tidak stabil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6158451" y="5121390"/>
            <a:ext cx="5660237" cy="1733682"/>
          </a:xfrm>
          <a:custGeom>
            <a:avLst/>
            <a:gdLst/>
            <a:ahLst/>
            <a:cxnLst/>
            <a:rect l="l" t="t" r="r" b="b"/>
            <a:pathLst>
              <a:path w="5660237" h="1733682">
                <a:moveTo>
                  <a:pt x="74964" y="0"/>
                </a:moveTo>
                <a:lnTo>
                  <a:pt x="5585272" y="0"/>
                </a:lnTo>
                <a:cubicBezTo>
                  <a:pt x="5626674" y="0"/>
                  <a:pt x="5660237" y="33563"/>
                  <a:pt x="5660237" y="74964"/>
                </a:cubicBezTo>
                <a:lnTo>
                  <a:pt x="5660237" y="1658717"/>
                </a:lnTo>
                <a:cubicBezTo>
                  <a:pt x="5660237" y="1700119"/>
                  <a:pt x="5626674" y="1733682"/>
                  <a:pt x="5585272" y="1733682"/>
                </a:cubicBezTo>
                <a:lnTo>
                  <a:pt x="74964" y="1733682"/>
                </a:lnTo>
                <a:cubicBezTo>
                  <a:pt x="33563" y="1733682"/>
                  <a:pt x="0" y="1700119"/>
                  <a:pt x="0" y="1658717"/>
                </a:cubicBezTo>
                <a:lnTo>
                  <a:pt x="0" y="74964"/>
                </a:lnTo>
                <a:cubicBezTo>
                  <a:pt x="0" y="33590"/>
                  <a:pt x="33590" y="0"/>
                  <a:pt x="74964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6275591" y="5238530"/>
            <a:ext cx="5500925" cy="2249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1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Runway Requirements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6275591" y="5538410"/>
            <a:ext cx="2670807" cy="562275"/>
          </a:xfrm>
          <a:custGeom>
            <a:avLst/>
            <a:gdLst/>
            <a:ahLst/>
            <a:cxnLst/>
            <a:rect l="l" t="t" r="r" b="b"/>
            <a:pathLst>
              <a:path w="2670807" h="562275">
                <a:moveTo>
                  <a:pt x="37487" y="0"/>
                </a:moveTo>
                <a:lnTo>
                  <a:pt x="2633320" y="0"/>
                </a:lnTo>
                <a:cubicBezTo>
                  <a:pt x="2654024" y="0"/>
                  <a:pt x="2670807" y="16783"/>
                  <a:pt x="2670807" y="37487"/>
                </a:cubicBezTo>
                <a:lnTo>
                  <a:pt x="2670807" y="524788"/>
                </a:lnTo>
                <a:cubicBezTo>
                  <a:pt x="2670807" y="545492"/>
                  <a:pt x="2654024" y="562275"/>
                  <a:pt x="2633320" y="562275"/>
                </a:cubicBezTo>
                <a:lnTo>
                  <a:pt x="37487" y="562275"/>
                </a:lnTo>
                <a:cubicBezTo>
                  <a:pt x="16783" y="562275"/>
                  <a:pt x="0" y="545492"/>
                  <a:pt x="0" y="524788"/>
                </a:cubicBezTo>
                <a:lnTo>
                  <a:pt x="0" y="37487"/>
                </a:lnTo>
                <a:cubicBezTo>
                  <a:pt x="0" y="16797"/>
                  <a:pt x="16797" y="0"/>
                  <a:pt x="3748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7" name="Text 44"/>
          <p:cNvSpPr/>
          <p:nvPr/>
        </p:nvSpPr>
        <p:spPr>
          <a:xfrm>
            <a:off x="6322448" y="5613380"/>
            <a:ext cx="2577095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6308391" y="5763321"/>
            <a:ext cx="2605208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28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6-9 bulan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9024443" y="5538410"/>
            <a:ext cx="2670807" cy="562275"/>
          </a:xfrm>
          <a:custGeom>
            <a:avLst/>
            <a:gdLst/>
            <a:ahLst/>
            <a:cxnLst/>
            <a:rect l="l" t="t" r="r" b="b"/>
            <a:pathLst>
              <a:path w="2670807" h="562275">
                <a:moveTo>
                  <a:pt x="37487" y="0"/>
                </a:moveTo>
                <a:lnTo>
                  <a:pt x="2633320" y="0"/>
                </a:lnTo>
                <a:cubicBezTo>
                  <a:pt x="2654024" y="0"/>
                  <a:pt x="2670807" y="16783"/>
                  <a:pt x="2670807" y="37487"/>
                </a:cubicBezTo>
                <a:lnTo>
                  <a:pt x="2670807" y="524788"/>
                </a:lnTo>
                <a:cubicBezTo>
                  <a:pt x="2670807" y="545492"/>
                  <a:pt x="2654024" y="562275"/>
                  <a:pt x="2633320" y="562275"/>
                </a:cubicBezTo>
                <a:lnTo>
                  <a:pt x="37487" y="562275"/>
                </a:lnTo>
                <a:cubicBezTo>
                  <a:pt x="16783" y="562275"/>
                  <a:pt x="0" y="545492"/>
                  <a:pt x="0" y="524788"/>
                </a:cubicBezTo>
                <a:lnTo>
                  <a:pt x="0" y="37487"/>
                </a:lnTo>
                <a:cubicBezTo>
                  <a:pt x="0" y="16797"/>
                  <a:pt x="16797" y="0"/>
                  <a:pt x="3748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0" name="Text 47"/>
          <p:cNvSpPr/>
          <p:nvPr/>
        </p:nvSpPr>
        <p:spPr>
          <a:xfrm>
            <a:off x="9071300" y="5613380"/>
            <a:ext cx="2577095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</a:t>
            </a:r>
            <a:endParaRPr lang="en-US" sz="1600" dirty="0"/>
          </a:p>
        </p:txBody>
      </p:sp>
      <p:sp>
        <p:nvSpPr>
          <p:cNvPr id="51" name="Text 48"/>
          <p:cNvSpPr/>
          <p:nvPr/>
        </p:nvSpPr>
        <p:spPr>
          <a:xfrm>
            <a:off x="9057243" y="5763321"/>
            <a:ext cx="2605208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28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9-12 bulan</a:t>
            </a:r>
            <a:endParaRPr lang="en-US" sz="1600" dirty="0"/>
          </a:p>
        </p:txBody>
      </p:sp>
      <p:sp>
        <p:nvSpPr>
          <p:cNvPr id="52" name="Shape 49"/>
          <p:cNvSpPr/>
          <p:nvPr/>
        </p:nvSpPr>
        <p:spPr>
          <a:xfrm>
            <a:off x="6275591" y="6175656"/>
            <a:ext cx="2670807" cy="562275"/>
          </a:xfrm>
          <a:custGeom>
            <a:avLst/>
            <a:gdLst/>
            <a:ahLst/>
            <a:cxnLst/>
            <a:rect l="l" t="t" r="r" b="b"/>
            <a:pathLst>
              <a:path w="2670807" h="562275">
                <a:moveTo>
                  <a:pt x="37487" y="0"/>
                </a:moveTo>
                <a:lnTo>
                  <a:pt x="2633320" y="0"/>
                </a:lnTo>
                <a:cubicBezTo>
                  <a:pt x="2654024" y="0"/>
                  <a:pt x="2670807" y="16783"/>
                  <a:pt x="2670807" y="37487"/>
                </a:cubicBezTo>
                <a:lnTo>
                  <a:pt x="2670807" y="524788"/>
                </a:lnTo>
                <a:cubicBezTo>
                  <a:pt x="2670807" y="545492"/>
                  <a:pt x="2654024" y="562275"/>
                  <a:pt x="2633320" y="562275"/>
                </a:cubicBezTo>
                <a:lnTo>
                  <a:pt x="37487" y="562275"/>
                </a:lnTo>
                <a:cubicBezTo>
                  <a:pt x="16783" y="562275"/>
                  <a:pt x="0" y="545492"/>
                  <a:pt x="0" y="524788"/>
                </a:cubicBezTo>
                <a:lnTo>
                  <a:pt x="0" y="37487"/>
                </a:lnTo>
                <a:cubicBezTo>
                  <a:pt x="0" y="16797"/>
                  <a:pt x="16797" y="0"/>
                  <a:pt x="3748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3" name="Text 50"/>
          <p:cNvSpPr/>
          <p:nvPr/>
        </p:nvSpPr>
        <p:spPr>
          <a:xfrm>
            <a:off x="6322448" y="6250626"/>
            <a:ext cx="2577095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Int'l Org</a:t>
            </a:r>
            <a:endParaRPr lang="en-US" sz="1600" dirty="0"/>
          </a:p>
        </p:txBody>
      </p:sp>
      <p:sp>
        <p:nvSpPr>
          <p:cNvPr id="54" name="Text 51"/>
          <p:cNvSpPr/>
          <p:nvPr/>
        </p:nvSpPr>
        <p:spPr>
          <a:xfrm>
            <a:off x="6308391" y="6400566"/>
            <a:ext cx="2605208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28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12-18 bulan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9024443" y="6175656"/>
            <a:ext cx="2670807" cy="562275"/>
          </a:xfrm>
          <a:custGeom>
            <a:avLst/>
            <a:gdLst/>
            <a:ahLst/>
            <a:cxnLst/>
            <a:rect l="l" t="t" r="r" b="b"/>
            <a:pathLst>
              <a:path w="2670807" h="562275">
                <a:moveTo>
                  <a:pt x="37487" y="0"/>
                </a:moveTo>
                <a:lnTo>
                  <a:pt x="2633320" y="0"/>
                </a:lnTo>
                <a:cubicBezTo>
                  <a:pt x="2654024" y="0"/>
                  <a:pt x="2670807" y="16783"/>
                  <a:pt x="2670807" y="37487"/>
                </a:cubicBezTo>
                <a:lnTo>
                  <a:pt x="2670807" y="524788"/>
                </a:lnTo>
                <a:cubicBezTo>
                  <a:pt x="2670807" y="545492"/>
                  <a:pt x="2654024" y="562275"/>
                  <a:pt x="2633320" y="562275"/>
                </a:cubicBezTo>
                <a:lnTo>
                  <a:pt x="37487" y="562275"/>
                </a:lnTo>
                <a:cubicBezTo>
                  <a:pt x="16783" y="562275"/>
                  <a:pt x="0" y="545492"/>
                  <a:pt x="0" y="524788"/>
                </a:cubicBezTo>
                <a:lnTo>
                  <a:pt x="0" y="37487"/>
                </a:lnTo>
                <a:cubicBezTo>
                  <a:pt x="0" y="16797"/>
                  <a:pt x="16797" y="0"/>
                  <a:pt x="3748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56" name="Text 53"/>
          <p:cNvSpPr/>
          <p:nvPr/>
        </p:nvSpPr>
        <p:spPr>
          <a:xfrm>
            <a:off x="9071300" y="6250626"/>
            <a:ext cx="2577095" cy="149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5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9057243" y="6400566"/>
            <a:ext cx="2605208" cy="2623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28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36+ bulan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98872" y="54292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128588" y="32147"/>
                </a:moveTo>
                <a:lnTo>
                  <a:pt x="128588" y="53578"/>
                </a:lnTo>
                <a:lnTo>
                  <a:pt x="107156" y="53578"/>
                </a:lnTo>
                <a:lnTo>
                  <a:pt x="107156" y="32147"/>
                </a:lnTo>
                <a:lnTo>
                  <a:pt x="128588" y="32147"/>
                </a:lnTo>
                <a:close/>
                <a:moveTo>
                  <a:pt x="128588" y="75009"/>
                </a:moveTo>
                <a:lnTo>
                  <a:pt x="128588" y="96441"/>
                </a:lnTo>
                <a:lnTo>
                  <a:pt x="107156" y="96441"/>
                </a:lnTo>
                <a:lnTo>
                  <a:pt x="107156" y="75009"/>
                </a:lnTo>
                <a:lnTo>
                  <a:pt x="128588" y="75009"/>
                </a:lnTo>
                <a:close/>
                <a:moveTo>
                  <a:pt x="128588" y="117872"/>
                </a:moveTo>
                <a:lnTo>
                  <a:pt x="128588" y="139303"/>
                </a:lnTo>
                <a:lnTo>
                  <a:pt x="107156" y="139303"/>
                </a:lnTo>
                <a:lnTo>
                  <a:pt x="107156" y="117872"/>
                </a:lnTo>
                <a:lnTo>
                  <a:pt x="128588" y="117872"/>
                </a:lnTo>
                <a:close/>
                <a:moveTo>
                  <a:pt x="85725" y="96441"/>
                </a:moveTo>
                <a:lnTo>
                  <a:pt x="64294" y="96441"/>
                </a:lnTo>
                <a:lnTo>
                  <a:pt x="64294" y="75009"/>
                </a:lnTo>
                <a:lnTo>
                  <a:pt x="85725" y="75009"/>
                </a:lnTo>
                <a:lnTo>
                  <a:pt x="85725" y="96441"/>
                </a:lnTo>
                <a:close/>
                <a:moveTo>
                  <a:pt x="64294" y="117872"/>
                </a:moveTo>
                <a:lnTo>
                  <a:pt x="85725" y="117872"/>
                </a:lnTo>
                <a:lnTo>
                  <a:pt x="85725" y="139303"/>
                </a:lnTo>
                <a:lnTo>
                  <a:pt x="64294" y="139303"/>
                </a:lnTo>
                <a:lnTo>
                  <a:pt x="64294" y="117872"/>
                </a:lnTo>
                <a:close/>
                <a:moveTo>
                  <a:pt x="42863" y="96441"/>
                </a:moveTo>
                <a:lnTo>
                  <a:pt x="21431" y="96441"/>
                </a:lnTo>
                <a:lnTo>
                  <a:pt x="21431" y="75009"/>
                </a:lnTo>
                <a:lnTo>
                  <a:pt x="42863" y="75009"/>
                </a:lnTo>
                <a:lnTo>
                  <a:pt x="42863" y="96441"/>
                </a:lnTo>
                <a:close/>
                <a:moveTo>
                  <a:pt x="21431" y="117872"/>
                </a:moveTo>
                <a:lnTo>
                  <a:pt x="42863" y="117872"/>
                </a:lnTo>
                <a:lnTo>
                  <a:pt x="42863" y="139303"/>
                </a:lnTo>
                <a:lnTo>
                  <a:pt x="21431" y="139303"/>
                </a:lnTo>
                <a:lnTo>
                  <a:pt x="21431" y="117872"/>
                </a:lnTo>
                <a:close/>
                <a:moveTo>
                  <a:pt x="21431" y="53578"/>
                </a:moveTo>
                <a:lnTo>
                  <a:pt x="21431" y="32147"/>
                </a:lnTo>
                <a:lnTo>
                  <a:pt x="42863" y="32147"/>
                </a:lnTo>
                <a:lnTo>
                  <a:pt x="42863" y="53578"/>
                </a:lnTo>
                <a:lnTo>
                  <a:pt x="21431" y="53578"/>
                </a:lnTo>
                <a:close/>
                <a:moveTo>
                  <a:pt x="64294" y="53578"/>
                </a:moveTo>
                <a:lnTo>
                  <a:pt x="64294" y="32147"/>
                </a:lnTo>
                <a:lnTo>
                  <a:pt x="85725" y="32147"/>
                </a:lnTo>
                <a:lnTo>
                  <a:pt x="85725" y="53578"/>
                </a:lnTo>
                <a:lnTo>
                  <a:pt x="64294" y="53578"/>
                </a:lnTo>
                <a:close/>
                <a:moveTo>
                  <a:pt x="21431" y="10716"/>
                </a:moveTo>
                <a:cubicBezTo>
                  <a:pt x="9611" y="10716"/>
                  <a:pt x="0" y="20326"/>
                  <a:pt x="0" y="32147"/>
                </a:cubicBezTo>
                <a:lnTo>
                  <a:pt x="0" y="139303"/>
                </a:lnTo>
                <a:cubicBezTo>
                  <a:pt x="0" y="151124"/>
                  <a:pt x="9611" y="160734"/>
                  <a:pt x="21431" y="160734"/>
                </a:cubicBezTo>
                <a:lnTo>
                  <a:pt x="128588" y="160734"/>
                </a:lnTo>
                <a:cubicBezTo>
                  <a:pt x="140408" y="160734"/>
                  <a:pt x="150019" y="151124"/>
                  <a:pt x="150019" y="139303"/>
                </a:cubicBezTo>
                <a:lnTo>
                  <a:pt x="150019" y="32147"/>
                </a:lnTo>
                <a:cubicBezTo>
                  <a:pt x="150019" y="20326"/>
                  <a:pt x="140408" y="10716"/>
                  <a:pt x="128588" y="10716"/>
                </a:cubicBezTo>
                <a:lnTo>
                  <a:pt x="21431" y="10716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" name="Text 2"/>
          <p:cNvSpPr/>
          <p:nvPr/>
        </p:nvSpPr>
        <p:spPr>
          <a:xfrm>
            <a:off x="876300" y="381000"/>
            <a:ext cx="26289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45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 FRAMEWORK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76300" y="533400"/>
            <a:ext cx="27146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Decision Matrix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9525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Pengambilan Keputusan dengan Bobot Multi-Kriteria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300163"/>
            <a:ext cx="6800850" cy="3724275"/>
          </a:xfrm>
          <a:custGeom>
            <a:avLst/>
            <a:gdLst/>
            <a:ahLst/>
            <a:cxnLst/>
            <a:rect l="l" t="t" r="r" b="b"/>
            <a:pathLst>
              <a:path w="6800850" h="3724275">
                <a:moveTo>
                  <a:pt x="76199" y="0"/>
                </a:moveTo>
                <a:lnTo>
                  <a:pt x="6724651" y="0"/>
                </a:lnTo>
                <a:cubicBezTo>
                  <a:pt x="6766735" y="0"/>
                  <a:pt x="6800850" y="34115"/>
                  <a:pt x="6800850" y="76199"/>
                </a:cubicBezTo>
                <a:lnTo>
                  <a:pt x="6800850" y="3648076"/>
                </a:lnTo>
                <a:cubicBezTo>
                  <a:pt x="6800850" y="3690160"/>
                  <a:pt x="6766735" y="3724275"/>
                  <a:pt x="6724651" y="3724275"/>
                </a:cubicBezTo>
                <a:lnTo>
                  <a:pt x="76199" y="3724275"/>
                </a:lnTo>
                <a:cubicBezTo>
                  <a:pt x="34115" y="3724275"/>
                  <a:pt x="0" y="3690160"/>
                  <a:pt x="0" y="364807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2925" y="1457325"/>
            <a:ext cx="6572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Multi-Criteria Decision Analysis</a:t>
            </a:r>
            <a:endParaRPr lang="en-US" sz="1600" dirty="0"/>
          </a:p>
        </p:txBody>
      </p:sp>
      <p:pic>
        <p:nvPicPr>
          <p:cNvPr id="9" name="Image 0" descr="https://kimi-img.moonshot.cn/pub/slides/26-03-01-19:56:00-d6i2ik5qip6d19295n5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2925" y="1800225"/>
            <a:ext cx="6486525" cy="306705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85763" y="5148263"/>
            <a:ext cx="6800850" cy="885825"/>
          </a:xfrm>
          <a:custGeom>
            <a:avLst/>
            <a:gdLst/>
            <a:ahLst/>
            <a:cxnLst/>
            <a:rect l="l" t="t" r="r" b="b"/>
            <a:pathLst>
              <a:path w="6800850" h="885825">
                <a:moveTo>
                  <a:pt x="76199" y="0"/>
                </a:moveTo>
                <a:lnTo>
                  <a:pt x="6724651" y="0"/>
                </a:lnTo>
                <a:cubicBezTo>
                  <a:pt x="6766735" y="0"/>
                  <a:pt x="6800850" y="34115"/>
                  <a:pt x="6800850" y="76199"/>
                </a:cubicBezTo>
                <a:lnTo>
                  <a:pt x="6800850" y="809626"/>
                </a:lnTo>
                <a:cubicBezTo>
                  <a:pt x="6800850" y="851710"/>
                  <a:pt x="6766735" y="885825"/>
                  <a:pt x="6724651" y="885825"/>
                </a:cubicBezTo>
                <a:lnTo>
                  <a:pt x="76199" y="885825"/>
                </a:lnTo>
                <a:cubicBezTo>
                  <a:pt x="34115" y="885825"/>
                  <a:pt x="0" y="851710"/>
                  <a:pt x="0" y="80962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4825" y="5267325"/>
            <a:ext cx="6638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Weighted Score Formula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504825" y="5572125"/>
            <a:ext cx="6562725" cy="342900"/>
          </a:xfrm>
          <a:custGeom>
            <a:avLst/>
            <a:gdLst/>
            <a:ahLst/>
            <a:cxnLst/>
            <a:rect l="l" t="t" r="r" b="b"/>
            <a:pathLst>
              <a:path w="6562725" h="342900">
                <a:moveTo>
                  <a:pt x="76199" y="0"/>
                </a:moveTo>
                <a:lnTo>
                  <a:pt x="6486526" y="0"/>
                </a:lnTo>
                <a:cubicBezTo>
                  <a:pt x="6528609" y="0"/>
                  <a:pt x="6562725" y="34116"/>
                  <a:pt x="6562725" y="76199"/>
                </a:cubicBezTo>
                <a:lnTo>
                  <a:pt x="6562725" y="266701"/>
                </a:lnTo>
                <a:cubicBezTo>
                  <a:pt x="6562725" y="308784"/>
                  <a:pt x="6528609" y="342900"/>
                  <a:pt x="6486526" y="342900"/>
                </a:cubicBezTo>
                <a:lnTo>
                  <a:pt x="76199" y="342900"/>
                </a:lnTo>
                <a:cubicBezTo>
                  <a:pt x="34144" y="342900"/>
                  <a:pt x="0" y="308756"/>
                  <a:pt x="0" y="2667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547688" y="5648325"/>
            <a:ext cx="6477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Score = Σ(Criterion Score × Weight)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7312298" y="1300163"/>
            <a:ext cx="4495800" cy="3457575"/>
          </a:xfrm>
          <a:custGeom>
            <a:avLst/>
            <a:gdLst/>
            <a:ahLst/>
            <a:cxnLst/>
            <a:rect l="l" t="t" r="r" b="b"/>
            <a:pathLst>
              <a:path w="4495800" h="3457575">
                <a:moveTo>
                  <a:pt x="76205" y="0"/>
                </a:moveTo>
                <a:lnTo>
                  <a:pt x="4419595" y="0"/>
                </a:lnTo>
                <a:cubicBezTo>
                  <a:pt x="4461682" y="0"/>
                  <a:pt x="4495800" y="34118"/>
                  <a:pt x="4495800" y="76205"/>
                </a:cubicBezTo>
                <a:lnTo>
                  <a:pt x="4495800" y="3381370"/>
                </a:lnTo>
                <a:cubicBezTo>
                  <a:pt x="4495800" y="3423457"/>
                  <a:pt x="4461682" y="3457575"/>
                  <a:pt x="4419595" y="3457575"/>
                </a:cubicBezTo>
                <a:lnTo>
                  <a:pt x="76205" y="3457575"/>
                </a:lnTo>
                <a:cubicBezTo>
                  <a:pt x="34118" y="3457575"/>
                  <a:pt x="0" y="3423457"/>
                  <a:pt x="0" y="338137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431360" y="1419225"/>
            <a:ext cx="4333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Decision Criteria &amp; Weights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7431360" y="1724025"/>
            <a:ext cx="4257675" cy="438150"/>
          </a:xfrm>
          <a:custGeom>
            <a:avLst/>
            <a:gdLst/>
            <a:ahLst/>
            <a:cxnLst/>
            <a:rect l="l" t="t" r="r" b="b"/>
            <a:pathLst>
              <a:path w="4257675" h="438150">
                <a:moveTo>
                  <a:pt x="76199" y="0"/>
                </a:moveTo>
                <a:lnTo>
                  <a:pt x="4181476" y="0"/>
                </a:lnTo>
                <a:cubicBezTo>
                  <a:pt x="4223560" y="0"/>
                  <a:pt x="4257675" y="34115"/>
                  <a:pt x="4257675" y="76199"/>
                </a:cubicBezTo>
                <a:lnTo>
                  <a:pt x="4257675" y="361951"/>
                </a:lnTo>
                <a:cubicBezTo>
                  <a:pt x="4257675" y="404035"/>
                  <a:pt x="4223560" y="438150"/>
                  <a:pt x="4181476" y="438150"/>
                </a:cubicBezTo>
                <a:lnTo>
                  <a:pt x="76199" y="438150"/>
                </a:lnTo>
                <a:cubicBezTo>
                  <a:pt x="34115" y="438150"/>
                  <a:pt x="0" y="404035"/>
                  <a:pt x="0" y="3619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7507560" y="1800225"/>
            <a:ext cx="1295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Kompensasi Finansial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11245304" y="1800225"/>
            <a:ext cx="361950" cy="190500"/>
          </a:xfrm>
          <a:custGeom>
            <a:avLst/>
            <a:gdLst/>
            <a:ahLst/>
            <a:cxnLst/>
            <a:rect l="l" t="t" r="r" b="b"/>
            <a:pathLst>
              <a:path w="361950" h="190500">
                <a:moveTo>
                  <a:pt x="38100" y="0"/>
                </a:moveTo>
                <a:lnTo>
                  <a:pt x="323850" y="0"/>
                </a:lnTo>
                <a:cubicBezTo>
                  <a:pt x="344878" y="0"/>
                  <a:pt x="361950" y="17072"/>
                  <a:pt x="361950" y="38100"/>
                </a:cubicBezTo>
                <a:lnTo>
                  <a:pt x="361950" y="152400"/>
                </a:lnTo>
                <a:cubicBezTo>
                  <a:pt x="361950" y="173428"/>
                  <a:pt x="344878" y="190500"/>
                  <a:pt x="323850" y="190500"/>
                </a:cubicBezTo>
                <a:lnTo>
                  <a:pt x="38100" y="190500"/>
                </a:lnTo>
                <a:cubicBezTo>
                  <a:pt x="17072" y="190500"/>
                  <a:pt x="0" y="173428"/>
                  <a:pt x="0" y="152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11245304" y="1800225"/>
            <a:ext cx="419100" cy="190500"/>
          </a:xfrm>
          <a:prstGeom prst="rect">
            <a:avLst/>
          </a:prstGeom>
          <a:noFill/>
          <a:ln/>
        </p:spPr>
        <p:txBody>
          <a:bodyPr wrap="square" lIns="76200" tIns="19050" rIns="76200" bIns="1905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25%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7507560" y="2028825"/>
            <a:ext cx="4105275" cy="57150"/>
          </a:xfrm>
          <a:custGeom>
            <a:avLst/>
            <a:gdLst/>
            <a:ahLst/>
            <a:cxnLst/>
            <a:rect l="l" t="t" r="r" b="b"/>
            <a:pathLst>
              <a:path w="4105275" h="57150">
                <a:moveTo>
                  <a:pt x="28575" y="0"/>
                </a:moveTo>
                <a:lnTo>
                  <a:pt x="4076700" y="0"/>
                </a:lnTo>
                <a:cubicBezTo>
                  <a:pt x="4092471" y="0"/>
                  <a:pt x="4105275" y="12804"/>
                  <a:pt x="4105275" y="28575"/>
                </a:cubicBezTo>
                <a:lnTo>
                  <a:pt x="4105275" y="28575"/>
                </a:lnTo>
                <a:cubicBezTo>
                  <a:pt x="4105275" y="44346"/>
                  <a:pt x="4092471" y="57150"/>
                  <a:pt x="407670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1" name="Shape 18"/>
          <p:cNvSpPr/>
          <p:nvPr/>
        </p:nvSpPr>
        <p:spPr>
          <a:xfrm>
            <a:off x="7507560" y="2028825"/>
            <a:ext cx="1028700" cy="57150"/>
          </a:xfrm>
          <a:custGeom>
            <a:avLst/>
            <a:gdLst/>
            <a:ahLst/>
            <a:cxnLst/>
            <a:rect l="l" t="t" r="r" b="b"/>
            <a:pathLst>
              <a:path w="1028700" h="57150">
                <a:moveTo>
                  <a:pt x="28575" y="0"/>
                </a:moveTo>
                <a:lnTo>
                  <a:pt x="1000125" y="0"/>
                </a:lnTo>
                <a:cubicBezTo>
                  <a:pt x="1015896" y="0"/>
                  <a:pt x="1028700" y="12804"/>
                  <a:pt x="1028700" y="28575"/>
                </a:cubicBezTo>
                <a:lnTo>
                  <a:pt x="1028700" y="28575"/>
                </a:lnTo>
                <a:cubicBezTo>
                  <a:pt x="1028700" y="44346"/>
                  <a:pt x="1015896" y="57150"/>
                  <a:pt x="1000125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2" name="Shape 19"/>
          <p:cNvSpPr/>
          <p:nvPr/>
        </p:nvSpPr>
        <p:spPr>
          <a:xfrm>
            <a:off x="7431360" y="2219325"/>
            <a:ext cx="4257675" cy="438150"/>
          </a:xfrm>
          <a:custGeom>
            <a:avLst/>
            <a:gdLst/>
            <a:ahLst/>
            <a:cxnLst/>
            <a:rect l="l" t="t" r="r" b="b"/>
            <a:pathLst>
              <a:path w="4257675" h="438150">
                <a:moveTo>
                  <a:pt x="76199" y="0"/>
                </a:moveTo>
                <a:lnTo>
                  <a:pt x="4181476" y="0"/>
                </a:lnTo>
                <a:cubicBezTo>
                  <a:pt x="4223560" y="0"/>
                  <a:pt x="4257675" y="34115"/>
                  <a:pt x="4257675" y="76199"/>
                </a:cubicBezTo>
                <a:lnTo>
                  <a:pt x="4257675" y="361951"/>
                </a:lnTo>
                <a:cubicBezTo>
                  <a:pt x="4257675" y="404035"/>
                  <a:pt x="4223560" y="438150"/>
                  <a:pt x="4181476" y="438150"/>
                </a:cubicBezTo>
                <a:lnTo>
                  <a:pt x="76199" y="438150"/>
                </a:lnTo>
                <a:cubicBezTo>
                  <a:pt x="34115" y="438150"/>
                  <a:pt x="0" y="404035"/>
                  <a:pt x="0" y="3619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3" name="Text 20"/>
          <p:cNvSpPr/>
          <p:nvPr/>
        </p:nvSpPr>
        <p:spPr>
          <a:xfrm>
            <a:off x="7507560" y="2295525"/>
            <a:ext cx="1295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Intellectual Challenge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11232579" y="2295525"/>
            <a:ext cx="381000" cy="190500"/>
          </a:xfrm>
          <a:custGeom>
            <a:avLst/>
            <a:gdLst/>
            <a:ahLst/>
            <a:cxnLst/>
            <a:rect l="l" t="t" r="r" b="b"/>
            <a:pathLst>
              <a:path w="381000" h="190500">
                <a:moveTo>
                  <a:pt x="38100" y="0"/>
                </a:moveTo>
                <a:lnTo>
                  <a:pt x="342900" y="0"/>
                </a:lnTo>
                <a:cubicBezTo>
                  <a:pt x="363928" y="0"/>
                  <a:pt x="381000" y="17072"/>
                  <a:pt x="381000" y="38100"/>
                </a:cubicBezTo>
                <a:lnTo>
                  <a:pt x="381000" y="152400"/>
                </a:lnTo>
                <a:cubicBezTo>
                  <a:pt x="381000" y="173428"/>
                  <a:pt x="363928" y="190500"/>
                  <a:pt x="342900" y="190500"/>
                </a:cubicBezTo>
                <a:lnTo>
                  <a:pt x="38100" y="190500"/>
                </a:lnTo>
                <a:cubicBezTo>
                  <a:pt x="17072" y="190500"/>
                  <a:pt x="0" y="173428"/>
                  <a:pt x="0" y="152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11232579" y="2295525"/>
            <a:ext cx="438150" cy="190500"/>
          </a:xfrm>
          <a:prstGeom prst="rect">
            <a:avLst/>
          </a:prstGeom>
          <a:noFill/>
          <a:ln/>
        </p:spPr>
        <p:txBody>
          <a:bodyPr wrap="square" lIns="76200" tIns="19050" rIns="76200" bIns="1905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20%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7507560" y="2524125"/>
            <a:ext cx="4105275" cy="57150"/>
          </a:xfrm>
          <a:custGeom>
            <a:avLst/>
            <a:gdLst/>
            <a:ahLst/>
            <a:cxnLst/>
            <a:rect l="l" t="t" r="r" b="b"/>
            <a:pathLst>
              <a:path w="4105275" h="57150">
                <a:moveTo>
                  <a:pt x="28575" y="0"/>
                </a:moveTo>
                <a:lnTo>
                  <a:pt x="4076700" y="0"/>
                </a:lnTo>
                <a:cubicBezTo>
                  <a:pt x="4092471" y="0"/>
                  <a:pt x="4105275" y="12804"/>
                  <a:pt x="4105275" y="28575"/>
                </a:cubicBezTo>
                <a:lnTo>
                  <a:pt x="4105275" y="28575"/>
                </a:lnTo>
                <a:cubicBezTo>
                  <a:pt x="4105275" y="44346"/>
                  <a:pt x="4092471" y="57150"/>
                  <a:pt x="407670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7" name="Shape 24"/>
          <p:cNvSpPr/>
          <p:nvPr/>
        </p:nvSpPr>
        <p:spPr>
          <a:xfrm>
            <a:off x="7507560" y="2524125"/>
            <a:ext cx="819150" cy="57150"/>
          </a:xfrm>
          <a:custGeom>
            <a:avLst/>
            <a:gdLst/>
            <a:ahLst/>
            <a:cxnLst/>
            <a:rect l="l" t="t" r="r" b="b"/>
            <a:pathLst>
              <a:path w="819150" h="57150">
                <a:moveTo>
                  <a:pt x="28575" y="0"/>
                </a:moveTo>
                <a:lnTo>
                  <a:pt x="790575" y="0"/>
                </a:lnTo>
                <a:cubicBezTo>
                  <a:pt x="806346" y="0"/>
                  <a:pt x="819150" y="12804"/>
                  <a:pt x="819150" y="28575"/>
                </a:cubicBezTo>
                <a:lnTo>
                  <a:pt x="819150" y="28575"/>
                </a:lnTo>
                <a:cubicBezTo>
                  <a:pt x="819150" y="44346"/>
                  <a:pt x="806346" y="57150"/>
                  <a:pt x="790575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28" name="Shape 25"/>
          <p:cNvSpPr/>
          <p:nvPr/>
        </p:nvSpPr>
        <p:spPr>
          <a:xfrm>
            <a:off x="7431360" y="2714625"/>
            <a:ext cx="4257675" cy="438150"/>
          </a:xfrm>
          <a:custGeom>
            <a:avLst/>
            <a:gdLst/>
            <a:ahLst/>
            <a:cxnLst/>
            <a:rect l="l" t="t" r="r" b="b"/>
            <a:pathLst>
              <a:path w="4257675" h="438150">
                <a:moveTo>
                  <a:pt x="76199" y="0"/>
                </a:moveTo>
                <a:lnTo>
                  <a:pt x="4181476" y="0"/>
                </a:lnTo>
                <a:cubicBezTo>
                  <a:pt x="4223560" y="0"/>
                  <a:pt x="4257675" y="34115"/>
                  <a:pt x="4257675" y="76199"/>
                </a:cubicBezTo>
                <a:lnTo>
                  <a:pt x="4257675" y="361951"/>
                </a:lnTo>
                <a:cubicBezTo>
                  <a:pt x="4257675" y="404035"/>
                  <a:pt x="4223560" y="438150"/>
                  <a:pt x="4181476" y="438150"/>
                </a:cubicBezTo>
                <a:lnTo>
                  <a:pt x="76199" y="438150"/>
                </a:lnTo>
                <a:cubicBezTo>
                  <a:pt x="34115" y="438150"/>
                  <a:pt x="0" y="404035"/>
                  <a:pt x="0" y="3619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9" name="Text 26"/>
          <p:cNvSpPr/>
          <p:nvPr/>
        </p:nvSpPr>
        <p:spPr>
          <a:xfrm>
            <a:off x="7507560" y="2790825"/>
            <a:ext cx="1162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 &amp; Influence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11232579" y="2790825"/>
            <a:ext cx="381000" cy="190500"/>
          </a:xfrm>
          <a:custGeom>
            <a:avLst/>
            <a:gdLst/>
            <a:ahLst/>
            <a:cxnLst/>
            <a:rect l="l" t="t" r="r" b="b"/>
            <a:pathLst>
              <a:path w="381000" h="190500">
                <a:moveTo>
                  <a:pt x="38100" y="0"/>
                </a:moveTo>
                <a:lnTo>
                  <a:pt x="342900" y="0"/>
                </a:lnTo>
                <a:cubicBezTo>
                  <a:pt x="363928" y="0"/>
                  <a:pt x="381000" y="17072"/>
                  <a:pt x="381000" y="38100"/>
                </a:cubicBezTo>
                <a:lnTo>
                  <a:pt x="381000" y="152400"/>
                </a:lnTo>
                <a:cubicBezTo>
                  <a:pt x="381000" y="173428"/>
                  <a:pt x="363928" y="190500"/>
                  <a:pt x="342900" y="190500"/>
                </a:cubicBezTo>
                <a:lnTo>
                  <a:pt x="38100" y="190500"/>
                </a:lnTo>
                <a:cubicBezTo>
                  <a:pt x="17072" y="190500"/>
                  <a:pt x="0" y="173428"/>
                  <a:pt x="0" y="152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1" name="Text 28"/>
          <p:cNvSpPr/>
          <p:nvPr/>
        </p:nvSpPr>
        <p:spPr>
          <a:xfrm>
            <a:off x="11232579" y="2790825"/>
            <a:ext cx="438150" cy="190500"/>
          </a:xfrm>
          <a:prstGeom prst="rect">
            <a:avLst/>
          </a:prstGeom>
          <a:noFill/>
          <a:ln/>
        </p:spPr>
        <p:txBody>
          <a:bodyPr wrap="square" lIns="76200" tIns="19050" rIns="76200" bIns="1905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20%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7507560" y="3019425"/>
            <a:ext cx="4105275" cy="57150"/>
          </a:xfrm>
          <a:custGeom>
            <a:avLst/>
            <a:gdLst/>
            <a:ahLst/>
            <a:cxnLst/>
            <a:rect l="l" t="t" r="r" b="b"/>
            <a:pathLst>
              <a:path w="4105275" h="57150">
                <a:moveTo>
                  <a:pt x="28575" y="0"/>
                </a:moveTo>
                <a:lnTo>
                  <a:pt x="4076700" y="0"/>
                </a:lnTo>
                <a:cubicBezTo>
                  <a:pt x="4092471" y="0"/>
                  <a:pt x="4105275" y="12804"/>
                  <a:pt x="4105275" y="28575"/>
                </a:cubicBezTo>
                <a:lnTo>
                  <a:pt x="4105275" y="28575"/>
                </a:lnTo>
                <a:cubicBezTo>
                  <a:pt x="4105275" y="44346"/>
                  <a:pt x="4092471" y="57150"/>
                  <a:pt x="407670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3" name="Shape 30"/>
          <p:cNvSpPr/>
          <p:nvPr/>
        </p:nvSpPr>
        <p:spPr>
          <a:xfrm>
            <a:off x="7507560" y="3019425"/>
            <a:ext cx="819150" cy="57150"/>
          </a:xfrm>
          <a:custGeom>
            <a:avLst/>
            <a:gdLst/>
            <a:ahLst/>
            <a:cxnLst/>
            <a:rect l="l" t="t" r="r" b="b"/>
            <a:pathLst>
              <a:path w="819150" h="57150">
                <a:moveTo>
                  <a:pt x="28575" y="0"/>
                </a:moveTo>
                <a:lnTo>
                  <a:pt x="790575" y="0"/>
                </a:lnTo>
                <a:cubicBezTo>
                  <a:pt x="806346" y="0"/>
                  <a:pt x="819150" y="12804"/>
                  <a:pt x="819150" y="28575"/>
                </a:cubicBezTo>
                <a:lnTo>
                  <a:pt x="819150" y="28575"/>
                </a:lnTo>
                <a:cubicBezTo>
                  <a:pt x="819150" y="44346"/>
                  <a:pt x="806346" y="57150"/>
                  <a:pt x="790575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34" name="Shape 31"/>
          <p:cNvSpPr/>
          <p:nvPr/>
        </p:nvSpPr>
        <p:spPr>
          <a:xfrm>
            <a:off x="7431360" y="3209925"/>
            <a:ext cx="4257675" cy="438150"/>
          </a:xfrm>
          <a:custGeom>
            <a:avLst/>
            <a:gdLst/>
            <a:ahLst/>
            <a:cxnLst/>
            <a:rect l="l" t="t" r="r" b="b"/>
            <a:pathLst>
              <a:path w="4257675" h="438150">
                <a:moveTo>
                  <a:pt x="76199" y="0"/>
                </a:moveTo>
                <a:lnTo>
                  <a:pt x="4181476" y="0"/>
                </a:lnTo>
                <a:cubicBezTo>
                  <a:pt x="4223560" y="0"/>
                  <a:pt x="4257675" y="34115"/>
                  <a:pt x="4257675" y="76199"/>
                </a:cubicBezTo>
                <a:lnTo>
                  <a:pt x="4257675" y="361951"/>
                </a:lnTo>
                <a:cubicBezTo>
                  <a:pt x="4257675" y="404035"/>
                  <a:pt x="4223560" y="438150"/>
                  <a:pt x="4181476" y="438150"/>
                </a:cubicBezTo>
                <a:lnTo>
                  <a:pt x="76199" y="438150"/>
                </a:lnTo>
                <a:cubicBezTo>
                  <a:pt x="34115" y="438150"/>
                  <a:pt x="0" y="404035"/>
                  <a:pt x="0" y="3619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5" name="Text 32"/>
          <p:cNvSpPr/>
          <p:nvPr/>
        </p:nvSpPr>
        <p:spPr>
          <a:xfrm>
            <a:off x="7507560" y="3286125"/>
            <a:ext cx="1047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Flexibility &amp; WLB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11267256" y="3286125"/>
            <a:ext cx="342900" cy="190500"/>
          </a:xfrm>
          <a:custGeom>
            <a:avLst/>
            <a:gdLst/>
            <a:ahLst/>
            <a:cxnLst/>
            <a:rect l="l" t="t" r="r" b="b"/>
            <a:pathLst>
              <a:path w="342900" h="190500">
                <a:moveTo>
                  <a:pt x="38100" y="0"/>
                </a:moveTo>
                <a:lnTo>
                  <a:pt x="304800" y="0"/>
                </a:lnTo>
                <a:cubicBezTo>
                  <a:pt x="325828" y="0"/>
                  <a:pt x="342900" y="17072"/>
                  <a:pt x="342900" y="38100"/>
                </a:cubicBezTo>
                <a:lnTo>
                  <a:pt x="342900" y="152400"/>
                </a:lnTo>
                <a:cubicBezTo>
                  <a:pt x="342900" y="173428"/>
                  <a:pt x="325828" y="190500"/>
                  <a:pt x="304800" y="190500"/>
                </a:cubicBezTo>
                <a:lnTo>
                  <a:pt x="38100" y="190500"/>
                </a:lnTo>
                <a:cubicBezTo>
                  <a:pt x="17072" y="190500"/>
                  <a:pt x="0" y="173428"/>
                  <a:pt x="0" y="152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B4BF">
              <a:alpha val="20000"/>
            </a:srgbClr>
          </a:solidFill>
          <a:ln/>
        </p:spPr>
      </p:sp>
      <p:sp>
        <p:nvSpPr>
          <p:cNvPr id="37" name="Text 34"/>
          <p:cNvSpPr/>
          <p:nvPr/>
        </p:nvSpPr>
        <p:spPr>
          <a:xfrm>
            <a:off x="11267256" y="3286125"/>
            <a:ext cx="400050" cy="190500"/>
          </a:xfrm>
          <a:prstGeom prst="rect">
            <a:avLst/>
          </a:prstGeom>
          <a:noFill/>
          <a:ln/>
        </p:spPr>
        <p:txBody>
          <a:bodyPr wrap="square" lIns="76200" tIns="19050" rIns="76200" bIns="1905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15%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7507560" y="3514725"/>
            <a:ext cx="4105275" cy="57150"/>
          </a:xfrm>
          <a:custGeom>
            <a:avLst/>
            <a:gdLst/>
            <a:ahLst/>
            <a:cxnLst/>
            <a:rect l="l" t="t" r="r" b="b"/>
            <a:pathLst>
              <a:path w="4105275" h="57150">
                <a:moveTo>
                  <a:pt x="28575" y="0"/>
                </a:moveTo>
                <a:lnTo>
                  <a:pt x="4076700" y="0"/>
                </a:lnTo>
                <a:cubicBezTo>
                  <a:pt x="4092471" y="0"/>
                  <a:pt x="4105275" y="12804"/>
                  <a:pt x="4105275" y="28575"/>
                </a:cubicBezTo>
                <a:lnTo>
                  <a:pt x="4105275" y="28575"/>
                </a:lnTo>
                <a:cubicBezTo>
                  <a:pt x="4105275" y="44346"/>
                  <a:pt x="4092471" y="57150"/>
                  <a:pt x="407670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9" name="Shape 36"/>
          <p:cNvSpPr/>
          <p:nvPr/>
        </p:nvSpPr>
        <p:spPr>
          <a:xfrm>
            <a:off x="7507560" y="3514725"/>
            <a:ext cx="619125" cy="57150"/>
          </a:xfrm>
          <a:custGeom>
            <a:avLst/>
            <a:gdLst/>
            <a:ahLst/>
            <a:cxnLst/>
            <a:rect l="l" t="t" r="r" b="b"/>
            <a:pathLst>
              <a:path w="619125" h="57150">
                <a:moveTo>
                  <a:pt x="28575" y="0"/>
                </a:moveTo>
                <a:lnTo>
                  <a:pt x="590550" y="0"/>
                </a:lnTo>
                <a:cubicBezTo>
                  <a:pt x="606321" y="0"/>
                  <a:pt x="619125" y="12804"/>
                  <a:pt x="619125" y="28575"/>
                </a:cubicBezTo>
                <a:lnTo>
                  <a:pt x="619125" y="28575"/>
                </a:lnTo>
                <a:cubicBezTo>
                  <a:pt x="619125" y="44346"/>
                  <a:pt x="606321" y="57150"/>
                  <a:pt x="59055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A9B4BF"/>
          </a:solidFill>
          <a:ln/>
        </p:spPr>
      </p:sp>
      <p:sp>
        <p:nvSpPr>
          <p:cNvPr id="40" name="Shape 37"/>
          <p:cNvSpPr/>
          <p:nvPr/>
        </p:nvSpPr>
        <p:spPr>
          <a:xfrm>
            <a:off x="7431360" y="3705225"/>
            <a:ext cx="4257675" cy="438150"/>
          </a:xfrm>
          <a:custGeom>
            <a:avLst/>
            <a:gdLst/>
            <a:ahLst/>
            <a:cxnLst/>
            <a:rect l="l" t="t" r="r" b="b"/>
            <a:pathLst>
              <a:path w="4257675" h="438150">
                <a:moveTo>
                  <a:pt x="76199" y="0"/>
                </a:moveTo>
                <a:lnTo>
                  <a:pt x="4181476" y="0"/>
                </a:lnTo>
                <a:cubicBezTo>
                  <a:pt x="4223560" y="0"/>
                  <a:pt x="4257675" y="34115"/>
                  <a:pt x="4257675" y="76199"/>
                </a:cubicBezTo>
                <a:lnTo>
                  <a:pt x="4257675" y="361951"/>
                </a:lnTo>
                <a:cubicBezTo>
                  <a:pt x="4257675" y="404035"/>
                  <a:pt x="4223560" y="438150"/>
                  <a:pt x="4181476" y="438150"/>
                </a:cubicBezTo>
                <a:lnTo>
                  <a:pt x="76199" y="438150"/>
                </a:lnTo>
                <a:cubicBezTo>
                  <a:pt x="34115" y="438150"/>
                  <a:pt x="0" y="404035"/>
                  <a:pt x="0" y="3619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1" name="Text 38"/>
          <p:cNvSpPr/>
          <p:nvPr/>
        </p:nvSpPr>
        <p:spPr>
          <a:xfrm>
            <a:off x="7507560" y="3781425"/>
            <a:ext cx="1104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Compatibility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11254532" y="3781425"/>
            <a:ext cx="352425" cy="190500"/>
          </a:xfrm>
          <a:custGeom>
            <a:avLst/>
            <a:gdLst/>
            <a:ahLst/>
            <a:cxnLst/>
            <a:rect l="l" t="t" r="r" b="b"/>
            <a:pathLst>
              <a:path w="352425" h="190500">
                <a:moveTo>
                  <a:pt x="38100" y="0"/>
                </a:moveTo>
                <a:lnTo>
                  <a:pt x="314325" y="0"/>
                </a:lnTo>
                <a:cubicBezTo>
                  <a:pt x="335353" y="0"/>
                  <a:pt x="352425" y="17072"/>
                  <a:pt x="352425" y="38100"/>
                </a:cubicBezTo>
                <a:lnTo>
                  <a:pt x="352425" y="152400"/>
                </a:lnTo>
                <a:cubicBezTo>
                  <a:pt x="352425" y="173428"/>
                  <a:pt x="335353" y="190500"/>
                  <a:pt x="314325" y="190500"/>
                </a:cubicBezTo>
                <a:lnTo>
                  <a:pt x="38100" y="190500"/>
                </a:lnTo>
                <a:cubicBezTo>
                  <a:pt x="17072" y="190500"/>
                  <a:pt x="0" y="173428"/>
                  <a:pt x="0" y="152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B4BF">
              <a:alpha val="20000"/>
            </a:srgbClr>
          </a:solidFill>
          <a:ln/>
        </p:spPr>
      </p:sp>
      <p:sp>
        <p:nvSpPr>
          <p:cNvPr id="43" name="Text 40"/>
          <p:cNvSpPr/>
          <p:nvPr/>
        </p:nvSpPr>
        <p:spPr>
          <a:xfrm>
            <a:off x="11254532" y="3781425"/>
            <a:ext cx="409575" cy="190500"/>
          </a:xfrm>
          <a:prstGeom prst="rect">
            <a:avLst/>
          </a:prstGeom>
          <a:noFill/>
          <a:ln/>
        </p:spPr>
        <p:txBody>
          <a:bodyPr wrap="square" lIns="76200" tIns="19050" rIns="76200" bIns="1905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10%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7507560" y="4010025"/>
            <a:ext cx="4105275" cy="57150"/>
          </a:xfrm>
          <a:custGeom>
            <a:avLst/>
            <a:gdLst/>
            <a:ahLst/>
            <a:cxnLst/>
            <a:rect l="l" t="t" r="r" b="b"/>
            <a:pathLst>
              <a:path w="4105275" h="57150">
                <a:moveTo>
                  <a:pt x="28575" y="0"/>
                </a:moveTo>
                <a:lnTo>
                  <a:pt x="4076700" y="0"/>
                </a:lnTo>
                <a:cubicBezTo>
                  <a:pt x="4092471" y="0"/>
                  <a:pt x="4105275" y="12804"/>
                  <a:pt x="4105275" y="28575"/>
                </a:cubicBezTo>
                <a:lnTo>
                  <a:pt x="4105275" y="28575"/>
                </a:lnTo>
                <a:cubicBezTo>
                  <a:pt x="4105275" y="44346"/>
                  <a:pt x="4092471" y="57150"/>
                  <a:pt x="407670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45" name="Shape 42"/>
          <p:cNvSpPr/>
          <p:nvPr/>
        </p:nvSpPr>
        <p:spPr>
          <a:xfrm>
            <a:off x="7507560" y="4010025"/>
            <a:ext cx="409575" cy="57150"/>
          </a:xfrm>
          <a:custGeom>
            <a:avLst/>
            <a:gdLst/>
            <a:ahLst/>
            <a:cxnLst/>
            <a:rect l="l" t="t" r="r" b="b"/>
            <a:pathLst>
              <a:path w="409575" h="57150">
                <a:moveTo>
                  <a:pt x="28575" y="0"/>
                </a:moveTo>
                <a:lnTo>
                  <a:pt x="381000" y="0"/>
                </a:lnTo>
                <a:cubicBezTo>
                  <a:pt x="396771" y="0"/>
                  <a:pt x="409575" y="12804"/>
                  <a:pt x="409575" y="28575"/>
                </a:cubicBezTo>
                <a:lnTo>
                  <a:pt x="409575" y="28575"/>
                </a:lnTo>
                <a:cubicBezTo>
                  <a:pt x="409575" y="44346"/>
                  <a:pt x="396771" y="57150"/>
                  <a:pt x="38100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A9B4BF"/>
          </a:solidFill>
          <a:ln/>
        </p:spPr>
      </p:sp>
      <p:sp>
        <p:nvSpPr>
          <p:cNvPr id="46" name="Shape 43"/>
          <p:cNvSpPr/>
          <p:nvPr/>
        </p:nvSpPr>
        <p:spPr>
          <a:xfrm>
            <a:off x="7431360" y="4200525"/>
            <a:ext cx="4257675" cy="438150"/>
          </a:xfrm>
          <a:custGeom>
            <a:avLst/>
            <a:gdLst/>
            <a:ahLst/>
            <a:cxnLst/>
            <a:rect l="l" t="t" r="r" b="b"/>
            <a:pathLst>
              <a:path w="4257675" h="438150">
                <a:moveTo>
                  <a:pt x="76199" y="0"/>
                </a:moveTo>
                <a:lnTo>
                  <a:pt x="4181476" y="0"/>
                </a:lnTo>
                <a:cubicBezTo>
                  <a:pt x="4223560" y="0"/>
                  <a:pt x="4257675" y="34115"/>
                  <a:pt x="4257675" y="76199"/>
                </a:cubicBezTo>
                <a:lnTo>
                  <a:pt x="4257675" y="361951"/>
                </a:lnTo>
                <a:cubicBezTo>
                  <a:pt x="4257675" y="404035"/>
                  <a:pt x="4223560" y="438150"/>
                  <a:pt x="4181476" y="438150"/>
                </a:cubicBezTo>
                <a:lnTo>
                  <a:pt x="76199" y="438150"/>
                </a:lnTo>
                <a:cubicBezTo>
                  <a:pt x="34115" y="438150"/>
                  <a:pt x="0" y="404035"/>
                  <a:pt x="0" y="3619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7" name="Text 44"/>
          <p:cNvSpPr/>
          <p:nvPr/>
        </p:nvSpPr>
        <p:spPr>
          <a:xfrm>
            <a:off x="7507560" y="4276725"/>
            <a:ext cx="7715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Reversibility</a:t>
            </a:r>
            <a:endParaRPr lang="en-US" sz="1600" dirty="0"/>
          </a:p>
        </p:txBody>
      </p:sp>
      <p:sp>
        <p:nvSpPr>
          <p:cNvPr id="48" name="Shape 45"/>
          <p:cNvSpPr/>
          <p:nvPr/>
        </p:nvSpPr>
        <p:spPr>
          <a:xfrm>
            <a:off x="11254532" y="4276725"/>
            <a:ext cx="352425" cy="190500"/>
          </a:xfrm>
          <a:custGeom>
            <a:avLst/>
            <a:gdLst/>
            <a:ahLst/>
            <a:cxnLst/>
            <a:rect l="l" t="t" r="r" b="b"/>
            <a:pathLst>
              <a:path w="352425" h="190500">
                <a:moveTo>
                  <a:pt x="38100" y="0"/>
                </a:moveTo>
                <a:lnTo>
                  <a:pt x="314325" y="0"/>
                </a:lnTo>
                <a:cubicBezTo>
                  <a:pt x="335353" y="0"/>
                  <a:pt x="352425" y="17072"/>
                  <a:pt x="352425" y="38100"/>
                </a:cubicBezTo>
                <a:lnTo>
                  <a:pt x="352425" y="152400"/>
                </a:lnTo>
                <a:cubicBezTo>
                  <a:pt x="352425" y="173428"/>
                  <a:pt x="335353" y="190500"/>
                  <a:pt x="314325" y="190500"/>
                </a:cubicBezTo>
                <a:lnTo>
                  <a:pt x="38100" y="190500"/>
                </a:lnTo>
                <a:cubicBezTo>
                  <a:pt x="17072" y="190500"/>
                  <a:pt x="0" y="173428"/>
                  <a:pt x="0" y="152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B4BF">
              <a:alpha val="20000"/>
            </a:srgbClr>
          </a:solidFill>
          <a:ln/>
        </p:spPr>
      </p:sp>
      <p:sp>
        <p:nvSpPr>
          <p:cNvPr id="49" name="Text 46"/>
          <p:cNvSpPr/>
          <p:nvPr/>
        </p:nvSpPr>
        <p:spPr>
          <a:xfrm>
            <a:off x="11254532" y="4276725"/>
            <a:ext cx="409575" cy="190500"/>
          </a:xfrm>
          <a:prstGeom prst="rect">
            <a:avLst/>
          </a:prstGeom>
          <a:noFill/>
          <a:ln/>
        </p:spPr>
        <p:txBody>
          <a:bodyPr wrap="square" lIns="76200" tIns="19050" rIns="76200" bIns="1905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10%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7507560" y="4505325"/>
            <a:ext cx="4105275" cy="57150"/>
          </a:xfrm>
          <a:custGeom>
            <a:avLst/>
            <a:gdLst/>
            <a:ahLst/>
            <a:cxnLst/>
            <a:rect l="l" t="t" r="r" b="b"/>
            <a:pathLst>
              <a:path w="4105275" h="57150">
                <a:moveTo>
                  <a:pt x="28575" y="0"/>
                </a:moveTo>
                <a:lnTo>
                  <a:pt x="4076700" y="0"/>
                </a:lnTo>
                <a:cubicBezTo>
                  <a:pt x="4092471" y="0"/>
                  <a:pt x="4105275" y="12804"/>
                  <a:pt x="4105275" y="28575"/>
                </a:cubicBezTo>
                <a:lnTo>
                  <a:pt x="4105275" y="28575"/>
                </a:lnTo>
                <a:cubicBezTo>
                  <a:pt x="4105275" y="44346"/>
                  <a:pt x="4092471" y="57150"/>
                  <a:pt x="407670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51" name="Shape 48"/>
          <p:cNvSpPr/>
          <p:nvPr/>
        </p:nvSpPr>
        <p:spPr>
          <a:xfrm>
            <a:off x="7507560" y="4505325"/>
            <a:ext cx="409575" cy="57150"/>
          </a:xfrm>
          <a:custGeom>
            <a:avLst/>
            <a:gdLst/>
            <a:ahLst/>
            <a:cxnLst/>
            <a:rect l="l" t="t" r="r" b="b"/>
            <a:pathLst>
              <a:path w="409575" h="57150">
                <a:moveTo>
                  <a:pt x="28575" y="0"/>
                </a:moveTo>
                <a:lnTo>
                  <a:pt x="381000" y="0"/>
                </a:lnTo>
                <a:cubicBezTo>
                  <a:pt x="396771" y="0"/>
                  <a:pt x="409575" y="12804"/>
                  <a:pt x="409575" y="28575"/>
                </a:cubicBezTo>
                <a:lnTo>
                  <a:pt x="409575" y="28575"/>
                </a:lnTo>
                <a:cubicBezTo>
                  <a:pt x="409575" y="44346"/>
                  <a:pt x="396771" y="57150"/>
                  <a:pt x="381000" y="57150"/>
                </a:cubicBezTo>
                <a:lnTo>
                  <a:pt x="28575" y="57150"/>
                </a:lnTo>
                <a:cubicBezTo>
                  <a:pt x="12804" y="57150"/>
                  <a:pt x="0" y="44346"/>
                  <a:pt x="0" y="28575"/>
                </a:cubicBezTo>
                <a:lnTo>
                  <a:pt x="0" y="28575"/>
                </a:lnTo>
                <a:cubicBezTo>
                  <a:pt x="0" y="12804"/>
                  <a:pt x="12804" y="0"/>
                  <a:pt x="28575" y="0"/>
                </a:cubicBezTo>
                <a:close/>
              </a:path>
            </a:pathLst>
          </a:custGeom>
          <a:solidFill>
            <a:srgbClr val="A9B4BF"/>
          </a:solidFill>
          <a:ln/>
        </p:spPr>
      </p:sp>
      <p:sp>
        <p:nvSpPr>
          <p:cNvPr id="52" name="Shape 49"/>
          <p:cNvSpPr/>
          <p:nvPr/>
        </p:nvSpPr>
        <p:spPr>
          <a:xfrm>
            <a:off x="7312298" y="4843463"/>
            <a:ext cx="4495800" cy="1190625"/>
          </a:xfrm>
          <a:custGeom>
            <a:avLst/>
            <a:gdLst/>
            <a:ahLst/>
            <a:cxnLst/>
            <a:rect l="l" t="t" r="r" b="b"/>
            <a:pathLst>
              <a:path w="4495800" h="1190625">
                <a:moveTo>
                  <a:pt x="76200" y="0"/>
                </a:moveTo>
                <a:lnTo>
                  <a:pt x="4419600" y="0"/>
                </a:lnTo>
                <a:cubicBezTo>
                  <a:pt x="4461656" y="0"/>
                  <a:pt x="4495800" y="34144"/>
                  <a:pt x="4495800" y="76200"/>
                </a:cubicBezTo>
                <a:lnTo>
                  <a:pt x="4495800" y="1114425"/>
                </a:lnTo>
                <a:cubicBezTo>
                  <a:pt x="4495800" y="1156481"/>
                  <a:pt x="4461656" y="1190625"/>
                  <a:pt x="4419600" y="1190625"/>
                </a:cubicBezTo>
                <a:lnTo>
                  <a:pt x="76200" y="1190625"/>
                </a:lnTo>
                <a:cubicBezTo>
                  <a:pt x="34144" y="1190625"/>
                  <a:pt x="0" y="1156481"/>
                  <a:pt x="0" y="11144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7431360" y="4962525"/>
            <a:ext cx="4333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Threshold Minimum</a:t>
            </a:r>
            <a:endParaRPr lang="en-US" sz="1600" dirty="0"/>
          </a:p>
        </p:txBody>
      </p:sp>
      <p:sp>
        <p:nvSpPr>
          <p:cNvPr id="54" name="Shape 51"/>
          <p:cNvSpPr/>
          <p:nvPr/>
        </p:nvSpPr>
        <p:spPr>
          <a:xfrm>
            <a:off x="7445648" y="528637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114300"/>
                </a:moveTo>
                <a:cubicBezTo>
                  <a:pt x="88692" y="114300"/>
                  <a:pt x="114300" y="88692"/>
                  <a:pt x="114300" y="57150"/>
                </a:cubicBezTo>
                <a:cubicBezTo>
                  <a:pt x="114300" y="25608"/>
                  <a:pt x="88692" y="0"/>
                  <a:pt x="57150" y="0"/>
                </a:cubicBezTo>
                <a:cubicBezTo>
                  <a:pt x="25608" y="0"/>
                  <a:pt x="0" y="25608"/>
                  <a:pt x="0" y="57150"/>
                </a:cubicBezTo>
                <a:cubicBezTo>
                  <a:pt x="0" y="88692"/>
                  <a:pt x="25608" y="114300"/>
                  <a:pt x="57150" y="114300"/>
                </a:cubicBezTo>
                <a:close/>
                <a:moveTo>
                  <a:pt x="75992" y="47484"/>
                </a:moveTo>
                <a:lnTo>
                  <a:pt x="58132" y="76059"/>
                </a:lnTo>
                <a:cubicBezTo>
                  <a:pt x="57195" y="77554"/>
                  <a:pt x="55587" y="78492"/>
                  <a:pt x="53824" y="78581"/>
                </a:cubicBezTo>
                <a:cubicBezTo>
                  <a:pt x="52060" y="78671"/>
                  <a:pt x="50363" y="77867"/>
                  <a:pt x="49314" y="76438"/>
                </a:cubicBezTo>
                <a:lnTo>
                  <a:pt x="38599" y="62151"/>
                </a:lnTo>
                <a:cubicBezTo>
                  <a:pt x="36813" y="59784"/>
                  <a:pt x="37304" y="56436"/>
                  <a:pt x="39670" y="54650"/>
                </a:cubicBezTo>
                <a:cubicBezTo>
                  <a:pt x="42037" y="52864"/>
                  <a:pt x="45385" y="53355"/>
                  <a:pt x="47171" y="55721"/>
                </a:cubicBezTo>
                <a:lnTo>
                  <a:pt x="53199" y="63758"/>
                </a:lnTo>
                <a:lnTo>
                  <a:pt x="66906" y="41813"/>
                </a:lnTo>
                <a:cubicBezTo>
                  <a:pt x="68468" y="39313"/>
                  <a:pt x="71772" y="38532"/>
                  <a:pt x="74295" y="40117"/>
                </a:cubicBezTo>
                <a:cubicBezTo>
                  <a:pt x="76818" y="41702"/>
                  <a:pt x="77577" y="44983"/>
                  <a:pt x="75992" y="4750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5" name="Text 52"/>
          <p:cNvSpPr/>
          <p:nvPr/>
        </p:nvSpPr>
        <p:spPr>
          <a:xfrm>
            <a:off x="7650435" y="5267325"/>
            <a:ext cx="1809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comp ≥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1.5x ASN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(Year 1)</a:t>
            </a:r>
            <a:endParaRPr lang="en-US" sz="1600" dirty="0"/>
          </a:p>
        </p:txBody>
      </p:sp>
      <p:sp>
        <p:nvSpPr>
          <p:cNvPr id="56" name="Shape 53"/>
          <p:cNvSpPr/>
          <p:nvPr/>
        </p:nvSpPr>
        <p:spPr>
          <a:xfrm>
            <a:off x="7445648" y="551497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114300"/>
                </a:moveTo>
                <a:cubicBezTo>
                  <a:pt x="88692" y="114300"/>
                  <a:pt x="114300" y="88692"/>
                  <a:pt x="114300" y="57150"/>
                </a:cubicBezTo>
                <a:cubicBezTo>
                  <a:pt x="114300" y="25608"/>
                  <a:pt x="88692" y="0"/>
                  <a:pt x="57150" y="0"/>
                </a:cubicBezTo>
                <a:cubicBezTo>
                  <a:pt x="25608" y="0"/>
                  <a:pt x="0" y="25608"/>
                  <a:pt x="0" y="57150"/>
                </a:cubicBezTo>
                <a:cubicBezTo>
                  <a:pt x="0" y="88692"/>
                  <a:pt x="25608" y="114300"/>
                  <a:pt x="57150" y="114300"/>
                </a:cubicBezTo>
                <a:close/>
                <a:moveTo>
                  <a:pt x="75992" y="47484"/>
                </a:moveTo>
                <a:lnTo>
                  <a:pt x="58132" y="76059"/>
                </a:lnTo>
                <a:cubicBezTo>
                  <a:pt x="57195" y="77554"/>
                  <a:pt x="55587" y="78492"/>
                  <a:pt x="53824" y="78581"/>
                </a:cubicBezTo>
                <a:cubicBezTo>
                  <a:pt x="52060" y="78671"/>
                  <a:pt x="50363" y="77867"/>
                  <a:pt x="49314" y="76438"/>
                </a:cubicBezTo>
                <a:lnTo>
                  <a:pt x="38599" y="62151"/>
                </a:lnTo>
                <a:cubicBezTo>
                  <a:pt x="36813" y="59784"/>
                  <a:pt x="37304" y="56436"/>
                  <a:pt x="39670" y="54650"/>
                </a:cubicBezTo>
                <a:cubicBezTo>
                  <a:pt x="42037" y="52864"/>
                  <a:pt x="45385" y="53355"/>
                  <a:pt x="47171" y="55721"/>
                </a:cubicBezTo>
                <a:lnTo>
                  <a:pt x="53199" y="63758"/>
                </a:lnTo>
                <a:lnTo>
                  <a:pt x="66906" y="41813"/>
                </a:lnTo>
                <a:cubicBezTo>
                  <a:pt x="68468" y="39313"/>
                  <a:pt x="71772" y="38532"/>
                  <a:pt x="74295" y="40117"/>
                </a:cubicBezTo>
                <a:cubicBezTo>
                  <a:pt x="76818" y="41702"/>
                  <a:pt x="77577" y="44983"/>
                  <a:pt x="75992" y="4750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7" name="Text 54"/>
          <p:cNvSpPr/>
          <p:nvPr/>
        </p:nvSpPr>
        <p:spPr>
          <a:xfrm>
            <a:off x="7650435" y="5495925"/>
            <a:ext cx="1304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Break-even ≤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 tahun</a:t>
            </a:r>
            <a:endParaRPr lang="en-US" sz="1600" dirty="0"/>
          </a:p>
        </p:txBody>
      </p:sp>
      <p:sp>
        <p:nvSpPr>
          <p:cNvPr id="58" name="Shape 55"/>
          <p:cNvSpPr/>
          <p:nvPr/>
        </p:nvSpPr>
        <p:spPr>
          <a:xfrm>
            <a:off x="7445648" y="574357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114300"/>
                </a:moveTo>
                <a:cubicBezTo>
                  <a:pt x="88692" y="114300"/>
                  <a:pt x="114300" y="88692"/>
                  <a:pt x="114300" y="57150"/>
                </a:cubicBezTo>
                <a:cubicBezTo>
                  <a:pt x="114300" y="25608"/>
                  <a:pt x="88692" y="0"/>
                  <a:pt x="57150" y="0"/>
                </a:cubicBezTo>
                <a:cubicBezTo>
                  <a:pt x="25608" y="0"/>
                  <a:pt x="0" y="25608"/>
                  <a:pt x="0" y="57150"/>
                </a:cubicBezTo>
                <a:cubicBezTo>
                  <a:pt x="0" y="88692"/>
                  <a:pt x="25608" y="114300"/>
                  <a:pt x="57150" y="114300"/>
                </a:cubicBezTo>
                <a:close/>
                <a:moveTo>
                  <a:pt x="75992" y="47484"/>
                </a:moveTo>
                <a:lnTo>
                  <a:pt x="58132" y="76059"/>
                </a:lnTo>
                <a:cubicBezTo>
                  <a:pt x="57195" y="77554"/>
                  <a:pt x="55587" y="78492"/>
                  <a:pt x="53824" y="78581"/>
                </a:cubicBezTo>
                <a:cubicBezTo>
                  <a:pt x="52060" y="78671"/>
                  <a:pt x="50363" y="77867"/>
                  <a:pt x="49314" y="76438"/>
                </a:cubicBezTo>
                <a:lnTo>
                  <a:pt x="38599" y="62151"/>
                </a:lnTo>
                <a:cubicBezTo>
                  <a:pt x="36813" y="59784"/>
                  <a:pt x="37304" y="56436"/>
                  <a:pt x="39670" y="54650"/>
                </a:cubicBezTo>
                <a:cubicBezTo>
                  <a:pt x="42037" y="52864"/>
                  <a:pt x="45385" y="53355"/>
                  <a:pt x="47171" y="55721"/>
                </a:cubicBezTo>
                <a:lnTo>
                  <a:pt x="53199" y="63758"/>
                </a:lnTo>
                <a:lnTo>
                  <a:pt x="66906" y="41813"/>
                </a:lnTo>
                <a:cubicBezTo>
                  <a:pt x="68468" y="39313"/>
                  <a:pt x="71772" y="38532"/>
                  <a:pt x="74295" y="40117"/>
                </a:cubicBezTo>
                <a:cubicBezTo>
                  <a:pt x="76818" y="41702"/>
                  <a:pt x="77577" y="44983"/>
                  <a:pt x="75992" y="4750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9" name="Text 56"/>
          <p:cNvSpPr/>
          <p:nvPr/>
        </p:nvSpPr>
        <p:spPr>
          <a:xfrm>
            <a:off x="7650435" y="5724525"/>
            <a:ext cx="1628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 ≥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 bulan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tersedia</a:t>
            </a:r>
            <a:endParaRPr lang="en-US" sz="1600" dirty="0"/>
          </a:p>
        </p:txBody>
      </p:sp>
      <p:sp>
        <p:nvSpPr>
          <p:cNvPr id="60" name="Shape 57"/>
          <p:cNvSpPr/>
          <p:nvPr/>
        </p:nvSpPr>
        <p:spPr>
          <a:xfrm>
            <a:off x="385763" y="6119813"/>
            <a:ext cx="11420475" cy="428625"/>
          </a:xfrm>
          <a:custGeom>
            <a:avLst/>
            <a:gdLst/>
            <a:ahLst/>
            <a:cxnLst/>
            <a:rect l="l" t="t" r="r" b="b"/>
            <a:pathLst>
              <a:path w="11420475" h="428625">
                <a:moveTo>
                  <a:pt x="76201" y="0"/>
                </a:moveTo>
                <a:lnTo>
                  <a:pt x="11344274" y="0"/>
                </a:lnTo>
                <a:cubicBezTo>
                  <a:pt x="11386359" y="0"/>
                  <a:pt x="11420475" y="34116"/>
                  <a:pt x="11420475" y="76201"/>
                </a:cubicBezTo>
                <a:lnTo>
                  <a:pt x="11420475" y="352424"/>
                </a:lnTo>
                <a:cubicBezTo>
                  <a:pt x="11420475" y="394509"/>
                  <a:pt x="11386359" y="428625"/>
                  <a:pt x="113442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61" name="Shape 58"/>
          <p:cNvSpPr/>
          <p:nvPr/>
        </p:nvSpPr>
        <p:spPr>
          <a:xfrm>
            <a:off x="550069" y="6248400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2" name="Text 59"/>
          <p:cNvSpPr/>
          <p:nvPr/>
        </p:nvSpPr>
        <p:spPr>
          <a:xfrm>
            <a:off x="833438" y="6238875"/>
            <a:ext cx="7162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 Principle: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Bukan "mana yang paling besar gajinya" — tapi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mana yang optimal given semua constraint dan preferensi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09587" y="542925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104276" y="10716"/>
                </a:moveTo>
                <a:lnTo>
                  <a:pt x="107156" y="10716"/>
                </a:lnTo>
                <a:cubicBezTo>
                  <a:pt x="118977" y="10716"/>
                  <a:pt x="128588" y="20326"/>
                  <a:pt x="128588" y="32147"/>
                </a:cubicBezTo>
                <a:lnTo>
                  <a:pt x="128588" y="150019"/>
                </a:lnTo>
                <a:cubicBezTo>
                  <a:pt x="128588" y="161839"/>
                  <a:pt x="118977" y="171450"/>
                  <a:pt x="107156" y="171450"/>
                </a:cubicBezTo>
                <a:lnTo>
                  <a:pt x="21431" y="171450"/>
                </a:lnTo>
                <a:cubicBezTo>
                  <a:pt x="9611" y="171450"/>
                  <a:pt x="0" y="161839"/>
                  <a:pt x="0" y="150019"/>
                </a:cubicBezTo>
                <a:lnTo>
                  <a:pt x="0" y="32147"/>
                </a:lnTo>
                <a:cubicBezTo>
                  <a:pt x="0" y="20326"/>
                  <a:pt x="9611" y="10716"/>
                  <a:pt x="21431" y="10716"/>
                </a:cubicBezTo>
                <a:lnTo>
                  <a:pt x="24311" y="10716"/>
                </a:lnTo>
                <a:cubicBezTo>
                  <a:pt x="27995" y="4320"/>
                  <a:pt x="34926" y="0"/>
                  <a:pt x="42863" y="0"/>
                </a:cubicBezTo>
                <a:lnTo>
                  <a:pt x="85725" y="0"/>
                </a:lnTo>
                <a:cubicBezTo>
                  <a:pt x="93661" y="0"/>
                  <a:pt x="100593" y="4320"/>
                  <a:pt x="104276" y="10716"/>
                </a:cubicBezTo>
                <a:close/>
                <a:moveTo>
                  <a:pt x="83046" y="37505"/>
                </a:moveTo>
                <a:cubicBezTo>
                  <a:pt x="87500" y="37505"/>
                  <a:pt x="91083" y="33922"/>
                  <a:pt x="91083" y="29468"/>
                </a:cubicBezTo>
                <a:cubicBezTo>
                  <a:pt x="91083" y="25014"/>
                  <a:pt x="87500" y="21431"/>
                  <a:pt x="83046" y="21431"/>
                </a:cubicBezTo>
                <a:lnTo>
                  <a:pt x="45541" y="21431"/>
                </a:lnTo>
                <a:cubicBezTo>
                  <a:pt x="41088" y="21431"/>
                  <a:pt x="37505" y="25014"/>
                  <a:pt x="37505" y="29468"/>
                </a:cubicBezTo>
                <a:cubicBezTo>
                  <a:pt x="37505" y="33922"/>
                  <a:pt x="41088" y="37505"/>
                  <a:pt x="45541" y="37505"/>
                </a:cubicBezTo>
                <a:lnTo>
                  <a:pt x="83046" y="37505"/>
                </a:lnTo>
                <a:close/>
                <a:moveTo>
                  <a:pt x="92556" y="87299"/>
                </a:moveTo>
                <a:cubicBezTo>
                  <a:pt x="94900" y="83548"/>
                  <a:pt x="93762" y="78592"/>
                  <a:pt x="90011" y="76215"/>
                </a:cubicBezTo>
                <a:cubicBezTo>
                  <a:pt x="86261" y="73837"/>
                  <a:pt x="81305" y="75009"/>
                  <a:pt x="78927" y="78760"/>
                </a:cubicBezTo>
                <a:lnTo>
                  <a:pt x="58367" y="111677"/>
                </a:lnTo>
                <a:lnTo>
                  <a:pt x="49325" y="99622"/>
                </a:lnTo>
                <a:cubicBezTo>
                  <a:pt x="46646" y="96072"/>
                  <a:pt x="41624" y="95336"/>
                  <a:pt x="38074" y="98014"/>
                </a:cubicBezTo>
                <a:cubicBezTo>
                  <a:pt x="34524" y="100693"/>
                  <a:pt x="33788" y="105716"/>
                  <a:pt x="36467" y="109266"/>
                </a:cubicBezTo>
                <a:lnTo>
                  <a:pt x="52540" y="130697"/>
                </a:lnTo>
                <a:cubicBezTo>
                  <a:pt x="54114" y="132807"/>
                  <a:pt x="56659" y="134012"/>
                  <a:pt x="59304" y="133912"/>
                </a:cubicBezTo>
                <a:cubicBezTo>
                  <a:pt x="61950" y="133811"/>
                  <a:pt x="64361" y="132405"/>
                  <a:pt x="65767" y="130128"/>
                </a:cubicBezTo>
                <a:lnTo>
                  <a:pt x="92556" y="87265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" name="Text 2"/>
          <p:cNvSpPr/>
          <p:nvPr/>
        </p:nvSpPr>
        <p:spPr>
          <a:xfrm>
            <a:off x="876300" y="381000"/>
            <a:ext cx="51244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45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PREPARATION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76300" y="533400"/>
            <a:ext cx="52101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90-Day Financial Preparation Checklist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9525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Sebelum Pivot Apapun Terjadi — Kondisi Finansial Harus Siap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300163"/>
            <a:ext cx="5648325" cy="4657725"/>
          </a:xfrm>
          <a:custGeom>
            <a:avLst/>
            <a:gdLst/>
            <a:ahLst/>
            <a:cxnLst/>
            <a:rect l="l" t="t" r="r" b="b"/>
            <a:pathLst>
              <a:path w="5648325" h="4657725">
                <a:moveTo>
                  <a:pt x="76200" y="0"/>
                </a:moveTo>
                <a:lnTo>
                  <a:pt x="5572125" y="0"/>
                </a:lnTo>
                <a:cubicBezTo>
                  <a:pt x="5614209" y="0"/>
                  <a:pt x="5648325" y="34116"/>
                  <a:pt x="5648325" y="76200"/>
                </a:cubicBezTo>
                <a:lnTo>
                  <a:pt x="5648325" y="4581525"/>
                </a:lnTo>
                <a:cubicBezTo>
                  <a:pt x="5648325" y="4623609"/>
                  <a:pt x="5614209" y="4657725"/>
                  <a:pt x="5572125" y="4657725"/>
                </a:cubicBezTo>
                <a:lnTo>
                  <a:pt x="76200" y="4657725"/>
                </a:lnTo>
                <a:cubicBezTo>
                  <a:pt x="34116" y="4657725"/>
                  <a:pt x="0" y="4623609"/>
                  <a:pt x="0" y="45815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2925" y="1457325"/>
            <a:ext cx="5419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Emergency Fund &amp; Liquidity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61975" y="1838325"/>
            <a:ext cx="5314950" cy="1181100"/>
          </a:xfrm>
          <a:custGeom>
            <a:avLst/>
            <a:gdLst/>
            <a:ahLst/>
            <a:cxnLst/>
            <a:rect l="l" t="t" r="r" b="b"/>
            <a:pathLst>
              <a:path w="5314950" h="1181100">
                <a:moveTo>
                  <a:pt x="38100" y="0"/>
                </a:moveTo>
                <a:lnTo>
                  <a:pt x="5238745" y="0"/>
                </a:lnTo>
                <a:cubicBezTo>
                  <a:pt x="5280804" y="0"/>
                  <a:pt x="5314950" y="34146"/>
                  <a:pt x="5314950" y="76205"/>
                </a:cubicBezTo>
                <a:lnTo>
                  <a:pt x="5314950" y="1104895"/>
                </a:lnTo>
                <a:cubicBezTo>
                  <a:pt x="5314950" y="1146982"/>
                  <a:pt x="5280832" y="1181100"/>
                  <a:pt x="5238745" y="1181100"/>
                </a:cubicBezTo>
                <a:lnTo>
                  <a:pt x="38100" y="1181100"/>
                </a:lnTo>
                <a:cubicBezTo>
                  <a:pt x="17072" y="1181100"/>
                  <a:pt x="0" y="1164028"/>
                  <a:pt x="0" y="1143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61975" y="1838325"/>
            <a:ext cx="38100" cy="1181100"/>
          </a:xfrm>
          <a:custGeom>
            <a:avLst/>
            <a:gdLst/>
            <a:ahLst/>
            <a:cxnLst/>
            <a:rect l="l" t="t" r="r" b="b"/>
            <a:pathLst>
              <a:path w="38100" h="1181100">
                <a:moveTo>
                  <a:pt x="38100" y="0"/>
                </a:moveTo>
                <a:lnTo>
                  <a:pt x="38100" y="0"/>
                </a:lnTo>
                <a:lnTo>
                  <a:pt x="38100" y="1181100"/>
                </a:lnTo>
                <a:lnTo>
                  <a:pt x="38100" y="1181100"/>
                </a:lnTo>
                <a:cubicBezTo>
                  <a:pt x="17072" y="1181100"/>
                  <a:pt x="0" y="1164028"/>
                  <a:pt x="0" y="1143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1" name="Text 9"/>
          <p:cNvSpPr/>
          <p:nvPr/>
        </p:nvSpPr>
        <p:spPr>
          <a:xfrm>
            <a:off x="695325" y="1971675"/>
            <a:ext cx="1628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Emergency Fund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934173" y="1952625"/>
            <a:ext cx="914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12-18 bulan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95325" y="2295525"/>
            <a:ext cx="5133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Expenses tanpa income utama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95325" y="2562225"/>
            <a:ext cx="5067300" cy="342900"/>
          </a:xfrm>
          <a:custGeom>
            <a:avLst/>
            <a:gdLst/>
            <a:ahLst/>
            <a:cxnLst/>
            <a:rect l="l" t="t" r="r" b="b"/>
            <a:pathLst>
              <a:path w="5067300" h="342900">
                <a:moveTo>
                  <a:pt x="38100" y="0"/>
                </a:moveTo>
                <a:lnTo>
                  <a:pt x="5029200" y="0"/>
                </a:lnTo>
                <a:cubicBezTo>
                  <a:pt x="5050242" y="0"/>
                  <a:pt x="5067300" y="17058"/>
                  <a:pt x="5067300" y="38100"/>
                </a:cubicBezTo>
                <a:lnTo>
                  <a:pt x="5067300" y="304800"/>
                </a:lnTo>
                <a:cubicBezTo>
                  <a:pt x="5067300" y="325842"/>
                  <a:pt x="5050242" y="342900"/>
                  <a:pt x="502920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771525" y="2638425"/>
            <a:ext cx="4981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450M - 675M (based on 37.5M/month)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42925" y="3095625"/>
            <a:ext cx="5334000" cy="1181100"/>
          </a:xfrm>
          <a:custGeom>
            <a:avLst/>
            <a:gdLst/>
            <a:ahLst/>
            <a:cxnLst/>
            <a:rect l="l" t="t" r="r" b="b"/>
            <a:pathLst>
              <a:path w="5334000" h="1181100">
                <a:moveTo>
                  <a:pt x="76205" y="0"/>
                </a:moveTo>
                <a:lnTo>
                  <a:pt x="5257795" y="0"/>
                </a:lnTo>
                <a:cubicBezTo>
                  <a:pt x="5299854" y="0"/>
                  <a:pt x="5334000" y="34146"/>
                  <a:pt x="5334000" y="76205"/>
                </a:cubicBezTo>
                <a:lnTo>
                  <a:pt x="5334000" y="1104895"/>
                </a:lnTo>
                <a:cubicBezTo>
                  <a:pt x="5334000" y="1146982"/>
                  <a:pt x="5299882" y="1181100"/>
                  <a:pt x="5257795" y="1181100"/>
                </a:cubicBezTo>
                <a:lnTo>
                  <a:pt x="76205" y="1181100"/>
                </a:lnTo>
                <a:cubicBezTo>
                  <a:pt x="34146" y="1181100"/>
                  <a:pt x="0" y="1146954"/>
                  <a:pt x="0" y="1104895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76275" y="32480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18" name="Text 16"/>
          <p:cNvSpPr/>
          <p:nvPr/>
        </p:nvSpPr>
        <p:spPr>
          <a:xfrm>
            <a:off x="923925" y="3209925"/>
            <a:ext cx="1466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Liquid Assets Review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92944" y="3552825"/>
            <a:ext cx="71438" cy="114300"/>
          </a:xfrm>
          <a:custGeom>
            <a:avLst/>
            <a:gdLst/>
            <a:ahLst/>
            <a:cxnLst/>
            <a:rect l="l" t="t" r="r" b="b"/>
            <a:pathLst>
              <a:path w="71438" h="114300">
                <a:moveTo>
                  <a:pt x="69451" y="52105"/>
                </a:moveTo>
                <a:cubicBezTo>
                  <a:pt x="72241" y="54895"/>
                  <a:pt x="72241" y="59427"/>
                  <a:pt x="69451" y="62218"/>
                </a:cubicBezTo>
                <a:lnTo>
                  <a:pt x="26588" y="105080"/>
                </a:lnTo>
                <a:cubicBezTo>
                  <a:pt x="23798" y="107871"/>
                  <a:pt x="19266" y="107871"/>
                  <a:pt x="16475" y="105080"/>
                </a:cubicBezTo>
                <a:cubicBezTo>
                  <a:pt x="13685" y="102290"/>
                  <a:pt x="13685" y="97758"/>
                  <a:pt x="16475" y="94967"/>
                </a:cubicBezTo>
                <a:lnTo>
                  <a:pt x="54293" y="57150"/>
                </a:lnTo>
                <a:lnTo>
                  <a:pt x="16498" y="19333"/>
                </a:lnTo>
                <a:cubicBezTo>
                  <a:pt x="13707" y="16542"/>
                  <a:pt x="13707" y="12010"/>
                  <a:pt x="16498" y="9220"/>
                </a:cubicBezTo>
                <a:cubicBezTo>
                  <a:pt x="19288" y="6429"/>
                  <a:pt x="23820" y="6429"/>
                  <a:pt x="26610" y="9220"/>
                </a:cubicBezTo>
                <a:lnTo>
                  <a:pt x="69473" y="5208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0" name="Text 18"/>
          <p:cNvSpPr/>
          <p:nvPr/>
        </p:nvSpPr>
        <p:spPr>
          <a:xfrm>
            <a:off x="876300" y="3514725"/>
            <a:ext cx="2962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Identifikasi aset yang bisa diliquidasi dalam 30 hari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92944" y="3781425"/>
            <a:ext cx="71438" cy="114300"/>
          </a:xfrm>
          <a:custGeom>
            <a:avLst/>
            <a:gdLst/>
            <a:ahLst/>
            <a:cxnLst/>
            <a:rect l="l" t="t" r="r" b="b"/>
            <a:pathLst>
              <a:path w="71438" h="114300">
                <a:moveTo>
                  <a:pt x="69451" y="52105"/>
                </a:moveTo>
                <a:cubicBezTo>
                  <a:pt x="72241" y="54895"/>
                  <a:pt x="72241" y="59427"/>
                  <a:pt x="69451" y="62218"/>
                </a:cubicBezTo>
                <a:lnTo>
                  <a:pt x="26588" y="105080"/>
                </a:lnTo>
                <a:cubicBezTo>
                  <a:pt x="23798" y="107871"/>
                  <a:pt x="19266" y="107871"/>
                  <a:pt x="16475" y="105080"/>
                </a:cubicBezTo>
                <a:cubicBezTo>
                  <a:pt x="13685" y="102290"/>
                  <a:pt x="13685" y="97758"/>
                  <a:pt x="16475" y="94967"/>
                </a:cubicBezTo>
                <a:lnTo>
                  <a:pt x="54293" y="57150"/>
                </a:lnTo>
                <a:lnTo>
                  <a:pt x="16498" y="19333"/>
                </a:lnTo>
                <a:cubicBezTo>
                  <a:pt x="13707" y="16542"/>
                  <a:pt x="13707" y="12010"/>
                  <a:pt x="16498" y="9220"/>
                </a:cubicBezTo>
                <a:cubicBezTo>
                  <a:pt x="19288" y="6429"/>
                  <a:pt x="23820" y="6429"/>
                  <a:pt x="26610" y="9220"/>
                </a:cubicBezTo>
                <a:lnTo>
                  <a:pt x="69473" y="5208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2" name="Text 20"/>
          <p:cNvSpPr/>
          <p:nvPr/>
        </p:nvSpPr>
        <p:spPr>
          <a:xfrm>
            <a:off x="876300" y="3743325"/>
            <a:ext cx="2324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Restrukturisasi investasi jangka panjang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92944" y="4010025"/>
            <a:ext cx="71438" cy="114300"/>
          </a:xfrm>
          <a:custGeom>
            <a:avLst/>
            <a:gdLst/>
            <a:ahLst/>
            <a:cxnLst/>
            <a:rect l="l" t="t" r="r" b="b"/>
            <a:pathLst>
              <a:path w="71438" h="114300">
                <a:moveTo>
                  <a:pt x="69451" y="52105"/>
                </a:moveTo>
                <a:cubicBezTo>
                  <a:pt x="72241" y="54895"/>
                  <a:pt x="72241" y="59427"/>
                  <a:pt x="69451" y="62218"/>
                </a:cubicBezTo>
                <a:lnTo>
                  <a:pt x="26588" y="105080"/>
                </a:lnTo>
                <a:cubicBezTo>
                  <a:pt x="23798" y="107871"/>
                  <a:pt x="19266" y="107871"/>
                  <a:pt x="16475" y="105080"/>
                </a:cubicBezTo>
                <a:cubicBezTo>
                  <a:pt x="13685" y="102290"/>
                  <a:pt x="13685" y="97758"/>
                  <a:pt x="16475" y="94967"/>
                </a:cubicBezTo>
                <a:lnTo>
                  <a:pt x="54293" y="57150"/>
                </a:lnTo>
                <a:lnTo>
                  <a:pt x="16498" y="19333"/>
                </a:lnTo>
                <a:cubicBezTo>
                  <a:pt x="13707" y="16542"/>
                  <a:pt x="13707" y="12010"/>
                  <a:pt x="16498" y="9220"/>
                </a:cubicBezTo>
                <a:cubicBezTo>
                  <a:pt x="19288" y="6429"/>
                  <a:pt x="23820" y="6429"/>
                  <a:pt x="26610" y="9220"/>
                </a:cubicBezTo>
                <a:lnTo>
                  <a:pt x="69473" y="5208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4" name="Text 22"/>
          <p:cNvSpPr/>
          <p:nvPr/>
        </p:nvSpPr>
        <p:spPr>
          <a:xfrm>
            <a:off x="876300" y="3971925"/>
            <a:ext cx="2038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Siapkan credit line sebagai backup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42925" y="4352925"/>
            <a:ext cx="5334000" cy="952500"/>
          </a:xfrm>
          <a:custGeom>
            <a:avLst/>
            <a:gdLst/>
            <a:ahLst/>
            <a:cxnLst/>
            <a:rect l="l" t="t" r="r" b="b"/>
            <a:pathLst>
              <a:path w="5334000" h="952500">
                <a:moveTo>
                  <a:pt x="76200" y="0"/>
                </a:moveTo>
                <a:lnTo>
                  <a:pt x="5257800" y="0"/>
                </a:lnTo>
                <a:cubicBezTo>
                  <a:pt x="5299856" y="0"/>
                  <a:pt x="5334000" y="34144"/>
                  <a:pt x="5334000" y="76200"/>
                </a:cubicBezTo>
                <a:lnTo>
                  <a:pt x="5334000" y="876300"/>
                </a:lnTo>
                <a:cubicBezTo>
                  <a:pt x="5334000" y="918356"/>
                  <a:pt x="5299856" y="952500"/>
                  <a:pt x="5257800" y="952500"/>
                </a:cubicBezTo>
                <a:lnTo>
                  <a:pt x="76200" y="952500"/>
                </a:lnTo>
                <a:cubicBezTo>
                  <a:pt x="34144" y="952500"/>
                  <a:pt x="0" y="918356"/>
                  <a:pt x="0" y="8763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676275" y="45053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27" name="Text 25"/>
          <p:cNvSpPr/>
          <p:nvPr/>
        </p:nvSpPr>
        <p:spPr>
          <a:xfrm>
            <a:off x="923925" y="4467225"/>
            <a:ext cx="1285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DNO Optimization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92944" y="4810125"/>
            <a:ext cx="71438" cy="114300"/>
          </a:xfrm>
          <a:custGeom>
            <a:avLst/>
            <a:gdLst/>
            <a:ahLst/>
            <a:cxnLst/>
            <a:rect l="l" t="t" r="r" b="b"/>
            <a:pathLst>
              <a:path w="71438" h="114300">
                <a:moveTo>
                  <a:pt x="69451" y="52105"/>
                </a:moveTo>
                <a:cubicBezTo>
                  <a:pt x="72241" y="54895"/>
                  <a:pt x="72241" y="59427"/>
                  <a:pt x="69451" y="62218"/>
                </a:cubicBezTo>
                <a:lnTo>
                  <a:pt x="26588" y="105080"/>
                </a:lnTo>
                <a:cubicBezTo>
                  <a:pt x="23798" y="107871"/>
                  <a:pt x="19266" y="107871"/>
                  <a:pt x="16475" y="105080"/>
                </a:cubicBezTo>
                <a:cubicBezTo>
                  <a:pt x="13685" y="102290"/>
                  <a:pt x="13685" y="97758"/>
                  <a:pt x="16475" y="94967"/>
                </a:cubicBezTo>
                <a:lnTo>
                  <a:pt x="54293" y="57150"/>
                </a:lnTo>
                <a:lnTo>
                  <a:pt x="16498" y="19333"/>
                </a:lnTo>
                <a:cubicBezTo>
                  <a:pt x="13707" y="16542"/>
                  <a:pt x="13707" y="12010"/>
                  <a:pt x="16498" y="9220"/>
                </a:cubicBezTo>
                <a:cubicBezTo>
                  <a:pt x="19288" y="6429"/>
                  <a:pt x="23820" y="6429"/>
                  <a:pt x="26610" y="9220"/>
                </a:cubicBezTo>
                <a:lnTo>
                  <a:pt x="69473" y="5208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9" name="Text 27"/>
          <p:cNvSpPr/>
          <p:nvPr/>
        </p:nvSpPr>
        <p:spPr>
          <a:xfrm>
            <a:off x="876300" y="4772025"/>
            <a:ext cx="2228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 DNO untuk mengisi gap income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92944" y="5038725"/>
            <a:ext cx="71438" cy="114300"/>
          </a:xfrm>
          <a:custGeom>
            <a:avLst/>
            <a:gdLst/>
            <a:ahLst/>
            <a:cxnLst/>
            <a:rect l="l" t="t" r="r" b="b"/>
            <a:pathLst>
              <a:path w="71438" h="114300">
                <a:moveTo>
                  <a:pt x="69451" y="52105"/>
                </a:moveTo>
                <a:cubicBezTo>
                  <a:pt x="72241" y="54895"/>
                  <a:pt x="72241" y="59427"/>
                  <a:pt x="69451" y="62218"/>
                </a:cubicBezTo>
                <a:lnTo>
                  <a:pt x="26588" y="105080"/>
                </a:lnTo>
                <a:cubicBezTo>
                  <a:pt x="23798" y="107871"/>
                  <a:pt x="19266" y="107871"/>
                  <a:pt x="16475" y="105080"/>
                </a:cubicBezTo>
                <a:cubicBezTo>
                  <a:pt x="13685" y="102290"/>
                  <a:pt x="13685" y="97758"/>
                  <a:pt x="16475" y="94967"/>
                </a:cubicBezTo>
                <a:lnTo>
                  <a:pt x="54293" y="57150"/>
                </a:lnTo>
                <a:lnTo>
                  <a:pt x="16498" y="19333"/>
                </a:lnTo>
                <a:cubicBezTo>
                  <a:pt x="13707" y="16542"/>
                  <a:pt x="13707" y="12010"/>
                  <a:pt x="16498" y="9220"/>
                </a:cubicBezTo>
                <a:cubicBezTo>
                  <a:pt x="19288" y="6429"/>
                  <a:pt x="23820" y="6429"/>
                  <a:pt x="26610" y="9220"/>
                </a:cubicBezTo>
                <a:lnTo>
                  <a:pt x="69473" y="5208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1" name="Text 29"/>
          <p:cNvSpPr/>
          <p:nvPr/>
        </p:nvSpPr>
        <p:spPr>
          <a:xfrm>
            <a:off x="876300" y="5000625"/>
            <a:ext cx="2009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Diversifikasi revenue stream DNO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157913" y="1300163"/>
            <a:ext cx="5648325" cy="4657725"/>
          </a:xfrm>
          <a:custGeom>
            <a:avLst/>
            <a:gdLst/>
            <a:ahLst/>
            <a:cxnLst/>
            <a:rect l="l" t="t" r="r" b="b"/>
            <a:pathLst>
              <a:path w="5648325" h="4657725">
                <a:moveTo>
                  <a:pt x="76200" y="0"/>
                </a:moveTo>
                <a:lnTo>
                  <a:pt x="5572125" y="0"/>
                </a:lnTo>
                <a:cubicBezTo>
                  <a:pt x="5614209" y="0"/>
                  <a:pt x="5648325" y="34116"/>
                  <a:pt x="5648325" y="76200"/>
                </a:cubicBezTo>
                <a:lnTo>
                  <a:pt x="5648325" y="4581525"/>
                </a:lnTo>
                <a:cubicBezTo>
                  <a:pt x="5648325" y="4623609"/>
                  <a:pt x="5614209" y="4657725"/>
                  <a:pt x="5572125" y="4657725"/>
                </a:cubicBezTo>
                <a:lnTo>
                  <a:pt x="76200" y="4657725"/>
                </a:lnTo>
                <a:cubicBezTo>
                  <a:pt x="34116" y="4657725"/>
                  <a:pt x="0" y="4623609"/>
                  <a:pt x="0" y="45815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15075" y="1457325"/>
            <a:ext cx="5419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Pensiun ASN &amp; Pajak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34125" y="1838325"/>
            <a:ext cx="5314950" cy="1333500"/>
          </a:xfrm>
          <a:custGeom>
            <a:avLst/>
            <a:gdLst/>
            <a:ahLst/>
            <a:cxnLst/>
            <a:rect l="l" t="t" r="r" b="b"/>
            <a:pathLst>
              <a:path w="5314950" h="1333500">
                <a:moveTo>
                  <a:pt x="38100" y="0"/>
                </a:moveTo>
                <a:lnTo>
                  <a:pt x="5238754" y="0"/>
                </a:lnTo>
                <a:cubicBezTo>
                  <a:pt x="5280836" y="0"/>
                  <a:pt x="5314950" y="34114"/>
                  <a:pt x="5314950" y="76196"/>
                </a:cubicBezTo>
                <a:lnTo>
                  <a:pt x="5314950" y="1257304"/>
                </a:lnTo>
                <a:cubicBezTo>
                  <a:pt x="5314950" y="1299386"/>
                  <a:pt x="5280836" y="1333500"/>
                  <a:pt x="5238754" y="1333500"/>
                </a:cubicBezTo>
                <a:lnTo>
                  <a:pt x="38100" y="1333500"/>
                </a:lnTo>
                <a:cubicBezTo>
                  <a:pt x="17072" y="1333500"/>
                  <a:pt x="0" y="1316428"/>
                  <a:pt x="0" y="1295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6334125" y="1838325"/>
            <a:ext cx="38100" cy="1333500"/>
          </a:xfrm>
          <a:custGeom>
            <a:avLst/>
            <a:gdLst/>
            <a:ahLst/>
            <a:cxnLst/>
            <a:rect l="l" t="t" r="r" b="b"/>
            <a:pathLst>
              <a:path w="38100" h="1333500">
                <a:moveTo>
                  <a:pt x="38100" y="0"/>
                </a:moveTo>
                <a:lnTo>
                  <a:pt x="38100" y="0"/>
                </a:lnTo>
                <a:lnTo>
                  <a:pt x="38100" y="1333500"/>
                </a:lnTo>
                <a:lnTo>
                  <a:pt x="38100" y="1333500"/>
                </a:lnTo>
                <a:cubicBezTo>
                  <a:pt x="17072" y="1333500"/>
                  <a:pt x="0" y="1316428"/>
                  <a:pt x="0" y="1295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36" name="Shape 34"/>
          <p:cNvSpPr/>
          <p:nvPr/>
        </p:nvSpPr>
        <p:spPr>
          <a:xfrm>
            <a:off x="6486525" y="19907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80576" y="0"/>
                  <a:pt x="84594" y="2411"/>
                  <a:pt x="86678" y="6251"/>
                </a:cubicBezTo>
                <a:lnTo>
                  <a:pt x="150971" y="125313"/>
                </a:lnTo>
                <a:cubicBezTo>
                  <a:pt x="152966" y="129004"/>
                  <a:pt x="152876" y="133469"/>
                  <a:pt x="150733" y="137071"/>
                </a:cubicBezTo>
                <a:cubicBezTo>
                  <a:pt x="148590" y="140672"/>
                  <a:pt x="144691" y="142875"/>
                  <a:pt x="140494" y="142875"/>
                </a:cubicBezTo>
                <a:lnTo>
                  <a:pt x="11906" y="142875"/>
                </a:lnTo>
                <a:cubicBezTo>
                  <a:pt x="7709" y="142875"/>
                  <a:pt x="3840" y="140672"/>
                  <a:pt x="1667" y="137071"/>
                </a:cubicBezTo>
                <a:cubicBezTo>
                  <a:pt x="-506" y="133469"/>
                  <a:pt x="-566" y="129004"/>
                  <a:pt x="1429" y="125313"/>
                </a:cubicBezTo>
                <a:lnTo>
                  <a:pt x="65723" y="6251"/>
                </a:lnTo>
                <a:cubicBezTo>
                  <a:pt x="67806" y="2411"/>
                  <a:pt x="71824" y="0"/>
                  <a:pt x="76200" y="0"/>
                </a:cubicBezTo>
                <a:close/>
                <a:moveTo>
                  <a:pt x="76200" y="50006"/>
                </a:moveTo>
                <a:cubicBezTo>
                  <a:pt x="72241" y="50006"/>
                  <a:pt x="69056" y="53191"/>
                  <a:pt x="69056" y="57150"/>
                </a:cubicBezTo>
                <a:lnTo>
                  <a:pt x="69056" y="90488"/>
                </a:lnTo>
                <a:cubicBezTo>
                  <a:pt x="69056" y="94446"/>
                  <a:pt x="72241" y="97631"/>
                  <a:pt x="76200" y="97631"/>
                </a:cubicBezTo>
                <a:cubicBezTo>
                  <a:pt x="80159" y="97631"/>
                  <a:pt x="83344" y="94446"/>
                  <a:pt x="83344" y="90488"/>
                </a:cubicBezTo>
                <a:lnTo>
                  <a:pt x="83344" y="57150"/>
                </a:lnTo>
                <a:cubicBezTo>
                  <a:pt x="83344" y="53191"/>
                  <a:pt x="80159" y="50006"/>
                  <a:pt x="76200" y="50006"/>
                </a:cubicBezTo>
                <a:close/>
                <a:moveTo>
                  <a:pt x="84147" y="114300"/>
                </a:moveTo>
                <a:cubicBezTo>
                  <a:pt x="84328" y="111350"/>
                  <a:pt x="82857" y="108543"/>
                  <a:pt x="80328" y="107014"/>
                </a:cubicBezTo>
                <a:cubicBezTo>
                  <a:pt x="77799" y="105484"/>
                  <a:pt x="74630" y="105484"/>
                  <a:pt x="72102" y="107014"/>
                </a:cubicBezTo>
                <a:cubicBezTo>
                  <a:pt x="69573" y="108543"/>
                  <a:pt x="68102" y="111350"/>
                  <a:pt x="68282" y="114300"/>
                </a:cubicBezTo>
                <a:cubicBezTo>
                  <a:pt x="68102" y="117250"/>
                  <a:pt x="69573" y="120057"/>
                  <a:pt x="72102" y="121586"/>
                </a:cubicBezTo>
                <a:cubicBezTo>
                  <a:pt x="74630" y="123116"/>
                  <a:pt x="77799" y="123116"/>
                  <a:pt x="80328" y="121586"/>
                </a:cubicBezTo>
                <a:cubicBezTo>
                  <a:pt x="82857" y="120057"/>
                  <a:pt x="84328" y="117250"/>
                  <a:pt x="84147" y="114300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37" name="Text 35"/>
          <p:cNvSpPr/>
          <p:nvPr/>
        </p:nvSpPr>
        <p:spPr>
          <a:xfrm>
            <a:off x="6734175" y="1952625"/>
            <a:ext cx="19907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Pensiun ASN: What You Lose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67475" y="22574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Resign Now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67475" y="24479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F646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Hak pensiun hilang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9039225" y="22574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Resign in 3 Years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9039225" y="24479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Pensiun tersimpan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467475" y="2714625"/>
            <a:ext cx="5067300" cy="342900"/>
          </a:xfrm>
          <a:custGeom>
            <a:avLst/>
            <a:gdLst/>
            <a:ahLst/>
            <a:cxnLst/>
            <a:rect l="l" t="t" r="r" b="b"/>
            <a:pathLst>
              <a:path w="5067300" h="342900">
                <a:moveTo>
                  <a:pt x="38100" y="0"/>
                </a:moveTo>
                <a:lnTo>
                  <a:pt x="5029200" y="0"/>
                </a:lnTo>
                <a:cubicBezTo>
                  <a:pt x="5050242" y="0"/>
                  <a:pt x="5067300" y="17058"/>
                  <a:pt x="5067300" y="38100"/>
                </a:cubicBezTo>
                <a:lnTo>
                  <a:pt x="5067300" y="304800"/>
                </a:lnTo>
                <a:cubicBezTo>
                  <a:pt x="5067300" y="325842"/>
                  <a:pt x="5050242" y="342900"/>
                  <a:pt x="502920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543675" y="2790825"/>
            <a:ext cx="4981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PV Loss: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FF646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210M+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15075" y="3248025"/>
            <a:ext cx="5334000" cy="1181100"/>
          </a:xfrm>
          <a:custGeom>
            <a:avLst/>
            <a:gdLst/>
            <a:ahLst/>
            <a:cxnLst/>
            <a:rect l="l" t="t" r="r" b="b"/>
            <a:pathLst>
              <a:path w="5334000" h="1181100">
                <a:moveTo>
                  <a:pt x="76205" y="0"/>
                </a:moveTo>
                <a:lnTo>
                  <a:pt x="5257795" y="0"/>
                </a:lnTo>
                <a:cubicBezTo>
                  <a:pt x="5299854" y="0"/>
                  <a:pt x="5334000" y="34146"/>
                  <a:pt x="5334000" y="76205"/>
                </a:cubicBezTo>
                <a:lnTo>
                  <a:pt x="5334000" y="1104895"/>
                </a:lnTo>
                <a:cubicBezTo>
                  <a:pt x="5334000" y="1146982"/>
                  <a:pt x="5299882" y="1181100"/>
                  <a:pt x="5257795" y="1181100"/>
                </a:cubicBezTo>
                <a:lnTo>
                  <a:pt x="76205" y="1181100"/>
                </a:lnTo>
                <a:cubicBezTo>
                  <a:pt x="34146" y="1181100"/>
                  <a:pt x="0" y="1146954"/>
                  <a:pt x="0" y="1104895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6467475" y="3400425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9050" y="0"/>
                </a:moveTo>
                <a:cubicBezTo>
                  <a:pt x="8543" y="0"/>
                  <a:pt x="0" y="8543"/>
                  <a:pt x="0" y="19050"/>
                </a:cubicBezTo>
                <a:lnTo>
                  <a:pt x="0" y="133350"/>
                </a:lnTo>
                <a:cubicBezTo>
                  <a:pt x="0" y="143857"/>
                  <a:pt x="8543" y="152400"/>
                  <a:pt x="19050" y="152400"/>
                </a:cubicBezTo>
                <a:lnTo>
                  <a:pt x="95250" y="152400"/>
                </a:lnTo>
                <a:cubicBezTo>
                  <a:pt x="105757" y="152400"/>
                  <a:pt x="114300" y="143857"/>
                  <a:pt x="114300" y="133350"/>
                </a:cubicBezTo>
                <a:lnTo>
                  <a:pt x="114300" y="19050"/>
                </a:lnTo>
                <a:cubicBezTo>
                  <a:pt x="114300" y="8543"/>
                  <a:pt x="105757" y="0"/>
                  <a:pt x="95250" y="0"/>
                </a:cubicBezTo>
                <a:lnTo>
                  <a:pt x="19050" y="0"/>
                </a:lnTo>
                <a:close/>
                <a:moveTo>
                  <a:pt x="28575" y="19050"/>
                </a:moveTo>
                <a:lnTo>
                  <a:pt x="85725" y="19050"/>
                </a:lnTo>
                <a:cubicBezTo>
                  <a:pt x="90994" y="19050"/>
                  <a:pt x="95250" y="23306"/>
                  <a:pt x="95250" y="28575"/>
                </a:cubicBezTo>
                <a:lnTo>
                  <a:pt x="95250" y="38100"/>
                </a:lnTo>
                <a:cubicBezTo>
                  <a:pt x="95250" y="43369"/>
                  <a:pt x="90994" y="47625"/>
                  <a:pt x="85725" y="47625"/>
                </a:cubicBezTo>
                <a:lnTo>
                  <a:pt x="28575" y="47625"/>
                </a:lnTo>
                <a:cubicBezTo>
                  <a:pt x="23306" y="47625"/>
                  <a:pt x="19050" y="43369"/>
                  <a:pt x="19050" y="38100"/>
                </a:cubicBezTo>
                <a:lnTo>
                  <a:pt x="19050" y="28575"/>
                </a:lnTo>
                <a:cubicBezTo>
                  <a:pt x="19050" y="23306"/>
                  <a:pt x="23306" y="19050"/>
                  <a:pt x="28575" y="19050"/>
                </a:cubicBezTo>
                <a:close/>
                <a:moveTo>
                  <a:pt x="33338" y="69056"/>
                </a:moveTo>
                <a:cubicBezTo>
                  <a:pt x="33338" y="72999"/>
                  <a:pt x="30136" y="76200"/>
                  <a:pt x="26194" y="76200"/>
                </a:cubicBezTo>
                <a:cubicBezTo>
                  <a:pt x="22251" y="76200"/>
                  <a:pt x="19050" y="72999"/>
                  <a:pt x="19050" y="69056"/>
                </a:cubicBezTo>
                <a:cubicBezTo>
                  <a:pt x="19050" y="65114"/>
                  <a:pt x="22251" y="61912"/>
                  <a:pt x="26194" y="61912"/>
                </a:cubicBezTo>
                <a:cubicBezTo>
                  <a:pt x="30136" y="61912"/>
                  <a:pt x="33338" y="65114"/>
                  <a:pt x="33338" y="69056"/>
                </a:cubicBezTo>
                <a:close/>
                <a:moveTo>
                  <a:pt x="57150" y="76200"/>
                </a:moveTo>
                <a:cubicBezTo>
                  <a:pt x="53207" y="76200"/>
                  <a:pt x="50006" y="72999"/>
                  <a:pt x="50006" y="69056"/>
                </a:cubicBezTo>
                <a:cubicBezTo>
                  <a:pt x="50006" y="65114"/>
                  <a:pt x="53207" y="61912"/>
                  <a:pt x="57150" y="61912"/>
                </a:cubicBezTo>
                <a:cubicBezTo>
                  <a:pt x="61093" y="61912"/>
                  <a:pt x="64294" y="65114"/>
                  <a:pt x="64294" y="69056"/>
                </a:cubicBezTo>
                <a:cubicBezTo>
                  <a:pt x="64294" y="72999"/>
                  <a:pt x="61093" y="76200"/>
                  <a:pt x="57150" y="76200"/>
                </a:cubicBezTo>
                <a:close/>
                <a:moveTo>
                  <a:pt x="95250" y="69056"/>
                </a:moveTo>
                <a:cubicBezTo>
                  <a:pt x="95250" y="72999"/>
                  <a:pt x="92049" y="76200"/>
                  <a:pt x="88106" y="76200"/>
                </a:cubicBezTo>
                <a:cubicBezTo>
                  <a:pt x="84164" y="76200"/>
                  <a:pt x="80962" y="72999"/>
                  <a:pt x="80962" y="69056"/>
                </a:cubicBezTo>
                <a:cubicBezTo>
                  <a:pt x="80962" y="65114"/>
                  <a:pt x="84164" y="61912"/>
                  <a:pt x="88106" y="61912"/>
                </a:cubicBezTo>
                <a:cubicBezTo>
                  <a:pt x="92049" y="61912"/>
                  <a:pt x="95250" y="65114"/>
                  <a:pt x="95250" y="69056"/>
                </a:cubicBezTo>
                <a:close/>
                <a:moveTo>
                  <a:pt x="26194" y="104775"/>
                </a:moveTo>
                <a:cubicBezTo>
                  <a:pt x="22251" y="104775"/>
                  <a:pt x="19050" y="101574"/>
                  <a:pt x="19050" y="97631"/>
                </a:cubicBezTo>
                <a:cubicBezTo>
                  <a:pt x="19050" y="93689"/>
                  <a:pt x="22251" y="90488"/>
                  <a:pt x="26194" y="90488"/>
                </a:cubicBezTo>
                <a:cubicBezTo>
                  <a:pt x="30136" y="90488"/>
                  <a:pt x="33338" y="93689"/>
                  <a:pt x="33338" y="97631"/>
                </a:cubicBezTo>
                <a:cubicBezTo>
                  <a:pt x="33338" y="101574"/>
                  <a:pt x="30136" y="104775"/>
                  <a:pt x="26194" y="104775"/>
                </a:cubicBezTo>
                <a:close/>
                <a:moveTo>
                  <a:pt x="64294" y="97631"/>
                </a:moveTo>
                <a:cubicBezTo>
                  <a:pt x="64294" y="101574"/>
                  <a:pt x="61093" y="104775"/>
                  <a:pt x="57150" y="104775"/>
                </a:cubicBezTo>
                <a:cubicBezTo>
                  <a:pt x="53207" y="104775"/>
                  <a:pt x="50006" y="101574"/>
                  <a:pt x="50006" y="97631"/>
                </a:cubicBezTo>
                <a:cubicBezTo>
                  <a:pt x="50006" y="93689"/>
                  <a:pt x="53207" y="90488"/>
                  <a:pt x="57150" y="90488"/>
                </a:cubicBezTo>
                <a:cubicBezTo>
                  <a:pt x="61093" y="90488"/>
                  <a:pt x="64294" y="93689"/>
                  <a:pt x="64294" y="97631"/>
                </a:cubicBezTo>
                <a:close/>
                <a:moveTo>
                  <a:pt x="88106" y="104775"/>
                </a:moveTo>
                <a:cubicBezTo>
                  <a:pt x="84164" y="104775"/>
                  <a:pt x="80962" y="101574"/>
                  <a:pt x="80962" y="97631"/>
                </a:cubicBezTo>
                <a:cubicBezTo>
                  <a:pt x="80962" y="93689"/>
                  <a:pt x="84164" y="90488"/>
                  <a:pt x="88106" y="90488"/>
                </a:cubicBezTo>
                <a:cubicBezTo>
                  <a:pt x="92049" y="90488"/>
                  <a:pt x="95250" y="93689"/>
                  <a:pt x="95250" y="97631"/>
                </a:cubicBezTo>
                <a:cubicBezTo>
                  <a:pt x="95250" y="101574"/>
                  <a:pt x="92049" y="104775"/>
                  <a:pt x="88106" y="104775"/>
                </a:cubicBezTo>
                <a:close/>
                <a:moveTo>
                  <a:pt x="19050" y="126206"/>
                </a:moveTo>
                <a:cubicBezTo>
                  <a:pt x="19050" y="122247"/>
                  <a:pt x="22235" y="119062"/>
                  <a:pt x="26194" y="119062"/>
                </a:cubicBezTo>
                <a:lnTo>
                  <a:pt x="59531" y="119062"/>
                </a:lnTo>
                <a:cubicBezTo>
                  <a:pt x="63490" y="119062"/>
                  <a:pt x="66675" y="122247"/>
                  <a:pt x="66675" y="126206"/>
                </a:cubicBezTo>
                <a:cubicBezTo>
                  <a:pt x="66675" y="130165"/>
                  <a:pt x="63490" y="133350"/>
                  <a:pt x="59531" y="133350"/>
                </a:cubicBezTo>
                <a:lnTo>
                  <a:pt x="26194" y="133350"/>
                </a:lnTo>
                <a:cubicBezTo>
                  <a:pt x="22235" y="133350"/>
                  <a:pt x="19050" y="130165"/>
                  <a:pt x="19050" y="126206"/>
                </a:cubicBezTo>
                <a:close/>
                <a:moveTo>
                  <a:pt x="88106" y="119062"/>
                </a:moveTo>
                <a:cubicBezTo>
                  <a:pt x="92065" y="119062"/>
                  <a:pt x="95250" y="122247"/>
                  <a:pt x="95250" y="126206"/>
                </a:cubicBezTo>
                <a:cubicBezTo>
                  <a:pt x="95250" y="130165"/>
                  <a:pt x="92065" y="133350"/>
                  <a:pt x="88106" y="133350"/>
                </a:cubicBezTo>
                <a:cubicBezTo>
                  <a:pt x="84147" y="133350"/>
                  <a:pt x="80962" y="130165"/>
                  <a:pt x="80962" y="126206"/>
                </a:cubicBezTo>
                <a:cubicBezTo>
                  <a:pt x="80962" y="122247"/>
                  <a:pt x="84147" y="119062"/>
                  <a:pt x="88106" y="119062"/>
                </a:cubicBez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46" name="Text 44"/>
          <p:cNvSpPr/>
          <p:nvPr/>
        </p:nvSpPr>
        <p:spPr>
          <a:xfrm>
            <a:off x="6696075" y="3362325"/>
            <a:ext cx="115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Tax Implications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465094" y="3705225"/>
            <a:ext cx="71438" cy="114300"/>
          </a:xfrm>
          <a:custGeom>
            <a:avLst/>
            <a:gdLst/>
            <a:ahLst/>
            <a:cxnLst/>
            <a:rect l="l" t="t" r="r" b="b"/>
            <a:pathLst>
              <a:path w="71438" h="114300">
                <a:moveTo>
                  <a:pt x="69451" y="52105"/>
                </a:moveTo>
                <a:cubicBezTo>
                  <a:pt x="72241" y="54895"/>
                  <a:pt x="72241" y="59427"/>
                  <a:pt x="69451" y="62218"/>
                </a:cubicBezTo>
                <a:lnTo>
                  <a:pt x="26588" y="105080"/>
                </a:lnTo>
                <a:cubicBezTo>
                  <a:pt x="23798" y="107871"/>
                  <a:pt x="19266" y="107871"/>
                  <a:pt x="16475" y="105080"/>
                </a:cubicBezTo>
                <a:cubicBezTo>
                  <a:pt x="13685" y="102290"/>
                  <a:pt x="13685" y="97758"/>
                  <a:pt x="16475" y="94967"/>
                </a:cubicBezTo>
                <a:lnTo>
                  <a:pt x="54293" y="57150"/>
                </a:lnTo>
                <a:lnTo>
                  <a:pt x="16498" y="19333"/>
                </a:lnTo>
                <a:cubicBezTo>
                  <a:pt x="13707" y="16542"/>
                  <a:pt x="13707" y="12010"/>
                  <a:pt x="16498" y="9220"/>
                </a:cubicBezTo>
                <a:cubicBezTo>
                  <a:pt x="19288" y="6429"/>
                  <a:pt x="23820" y="6429"/>
                  <a:pt x="26610" y="9220"/>
                </a:cubicBezTo>
                <a:lnTo>
                  <a:pt x="69473" y="5208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8" name="Text 46"/>
          <p:cNvSpPr/>
          <p:nvPr/>
        </p:nvSpPr>
        <p:spPr>
          <a:xfrm>
            <a:off x="6648450" y="3667125"/>
            <a:ext cx="26765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ASN → Swasta: PPh 21 progressive up to 35%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465094" y="3933825"/>
            <a:ext cx="71438" cy="114300"/>
          </a:xfrm>
          <a:custGeom>
            <a:avLst/>
            <a:gdLst/>
            <a:ahLst/>
            <a:cxnLst/>
            <a:rect l="l" t="t" r="r" b="b"/>
            <a:pathLst>
              <a:path w="71438" h="114300">
                <a:moveTo>
                  <a:pt x="69451" y="52105"/>
                </a:moveTo>
                <a:cubicBezTo>
                  <a:pt x="72241" y="54895"/>
                  <a:pt x="72241" y="59427"/>
                  <a:pt x="69451" y="62218"/>
                </a:cubicBezTo>
                <a:lnTo>
                  <a:pt x="26588" y="105080"/>
                </a:lnTo>
                <a:cubicBezTo>
                  <a:pt x="23798" y="107871"/>
                  <a:pt x="19266" y="107871"/>
                  <a:pt x="16475" y="105080"/>
                </a:cubicBezTo>
                <a:cubicBezTo>
                  <a:pt x="13685" y="102290"/>
                  <a:pt x="13685" y="97758"/>
                  <a:pt x="16475" y="94967"/>
                </a:cubicBezTo>
                <a:lnTo>
                  <a:pt x="54293" y="57150"/>
                </a:lnTo>
                <a:lnTo>
                  <a:pt x="16498" y="19333"/>
                </a:lnTo>
                <a:cubicBezTo>
                  <a:pt x="13707" y="16542"/>
                  <a:pt x="13707" y="12010"/>
                  <a:pt x="16498" y="9220"/>
                </a:cubicBezTo>
                <a:cubicBezTo>
                  <a:pt x="19288" y="6429"/>
                  <a:pt x="23820" y="6429"/>
                  <a:pt x="26610" y="9220"/>
                </a:cubicBezTo>
                <a:lnTo>
                  <a:pt x="69473" y="5208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0" name="Text 48"/>
          <p:cNvSpPr/>
          <p:nvPr/>
        </p:nvSpPr>
        <p:spPr>
          <a:xfrm>
            <a:off x="6648450" y="3895725"/>
            <a:ext cx="2419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Org: Potentially tax-exempt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465094" y="4162425"/>
            <a:ext cx="71438" cy="114300"/>
          </a:xfrm>
          <a:custGeom>
            <a:avLst/>
            <a:gdLst/>
            <a:ahLst/>
            <a:cxnLst/>
            <a:rect l="l" t="t" r="r" b="b"/>
            <a:pathLst>
              <a:path w="71438" h="114300">
                <a:moveTo>
                  <a:pt x="69451" y="52105"/>
                </a:moveTo>
                <a:cubicBezTo>
                  <a:pt x="72241" y="54895"/>
                  <a:pt x="72241" y="59427"/>
                  <a:pt x="69451" y="62218"/>
                </a:cubicBezTo>
                <a:lnTo>
                  <a:pt x="26588" y="105080"/>
                </a:lnTo>
                <a:cubicBezTo>
                  <a:pt x="23798" y="107871"/>
                  <a:pt x="19266" y="107871"/>
                  <a:pt x="16475" y="105080"/>
                </a:cubicBezTo>
                <a:cubicBezTo>
                  <a:pt x="13685" y="102290"/>
                  <a:pt x="13685" y="97758"/>
                  <a:pt x="16475" y="94967"/>
                </a:cubicBezTo>
                <a:lnTo>
                  <a:pt x="54293" y="57150"/>
                </a:lnTo>
                <a:lnTo>
                  <a:pt x="16498" y="19333"/>
                </a:lnTo>
                <a:cubicBezTo>
                  <a:pt x="13707" y="16542"/>
                  <a:pt x="13707" y="12010"/>
                  <a:pt x="16498" y="9220"/>
                </a:cubicBezTo>
                <a:cubicBezTo>
                  <a:pt x="19288" y="6429"/>
                  <a:pt x="23820" y="6429"/>
                  <a:pt x="26610" y="9220"/>
                </a:cubicBezTo>
                <a:lnTo>
                  <a:pt x="69473" y="5208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2" name="Text 50"/>
          <p:cNvSpPr/>
          <p:nvPr/>
        </p:nvSpPr>
        <p:spPr>
          <a:xfrm>
            <a:off x="6648450" y="4124325"/>
            <a:ext cx="2600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Consulting: PPh 21 + potensi tax optimization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19838" y="4510088"/>
            <a:ext cx="5324475" cy="1190625"/>
          </a:xfrm>
          <a:custGeom>
            <a:avLst/>
            <a:gdLst/>
            <a:ahLst/>
            <a:cxnLst/>
            <a:rect l="l" t="t" r="r" b="b"/>
            <a:pathLst>
              <a:path w="5324475" h="1190625">
                <a:moveTo>
                  <a:pt x="76200" y="0"/>
                </a:moveTo>
                <a:lnTo>
                  <a:pt x="5248275" y="0"/>
                </a:lnTo>
                <a:cubicBezTo>
                  <a:pt x="5290331" y="0"/>
                  <a:pt x="5324475" y="34144"/>
                  <a:pt x="5324475" y="76200"/>
                </a:cubicBezTo>
                <a:lnTo>
                  <a:pt x="5324475" y="1114425"/>
                </a:lnTo>
                <a:cubicBezTo>
                  <a:pt x="5324475" y="1156481"/>
                  <a:pt x="5290331" y="1190625"/>
                  <a:pt x="5248275" y="1190625"/>
                </a:cubicBezTo>
                <a:lnTo>
                  <a:pt x="76200" y="1190625"/>
                </a:lnTo>
                <a:cubicBezTo>
                  <a:pt x="34144" y="1190625"/>
                  <a:pt x="0" y="1156481"/>
                  <a:pt x="0" y="11144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40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477000" y="466725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5" name="Text 53"/>
          <p:cNvSpPr/>
          <p:nvPr/>
        </p:nvSpPr>
        <p:spPr>
          <a:xfrm>
            <a:off x="6705600" y="4629150"/>
            <a:ext cx="904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 Items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438900" y="4933950"/>
            <a:ext cx="14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588770" y="4933950"/>
            <a:ext cx="17811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Konsultasi dengan tax advisor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6438900" y="5162550"/>
            <a:ext cx="161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614368" y="5162550"/>
            <a:ext cx="2019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Hitung net compensation after tax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6438900" y="5391150"/>
            <a:ext cx="171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6617791" y="5391150"/>
            <a:ext cx="2343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Pertimbangkan timing resign vs pensiun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385763" y="6043613"/>
            <a:ext cx="11420475" cy="428625"/>
          </a:xfrm>
          <a:custGeom>
            <a:avLst/>
            <a:gdLst/>
            <a:ahLst/>
            <a:cxnLst/>
            <a:rect l="l" t="t" r="r" b="b"/>
            <a:pathLst>
              <a:path w="11420475" h="428625">
                <a:moveTo>
                  <a:pt x="76201" y="0"/>
                </a:moveTo>
                <a:lnTo>
                  <a:pt x="11344274" y="0"/>
                </a:lnTo>
                <a:cubicBezTo>
                  <a:pt x="11386359" y="0"/>
                  <a:pt x="11420475" y="34116"/>
                  <a:pt x="11420475" y="76201"/>
                </a:cubicBezTo>
                <a:lnTo>
                  <a:pt x="11420475" y="352424"/>
                </a:lnTo>
                <a:cubicBezTo>
                  <a:pt x="11420475" y="394509"/>
                  <a:pt x="11386359" y="428625"/>
                  <a:pt x="113442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528638" y="61722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171450"/>
                </a:moveTo>
                <a:cubicBezTo>
                  <a:pt x="133038" y="171450"/>
                  <a:pt x="171450" y="133038"/>
                  <a:pt x="171450" y="85725"/>
                </a:cubicBezTo>
                <a:cubicBezTo>
                  <a:pt x="171450" y="38412"/>
                  <a:pt x="133038" y="0"/>
                  <a:pt x="85725" y="0"/>
                </a:cubicBezTo>
                <a:cubicBezTo>
                  <a:pt x="38412" y="0"/>
                  <a:pt x="0" y="38412"/>
                  <a:pt x="0" y="85725"/>
                </a:cubicBezTo>
                <a:cubicBezTo>
                  <a:pt x="0" y="133038"/>
                  <a:pt x="38412" y="171450"/>
                  <a:pt x="85725" y="171450"/>
                </a:cubicBezTo>
                <a:close/>
                <a:moveTo>
                  <a:pt x="85725" y="45541"/>
                </a:moveTo>
                <a:cubicBezTo>
                  <a:pt x="90179" y="45541"/>
                  <a:pt x="93762" y="49124"/>
                  <a:pt x="93762" y="53578"/>
                </a:cubicBezTo>
                <a:lnTo>
                  <a:pt x="93762" y="91083"/>
                </a:lnTo>
                <a:cubicBezTo>
                  <a:pt x="93762" y="95536"/>
                  <a:pt x="90179" y="99120"/>
                  <a:pt x="85725" y="99120"/>
                </a:cubicBezTo>
                <a:cubicBezTo>
                  <a:pt x="81271" y="99120"/>
                  <a:pt x="77688" y="95536"/>
                  <a:pt x="77688" y="91083"/>
                </a:cubicBezTo>
                <a:lnTo>
                  <a:pt x="77688" y="53578"/>
                </a:lnTo>
                <a:cubicBezTo>
                  <a:pt x="77688" y="49124"/>
                  <a:pt x="81271" y="45541"/>
                  <a:pt x="85725" y="45541"/>
                </a:cubicBezTo>
                <a:close/>
                <a:moveTo>
                  <a:pt x="76784" y="117872"/>
                </a:moveTo>
                <a:cubicBezTo>
                  <a:pt x="76581" y="114553"/>
                  <a:pt x="78236" y="111396"/>
                  <a:pt x="81081" y="109675"/>
                </a:cubicBezTo>
                <a:cubicBezTo>
                  <a:pt x="83926" y="107954"/>
                  <a:pt x="87491" y="107954"/>
                  <a:pt x="90336" y="109675"/>
                </a:cubicBezTo>
                <a:cubicBezTo>
                  <a:pt x="93181" y="111396"/>
                  <a:pt x="94836" y="114553"/>
                  <a:pt x="94632" y="117872"/>
                </a:cubicBezTo>
                <a:cubicBezTo>
                  <a:pt x="94836" y="121191"/>
                  <a:pt x="93181" y="124348"/>
                  <a:pt x="90336" y="126069"/>
                </a:cubicBezTo>
                <a:cubicBezTo>
                  <a:pt x="87491" y="127790"/>
                  <a:pt x="83926" y="127790"/>
                  <a:pt x="81081" y="126069"/>
                </a:cubicBezTo>
                <a:cubicBezTo>
                  <a:pt x="78236" y="124348"/>
                  <a:pt x="76581" y="121191"/>
                  <a:pt x="76784" y="117872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64" name="Text 62"/>
          <p:cNvSpPr/>
          <p:nvPr/>
        </p:nvSpPr>
        <p:spPr>
          <a:xfrm>
            <a:off x="833438" y="6162675"/>
            <a:ext cx="6419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Critical Warning: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Pivot yang gagal karena tidak siap finansial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FF646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jauh lebih menyakitkan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dari tidak pivot sama sekali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8654de7fa5eaa9f46d4011de7a4575f45bdb72c4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794" b="794"/>
          <a:stretch/>
        </p:blipFill>
        <p:spPr>
          <a:xfrm>
            <a:off x="0" y="0"/>
            <a:ext cx="12192000" cy="6856229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6229"/>
          </a:xfrm>
          <a:custGeom>
            <a:avLst/>
            <a:gdLst/>
            <a:ahLst/>
            <a:cxnLst/>
            <a:rect l="l" t="t" r="r" b="b"/>
            <a:pathLst>
              <a:path w="12192000" h="6856229">
                <a:moveTo>
                  <a:pt x="0" y="0"/>
                </a:moveTo>
                <a:lnTo>
                  <a:pt x="12192000" y="0"/>
                </a:lnTo>
                <a:lnTo>
                  <a:pt x="12192000" y="6856229"/>
                </a:lnTo>
                <a:lnTo>
                  <a:pt x="0" y="6856229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2476" y="382476"/>
            <a:ext cx="1690448" cy="387198"/>
          </a:xfrm>
          <a:custGeom>
            <a:avLst/>
            <a:gdLst/>
            <a:ahLst/>
            <a:cxnLst/>
            <a:rect l="l" t="t" r="r" b="b"/>
            <a:pathLst>
              <a:path w="1690448" h="387198">
                <a:moveTo>
                  <a:pt x="37775" y="0"/>
                </a:moveTo>
                <a:lnTo>
                  <a:pt x="1652673" y="0"/>
                </a:lnTo>
                <a:cubicBezTo>
                  <a:pt x="1673535" y="0"/>
                  <a:pt x="1690448" y="16912"/>
                  <a:pt x="1690448" y="37775"/>
                </a:cubicBezTo>
                <a:lnTo>
                  <a:pt x="1690448" y="349423"/>
                </a:lnTo>
                <a:cubicBezTo>
                  <a:pt x="1690448" y="370285"/>
                  <a:pt x="1673535" y="387198"/>
                  <a:pt x="1652673" y="387198"/>
                </a:cubicBezTo>
                <a:lnTo>
                  <a:pt x="37775" y="387198"/>
                </a:lnTo>
                <a:cubicBezTo>
                  <a:pt x="16912" y="387198"/>
                  <a:pt x="0" y="370285"/>
                  <a:pt x="0" y="349423"/>
                </a:cubicBezTo>
                <a:lnTo>
                  <a:pt x="0" y="37775"/>
                </a:lnTo>
                <a:cubicBezTo>
                  <a:pt x="0" y="16912"/>
                  <a:pt x="16912" y="0"/>
                  <a:pt x="37775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38299" y="462748"/>
            <a:ext cx="1454352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b="1" spc="119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 READY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77754" y="1001047"/>
            <a:ext cx="11719808" cy="14165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462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Path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462" b="1" dirty="0">
                <a:solidFill>
                  <a:srgbClr val="C5A57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Forward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77754" y="2644276"/>
            <a:ext cx="1208812" cy="37775"/>
          </a:xfrm>
          <a:custGeom>
            <a:avLst/>
            <a:gdLst/>
            <a:ahLst/>
            <a:cxnLst/>
            <a:rect l="l" t="t" r="r" b="b"/>
            <a:pathLst>
              <a:path w="1208812" h="37775">
                <a:moveTo>
                  <a:pt x="0" y="0"/>
                </a:moveTo>
                <a:lnTo>
                  <a:pt x="1208812" y="0"/>
                </a:lnTo>
                <a:lnTo>
                  <a:pt x="1208812" y="37775"/>
                </a:lnTo>
                <a:lnTo>
                  <a:pt x="0" y="37775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8" name="Text 5"/>
          <p:cNvSpPr/>
          <p:nvPr/>
        </p:nvSpPr>
        <p:spPr>
          <a:xfrm>
            <a:off x="377754" y="3135356"/>
            <a:ext cx="8556121" cy="61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8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Setelah memproses semua data, trajectory, dan trade-off, keputusan pivot harus berdasarkan </a:t>
            </a:r>
            <a:pPr>
              <a:lnSpc>
                <a:spcPct val="140000"/>
              </a:lnSpc>
            </a:pPr>
            <a:r>
              <a:rPr lang="en-US" sz="1487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clarity bukan confusion</a:t>
            </a:r>
            <a:pPr>
              <a:lnSpc>
                <a:spcPct val="140000"/>
              </a:lnSpc>
            </a:pPr>
            <a:r>
              <a:rPr lang="en-US" sz="148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82476" y="3980579"/>
            <a:ext cx="8452239" cy="1378801"/>
          </a:xfrm>
          <a:custGeom>
            <a:avLst/>
            <a:gdLst/>
            <a:ahLst/>
            <a:cxnLst/>
            <a:rect l="l" t="t" r="r" b="b"/>
            <a:pathLst>
              <a:path w="8452239" h="1378801">
                <a:moveTo>
                  <a:pt x="75545" y="0"/>
                </a:moveTo>
                <a:lnTo>
                  <a:pt x="8376694" y="0"/>
                </a:lnTo>
                <a:cubicBezTo>
                  <a:pt x="8418416" y="0"/>
                  <a:pt x="8452239" y="33822"/>
                  <a:pt x="8452239" y="75545"/>
                </a:cubicBezTo>
                <a:lnTo>
                  <a:pt x="8452239" y="1303256"/>
                </a:lnTo>
                <a:cubicBezTo>
                  <a:pt x="8452239" y="1344979"/>
                  <a:pt x="8418416" y="1378801"/>
                  <a:pt x="8376694" y="1378801"/>
                </a:cubicBezTo>
                <a:lnTo>
                  <a:pt x="75545" y="1378801"/>
                </a:lnTo>
                <a:cubicBezTo>
                  <a:pt x="33822" y="1378801"/>
                  <a:pt x="0" y="1344979"/>
                  <a:pt x="0" y="1303256"/>
                </a:cubicBezTo>
                <a:lnTo>
                  <a:pt x="0" y="75545"/>
                </a:lnTo>
                <a:cubicBezTo>
                  <a:pt x="0" y="33850"/>
                  <a:pt x="33850" y="0"/>
                  <a:pt x="75545" y="0"/>
                </a:cubicBezTo>
                <a:close/>
              </a:path>
            </a:pathLst>
          </a:custGeom>
          <a:solidFill>
            <a:srgbClr val="2C3238">
              <a:alpha val="6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76074" y="4174178"/>
            <a:ext cx="8150036" cy="2738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39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Dokumen ini selesai tugasnya kalau Subkhan bisa duduk dan bilang: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76074" y="4563737"/>
            <a:ext cx="8159479" cy="2644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7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"Oke, ini pilihan saya, ini risikonya, ini yang perlu saya siapkan"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76074" y="4941490"/>
            <a:ext cx="8140592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— bukan masih bingung atau makin overwhelmed.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382476" y="5597837"/>
            <a:ext cx="2710383" cy="1029379"/>
          </a:xfrm>
          <a:custGeom>
            <a:avLst/>
            <a:gdLst/>
            <a:ahLst/>
            <a:cxnLst/>
            <a:rect l="l" t="t" r="r" b="b"/>
            <a:pathLst>
              <a:path w="2710383" h="1029379">
                <a:moveTo>
                  <a:pt x="75546" y="0"/>
                </a:moveTo>
                <a:lnTo>
                  <a:pt x="2634837" y="0"/>
                </a:lnTo>
                <a:cubicBezTo>
                  <a:pt x="2676532" y="0"/>
                  <a:pt x="2710383" y="33851"/>
                  <a:pt x="2710383" y="75546"/>
                </a:cubicBezTo>
                <a:lnTo>
                  <a:pt x="2710383" y="953833"/>
                </a:lnTo>
                <a:cubicBezTo>
                  <a:pt x="2710383" y="995528"/>
                  <a:pt x="2676532" y="1029379"/>
                  <a:pt x="2634837" y="1029379"/>
                </a:cubicBezTo>
                <a:lnTo>
                  <a:pt x="75546" y="1029379"/>
                </a:lnTo>
                <a:cubicBezTo>
                  <a:pt x="33851" y="1029379"/>
                  <a:pt x="0" y="995528"/>
                  <a:pt x="0" y="953833"/>
                </a:cubicBezTo>
                <a:lnTo>
                  <a:pt x="0" y="75546"/>
                </a:lnTo>
                <a:cubicBezTo>
                  <a:pt x="0" y="33851"/>
                  <a:pt x="33851" y="0"/>
                  <a:pt x="75546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624341" y="5753661"/>
            <a:ext cx="226652" cy="226652"/>
          </a:xfrm>
          <a:custGeom>
            <a:avLst/>
            <a:gdLst/>
            <a:ahLst/>
            <a:cxnLst/>
            <a:rect l="l" t="t" r="r" b="b"/>
            <a:pathLst>
              <a:path w="226652" h="226652">
                <a:moveTo>
                  <a:pt x="113326" y="226652"/>
                </a:moveTo>
                <a:cubicBezTo>
                  <a:pt x="175872" y="226652"/>
                  <a:pt x="226652" y="175872"/>
                  <a:pt x="226652" y="113326"/>
                </a:cubicBezTo>
                <a:cubicBezTo>
                  <a:pt x="226652" y="50780"/>
                  <a:pt x="175872" y="0"/>
                  <a:pt x="113326" y="0"/>
                </a:cubicBezTo>
                <a:cubicBezTo>
                  <a:pt x="50780" y="0"/>
                  <a:pt x="0" y="50780"/>
                  <a:pt x="0" y="113326"/>
                </a:cubicBezTo>
                <a:cubicBezTo>
                  <a:pt x="0" y="175872"/>
                  <a:pt x="50780" y="226652"/>
                  <a:pt x="113326" y="226652"/>
                </a:cubicBezTo>
                <a:close/>
                <a:moveTo>
                  <a:pt x="150688" y="94158"/>
                </a:moveTo>
                <a:lnTo>
                  <a:pt x="115274" y="150821"/>
                </a:lnTo>
                <a:cubicBezTo>
                  <a:pt x="113415" y="153787"/>
                  <a:pt x="110227" y="155646"/>
                  <a:pt x="106730" y="155823"/>
                </a:cubicBezTo>
                <a:cubicBezTo>
                  <a:pt x="103233" y="156000"/>
                  <a:pt x="99869" y="154407"/>
                  <a:pt x="97788" y="151574"/>
                </a:cubicBezTo>
                <a:lnTo>
                  <a:pt x="76539" y="123242"/>
                </a:lnTo>
                <a:cubicBezTo>
                  <a:pt x="72998" y="118550"/>
                  <a:pt x="73972" y="111910"/>
                  <a:pt x="78664" y="108368"/>
                </a:cubicBezTo>
                <a:cubicBezTo>
                  <a:pt x="83357" y="104827"/>
                  <a:pt x="89997" y="105801"/>
                  <a:pt x="93538" y="110493"/>
                </a:cubicBezTo>
                <a:lnTo>
                  <a:pt x="105491" y="126429"/>
                </a:lnTo>
                <a:lnTo>
                  <a:pt x="132671" y="82914"/>
                </a:lnTo>
                <a:cubicBezTo>
                  <a:pt x="135770" y="77956"/>
                  <a:pt x="142322" y="76407"/>
                  <a:pt x="147324" y="79550"/>
                </a:cubicBezTo>
                <a:cubicBezTo>
                  <a:pt x="152326" y="82693"/>
                  <a:pt x="153831" y="89200"/>
                  <a:pt x="150688" y="94202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5" name="Text 12"/>
          <p:cNvSpPr/>
          <p:nvPr/>
        </p:nvSpPr>
        <p:spPr>
          <a:xfrm>
            <a:off x="500524" y="6055864"/>
            <a:ext cx="2474287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Pilihan Jelas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05246" y="6282516"/>
            <a:ext cx="2464843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1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Berdasarkan data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3253404" y="5597837"/>
            <a:ext cx="2710383" cy="1029379"/>
          </a:xfrm>
          <a:custGeom>
            <a:avLst/>
            <a:gdLst/>
            <a:ahLst/>
            <a:cxnLst/>
            <a:rect l="l" t="t" r="r" b="b"/>
            <a:pathLst>
              <a:path w="2710383" h="1029379">
                <a:moveTo>
                  <a:pt x="75546" y="0"/>
                </a:moveTo>
                <a:lnTo>
                  <a:pt x="2634837" y="0"/>
                </a:lnTo>
                <a:cubicBezTo>
                  <a:pt x="2676532" y="0"/>
                  <a:pt x="2710383" y="33851"/>
                  <a:pt x="2710383" y="75546"/>
                </a:cubicBezTo>
                <a:lnTo>
                  <a:pt x="2710383" y="953833"/>
                </a:lnTo>
                <a:cubicBezTo>
                  <a:pt x="2710383" y="995528"/>
                  <a:pt x="2676532" y="1029379"/>
                  <a:pt x="2634837" y="1029379"/>
                </a:cubicBezTo>
                <a:lnTo>
                  <a:pt x="75546" y="1029379"/>
                </a:lnTo>
                <a:cubicBezTo>
                  <a:pt x="33851" y="1029379"/>
                  <a:pt x="0" y="995528"/>
                  <a:pt x="0" y="953833"/>
                </a:cubicBezTo>
                <a:lnTo>
                  <a:pt x="0" y="75546"/>
                </a:lnTo>
                <a:cubicBezTo>
                  <a:pt x="0" y="33851"/>
                  <a:pt x="33851" y="0"/>
                  <a:pt x="75546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495269" y="5753661"/>
            <a:ext cx="226652" cy="226652"/>
          </a:xfrm>
          <a:custGeom>
            <a:avLst/>
            <a:gdLst/>
            <a:ahLst/>
            <a:cxnLst/>
            <a:rect l="l" t="t" r="r" b="b"/>
            <a:pathLst>
              <a:path w="226652" h="226652">
                <a:moveTo>
                  <a:pt x="113326" y="0"/>
                </a:moveTo>
                <a:cubicBezTo>
                  <a:pt x="115362" y="0"/>
                  <a:pt x="117399" y="443"/>
                  <a:pt x="119258" y="1284"/>
                </a:cubicBezTo>
                <a:lnTo>
                  <a:pt x="202659" y="36654"/>
                </a:lnTo>
                <a:cubicBezTo>
                  <a:pt x="212398" y="40771"/>
                  <a:pt x="219658" y="50377"/>
                  <a:pt x="219614" y="61975"/>
                </a:cubicBezTo>
                <a:cubicBezTo>
                  <a:pt x="219392" y="105889"/>
                  <a:pt x="201331" y="186236"/>
                  <a:pt x="125057" y="222757"/>
                </a:cubicBezTo>
                <a:cubicBezTo>
                  <a:pt x="117664" y="226298"/>
                  <a:pt x="109076" y="226298"/>
                  <a:pt x="101684" y="222757"/>
                </a:cubicBezTo>
                <a:cubicBezTo>
                  <a:pt x="25366" y="186236"/>
                  <a:pt x="7348" y="105889"/>
                  <a:pt x="7127" y="61975"/>
                </a:cubicBezTo>
                <a:cubicBezTo>
                  <a:pt x="7083" y="50377"/>
                  <a:pt x="14343" y="40771"/>
                  <a:pt x="24082" y="36654"/>
                </a:cubicBezTo>
                <a:lnTo>
                  <a:pt x="107438" y="1284"/>
                </a:lnTo>
                <a:cubicBezTo>
                  <a:pt x="109298" y="443"/>
                  <a:pt x="111290" y="0"/>
                  <a:pt x="113326" y="0"/>
                </a:cubicBezTo>
                <a:close/>
                <a:moveTo>
                  <a:pt x="113326" y="29571"/>
                </a:moveTo>
                <a:lnTo>
                  <a:pt x="113326" y="196948"/>
                </a:lnTo>
                <a:cubicBezTo>
                  <a:pt x="174416" y="167377"/>
                  <a:pt x="190839" y="101861"/>
                  <a:pt x="191238" y="62639"/>
                </a:cubicBezTo>
                <a:lnTo>
                  <a:pt x="113326" y="29615"/>
                </a:lnTo>
                <a:lnTo>
                  <a:pt x="113326" y="29615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9" name="Text 16"/>
          <p:cNvSpPr/>
          <p:nvPr/>
        </p:nvSpPr>
        <p:spPr>
          <a:xfrm>
            <a:off x="3371452" y="6055864"/>
            <a:ext cx="2474287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Risiko Diketahui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3376174" y="6282516"/>
            <a:ext cx="2464843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1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Dengan mitigation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6124332" y="5597837"/>
            <a:ext cx="2710383" cy="1029379"/>
          </a:xfrm>
          <a:custGeom>
            <a:avLst/>
            <a:gdLst/>
            <a:ahLst/>
            <a:cxnLst/>
            <a:rect l="l" t="t" r="r" b="b"/>
            <a:pathLst>
              <a:path w="2710383" h="1029379">
                <a:moveTo>
                  <a:pt x="75546" y="0"/>
                </a:moveTo>
                <a:lnTo>
                  <a:pt x="2634837" y="0"/>
                </a:lnTo>
                <a:cubicBezTo>
                  <a:pt x="2676532" y="0"/>
                  <a:pt x="2710383" y="33851"/>
                  <a:pt x="2710383" y="75546"/>
                </a:cubicBezTo>
                <a:lnTo>
                  <a:pt x="2710383" y="953833"/>
                </a:lnTo>
                <a:cubicBezTo>
                  <a:pt x="2710383" y="995528"/>
                  <a:pt x="2676532" y="1029379"/>
                  <a:pt x="2634837" y="1029379"/>
                </a:cubicBezTo>
                <a:lnTo>
                  <a:pt x="75546" y="1029379"/>
                </a:lnTo>
                <a:cubicBezTo>
                  <a:pt x="33851" y="1029379"/>
                  <a:pt x="0" y="995528"/>
                  <a:pt x="0" y="953833"/>
                </a:cubicBezTo>
                <a:lnTo>
                  <a:pt x="0" y="75546"/>
                </a:lnTo>
                <a:cubicBezTo>
                  <a:pt x="0" y="33851"/>
                  <a:pt x="33851" y="0"/>
                  <a:pt x="75546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366197" y="5753661"/>
            <a:ext cx="226652" cy="226652"/>
          </a:xfrm>
          <a:custGeom>
            <a:avLst/>
            <a:gdLst/>
            <a:ahLst/>
            <a:cxnLst/>
            <a:rect l="l" t="t" r="r" b="b"/>
            <a:pathLst>
              <a:path w="226652" h="226652">
                <a:moveTo>
                  <a:pt x="56663" y="141658"/>
                </a:moveTo>
                <a:lnTo>
                  <a:pt x="10846" y="141658"/>
                </a:lnTo>
                <a:cubicBezTo>
                  <a:pt x="-177" y="141658"/>
                  <a:pt x="-6950" y="129661"/>
                  <a:pt x="-1284" y="120188"/>
                </a:cubicBezTo>
                <a:lnTo>
                  <a:pt x="22134" y="81143"/>
                </a:lnTo>
                <a:cubicBezTo>
                  <a:pt x="25985" y="74724"/>
                  <a:pt x="32891" y="70829"/>
                  <a:pt x="40372" y="70829"/>
                </a:cubicBezTo>
                <a:lnTo>
                  <a:pt x="82427" y="70829"/>
                </a:lnTo>
                <a:cubicBezTo>
                  <a:pt x="116115" y="13767"/>
                  <a:pt x="166359" y="10890"/>
                  <a:pt x="199959" y="15804"/>
                </a:cubicBezTo>
                <a:cubicBezTo>
                  <a:pt x="205625" y="16645"/>
                  <a:pt x="210052" y="21072"/>
                  <a:pt x="210849" y="26694"/>
                </a:cubicBezTo>
                <a:cubicBezTo>
                  <a:pt x="215762" y="60293"/>
                  <a:pt x="212885" y="110537"/>
                  <a:pt x="155823" y="144225"/>
                </a:cubicBezTo>
                <a:lnTo>
                  <a:pt x="155823" y="186280"/>
                </a:lnTo>
                <a:cubicBezTo>
                  <a:pt x="155823" y="193761"/>
                  <a:pt x="151928" y="200667"/>
                  <a:pt x="145509" y="204518"/>
                </a:cubicBezTo>
                <a:lnTo>
                  <a:pt x="106465" y="227936"/>
                </a:lnTo>
                <a:cubicBezTo>
                  <a:pt x="97035" y="233602"/>
                  <a:pt x="84995" y="226785"/>
                  <a:pt x="84995" y="215807"/>
                </a:cubicBezTo>
                <a:lnTo>
                  <a:pt x="84995" y="169989"/>
                </a:lnTo>
                <a:cubicBezTo>
                  <a:pt x="84995" y="154363"/>
                  <a:pt x="72290" y="141658"/>
                  <a:pt x="56663" y="141658"/>
                </a:cubicBezTo>
                <a:lnTo>
                  <a:pt x="56619" y="141658"/>
                </a:lnTo>
                <a:close/>
                <a:moveTo>
                  <a:pt x="177072" y="70829"/>
                </a:moveTo>
                <a:cubicBezTo>
                  <a:pt x="177072" y="59101"/>
                  <a:pt x="167551" y="49580"/>
                  <a:pt x="155823" y="49580"/>
                </a:cubicBezTo>
                <a:cubicBezTo>
                  <a:pt x="144096" y="49580"/>
                  <a:pt x="134575" y="59101"/>
                  <a:pt x="134575" y="70829"/>
                </a:cubicBezTo>
                <a:cubicBezTo>
                  <a:pt x="134575" y="82556"/>
                  <a:pt x="144096" y="92077"/>
                  <a:pt x="155823" y="92077"/>
                </a:cubicBezTo>
                <a:cubicBezTo>
                  <a:pt x="167551" y="92077"/>
                  <a:pt x="177072" y="82556"/>
                  <a:pt x="177072" y="70829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3" name="Text 20"/>
          <p:cNvSpPr/>
          <p:nvPr/>
        </p:nvSpPr>
        <p:spPr>
          <a:xfrm>
            <a:off x="6242380" y="6055864"/>
            <a:ext cx="2474287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Siap Eksekusi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247101" y="6282516"/>
            <a:ext cx="2464843" cy="188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1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Dengan preparation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401363" y="6650826"/>
            <a:ext cx="188877" cy="188877"/>
          </a:xfrm>
          <a:custGeom>
            <a:avLst/>
            <a:gdLst/>
            <a:ahLst/>
            <a:cxnLst/>
            <a:rect l="l" t="t" r="r" b="b"/>
            <a:pathLst>
              <a:path w="188877" h="188877">
                <a:moveTo>
                  <a:pt x="23610" y="23610"/>
                </a:moveTo>
                <a:cubicBezTo>
                  <a:pt x="23610" y="17080"/>
                  <a:pt x="18334" y="11805"/>
                  <a:pt x="11805" y="11805"/>
                </a:cubicBezTo>
                <a:cubicBezTo>
                  <a:pt x="5275" y="11805"/>
                  <a:pt x="0" y="17080"/>
                  <a:pt x="0" y="23610"/>
                </a:cubicBezTo>
                <a:lnTo>
                  <a:pt x="0" y="147560"/>
                </a:lnTo>
                <a:cubicBezTo>
                  <a:pt x="0" y="163865"/>
                  <a:pt x="13207" y="177072"/>
                  <a:pt x="29512" y="177072"/>
                </a:cubicBezTo>
                <a:lnTo>
                  <a:pt x="177072" y="177072"/>
                </a:lnTo>
                <a:cubicBezTo>
                  <a:pt x="183602" y="177072"/>
                  <a:pt x="188877" y="171797"/>
                  <a:pt x="188877" y="165267"/>
                </a:cubicBezTo>
                <a:cubicBezTo>
                  <a:pt x="188877" y="158738"/>
                  <a:pt x="183602" y="153462"/>
                  <a:pt x="177072" y="153462"/>
                </a:cubicBezTo>
                <a:lnTo>
                  <a:pt x="29512" y="153462"/>
                </a:lnTo>
                <a:cubicBezTo>
                  <a:pt x="26266" y="153462"/>
                  <a:pt x="23610" y="150806"/>
                  <a:pt x="23610" y="147560"/>
                </a:cubicBezTo>
                <a:lnTo>
                  <a:pt x="23610" y="23610"/>
                </a:lnTo>
                <a:close/>
                <a:moveTo>
                  <a:pt x="173604" y="55556"/>
                </a:moveTo>
                <a:cubicBezTo>
                  <a:pt x="178216" y="50945"/>
                  <a:pt x="178216" y="43456"/>
                  <a:pt x="173604" y="38845"/>
                </a:cubicBezTo>
                <a:cubicBezTo>
                  <a:pt x="168993" y="34234"/>
                  <a:pt x="161504" y="34234"/>
                  <a:pt x="156893" y="38845"/>
                </a:cubicBezTo>
                <a:lnTo>
                  <a:pt x="118048" y="77727"/>
                </a:lnTo>
                <a:lnTo>
                  <a:pt x="96873" y="56589"/>
                </a:lnTo>
                <a:cubicBezTo>
                  <a:pt x="92262" y="51978"/>
                  <a:pt x="84773" y="51978"/>
                  <a:pt x="80162" y="56589"/>
                </a:cubicBezTo>
                <a:lnTo>
                  <a:pt x="44748" y="92004"/>
                </a:lnTo>
                <a:cubicBezTo>
                  <a:pt x="40136" y="96615"/>
                  <a:pt x="40136" y="104104"/>
                  <a:pt x="44748" y="108715"/>
                </a:cubicBezTo>
                <a:cubicBezTo>
                  <a:pt x="49359" y="113326"/>
                  <a:pt x="56848" y="113326"/>
                  <a:pt x="61459" y="108715"/>
                </a:cubicBezTo>
                <a:lnTo>
                  <a:pt x="88536" y="81638"/>
                </a:lnTo>
                <a:lnTo>
                  <a:pt x="109711" y="102812"/>
                </a:lnTo>
                <a:cubicBezTo>
                  <a:pt x="114322" y="107424"/>
                  <a:pt x="121811" y="107424"/>
                  <a:pt x="126422" y="102812"/>
                </a:cubicBezTo>
                <a:lnTo>
                  <a:pt x="173641" y="55593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6" name="Text 23"/>
          <p:cNvSpPr/>
          <p:nvPr/>
        </p:nvSpPr>
        <p:spPr>
          <a:xfrm>
            <a:off x="764951" y="6631938"/>
            <a:ext cx="4183622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5-Year Income Architecture — Career Pivot Financial Projection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10981344" y="6631938"/>
            <a:ext cx="831058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19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Maret 2026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90538" y="571500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42875" y="11906"/>
                </a:moveTo>
                <a:lnTo>
                  <a:pt x="190500" y="11906"/>
                </a:lnTo>
                <a:cubicBezTo>
                  <a:pt x="197086" y="11906"/>
                  <a:pt x="202406" y="17227"/>
                  <a:pt x="202406" y="23812"/>
                </a:cubicBezTo>
                <a:cubicBezTo>
                  <a:pt x="202406" y="30398"/>
                  <a:pt x="197086" y="35719"/>
                  <a:pt x="190500" y="35719"/>
                </a:cubicBezTo>
                <a:lnTo>
                  <a:pt x="148233" y="35719"/>
                </a:lnTo>
                <a:cubicBezTo>
                  <a:pt x="146298" y="45318"/>
                  <a:pt x="139712" y="53243"/>
                  <a:pt x="130969" y="57038"/>
                </a:cubicBezTo>
                <a:lnTo>
                  <a:pt x="130969" y="166688"/>
                </a:lnTo>
                <a:lnTo>
                  <a:pt x="190500" y="166688"/>
                </a:lnTo>
                <a:cubicBezTo>
                  <a:pt x="197086" y="166688"/>
                  <a:pt x="202406" y="172008"/>
                  <a:pt x="202406" y="178594"/>
                </a:cubicBezTo>
                <a:cubicBezTo>
                  <a:pt x="202406" y="185179"/>
                  <a:pt x="197086" y="190500"/>
                  <a:pt x="190500" y="190500"/>
                </a:cubicBezTo>
                <a:lnTo>
                  <a:pt x="47625" y="190500"/>
                </a:lnTo>
                <a:cubicBezTo>
                  <a:pt x="41039" y="190500"/>
                  <a:pt x="35719" y="185179"/>
                  <a:pt x="35719" y="178594"/>
                </a:cubicBezTo>
                <a:cubicBezTo>
                  <a:pt x="35719" y="172008"/>
                  <a:pt x="41039" y="166688"/>
                  <a:pt x="47625" y="166688"/>
                </a:cubicBezTo>
                <a:lnTo>
                  <a:pt x="107156" y="166688"/>
                </a:lnTo>
                <a:lnTo>
                  <a:pt x="107156" y="57038"/>
                </a:lnTo>
                <a:cubicBezTo>
                  <a:pt x="98413" y="53206"/>
                  <a:pt x="91827" y="45281"/>
                  <a:pt x="89892" y="35719"/>
                </a:cubicBezTo>
                <a:lnTo>
                  <a:pt x="47625" y="35719"/>
                </a:lnTo>
                <a:cubicBezTo>
                  <a:pt x="41039" y="35719"/>
                  <a:pt x="35719" y="30398"/>
                  <a:pt x="35719" y="23812"/>
                </a:cubicBezTo>
                <a:cubicBezTo>
                  <a:pt x="35719" y="17227"/>
                  <a:pt x="41039" y="11906"/>
                  <a:pt x="47625" y="11906"/>
                </a:cubicBezTo>
                <a:lnTo>
                  <a:pt x="95250" y="11906"/>
                </a:lnTo>
                <a:cubicBezTo>
                  <a:pt x="100682" y="4688"/>
                  <a:pt x="109314" y="0"/>
                  <a:pt x="119063" y="0"/>
                </a:cubicBezTo>
                <a:cubicBezTo>
                  <a:pt x="128811" y="0"/>
                  <a:pt x="137443" y="4688"/>
                  <a:pt x="142875" y="11906"/>
                </a:cubicBezTo>
                <a:close/>
                <a:moveTo>
                  <a:pt x="163562" y="119063"/>
                </a:moveTo>
                <a:lnTo>
                  <a:pt x="217438" y="119063"/>
                </a:lnTo>
                <a:lnTo>
                  <a:pt x="190500" y="72851"/>
                </a:lnTo>
                <a:lnTo>
                  <a:pt x="163562" y="119063"/>
                </a:lnTo>
                <a:close/>
                <a:moveTo>
                  <a:pt x="190500" y="154781"/>
                </a:moveTo>
                <a:cubicBezTo>
                  <a:pt x="167097" y="154781"/>
                  <a:pt x="147638" y="142131"/>
                  <a:pt x="143619" y="125425"/>
                </a:cubicBezTo>
                <a:cubicBezTo>
                  <a:pt x="142652" y="121332"/>
                  <a:pt x="143991" y="117128"/>
                  <a:pt x="146112" y="113481"/>
                </a:cubicBezTo>
                <a:lnTo>
                  <a:pt x="181533" y="52760"/>
                </a:lnTo>
                <a:cubicBezTo>
                  <a:pt x="183393" y="49560"/>
                  <a:pt x="186817" y="47625"/>
                  <a:pt x="190500" y="47625"/>
                </a:cubicBezTo>
                <a:cubicBezTo>
                  <a:pt x="194183" y="47625"/>
                  <a:pt x="197607" y="49597"/>
                  <a:pt x="199467" y="52760"/>
                </a:cubicBezTo>
                <a:lnTo>
                  <a:pt x="234888" y="113481"/>
                </a:lnTo>
                <a:cubicBezTo>
                  <a:pt x="237009" y="117128"/>
                  <a:pt x="238348" y="121332"/>
                  <a:pt x="237381" y="125425"/>
                </a:cubicBezTo>
                <a:cubicBezTo>
                  <a:pt x="233363" y="142094"/>
                  <a:pt x="213903" y="154781"/>
                  <a:pt x="190500" y="154781"/>
                </a:cubicBezTo>
                <a:close/>
                <a:moveTo>
                  <a:pt x="47179" y="72851"/>
                </a:moveTo>
                <a:lnTo>
                  <a:pt x="20241" y="119063"/>
                </a:lnTo>
                <a:lnTo>
                  <a:pt x="74154" y="119063"/>
                </a:lnTo>
                <a:lnTo>
                  <a:pt x="47179" y="72851"/>
                </a:lnTo>
                <a:close/>
                <a:moveTo>
                  <a:pt x="335" y="125425"/>
                </a:moveTo>
                <a:cubicBezTo>
                  <a:pt x="-633" y="121332"/>
                  <a:pt x="707" y="117128"/>
                  <a:pt x="2828" y="113481"/>
                </a:cubicBezTo>
                <a:lnTo>
                  <a:pt x="38249" y="52760"/>
                </a:lnTo>
                <a:cubicBezTo>
                  <a:pt x="40109" y="49560"/>
                  <a:pt x="43532" y="47625"/>
                  <a:pt x="47216" y="47625"/>
                </a:cubicBezTo>
                <a:cubicBezTo>
                  <a:pt x="50899" y="47625"/>
                  <a:pt x="54322" y="49597"/>
                  <a:pt x="56183" y="52760"/>
                </a:cubicBezTo>
                <a:lnTo>
                  <a:pt x="91604" y="113481"/>
                </a:lnTo>
                <a:cubicBezTo>
                  <a:pt x="93725" y="117128"/>
                  <a:pt x="95064" y="121332"/>
                  <a:pt x="94097" y="125425"/>
                </a:cubicBezTo>
                <a:cubicBezTo>
                  <a:pt x="90078" y="142094"/>
                  <a:pt x="70619" y="154781"/>
                  <a:pt x="47216" y="154781"/>
                </a:cubicBezTo>
                <a:cubicBezTo>
                  <a:pt x="23812" y="154781"/>
                  <a:pt x="4353" y="142131"/>
                  <a:pt x="335" y="125425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" name="Text 2"/>
          <p:cNvSpPr/>
          <p:nvPr/>
        </p:nvSpPr>
        <p:spPr>
          <a:xfrm>
            <a:off x="952500" y="381000"/>
            <a:ext cx="8534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BASELINE ANALYSIS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52500" y="571500"/>
            <a:ext cx="86391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Konteks Finansial: Baseline ASN yang Harus Dilampaui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1262063"/>
            <a:ext cx="5629275" cy="4505325"/>
          </a:xfrm>
          <a:custGeom>
            <a:avLst/>
            <a:gdLst/>
            <a:ahLst/>
            <a:cxnLst/>
            <a:rect l="l" t="t" r="r" b="b"/>
            <a:pathLst>
              <a:path w="5629275" h="4505325">
                <a:moveTo>
                  <a:pt x="76185" y="0"/>
                </a:moveTo>
                <a:lnTo>
                  <a:pt x="5553090" y="0"/>
                </a:lnTo>
                <a:cubicBezTo>
                  <a:pt x="5595166" y="0"/>
                  <a:pt x="5629275" y="34109"/>
                  <a:pt x="5629275" y="76185"/>
                </a:cubicBezTo>
                <a:lnTo>
                  <a:pt x="5629275" y="4429140"/>
                </a:lnTo>
                <a:cubicBezTo>
                  <a:pt x="5629275" y="4471216"/>
                  <a:pt x="5595166" y="4505325"/>
                  <a:pt x="5553090" y="4505325"/>
                </a:cubicBezTo>
                <a:lnTo>
                  <a:pt x="76185" y="4505325"/>
                </a:lnTo>
                <a:cubicBezTo>
                  <a:pt x="34109" y="4505325"/>
                  <a:pt x="0" y="4471216"/>
                  <a:pt x="0" y="4429140"/>
                </a:cubicBezTo>
                <a:lnTo>
                  <a:pt x="0" y="76185"/>
                </a:lnTo>
                <a:cubicBezTo>
                  <a:pt x="0" y="34137"/>
                  <a:pt x="34137" y="0"/>
                  <a:pt x="76185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81025" y="14573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88181" y="15621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0"/>
                </a:moveTo>
                <a:cubicBezTo>
                  <a:pt x="87265" y="0"/>
                  <a:pt x="88806" y="335"/>
                  <a:pt x="90212" y="971"/>
                </a:cubicBezTo>
                <a:lnTo>
                  <a:pt x="153300" y="27727"/>
                </a:lnTo>
                <a:cubicBezTo>
                  <a:pt x="160667" y="30841"/>
                  <a:pt x="166159" y="38107"/>
                  <a:pt x="166126" y="46881"/>
                </a:cubicBezTo>
                <a:cubicBezTo>
                  <a:pt x="165958" y="80099"/>
                  <a:pt x="152296" y="140877"/>
                  <a:pt x="94599" y="168503"/>
                </a:cubicBezTo>
                <a:cubicBezTo>
                  <a:pt x="89007" y="171182"/>
                  <a:pt x="82510" y="171182"/>
                  <a:pt x="76918" y="168503"/>
                </a:cubicBezTo>
                <a:cubicBezTo>
                  <a:pt x="19188" y="140877"/>
                  <a:pt x="5559" y="80099"/>
                  <a:pt x="5391" y="46881"/>
                </a:cubicBezTo>
                <a:cubicBezTo>
                  <a:pt x="5358" y="38107"/>
                  <a:pt x="10850" y="30841"/>
                  <a:pt x="18217" y="27727"/>
                </a:cubicBezTo>
                <a:lnTo>
                  <a:pt x="81271" y="971"/>
                </a:lnTo>
                <a:cubicBezTo>
                  <a:pt x="82678" y="335"/>
                  <a:pt x="84185" y="0"/>
                  <a:pt x="85725" y="0"/>
                </a:cubicBezTo>
                <a:close/>
                <a:moveTo>
                  <a:pt x="85725" y="22369"/>
                </a:moveTo>
                <a:lnTo>
                  <a:pt x="85725" y="148981"/>
                </a:lnTo>
                <a:cubicBezTo>
                  <a:pt x="131936" y="126612"/>
                  <a:pt x="144360" y="77052"/>
                  <a:pt x="144661" y="47383"/>
                </a:cubicBezTo>
                <a:lnTo>
                  <a:pt x="85725" y="22402"/>
                </a:lnTo>
                <a:lnTo>
                  <a:pt x="85725" y="2240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9" name="Text 7"/>
          <p:cNvSpPr/>
          <p:nvPr/>
        </p:nvSpPr>
        <p:spPr>
          <a:xfrm>
            <a:off x="1076325" y="1514475"/>
            <a:ext cx="22098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 Compensation ASN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81025" y="1990725"/>
            <a:ext cx="53149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Sebelum membandingkan jalur lain, harus ada baseline yang jujur tentang kondisi saat ini sebagai ASN. Ini bukan hanya gaji pokok, tapi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value package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sering tidak dihitung.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00075" y="29241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2" name="Text 10"/>
          <p:cNvSpPr/>
          <p:nvPr/>
        </p:nvSpPr>
        <p:spPr>
          <a:xfrm>
            <a:off x="885825" y="2886075"/>
            <a:ext cx="2219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Gaji Pokok &amp; Tunjangan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85825" y="3114675"/>
            <a:ext cx="2209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Tunjangan kinerja, jabatan, fungsional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00075" y="34194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5" name="Text 13"/>
          <p:cNvSpPr/>
          <p:nvPr/>
        </p:nvSpPr>
        <p:spPr>
          <a:xfrm>
            <a:off x="885825" y="3381375"/>
            <a:ext cx="2133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BPJS Komprehensif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85825" y="3609975"/>
            <a:ext cx="21240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Kesehatan + ketenagakerjaan penuh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00075" y="39147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8" name="Text 16"/>
          <p:cNvSpPr/>
          <p:nvPr/>
        </p:nvSpPr>
        <p:spPr>
          <a:xfrm>
            <a:off x="885825" y="3876675"/>
            <a:ext cx="2095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Pensiun PNS Guaranteed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85825" y="4105275"/>
            <a:ext cx="2085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Nilai present value yang substantial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00075" y="44100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1" name="Text 19"/>
          <p:cNvSpPr/>
          <p:nvPr/>
        </p:nvSpPr>
        <p:spPr>
          <a:xfrm>
            <a:off x="885825" y="4371975"/>
            <a:ext cx="2009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Job Security &amp; Network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85825" y="4600575"/>
            <a:ext cx="2000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Stabilitas dan relasi pemerintahan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76963" y="1262063"/>
            <a:ext cx="5629275" cy="4505325"/>
          </a:xfrm>
          <a:custGeom>
            <a:avLst/>
            <a:gdLst/>
            <a:ahLst/>
            <a:cxnLst/>
            <a:rect l="l" t="t" r="r" b="b"/>
            <a:pathLst>
              <a:path w="5629275" h="4505325">
                <a:moveTo>
                  <a:pt x="76185" y="0"/>
                </a:moveTo>
                <a:lnTo>
                  <a:pt x="5553090" y="0"/>
                </a:lnTo>
                <a:cubicBezTo>
                  <a:pt x="5595166" y="0"/>
                  <a:pt x="5629275" y="34109"/>
                  <a:pt x="5629275" y="76185"/>
                </a:cubicBezTo>
                <a:lnTo>
                  <a:pt x="5629275" y="4429140"/>
                </a:lnTo>
                <a:cubicBezTo>
                  <a:pt x="5629275" y="4471216"/>
                  <a:pt x="5595166" y="4505325"/>
                  <a:pt x="5553090" y="4505325"/>
                </a:cubicBezTo>
                <a:lnTo>
                  <a:pt x="76185" y="4505325"/>
                </a:lnTo>
                <a:cubicBezTo>
                  <a:pt x="34109" y="4505325"/>
                  <a:pt x="0" y="4471216"/>
                  <a:pt x="0" y="4429140"/>
                </a:cubicBezTo>
                <a:lnTo>
                  <a:pt x="0" y="76185"/>
                </a:lnTo>
                <a:cubicBezTo>
                  <a:pt x="0" y="34137"/>
                  <a:pt x="34137" y="0"/>
                  <a:pt x="76185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72225" y="14573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479381" y="15621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0"/>
                </a:moveTo>
                <a:cubicBezTo>
                  <a:pt x="90647" y="0"/>
                  <a:pt x="95168" y="2712"/>
                  <a:pt x="97512" y="7032"/>
                </a:cubicBezTo>
                <a:lnTo>
                  <a:pt x="169843" y="140977"/>
                </a:lnTo>
                <a:cubicBezTo>
                  <a:pt x="172086" y="145130"/>
                  <a:pt x="171986" y="150153"/>
                  <a:pt x="169575" y="154205"/>
                </a:cubicBezTo>
                <a:cubicBezTo>
                  <a:pt x="167164" y="158256"/>
                  <a:pt x="162777" y="160734"/>
                  <a:pt x="158055" y="160734"/>
                </a:cubicBezTo>
                <a:lnTo>
                  <a:pt x="13395" y="160734"/>
                </a:lnTo>
                <a:cubicBezTo>
                  <a:pt x="8673" y="160734"/>
                  <a:pt x="4320" y="158256"/>
                  <a:pt x="1875" y="154205"/>
                </a:cubicBezTo>
                <a:cubicBezTo>
                  <a:pt x="-569" y="150153"/>
                  <a:pt x="-636" y="145130"/>
                  <a:pt x="1607" y="140977"/>
                </a:cubicBezTo>
                <a:lnTo>
                  <a:pt x="73938" y="7032"/>
                </a:lnTo>
                <a:cubicBezTo>
                  <a:pt x="76282" y="2712"/>
                  <a:pt x="80803" y="0"/>
                  <a:pt x="85725" y="0"/>
                </a:cubicBezTo>
                <a:close/>
                <a:moveTo>
                  <a:pt x="85725" y="56257"/>
                </a:moveTo>
                <a:cubicBezTo>
                  <a:pt x="81271" y="56257"/>
                  <a:pt x="77688" y="59840"/>
                  <a:pt x="77688" y="64294"/>
                </a:cubicBezTo>
                <a:lnTo>
                  <a:pt x="77688" y="101798"/>
                </a:lnTo>
                <a:cubicBezTo>
                  <a:pt x="77688" y="106252"/>
                  <a:pt x="81271" y="109835"/>
                  <a:pt x="85725" y="109835"/>
                </a:cubicBezTo>
                <a:cubicBezTo>
                  <a:pt x="90179" y="109835"/>
                  <a:pt x="93762" y="106252"/>
                  <a:pt x="93762" y="101798"/>
                </a:cubicBezTo>
                <a:lnTo>
                  <a:pt x="93762" y="64294"/>
                </a:lnTo>
                <a:cubicBezTo>
                  <a:pt x="93762" y="59840"/>
                  <a:pt x="90179" y="56257"/>
                  <a:pt x="85725" y="56257"/>
                </a:cubicBezTo>
                <a:close/>
                <a:moveTo>
                  <a:pt x="94666" y="128588"/>
                </a:moveTo>
                <a:cubicBezTo>
                  <a:pt x="94869" y="125269"/>
                  <a:pt x="93214" y="122111"/>
                  <a:pt x="90369" y="120390"/>
                </a:cubicBezTo>
                <a:cubicBezTo>
                  <a:pt x="87524" y="118670"/>
                  <a:pt x="83959" y="118670"/>
                  <a:pt x="81114" y="120390"/>
                </a:cubicBezTo>
                <a:cubicBezTo>
                  <a:pt x="78269" y="122111"/>
                  <a:pt x="76614" y="125269"/>
                  <a:pt x="76818" y="128587"/>
                </a:cubicBezTo>
                <a:cubicBezTo>
                  <a:pt x="76614" y="131906"/>
                  <a:pt x="78269" y="135064"/>
                  <a:pt x="81114" y="136785"/>
                </a:cubicBezTo>
                <a:cubicBezTo>
                  <a:pt x="83959" y="138505"/>
                  <a:pt x="87524" y="138505"/>
                  <a:pt x="90369" y="136785"/>
                </a:cubicBezTo>
                <a:cubicBezTo>
                  <a:pt x="93214" y="135064"/>
                  <a:pt x="94869" y="131906"/>
                  <a:pt x="94666" y="128588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6" name="Text 24"/>
          <p:cNvSpPr/>
          <p:nvPr/>
        </p:nvSpPr>
        <p:spPr>
          <a:xfrm>
            <a:off x="6867525" y="1514475"/>
            <a:ext cx="1876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Prinsip Perbandingan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391275" y="1990725"/>
            <a:ext cx="5219700" cy="1047750"/>
          </a:xfrm>
          <a:custGeom>
            <a:avLst/>
            <a:gdLst/>
            <a:ahLst/>
            <a:cxnLst/>
            <a:rect l="l" t="t" r="r" b="b"/>
            <a:pathLst>
              <a:path w="5219700" h="1047750">
                <a:moveTo>
                  <a:pt x="0" y="0"/>
                </a:moveTo>
                <a:lnTo>
                  <a:pt x="5143497" y="0"/>
                </a:lnTo>
                <a:cubicBezTo>
                  <a:pt x="5185555" y="0"/>
                  <a:pt x="5219700" y="34145"/>
                  <a:pt x="5219700" y="76203"/>
                </a:cubicBezTo>
                <a:lnTo>
                  <a:pt x="5219700" y="971547"/>
                </a:lnTo>
                <a:cubicBezTo>
                  <a:pt x="5219700" y="1013605"/>
                  <a:pt x="5185555" y="1047750"/>
                  <a:pt x="5143497" y="1047750"/>
                </a:cubicBezTo>
                <a:lnTo>
                  <a:pt x="0" y="1047750"/>
                </a:lnTo>
                <a:lnTo>
                  <a:pt x="0" y="0"/>
                </a:lnTo>
                <a:close/>
              </a:path>
            </a:pathLst>
          </a:custGeom>
          <a:solidFill>
            <a:srgbClr val="C5A575">
              <a:alpha val="10196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6391275" y="1990725"/>
            <a:ext cx="38100" cy="1047750"/>
          </a:xfrm>
          <a:custGeom>
            <a:avLst/>
            <a:gdLst/>
            <a:ahLst/>
            <a:cxnLst/>
            <a:rect l="l" t="t" r="r" b="b"/>
            <a:pathLst>
              <a:path w="38100" h="1047750">
                <a:moveTo>
                  <a:pt x="0" y="0"/>
                </a:moveTo>
                <a:lnTo>
                  <a:pt x="38100" y="0"/>
                </a:lnTo>
                <a:lnTo>
                  <a:pt x="38100" y="1047750"/>
                </a:lnTo>
                <a:lnTo>
                  <a:pt x="0" y="1047750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9" name="Text 27"/>
          <p:cNvSpPr/>
          <p:nvPr/>
        </p:nvSpPr>
        <p:spPr>
          <a:xfrm>
            <a:off x="6562725" y="2143125"/>
            <a:ext cx="49720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Ini bukan untuk menakut-nakuti keluar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tapi untuk memastikan perbandingan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0E2E5"/>
                </a:solidFill>
                <a:highlight>
                  <a:srgbClr val="C5A575">
                    <a:alpha val="3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apples-to-apples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bukan tergoda angka nominal yang terlihat besar tapi total package-nya tidak sebanding.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72225" y="3190875"/>
            <a:ext cx="5238750" cy="914400"/>
          </a:xfrm>
          <a:custGeom>
            <a:avLst/>
            <a:gdLst/>
            <a:ahLst/>
            <a:cxnLst/>
            <a:rect l="l" t="t" r="r" b="b"/>
            <a:pathLst>
              <a:path w="5238750" h="914400">
                <a:moveTo>
                  <a:pt x="76197" y="0"/>
                </a:moveTo>
                <a:lnTo>
                  <a:pt x="5162553" y="0"/>
                </a:lnTo>
                <a:cubicBezTo>
                  <a:pt x="5204635" y="0"/>
                  <a:pt x="5238750" y="34115"/>
                  <a:pt x="5238750" y="76197"/>
                </a:cubicBezTo>
                <a:lnTo>
                  <a:pt x="5238750" y="838203"/>
                </a:lnTo>
                <a:cubicBezTo>
                  <a:pt x="5238750" y="880285"/>
                  <a:pt x="5204635" y="914400"/>
                  <a:pt x="5162553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6486525" y="3305175"/>
            <a:ext cx="108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Common Pitfall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11325225" y="33432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49709" y="49709"/>
                </a:moveTo>
                <a:cubicBezTo>
                  <a:pt x="52507" y="46911"/>
                  <a:pt x="57031" y="46911"/>
                  <a:pt x="59799" y="49709"/>
                </a:cubicBezTo>
                <a:lnTo>
                  <a:pt x="76170" y="66080"/>
                </a:lnTo>
                <a:lnTo>
                  <a:pt x="92541" y="49709"/>
                </a:lnTo>
                <a:cubicBezTo>
                  <a:pt x="95339" y="46911"/>
                  <a:pt x="99864" y="46911"/>
                  <a:pt x="102632" y="49709"/>
                </a:cubicBezTo>
                <a:cubicBezTo>
                  <a:pt x="105400" y="52507"/>
                  <a:pt x="105430" y="57031"/>
                  <a:pt x="102632" y="59799"/>
                </a:cubicBezTo>
                <a:lnTo>
                  <a:pt x="86261" y="76170"/>
                </a:lnTo>
                <a:lnTo>
                  <a:pt x="102632" y="92541"/>
                </a:lnTo>
                <a:cubicBezTo>
                  <a:pt x="105430" y="95339"/>
                  <a:pt x="105430" y="99864"/>
                  <a:pt x="102632" y="102632"/>
                </a:cubicBezTo>
                <a:cubicBezTo>
                  <a:pt x="99834" y="105400"/>
                  <a:pt x="95310" y="105430"/>
                  <a:pt x="92541" y="102632"/>
                </a:cubicBezTo>
                <a:lnTo>
                  <a:pt x="76170" y="86261"/>
                </a:lnTo>
                <a:lnTo>
                  <a:pt x="59799" y="102632"/>
                </a:lnTo>
                <a:cubicBezTo>
                  <a:pt x="57001" y="105430"/>
                  <a:pt x="52477" y="105430"/>
                  <a:pt x="49709" y="102632"/>
                </a:cubicBezTo>
                <a:cubicBezTo>
                  <a:pt x="46940" y="99834"/>
                  <a:pt x="46911" y="95310"/>
                  <a:pt x="49709" y="92541"/>
                </a:cubicBezTo>
                <a:lnTo>
                  <a:pt x="66080" y="76170"/>
                </a:lnTo>
                <a:lnTo>
                  <a:pt x="49709" y="59799"/>
                </a:lnTo>
                <a:cubicBezTo>
                  <a:pt x="46911" y="57001"/>
                  <a:pt x="46911" y="52477"/>
                  <a:pt x="49709" y="49709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33" name="Text 31"/>
          <p:cNvSpPr/>
          <p:nvPr/>
        </p:nvSpPr>
        <p:spPr>
          <a:xfrm>
            <a:off x="6486525" y="3609975"/>
            <a:ext cx="50768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Membandingkan gaji swasta dengan gaji pokok ASN saja, tanpa memperhitungkan benefit pensiun dan stabilitas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72225" y="4219575"/>
            <a:ext cx="5238750" cy="914400"/>
          </a:xfrm>
          <a:custGeom>
            <a:avLst/>
            <a:gdLst/>
            <a:ahLst/>
            <a:cxnLst/>
            <a:rect l="l" t="t" r="r" b="b"/>
            <a:pathLst>
              <a:path w="5238750" h="914400">
                <a:moveTo>
                  <a:pt x="76197" y="0"/>
                </a:moveTo>
                <a:lnTo>
                  <a:pt x="5162553" y="0"/>
                </a:lnTo>
                <a:cubicBezTo>
                  <a:pt x="5204635" y="0"/>
                  <a:pt x="5238750" y="34115"/>
                  <a:pt x="5238750" y="76197"/>
                </a:cubicBezTo>
                <a:lnTo>
                  <a:pt x="5238750" y="838203"/>
                </a:lnTo>
                <a:cubicBezTo>
                  <a:pt x="5238750" y="880285"/>
                  <a:pt x="5204635" y="914400"/>
                  <a:pt x="5162553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6486525" y="4333875"/>
            <a:ext cx="1257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Correct Approach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11325225" y="43719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05DF72"/>
          </a:solidFill>
          <a:ln/>
        </p:spPr>
      </p:sp>
      <p:sp>
        <p:nvSpPr>
          <p:cNvPr id="37" name="Text 35"/>
          <p:cNvSpPr/>
          <p:nvPr/>
        </p:nvSpPr>
        <p:spPr>
          <a:xfrm>
            <a:off x="6486525" y="4638675"/>
            <a:ext cx="50768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accumulated value 5 tahun termasuk semua komponen: cash + benefit + opportunity cost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385763" y="5929313"/>
            <a:ext cx="11420475" cy="542925"/>
          </a:xfrm>
          <a:custGeom>
            <a:avLst/>
            <a:gdLst/>
            <a:ahLst/>
            <a:cxnLst/>
            <a:rect l="l" t="t" r="r" b="b"/>
            <a:pathLst>
              <a:path w="11420475" h="542925">
                <a:moveTo>
                  <a:pt x="76200" y="0"/>
                </a:moveTo>
                <a:lnTo>
                  <a:pt x="11344275" y="0"/>
                </a:lnTo>
                <a:cubicBezTo>
                  <a:pt x="11386359" y="0"/>
                  <a:pt x="11420475" y="34116"/>
                  <a:pt x="11420475" y="76200"/>
                </a:cubicBezTo>
                <a:lnTo>
                  <a:pt x="11420475" y="466725"/>
                </a:lnTo>
                <a:cubicBezTo>
                  <a:pt x="11420475" y="508809"/>
                  <a:pt x="11386359" y="542925"/>
                  <a:pt x="11344275" y="542925"/>
                </a:cubicBezTo>
                <a:lnTo>
                  <a:pt x="76200" y="542925"/>
                </a:lnTo>
                <a:cubicBezTo>
                  <a:pt x="34116" y="542925"/>
                  <a:pt x="0" y="508809"/>
                  <a:pt x="0" y="4667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90550" y="610552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0" name="Text 38"/>
          <p:cNvSpPr/>
          <p:nvPr/>
        </p:nvSpPr>
        <p:spPr>
          <a:xfrm>
            <a:off x="895350" y="6086475"/>
            <a:ext cx="7981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Baseline ASN adalah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hurdle rate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harus dilampaui — bukan hanya nominal, tapi risk-adjusted total value.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7229" y="422313"/>
            <a:ext cx="367229" cy="367229"/>
          </a:xfrm>
          <a:custGeom>
            <a:avLst/>
            <a:gdLst/>
            <a:ahLst/>
            <a:cxnLst/>
            <a:rect l="l" t="t" r="r" b="b"/>
            <a:pathLst>
              <a:path w="367229" h="367229">
                <a:moveTo>
                  <a:pt x="73446" y="0"/>
                </a:moveTo>
                <a:lnTo>
                  <a:pt x="293783" y="0"/>
                </a:lnTo>
                <a:cubicBezTo>
                  <a:pt x="334346" y="0"/>
                  <a:pt x="367229" y="32883"/>
                  <a:pt x="367229" y="73446"/>
                </a:cubicBezTo>
                <a:lnTo>
                  <a:pt x="367229" y="293783"/>
                </a:lnTo>
                <a:cubicBezTo>
                  <a:pt x="367229" y="334346"/>
                  <a:pt x="334346" y="367229"/>
                  <a:pt x="293783" y="367229"/>
                </a:cubicBezTo>
                <a:lnTo>
                  <a:pt x="73446" y="367229"/>
                </a:lnTo>
                <a:cubicBezTo>
                  <a:pt x="32883" y="367229"/>
                  <a:pt x="0" y="334346"/>
                  <a:pt x="0" y="293783"/>
                </a:cubicBezTo>
                <a:lnTo>
                  <a:pt x="0" y="73446"/>
                </a:lnTo>
                <a:cubicBezTo>
                  <a:pt x="0" y="32910"/>
                  <a:pt x="32910" y="0"/>
                  <a:pt x="73446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91169" y="523301"/>
            <a:ext cx="123940" cy="165253"/>
          </a:xfrm>
          <a:custGeom>
            <a:avLst/>
            <a:gdLst/>
            <a:ahLst/>
            <a:cxnLst/>
            <a:rect l="l" t="t" r="r" b="b"/>
            <a:pathLst>
              <a:path w="123940" h="165253">
                <a:moveTo>
                  <a:pt x="20657" y="0"/>
                </a:moveTo>
                <a:cubicBezTo>
                  <a:pt x="9263" y="0"/>
                  <a:pt x="0" y="9263"/>
                  <a:pt x="0" y="20657"/>
                </a:cubicBezTo>
                <a:lnTo>
                  <a:pt x="0" y="144596"/>
                </a:lnTo>
                <a:cubicBezTo>
                  <a:pt x="0" y="155990"/>
                  <a:pt x="9263" y="165253"/>
                  <a:pt x="20657" y="165253"/>
                </a:cubicBezTo>
                <a:lnTo>
                  <a:pt x="103283" y="165253"/>
                </a:lnTo>
                <a:cubicBezTo>
                  <a:pt x="114677" y="165253"/>
                  <a:pt x="123940" y="155990"/>
                  <a:pt x="123940" y="144596"/>
                </a:cubicBezTo>
                <a:lnTo>
                  <a:pt x="123940" y="20657"/>
                </a:lnTo>
                <a:cubicBezTo>
                  <a:pt x="123940" y="9263"/>
                  <a:pt x="114677" y="0"/>
                  <a:pt x="103283" y="0"/>
                </a:cubicBezTo>
                <a:lnTo>
                  <a:pt x="20657" y="0"/>
                </a:lnTo>
                <a:close/>
                <a:moveTo>
                  <a:pt x="30985" y="20657"/>
                </a:moveTo>
                <a:lnTo>
                  <a:pt x="92955" y="20657"/>
                </a:lnTo>
                <a:cubicBezTo>
                  <a:pt x="98668" y="20657"/>
                  <a:pt x="103283" y="25272"/>
                  <a:pt x="103283" y="30985"/>
                </a:cubicBezTo>
                <a:lnTo>
                  <a:pt x="103283" y="41313"/>
                </a:lnTo>
                <a:cubicBezTo>
                  <a:pt x="103283" y="47026"/>
                  <a:pt x="98668" y="51642"/>
                  <a:pt x="92955" y="51642"/>
                </a:cubicBezTo>
                <a:lnTo>
                  <a:pt x="30985" y="51642"/>
                </a:lnTo>
                <a:cubicBezTo>
                  <a:pt x="25272" y="51642"/>
                  <a:pt x="20657" y="47026"/>
                  <a:pt x="20657" y="41313"/>
                </a:cubicBezTo>
                <a:lnTo>
                  <a:pt x="20657" y="30985"/>
                </a:lnTo>
                <a:cubicBezTo>
                  <a:pt x="20657" y="25272"/>
                  <a:pt x="25272" y="20657"/>
                  <a:pt x="30985" y="20657"/>
                </a:cubicBezTo>
                <a:close/>
                <a:moveTo>
                  <a:pt x="36149" y="74880"/>
                </a:moveTo>
                <a:cubicBezTo>
                  <a:pt x="36149" y="79156"/>
                  <a:pt x="32678" y="82627"/>
                  <a:pt x="28403" y="82627"/>
                </a:cubicBezTo>
                <a:cubicBezTo>
                  <a:pt x="24128" y="82627"/>
                  <a:pt x="20657" y="79156"/>
                  <a:pt x="20657" y="74880"/>
                </a:cubicBezTo>
                <a:cubicBezTo>
                  <a:pt x="20657" y="70605"/>
                  <a:pt x="24128" y="67134"/>
                  <a:pt x="28403" y="67134"/>
                </a:cubicBezTo>
                <a:cubicBezTo>
                  <a:pt x="32678" y="67134"/>
                  <a:pt x="36149" y="70605"/>
                  <a:pt x="36149" y="74880"/>
                </a:cubicBezTo>
                <a:close/>
                <a:moveTo>
                  <a:pt x="61970" y="82627"/>
                </a:moveTo>
                <a:cubicBezTo>
                  <a:pt x="57695" y="82627"/>
                  <a:pt x="54224" y="79156"/>
                  <a:pt x="54224" y="74880"/>
                </a:cubicBezTo>
                <a:cubicBezTo>
                  <a:pt x="54224" y="70605"/>
                  <a:pt x="57695" y="67134"/>
                  <a:pt x="61970" y="67134"/>
                </a:cubicBezTo>
                <a:cubicBezTo>
                  <a:pt x="66245" y="67134"/>
                  <a:pt x="69716" y="70605"/>
                  <a:pt x="69716" y="74880"/>
                </a:cubicBezTo>
                <a:cubicBezTo>
                  <a:pt x="69716" y="79156"/>
                  <a:pt x="66245" y="82627"/>
                  <a:pt x="61970" y="82627"/>
                </a:cubicBezTo>
                <a:close/>
                <a:moveTo>
                  <a:pt x="103283" y="74880"/>
                </a:moveTo>
                <a:cubicBezTo>
                  <a:pt x="103283" y="79156"/>
                  <a:pt x="99812" y="82627"/>
                  <a:pt x="95537" y="82627"/>
                </a:cubicBezTo>
                <a:cubicBezTo>
                  <a:pt x="91262" y="82627"/>
                  <a:pt x="87791" y="79156"/>
                  <a:pt x="87791" y="74880"/>
                </a:cubicBezTo>
                <a:cubicBezTo>
                  <a:pt x="87791" y="70605"/>
                  <a:pt x="91262" y="67134"/>
                  <a:pt x="95537" y="67134"/>
                </a:cubicBezTo>
                <a:cubicBezTo>
                  <a:pt x="99812" y="67134"/>
                  <a:pt x="103283" y="70605"/>
                  <a:pt x="103283" y="74880"/>
                </a:cubicBezTo>
                <a:close/>
                <a:moveTo>
                  <a:pt x="28403" y="113611"/>
                </a:moveTo>
                <a:cubicBezTo>
                  <a:pt x="24128" y="113611"/>
                  <a:pt x="20657" y="110140"/>
                  <a:pt x="20657" y="105865"/>
                </a:cubicBezTo>
                <a:cubicBezTo>
                  <a:pt x="20657" y="101590"/>
                  <a:pt x="24128" y="98119"/>
                  <a:pt x="28403" y="98119"/>
                </a:cubicBezTo>
                <a:cubicBezTo>
                  <a:pt x="32678" y="98119"/>
                  <a:pt x="36149" y="101590"/>
                  <a:pt x="36149" y="105865"/>
                </a:cubicBezTo>
                <a:cubicBezTo>
                  <a:pt x="36149" y="110140"/>
                  <a:pt x="32678" y="113611"/>
                  <a:pt x="28403" y="113611"/>
                </a:cubicBezTo>
                <a:close/>
                <a:moveTo>
                  <a:pt x="69716" y="105865"/>
                </a:moveTo>
                <a:cubicBezTo>
                  <a:pt x="69716" y="110140"/>
                  <a:pt x="66245" y="113611"/>
                  <a:pt x="61970" y="113611"/>
                </a:cubicBezTo>
                <a:cubicBezTo>
                  <a:pt x="57695" y="113611"/>
                  <a:pt x="54224" y="110140"/>
                  <a:pt x="54224" y="105865"/>
                </a:cubicBezTo>
                <a:cubicBezTo>
                  <a:pt x="54224" y="101590"/>
                  <a:pt x="57695" y="98119"/>
                  <a:pt x="61970" y="98119"/>
                </a:cubicBezTo>
                <a:cubicBezTo>
                  <a:pt x="66245" y="98119"/>
                  <a:pt x="69716" y="101590"/>
                  <a:pt x="69716" y="105865"/>
                </a:cubicBezTo>
                <a:close/>
                <a:moveTo>
                  <a:pt x="95537" y="113611"/>
                </a:moveTo>
                <a:cubicBezTo>
                  <a:pt x="91262" y="113611"/>
                  <a:pt x="87791" y="110140"/>
                  <a:pt x="87791" y="105865"/>
                </a:cubicBezTo>
                <a:cubicBezTo>
                  <a:pt x="87791" y="101590"/>
                  <a:pt x="91262" y="98119"/>
                  <a:pt x="95537" y="98119"/>
                </a:cubicBezTo>
                <a:cubicBezTo>
                  <a:pt x="99812" y="98119"/>
                  <a:pt x="103283" y="101590"/>
                  <a:pt x="103283" y="105865"/>
                </a:cubicBezTo>
                <a:cubicBezTo>
                  <a:pt x="103283" y="110140"/>
                  <a:pt x="99812" y="113611"/>
                  <a:pt x="95537" y="113611"/>
                </a:cubicBezTo>
                <a:close/>
                <a:moveTo>
                  <a:pt x="20657" y="136850"/>
                </a:moveTo>
                <a:cubicBezTo>
                  <a:pt x="20657" y="132557"/>
                  <a:pt x="24110" y="129104"/>
                  <a:pt x="28403" y="129104"/>
                </a:cubicBezTo>
                <a:lnTo>
                  <a:pt x="64552" y="129104"/>
                </a:lnTo>
                <a:cubicBezTo>
                  <a:pt x="68845" y="129104"/>
                  <a:pt x="72298" y="132557"/>
                  <a:pt x="72298" y="136850"/>
                </a:cubicBezTo>
                <a:cubicBezTo>
                  <a:pt x="72298" y="141143"/>
                  <a:pt x="68845" y="144596"/>
                  <a:pt x="64552" y="144596"/>
                </a:cubicBezTo>
                <a:lnTo>
                  <a:pt x="28403" y="144596"/>
                </a:lnTo>
                <a:cubicBezTo>
                  <a:pt x="24110" y="144596"/>
                  <a:pt x="20657" y="141143"/>
                  <a:pt x="20657" y="136850"/>
                </a:cubicBezTo>
                <a:close/>
                <a:moveTo>
                  <a:pt x="95537" y="129104"/>
                </a:moveTo>
                <a:cubicBezTo>
                  <a:pt x="99830" y="129104"/>
                  <a:pt x="103283" y="132557"/>
                  <a:pt x="103283" y="136850"/>
                </a:cubicBezTo>
                <a:cubicBezTo>
                  <a:pt x="103283" y="141143"/>
                  <a:pt x="99830" y="144596"/>
                  <a:pt x="95537" y="144596"/>
                </a:cubicBezTo>
                <a:cubicBezTo>
                  <a:pt x="91244" y="144596"/>
                  <a:pt x="87791" y="141143"/>
                  <a:pt x="87791" y="136850"/>
                </a:cubicBezTo>
                <a:cubicBezTo>
                  <a:pt x="87791" y="132557"/>
                  <a:pt x="91244" y="129104"/>
                  <a:pt x="95537" y="129104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" name="Text 2"/>
          <p:cNvSpPr/>
          <p:nvPr/>
        </p:nvSpPr>
        <p:spPr>
          <a:xfrm>
            <a:off x="844627" y="367229"/>
            <a:ext cx="6151084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67" b="1" spc="43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BASELINE BREAKDOWN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44627" y="514120"/>
            <a:ext cx="6233711" cy="3305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69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Baseline ASN — Total Compensation Breakdown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71819" y="1032831"/>
            <a:ext cx="4507735" cy="3378506"/>
          </a:xfrm>
          <a:custGeom>
            <a:avLst/>
            <a:gdLst/>
            <a:ahLst/>
            <a:cxnLst/>
            <a:rect l="l" t="t" r="r" b="b"/>
            <a:pathLst>
              <a:path w="4507735" h="3378506">
                <a:moveTo>
                  <a:pt x="73449" y="0"/>
                </a:moveTo>
                <a:lnTo>
                  <a:pt x="4434286" y="0"/>
                </a:lnTo>
                <a:cubicBezTo>
                  <a:pt x="4474851" y="0"/>
                  <a:pt x="4507735" y="32884"/>
                  <a:pt x="4507735" y="73449"/>
                </a:cubicBezTo>
                <a:lnTo>
                  <a:pt x="4507735" y="3305057"/>
                </a:lnTo>
                <a:cubicBezTo>
                  <a:pt x="4507735" y="3345622"/>
                  <a:pt x="4474851" y="3378506"/>
                  <a:pt x="4434286" y="3378506"/>
                </a:cubicBezTo>
                <a:lnTo>
                  <a:pt x="73449" y="3378506"/>
                </a:lnTo>
                <a:cubicBezTo>
                  <a:pt x="32884" y="3378506"/>
                  <a:pt x="0" y="3345622"/>
                  <a:pt x="0" y="3305057"/>
                </a:cubicBezTo>
                <a:lnTo>
                  <a:pt x="0" y="73449"/>
                </a:lnTo>
                <a:cubicBezTo>
                  <a:pt x="0" y="32884"/>
                  <a:pt x="32884" y="0"/>
                  <a:pt x="73449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23301" y="1184313"/>
            <a:ext cx="4287398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1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Komponen Tahunan (IDR Juta)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23301" y="1932542"/>
            <a:ext cx="4204771" cy="9181"/>
          </a:xfrm>
          <a:custGeom>
            <a:avLst/>
            <a:gdLst/>
            <a:ahLst/>
            <a:cxnLst/>
            <a:rect l="l" t="t" r="r" b="b"/>
            <a:pathLst>
              <a:path w="4204771" h="9181">
                <a:moveTo>
                  <a:pt x="0" y="0"/>
                </a:moveTo>
                <a:lnTo>
                  <a:pt x="4204771" y="0"/>
                </a:lnTo>
                <a:lnTo>
                  <a:pt x="4204771" y="9181"/>
                </a:lnTo>
                <a:lnTo>
                  <a:pt x="0" y="9181"/>
                </a:lnTo>
                <a:lnTo>
                  <a:pt x="0" y="0"/>
                </a:ln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23301" y="1634169"/>
            <a:ext cx="725277" cy="2203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Gaji Pokok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46896" y="1615807"/>
            <a:ext cx="266241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1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85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23301" y="2382398"/>
            <a:ext cx="4204771" cy="9181"/>
          </a:xfrm>
          <a:custGeom>
            <a:avLst/>
            <a:gdLst/>
            <a:ahLst/>
            <a:cxnLst/>
            <a:rect l="l" t="t" r="r" b="b"/>
            <a:pathLst>
              <a:path w="4204771" h="9181">
                <a:moveTo>
                  <a:pt x="0" y="0"/>
                </a:moveTo>
                <a:lnTo>
                  <a:pt x="4204771" y="0"/>
                </a:lnTo>
                <a:lnTo>
                  <a:pt x="4204771" y="9181"/>
                </a:lnTo>
                <a:lnTo>
                  <a:pt x="0" y="9181"/>
                </a:lnTo>
                <a:lnTo>
                  <a:pt x="0" y="0"/>
                </a:ln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23301" y="2084024"/>
            <a:ext cx="1193494" cy="2203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Tunjangan Kinerja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55216" y="2065663"/>
            <a:ext cx="257060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1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45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23301" y="2832253"/>
            <a:ext cx="4204771" cy="9181"/>
          </a:xfrm>
          <a:custGeom>
            <a:avLst/>
            <a:gdLst/>
            <a:ahLst/>
            <a:cxnLst/>
            <a:rect l="l" t="t" r="r" b="b"/>
            <a:pathLst>
              <a:path w="4204771" h="9181">
                <a:moveTo>
                  <a:pt x="0" y="0"/>
                </a:moveTo>
                <a:lnTo>
                  <a:pt x="4204771" y="0"/>
                </a:lnTo>
                <a:lnTo>
                  <a:pt x="4204771" y="9181"/>
                </a:lnTo>
                <a:lnTo>
                  <a:pt x="0" y="9181"/>
                </a:lnTo>
                <a:lnTo>
                  <a:pt x="0" y="0"/>
                </a:ln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23301" y="2533880"/>
            <a:ext cx="1230217" cy="2203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Tunjangan Jabatan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32408" y="2515518"/>
            <a:ext cx="275422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1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23301" y="3282108"/>
            <a:ext cx="4204771" cy="9181"/>
          </a:xfrm>
          <a:custGeom>
            <a:avLst/>
            <a:gdLst/>
            <a:ahLst/>
            <a:cxnLst/>
            <a:rect l="l" t="t" r="r" b="b"/>
            <a:pathLst>
              <a:path w="4204771" h="9181">
                <a:moveTo>
                  <a:pt x="0" y="0"/>
                </a:moveTo>
                <a:lnTo>
                  <a:pt x="4204771" y="0"/>
                </a:lnTo>
                <a:lnTo>
                  <a:pt x="4204771" y="9181"/>
                </a:lnTo>
                <a:lnTo>
                  <a:pt x="0" y="9181"/>
                </a:lnTo>
                <a:lnTo>
                  <a:pt x="0" y="0"/>
                </a:ln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23301" y="2983735"/>
            <a:ext cx="1450554" cy="2203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BPJS (Kesehatan + TK)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583476" y="2965373"/>
            <a:ext cx="229518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1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18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23301" y="3731964"/>
            <a:ext cx="4204771" cy="9181"/>
          </a:xfrm>
          <a:custGeom>
            <a:avLst/>
            <a:gdLst/>
            <a:ahLst/>
            <a:cxnLst/>
            <a:rect l="l" t="t" r="r" b="b"/>
            <a:pathLst>
              <a:path w="4204771" h="9181">
                <a:moveTo>
                  <a:pt x="0" y="0"/>
                </a:moveTo>
                <a:lnTo>
                  <a:pt x="4204771" y="0"/>
                </a:lnTo>
                <a:lnTo>
                  <a:pt x="4204771" y="9181"/>
                </a:lnTo>
                <a:lnTo>
                  <a:pt x="0" y="9181"/>
                </a:lnTo>
                <a:lnTo>
                  <a:pt x="0" y="0"/>
                </a:ln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523301" y="3433590"/>
            <a:ext cx="1450554" cy="2203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Pensiun (PV 25 tahun)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559950" y="3415229"/>
            <a:ext cx="247880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1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42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23301" y="3846723"/>
            <a:ext cx="4204771" cy="403952"/>
          </a:xfrm>
          <a:custGeom>
            <a:avLst/>
            <a:gdLst/>
            <a:ahLst/>
            <a:cxnLst/>
            <a:rect l="l" t="t" r="r" b="b"/>
            <a:pathLst>
              <a:path w="4204771" h="403952">
                <a:moveTo>
                  <a:pt x="73447" y="0"/>
                </a:moveTo>
                <a:lnTo>
                  <a:pt x="4131325" y="0"/>
                </a:lnTo>
                <a:cubicBezTo>
                  <a:pt x="4171888" y="0"/>
                  <a:pt x="4204771" y="32883"/>
                  <a:pt x="4204771" y="73447"/>
                </a:cubicBezTo>
                <a:lnTo>
                  <a:pt x="4204771" y="330505"/>
                </a:lnTo>
                <a:cubicBezTo>
                  <a:pt x="4204771" y="371069"/>
                  <a:pt x="4171888" y="403952"/>
                  <a:pt x="4131325" y="403952"/>
                </a:cubicBezTo>
                <a:lnTo>
                  <a:pt x="73447" y="403952"/>
                </a:lnTo>
                <a:cubicBezTo>
                  <a:pt x="32910" y="403952"/>
                  <a:pt x="0" y="371042"/>
                  <a:pt x="0" y="330505"/>
                </a:cubicBezTo>
                <a:lnTo>
                  <a:pt x="0" y="73447"/>
                </a:lnTo>
                <a:cubicBezTo>
                  <a:pt x="0" y="32910"/>
                  <a:pt x="32910" y="0"/>
                  <a:pt x="73447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633470" y="3938530"/>
            <a:ext cx="973157" cy="2203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7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Tahunan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311784" y="3920169"/>
            <a:ext cx="394771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6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220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371819" y="4530687"/>
            <a:ext cx="4507735" cy="2102386"/>
          </a:xfrm>
          <a:custGeom>
            <a:avLst/>
            <a:gdLst/>
            <a:ahLst/>
            <a:cxnLst/>
            <a:rect l="l" t="t" r="r" b="b"/>
            <a:pathLst>
              <a:path w="4507735" h="2102386">
                <a:moveTo>
                  <a:pt x="73436" y="0"/>
                </a:moveTo>
                <a:lnTo>
                  <a:pt x="4434299" y="0"/>
                </a:lnTo>
                <a:cubicBezTo>
                  <a:pt x="4474856" y="0"/>
                  <a:pt x="4507735" y="32879"/>
                  <a:pt x="4507735" y="73436"/>
                </a:cubicBezTo>
                <a:lnTo>
                  <a:pt x="4507735" y="2028949"/>
                </a:lnTo>
                <a:cubicBezTo>
                  <a:pt x="4507735" y="2069507"/>
                  <a:pt x="4474856" y="2102386"/>
                  <a:pt x="4434299" y="2102386"/>
                </a:cubicBezTo>
                <a:lnTo>
                  <a:pt x="73436" y="2102386"/>
                </a:lnTo>
                <a:cubicBezTo>
                  <a:pt x="32879" y="2102386"/>
                  <a:pt x="0" y="2069507"/>
                  <a:pt x="0" y="2028949"/>
                </a:cubicBezTo>
                <a:lnTo>
                  <a:pt x="0" y="73436"/>
                </a:lnTo>
                <a:cubicBezTo>
                  <a:pt x="0" y="32906"/>
                  <a:pt x="32906" y="0"/>
                  <a:pt x="73436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23301" y="4682169"/>
            <a:ext cx="4287398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1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Benefit Non-Cash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23301" y="5012675"/>
            <a:ext cx="2065663" cy="697735"/>
          </a:xfrm>
          <a:custGeom>
            <a:avLst/>
            <a:gdLst/>
            <a:ahLst/>
            <a:cxnLst/>
            <a:rect l="l" t="t" r="r" b="b"/>
            <a:pathLst>
              <a:path w="2065663" h="697735">
                <a:moveTo>
                  <a:pt x="73444" y="0"/>
                </a:moveTo>
                <a:lnTo>
                  <a:pt x="1992219" y="0"/>
                </a:lnTo>
                <a:cubicBezTo>
                  <a:pt x="2032781" y="0"/>
                  <a:pt x="2065663" y="32882"/>
                  <a:pt x="2065663" y="73444"/>
                </a:cubicBezTo>
                <a:lnTo>
                  <a:pt x="2065663" y="624291"/>
                </a:lnTo>
                <a:cubicBezTo>
                  <a:pt x="2065663" y="664853"/>
                  <a:pt x="2032781" y="697735"/>
                  <a:pt x="1992219" y="697735"/>
                </a:cubicBezTo>
                <a:lnTo>
                  <a:pt x="73444" y="697735"/>
                </a:lnTo>
                <a:cubicBezTo>
                  <a:pt x="32882" y="697735"/>
                  <a:pt x="0" y="664853"/>
                  <a:pt x="0" y="624291"/>
                </a:cubicBezTo>
                <a:lnTo>
                  <a:pt x="0" y="73444"/>
                </a:lnTo>
                <a:cubicBezTo>
                  <a:pt x="0" y="32909"/>
                  <a:pt x="32909" y="0"/>
                  <a:pt x="7344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1496458" y="5104482"/>
            <a:ext cx="123940" cy="165253"/>
          </a:xfrm>
          <a:custGeom>
            <a:avLst/>
            <a:gdLst/>
            <a:ahLst/>
            <a:cxnLst/>
            <a:rect l="l" t="t" r="r" b="b"/>
            <a:pathLst>
              <a:path w="123940" h="165253">
                <a:moveTo>
                  <a:pt x="41313" y="30985"/>
                </a:moveTo>
                <a:lnTo>
                  <a:pt x="41313" y="51642"/>
                </a:lnTo>
                <a:lnTo>
                  <a:pt x="82627" y="51642"/>
                </a:lnTo>
                <a:lnTo>
                  <a:pt x="82627" y="30985"/>
                </a:lnTo>
                <a:cubicBezTo>
                  <a:pt x="82627" y="19592"/>
                  <a:pt x="73363" y="10328"/>
                  <a:pt x="61970" y="10328"/>
                </a:cubicBezTo>
                <a:cubicBezTo>
                  <a:pt x="50576" y="10328"/>
                  <a:pt x="41313" y="19592"/>
                  <a:pt x="41313" y="30985"/>
                </a:cubicBezTo>
                <a:close/>
                <a:moveTo>
                  <a:pt x="20657" y="51642"/>
                </a:moveTo>
                <a:lnTo>
                  <a:pt x="20657" y="30985"/>
                </a:lnTo>
                <a:cubicBezTo>
                  <a:pt x="20657" y="8166"/>
                  <a:pt x="39151" y="-10328"/>
                  <a:pt x="61970" y="-10328"/>
                </a:cubicBezTo>
                <a:cubicBezTo>
                  <a:pt x="84789" y="-10328"/>
                  <a:pt x="103283" y="8166"/>
                  <a:pt x="103283" y="30985"/>
                </a:cubicBezTo>
                <a:lnTo>
                  <a:pt x="103283" y="51642"/>
                </a:lnTo>
                <a:cubicBezTo>
                  <a:pt x="114677" y="51642"/>
                  <a:pt x="123940" y="60905"/>
                  <a:pt x="123940" y="72298"/>
                </a:cubicBezTo>
                <a:lnTo>
                  <a:pt x="123940" y="144596"/>
                </a:lnTo>
                <a:cubicBezTo>
                  <a:pt x="123940" y="155990"/>
                  <a:pt x="114677" y="165253"/>
                  <a:pt x="103283" y="165253"/>
                </a:cubicBezTo>
                <a:lnTo>
                  <a:pt x="20657" y="165253"/>
                </a:lnTo>
                <a:cubicBezTo>
                  <a:pt x="9263" y="165253"/>
                  <a:pt x="0" y="155990"/>
                  <a:pt x="0" y="144596"/>
                </a:cubicBezTo>
                <a:lnTo>
                  <a:pt x="0" y="72298"/>
                </a:lnTo>
                <a:cubicBezTo>
                  <a:pt x="0" y="60905"/>
                  <a:pt x="9263" y="51642"/>
                  <a:pt x="20657" y="51642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0" name="Text 28"/>
          <p:cNvSpPr/>
          <p:nvPr/>
        </p:nvSpPr>
        <p:spPr>
          <a:xfrm>
            <a:off x="564614" y="5306458"/>
            <a:ext cx="1983036" cy="1836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2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Job Security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69205" y="5490072"/>
            <a:ext cx="1973855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99.5% retention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2662410" y="5012675"/>
            <a:ext cx="2065663" cy="697735"/>
          </a:xfrm>
          <a:custGeom>
            <a:avLst/>
            <a:gdLst/>
            <a:ahLst/>
            <a:cxnLst/>
            <a:rect l="l" t="t" r="r" b="b"/>
            <a:pathLst>
              <a:path w="2065663" h="697735">
                <a:moveTo>
                  <a:pt x="73444" y="0"/>
                </a:moveTo>
                <a:lnTo>
                  <a:pt x="1992219" y="0"/>
                </a:lnTo>
                <a:cubicBezTo>
                  <a:pt x="2032781" y="0"/>
                  <a:pt x="2065663" y="32882"/>
                  <a:pt x="2065663" y="73444"/>
                </a:cubicBezTo>
                <a:lnTo>
                  <a:pt x="2065663" y="624291"/>
                </a:lnTo>
                <a:cubicBezTo>
                  <a:pt x="2065663" y="664853"/>
                  <a:pt x="2032781" y="697735"/>
                  <a:pt x="1992219" y="697735"/>
                </a:cubicBezTo>
                <a:lnTo>
                  <a:pt x="73444" y="697735"/>
                </a:lnTo>
                <a:cubicBezTo>
                  <a:pt x="32882" y="697735"/>
                  <a:pt x="0" y="664853"/>
                  <a:pt x="0" y="624291"/>
                </a:cubicBezTo>
                <a:lnTo>
                  <a:pt x="0" y="73444"/>
                </a:lnTo>
                <a:cubicBezTo>
                  <a:pt x="0" y="32909"/>
                  <a:pt x="32909" y="0"/>
                  <a:pt x="7344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3604581" y="5104482"/>
            <a:ext cx="185910" cy="165253"/>
          </a:xfrm>
          <a:custGeom>
            <a:avLst/>
            <a:gdLst/>
            <a:ahLst/>
            <a:cxnLst/>
            <a:rect l="l" t="t" r="r" b="b"/>
            <a:pathLst>
              <a:path w="185910" h="165253">
                <a:moveTo>
                  <a:pt x="80044" y="28403"/>
                </a:moveTo>
                <a:lnTo>
                  <a:pt x="105865" y="28403"/>
                </a:lnTo>
                <a:lnTo>
                  <a:pt x="105865" y="43895"/>
                </a:lnTo>
                <a:lnTo>
                  <a:pt x="80044" y="43895"/>
                </a:lnTo>
                <a:lnTo>
                  <a:pt x="80044" y="28403"/>
                </a:lnTo>
                <a:close/>
                <a:moveTo>
                  <a:pt x="77462" y="10328"/>
                </a:moveTo>
                <a:cubicBezTo>
                  <a:pt x="68909" y="10328"/>
                  <a:pt x="61970" y="17268"/>
                  <a:pt x="61970" y="25821"/>
                </a:cubicBezTo>
                <a:lnTo>
                  <a:pt x="61970" y="46477"/>
                </a:lnTo>
                <a:cubicBezTo>
                  <a:pt x="61970" y="55031"/>
                  <a:pt x="68909" y="61970"/>
                  <a:pt x="77462" y="61970"/>
                </a:cubicBezTo>
                <a:lnTo>
                  <a:pt x="82627" y="61970"/>
                </a:lnTo>
                <a:lnTo>
                  <a:pt x="82627" y="72298"/>
                </a:lnTo>
                <a:lnTo>
                  <a:pt x="10328" y="72298"/>
                </a:lnTo>
                <a:cubicBezTo>
                  <a:pt x="4615" y="72298"/>
                  <a:pt x="0" y="76914"/>
                  <a:pt x="0" y="82627"/>
                </a:cubicBezTo>
                <a:cubicBezTo>
                  <a:pt x="0" y="88339"/>
                  <a:pt x="4615" y="92955"/>
                  <a:pt x="10328" y="92955"/>
                </a:cubicBezTo>
                <a:lnTo>
                  <a:pt x="41313" y="92955"/>
                </a:lnTo>
                <a:lnTo>
                  <a:pt x="41313" y="103283"/>
                </a:lnTo>
                <a:lnTo>
                  <a:pt x="36149" y="103283"/>
                </a:lnTo>
                <a:cubicBezTo>
                  <a:pt x="27596" y="103283"/>
                  <a:pt x="20657" y="110222"/>
                  <a:pt x="20657" y="118776"/>
                </a:cubicBezTo>
                <a:lnTo>
                  <a:pt x="20657" y="139432"/>
                </a:lnTo>
                <a:cubicBezTo>
                  <a:pt x="20657" y="147985"/>
                  <a:pt x="27596" y="154925"/>
                  <a:pt x="36149" y="154925"/>
                </a:cubicBezTo>
                <a:lnTo>
                  <a:pt x="67134" y="154925"/>
                </a:lnTo>
                <a:cubicBezTo>
                  <a:pt x="75687" y="154925"/>
                  <a:pt x="82627" y="147985"/>
                  <a:pt x="82627" y="139432"/>
                </a:cubicBezTo>
                <a:lnTo>
                  <a:pt x="82627" y="118776"/>
                </a:lnTo>
                <a:cubicBezTo>
                  <a:pt x="82627" y="110222"/>
                  <a:pt x="75687" y="103283"/>
                  <a:pt x="67134" y="103283"/>
                </a:cubicBezTo>
                <a:lnTo>
                  <a:pt x="61970" y="103283"/>
                </a:lnTo>
                <a:lnTo>
                  <a:pt x="61970" y="92955"/>
                </a:lnTo>
                <a:lnTo>
                  <a:pt x="123940" y="92955"/>
                </a:lnTo>
                <a:lnTo>
                  <a:pt x="123940" y="103283"/>
                </a:lnTo>
                <a:lnTo>
                  <a:pt x="118776" y="103283"/>
                </a:lnTo>
                <a:cubicBezTo>
                  <a:pt x="110222" y="103283"/>
                  <a:pt x="103283" y="110222"/>
                  <a:pt x="103283" y="118776"/>
                </a:cubicBezTo>
                <a:lnTo>
                  <a:pt x="103283" y="139432"/>
                </a:lnTo>
                <a:cubicBezTo>
                  <a:pt x="103283" y="147985"/>
                  <a:pt x="110222" y="154925"/>
                  <a:pt x="118776" y="154925"/>
                </a:cubicBezTo>
                <a:lnTo>
                  <a:pt x="149761" y="154925"/>
                </a:lnTo>
                <a:cubicBezTo>
                  <a:pt x="158314" y="154925"/>
                  <a:pt x="165253" y="147985"/>
                  <a:pt x="165253" y="139432"/>
                </a:cubicBezTo>
                <a:lnTo>
                  <a:pt x="165253" y="118776"/>
                </a:lnTo>
                <a:cubicBezTo>
                  <a:pt x="165253" y="110222"/>
                  <a:pt x="158314" y="103283"/>
                  <a:pt x="149761" y="103283"/>
                </a:cubicBezTo>
                <a:lnTo>
                  <a:pt x="144596" y="103283"/>
                </a:lnTo>
                <a:lnTo>
                  <a:pt x="144596" y="92955"/>
                </a:lnTo>
                <a:lnTo>
                  <a:pt x="175581" y="92955"/>
                </a:lnTo>
                <a:cubicBezTo>
                  <a:pt x="181294" y="92955"/>
                  <a:pt x="185910" y="88339"/>
                  <a:pt x="185910" y="82627"/>
                </a:cubicBezTo>
                <a:cubicBezTo>
                  <a:pt x="185910" y="76914"/>
                  <a:pt x="181294" y="72298"/>
                  <a:pt x="175581" y="72298"/>
                </a:cubicBezTo>
                <a:lnTo>
                  <a:pt x="103283" y="72298"/>
                </a:lnTo>
                <a:lnTo>
                  <a:pt x="103283" y="61970"/>
                </a:lnTo>
                <a:lnTo>
                  <a:pt x="108447" y="61970"/>
                </a:lnTo>
                <a:cubicBezTo>
                  <a:pt x="117000" y="61970"/>
                  <a:pt x="123940" y="55031"/>
                  <a:pt x="123940" y="46477"/>
                </a:cubicBezTo>
                <a:lnTo>
                  <a:pt x="123940" y="25821"/>
                </a:lnTo>
                <a:cubicBezTo>
                  <a:pt x="123940" y="17268"/>
                  <a:pt x="117000" y="10328"/>
                  <a:pt x="108447" y="10328"/>
                </a:cubicBezTo>
                <a:lnTo>
                  <a:pt x="77462" y="10328"/>
                </a:lnTo>
                <a:close/>
                <a:moveTo>
                  <a:pt x="144596" y="121358"/>
                </a:moveTo>
                <a:lnTo>
                  <a:pt x="147178" y="121358"/>
                </a:lnTo>
                <a:lnTo>
                  <a:pt x="147178" y="136850"/>
                </a:lnTo>
                <a:lnTo>
                  <a:pt x="121358" y="136850"/>
                </a:lnTo>
                <a:lnTo>
                  <a:pt x="121358" y="121358"/>
                </a:lnTo>
                <a:lnTo>
                  <a:pt x="144596" y="121358"/>
                </a:lnTo>
                <a:close/>
                <a:moveTo>
                  <a:pt x="61970" y="121358"/>
                </a:moveTo>
                <a:lnTo>
                  <a:pt x="64552" y="121358"/>
                </a:lnTo>
                <a:lnTo>
                  <a:pt x="64552" y="136850"/>
                </a:lnTo>
                <a:lnTo>
                  <a:pt x="38731" y="136850"/>
                </a:lnTo>
                <a:lnTo>
                  <a:pt x="38731" y="121358"/>
                </a:lnTo>
                <a:lnTo>
                  <a:pt x="61970" y="121358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4" name="Text 32"/>
          <p:cNvSpPr/>
          <p:nvPr/>
        </p:nvSpPr>
        <p:spPr>
          <a:xfrm>
            <a:off x="2703723" y="5306458"/>
            <a:ext cx="1983036" cy="1836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2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 Network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2708313" y="5490072"/>
            <a:ext cx="1973855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Growing access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523301" y="5783855"/>
            <a:ext cx="2065663" cy="697735"/>
          </a:xfrm>
          <a:custGeom>
            <a:avLst/>
            <a:gdLst/>
            <a:ahLst/>
            <a:cxnLst/>
            <a:rect l="l" t="t" r="r" b="b"/>
            <a:pathLst>
              <a:path w="2065663" h="697735">
                <a:moveTo>
                  <a:pt x="73444" y="0"/>
                </a:moveTo>
                <a:lnTo>
                  <a:pt x="1992219" y="0"/>
                </a:lnTo>
                <a:cubicBezTo>
                  <a:pt x="2032781" y="0"/>
                  <a:pt x="2065663" y="32882"/>
                  <a:pt x="2065663" y="73444"/>
                </a:cubicBezTo>
                <a:lnTo>
                  <a:pt x="2065663" y="624291"/>
                </a:lnTo>
                <a:cubicBezTo>
                  <a:pt x="2065663" y="664853"/>
                  <a:pt x="2032781" y="697735"/>
                  <a:pt x="1992219" y="697735"/>
                </a:cubicBezTo>
                <a:lnTo>
                  <a:pt x="73444" y="697735"/>
                </a:lnTo>
                <a:cubicBezTo>
                  <a:pt x="32882" y="697735"/>
                  <a:pt x="0" y="664853"/>
                  <a:pt x="0" y="624291"/>
                </a:cubicBezTo>
                <a:lnTo>
                  <a:pt x="0" y="73444"/>
                </a:lnTo>
                <a:cubicBezTo>
                  <a:pt x="0" y="32909"/>
                  <a:pt x="32909" y="0"/>
                  <a:pt x="7344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1475801" y="5875663"/>
            <a:ext cx="165253" cy="165253"/>
          </a:xfrm>
          <a:custGeom>
            <a:avLst/>
            <a:gdLst/>
            <a:ahLst/>
            <a:cxnLst/>
            <a:rect l="l" t="t" r="r" b="b"/>
            <a:pathLst>
              <a:path w="165253" h="165253">
                <a:moveTo>
                  <a:pt x="82627" y="0"/>
                </a:moveTo>
                <a:cubicBezTo>
                  <a:pt x="128229" y="0"/>
                  <a:pt x="165253" y="37024"/>
                  <a:pt x="165253" y="82627"/>
                </a:cubicBezTo>
                <a:cubicBezTo>
                  <a:pt x="165253" y="128229"/>
                  <a:pt x="128229" y="165253"/>
                  <a:pt x="82627" y="165253"/>
                </a:cubicBezTo>
                <a:cubicBezTo>
                  <a:pt x="37024" y="165253"/>
                  <a:pt x="0" y="128229"/>
                  <a:pt x="0" y="82627"/>
                </a:cubicBezTo>
                <a:cubicBezTo>
                  <a:pt x="0" y="37024"/>
                  <a:pt x="37024" y="0"/>
                  <a:pt x="82627" y="0"/>
                </a:cubicBezTo>
                <a:close/>
                <a:moveTo>
                  <a:pt x="74880" y="38731"/>
                </a:moveTo>
                <a:lnTo>
                  <a:pt x="74880" y="82627"/>
                </a:lnTo>
                <a:cubicBezTo>
                  <a:pt x="74880" y="85209"/>
                  <a:pt x="76171" y="87629"/>
                  <a:pt x="78334" y="89082"/>
                </a:cubicBezTo>
                <a:lnTo>
                  <a:pt x="109319" y="109738"/>
                </a:lnTo>
                <a:cubicBezTo>
                  <a:pt x="112869" y="112127"/>
                  <a:pt x="117678" y="111158"/>
                  <a:pt x="120067" y="107576"/>
                </a:cubicBezTo>
                <a:cubicBezTo>
                  <a:pt x="122455" y="103993"/>
                  <a:pt x="121487" y="99216"/>
                  <a:pt x="117904" y="96828"/>
                </a:cubicBezTo>
                <a:lnTo>
                  <a:pt x="90373" y="78495"/>
                </a:lnTo>
                <a:lnTo>
                  <a:pt x="90373" y="38731"/>
                </a:lnTo>
                <a:cubicBezTo>
                  <a:pt x="90373" y="34438"/>
                  <a:pt x="86919" y="30985"/>
                  <a:pt x="82627" y="30985"/>
                </a:cubicBezTo>
                <a:cubicBezTo>
                  <a:pt x="78334" y="30985"/>
                  <a:pt x="74880" y="34438"/>
                  <a:pt x="74880" y="38731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8" name="Text 36"/>
          <p:cNvSpPr/>
          <p:nvPr/>
        </p:nvSpPr>
        <p:spPr>
          <a:xfrm>
            <a:off x="564614" y="6077639"/>
            <a:ext cx="1983036" cy="1836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2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Work-Life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569205" y="6261253"/>
            <a:ext cx="1973855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40-45 hrs/week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2662410" y="5783855"/>
            <a:ext cx="2065663" cy="697735"/>
          </a:xfrm>
          <a:custGeom>
            <a:avLst/>
            <a:gdLst/>
            <a:ahLst/>
            <a:cxnLst/>
            <a:rect l="l" t="t" r="r" b="b"/>
            <a:pathLst>
              <a:path w="2065663" h="697735">
                <a:moveTo>
                  <a:pt x="73444" y="0"/>
                </a:moveTo>
                <a:lnTo>
                  <a:pt x="1992219" y="0"/>
                </a:lnTo>
                <a:cubicBezTo>
                  <a:pt x="2032781" y="0"/>
                  <a:pt x="2065663" y="32882"/>
                  <a:pt x="2065663" y="73444"/>
                </a:cubicBezTo>
                <a:lnTo>
                  <a:pt x="2065663" y="624291"/>
                </a:lnTo>
                <a:cubicBezTo>
                  <a:pt x="2065663" y="664853"/>
                  <a:pt x="2032781" y="697735"/>
                  <a:pt x="1992219" y="697735"/>
                </a:cubicBezTo>
                <a:lnTo>
                  <a:pt x="73444" y="697735"/>
                </a:lnTo>
                <a:cubicBezTo>
                  <a:pt x="32882" y="697735"/>
                  <a:pt x="0" y="664853"/>
                  <a:pt x="0" y="624291"/>
                </a:cubicBezTo>
                <a:lnTo>
                  <a:pt x="0" y="73444"/>
                </a:lnTo>
                <a:cubicBezTo>
                  <a:pt x="0" y="32909"/>
                  <a:pt x="32909" y="0"/>
                  <a:pt x="7344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3604581" y="5875663"/>
            <a:ext cx="185910" cy="165253"/>
          </a:xfrm>
          <a:custGeom>
            <a:avLst/>
            <a:gdLst/>
            <a:ahLst/>
            <a:cxnLst/>
            <a:rect l="l" t="t" r="r" b="b"/>
            <a:pathLst>
              <a:path w="185910" h="165253">
                <a:moveTo>
                  <a:pt x="15492" y="63196"/>
                </a:moveTo>
                <a:lnTo>
                  <a:pt x="83014" y="90986"/>
                </a:lnTo>
                <a:cubicBezTo>
                  <a:pt x="86177" y="92277"/>
                  <a:pt x="89534" y="92955"/>
                  <a:pt x="92955" y="92955"/>
                </a:cubicBezTo>
                <a:cubicBezTo>
                  <a:pt x="96376" y="92955"/>
                  <a:pt x="99733" y="92277"/>
                  <a:pt x="102896" y="90986"/>
                </a:cubicBezTo>
                <a:lnTo>
                  <a:pt x="181133" y="58775"/>
                </a:lnTo>
                <a:cubicBezTo>
                  <a:pt x="184038" y="57580"/>
                  <a:pt x="185910" y="54772"/>
                  <a:pt x="185910" y="51642"/>
                </a:cubicBezTo>
                <a:cubicBezTo>
                  <a:pt x="185910" y="48511"/>
                  <a:pt x="184038" y="45703"/>
                  <a:pt x="181133" y="44509"/>
                </a:cubicBezTo>
                <a:lnTo>
                  <a:pt x="102896" y="12297"/>
                </a:lnTo>
                <a:cubicBezTo>
                  <a:pt x="99733" y="11006"/>
                  <a:pt x="96376" y="10328"/>
                  <a:pt x="92955" y="10328"/>
                </a:cubicBezTo>
                <a:cubicBezTo>
                  <a:pt x="89534" y="10328"/>
                  <a:pt x="86177" y="11006"/>
                  <a:pt x="83014" y="12297"/>
                </a:cubicBezTo>
                <a:lnTo>
                  <a:pt x="4777" y="44509"/>
                </a:lnTo>
                <a:cubicBezTo>
                  <a:pt x="1872" y="45703"/>
                  <a:pt x="0" y="48511"/>
                  <a:pt x="0" y="51642"/>
                </a:cubicBezTo>
                <a:lnTo>
                  <a:pt x="0" y="147178"/>
                </a:lnTo>
                <a:cubicBezTo>
                  <a:pt x="0" y="151471"/>
                  <a:pt x="3454" y="154925"/>
                  <a:pt x="7746" y="154925"/>
                </a:cubicBezTo>
                <a:cubicBezTo>
                  <a:pt x="12039" y="154925"/>
                  <a:pt x="15492" y="151471"/>
                  <a:pt x="15492" y="147178"/>
                </a:cubicBezTo>
                <a:lnTo>
                  <a:pt x="15492" y="63196"/>
                </a:lnTo>
                <a:close/>
                <a:moveTo>
                  <a:pt x="30985" y="86338"/>
                </a:moveTo>
                <a:lnTo>
                  <a:pt x="30985" y="123940"/>
                </a:lnTo>
                <a:cubicBezTo>
                  <a:pt x="30985" y="141046"/>
                  <a:pt x="58742" y="154925"/>
                  <a:pt x="92955" y="154925"/>
                </a:cubicBezTo>
                <a:cubicBezTo>
                  <a:pt x="127167" y="154925"/>
                  <a:pt x="154925" y="141046"/>
                  <a:pt x="154925" y="123940"/>
                </a:cubicBezTo>
                <a:lnTo>
                  <a:pt x="154925" y="86306"/>
                </a:lnTo>
                <a:lnTo>
                  <a:pt x="108802" y="105317"/>
                </a:lnTo>
                <a:cubicBezTo>
                  <a:pt x="103767" y="107382"/>
                  <a:pt x="98409" y="108447"/>
                  <a:pt x="92955" y="108447"/>
                </a:cubicBezTo>
                <a:cubicBezTo>
                  <a:pt x="87500" y="108447"/>
                  <a:pt x="82142" y="107382"/>
                  <a:pt x="77107" y="105317"/>
                </a:cubicBezTo>
                <a:lnTo>
                  <a:pt x="30985" y="86306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2" name="Text 40"/>
          <p:cNvSpPr/>
          <p:nvPr/>
        </p:nvSpPr>
        <p:spPr>
          <a:xfrm>
            <a:off x="2703723" y="6077639"/>
            <a:ext cx="1983036" cy="1836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2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Support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2708313" y="6261253"/>
            <a:ext cx="1973855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Izin belajar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4998904" y="1032831"/>
            <a:ext cx="6821277" cy="4627084"/>
          </a:xfrm>
          <a:custGeom>
            <a:avLst/>
            <a:gdLst/>
            <a:ahLst/>
            <a:cxnLst/>
            <a:rect l="l" t="t" r="r" b="b"/>
            <a:pathLst>
              <a:path w="6821277" h="4627084">
                <a:moveTo>
                  <a:pt x="73432" y="0"/>
                </a:moveTo>
                <a:lnTo>
                  <a:pt x="6747845" y="0"/>
                </a:lnTo>
                <a:cubicBezTo>
                  <a:pt x="6788401" y="0"/>
                  <a:pt x="6821277" y="32877"/>
                  <a:pt x="6821277" y="73432"/>
                </a:cubicBezTo>
                <a:lnTo>
                  <a:pt x="6821277" y="4553653"/>
                </a:lnTo>
                <a:cubicBezTo>
                  <a:pt x="6821277" y="4594208"/>
                  <a:pt x="6788401" y="4627084"/>
                  <a:pt x="6747845" y="4627084"/>
                </a:cubicBezTo>
                <a:lnTo>
                  <a:pt x="73432" y="4627084"/>
                </a:lnTo>
                <a:cubicBezTo>
                  <a:pt x="32877" y="4627084"/>
                  <a:pt x="0" y="4594208"/>
                  <a:pt x="0" y="4553653"/>
                </a:cubicBezTo>
                <a:lnTo>
                  <a:pt x="0" y="73432"/>
                </a:lnTo>
                <a:cubicBezTo>
                  <a:pt x="0" y="32904"/>
                  <a:pt x="32904" y="0"/>
                  <a:pt x="73432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150386" y="1184313"/>
            <a:ext cx="6600940" cy="257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1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Accumulated Value Projection</a:t>
            </a:r>
            <a:endParaRPr lang="en-US" sz="1600" dirty="0"/>
          </a:p>
        </p:txBody>
      </p:sp>
      <p:pic>
        <p:nvPicPr>
          <p:cNvPr id="46" name="Image 0" descr="https://kimi-img.moonshot.cn/pub/slides/26-03-01-19:55:57-d6i2ijcnvj4r3rh7es5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150386" y="1514819"/>
            <a:ext cx="6252072" cy="3993614"/>
          </a:xfrm>
          <a:prstGeom prst="roundRect">
            <a:avLst>
              <a:gd name="adj" fmla="val 0"/>
            </a:avLst>
          </a:prstGeom>
        </p:spPr>
      </p:pic>
      <p:sp>
        <p:nvSpPr>
          <p:cNvPr id="47" name="Shape 44"/>
          <p:cNvSpPr/>
          <p:nvPr/>
        </p:nvSpPr>
        <p:spPr>
          <a:xfrm>
            <a:off x="4998904" y="5779265"/>
            <a:ext cx="2194193" cy="853807"/>
          </a:xfrm>
          <a:custGeom>
            <a:avLst/>
            <a:gdLst/>
            <a:ahLst/>
            <a:cxnLst/>
            <a:rect l="l" t="t" r="r" b="b"/>
            <a:pathLst>
              <a:path w="2194193" h="853807">
                <a:moveTo>
                  <a:pt x="73444" y="0"/>
                </a:moveTo>
                <a:lnTo>
                  <a:pt x="2120748" y="0"/>
                </a:lnTo>
                <a:cubicBezTo>
                  <a:pt x="2161311" y="0"/>
                  <a:pt x="2194193" y="32882"/>
                  <a:pt x="2194193" y="73444"/>
                </a:cubicBezTo>
                <a:lnTo>
                  <a:pt x="2194193" y="780363"/>
                </a:lnTo>
                <a:cubicBezTo>
                  <a:pt x="2194193" y="820925"/>
                  <a:pt x="2161311" y="853807"/>
                  <a:pt x="2120748" y="853807"/>
                </a:cubicBezTo>
                <a:lnTo>
                  <a:pt x="73444" y="853807"/>
                </a:lnTo>
                <a:cubicBezTo>
                  <a:pt x="32882" y="853807"/>
                  <a:pt x="0" y="820925"/>
                  <a:pt x="0" y="780363"/>
                </a:cubicBezTo>
                <a:lnTo>
                  <a:pt x="0" y="73444"/>
                </a:lnTo>
                <a:cubicBezTo>
                  <a:pt x="0" y="32909"/>
                  <a:pt x="32909" y="0"/>
                  <a:pt x="73444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5086120" y="5894024"/>
            <a:ext cx="2019759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Year 1-5 Total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5058578" y="6077639"/>
            <a:ext cx="2074843" cy="293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35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1.10B</a:t>
            </a:r>
            <a:endParaRPr lang="en-US" sz="1600" dirty="0"/>
          </a:p>
        </p:txBody>
      </p:sp>
      <p:sp>
        <p:nvSpPr>
          <p:cNvPr id="50" name="Text 47"/>
          <p:cNvSpPr/>
          <p:nvPr/>
        </p:nvSpPr>
        <p:spPr>
          <a:xfrm>
            <a:off x="5086120" y="6371422"/>
            <a:ext cx="2019759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Juta</a:t>
            </a:r>
            <a:endParaRPr lang="en-US" sz="1600" dirty="0"/>
          </a:p>
        </p:txBody>
      </p:sp>
      <p:sp>
        <p:nvSpPr>
          <p:cNvPr id="51" name="Shape 48"/>
          <p:cNvSpPr/>
          <p:nvPr/>
        </p:nvSpPr>
        <p:spPr>
          <a:xfrm>
            <a:off x="7312446" y="5779265"/>
            <a:ext cx="2194193" cy="853807"/>
          </a:xfrm>
          <a:custGeom>
            <a:avLst/>
            <a:gdLst/>
            <a:ahLst/>
            <a:cxnLst/>
            <a:rect l="l" t="t" r="r" b="b"/>
            <a:pathLst>
              <a:path w="2194193" h="853807">
                <a:moveTo>
                  <a:pt x="73444" y="0"/>
                </a:moveTo>
                <a:lnTo>
                  <a:pt x="2120748" y="0"/>
                </a:lnTo>
                <a:cubicBezTo>
                  <a:pt x="2161311" y="0"/>
                  <a:pt x="2194193" y="32882"/>
                  <a:pt x="2194193" y="73444"/>
                </a:cubicBezTo>
                <a:lnTo>
                  <a:pt x="2194193" y="780363"/>
                </a:lnTo>
                <a:cubicBezTo>
                  <a:pt x="2194193" y="820925"/>
                  <a:pt x="2161311" y="853807"/>
                  <a:pt x="2120748" y="853807"/>
                </a:cubicBezTo>
                <a:lnTo>
                  <a:pt x="73444" y="853807"/>
                </a:lnTo>
                <a:cubicBezTo>
                  <a:pt x="32882" y="853807"/>
                  <a:pt x="0" y="820925"/>
                  <a:pt x="0" y="780363"/>
                </a:cubicBezTo>
                <a:lnTo>
                  <a:pt x="0" y="73444"/>
                </a:lnTo>
                <a:cubicBezTo>
                  <a:pt x="0" y="32909"/>
                  <a:pt x="32909" y="0"/>
                  <a:pt x="73444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7399663" y="5894024"/>
            <a:ext cx="2019759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Annual Growth</a:t>
            </a:r>
            <a:endParaRPr lang="en-US" sz="1600" dirty="0"/>
          </a:p>
        </p:txBody>
      </p:sp>
      <p:sp>
        <p:nvSpPr>
          <p:cNvPr id="53" name="Text 50"/>
          <p:cNvSpPr/>
          <p:nvPr/>
        </p:nvSpPr>
        <p:spPr>
          <a:xfrm>
            <a:off x="7372120" y="6077639"/>
            <a:ext cx="2074843" cy="293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35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5-8%</a:t>
            </a:r>
            <a:endParaRPr lang="en-US" sz="1600" dirty="0"/>
          </a:p>
        </p:txBody>
      </p:sp>
      <p:sp>
        <p:nvSpPr>
          <p:cNvPr id="54" name="Text 51"/>
          <p:cNvSpPr/>
          <p:nvPr/>
        </p:nvSpPr>
        <p:spPr>
          <a:xfrm>
            <a:off x="7399663" y="6371422"/>
            <a:ext cx="2019759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Kenaikan berkala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9625988" y="5779265"/>
            <a:ext cx="2194193" cy="853807"/>
          </a:xfrm>
          <a:custGeom>
            <a:avLst/>
            <a:gdLst/>
            <a:ahLst/>
            <a:cxnLst/>
            <a:rect l="l" t="t" r="r" b="b"/>
            <a:pathLst>
              <a:path w="2194193" h="853807">
                <a:moveTo>
                  <a:pt x="73444" y="0"/>
                </a:moveTo>
                <a:lnTo>
                  <a:pt x="2120748" y="0"/>
                </a:lnTo>
                <a:cubicBezTo>
                  <a:pt x="2161311" y="0"/>
                  <a:pt x="2194193" y="32882"/>
                  <a:pt x="2194193" y="73444"/>
                </a:cubicBezTo>
                <a:lnTo>
                  <a:pt x="2194193" y="780363"/>
                </a:lnTo>
                <a:cubicBezTo>
                  <a:pt x="2194193" y="820925"/>
                  <a:pt x="2161311" y="853807"/>
                  <a:pt x="2120748" y="853807"/>
                </a:cubicBezTo>
                <a:lnTo>
                  <a:pt x="73444" y="853807"/>
                </a:lnTo>
                <a:cubicBezTo>
                  <a:pt x="32882" y="853807"/>
                  <a:pt x="0" y="820925"/>
                  <a:pt x="0" y="780363"/>
                </a:cubicBezTo>
                <a:lnTo>
                  <a:pt x="0" y="73444"/>
                </a:lnTo>
                <a:cubicBezTo>
                  <a:pt x="0" y="32909"/>
                  <a:pt x="32909" y="0"/>
                  <a:pt x="73444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9713205" y="5894024"/>
            <a:ext cx="2019759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Pension Value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9685663" y="6077639"/>
            <a:ext cx="2074843" cy="293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35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210M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9713205" y="6371422"/>
            <a:ext cx="2019759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PV 25 tahun</a:t>
            </a:r>
            <a:endParaRPr lang="en-US" sz="1600" dirty="0"/>
          </a:p>
        </p:txBody>
      </p:sp>
      <p:sp>
        <p:nvSpPr>
          <p:cNvPr id="59" name="Shape 56"/>
          <p:cNvSpPr/>
          <p:nvPr/>
        </p:nvSpPr>
        <p:spPr>
          <a:xfrm>
            <a:off x="381000" y="6724880"/>
            <a:ext cx="110169" cy="110169"/>
          </a:xfrm>
          <a:custGeom>
            <a:avLst/>
            <a:gdLst/>
            <a:ahLst/>
            <a:cxnLst/>
            <a:rect l="l" t="t" r="r" b="b"/>
            <a:pathLst>
              <a:path w="110169" h="110169">
                <a:moveTo>
                  <a:pt x="55084" y="110169"/>
                </a:moveTo>
                <a:cubicBezTo>
                  <a:pt x="85486" y="110169"/>
                  <a:pt x="110169" y="85486"/>
                  <a:pt x="110169" y="55084"/>
                </a:cubicBezTo>
                <a:cubicBezTo>
                  <a:pt x="110169" y="24682"/>
                  <a:pt x="85486" y="0"/>
                  <a:pt x="55084" y="0"/>
                </a:cubicBezTo>
                <a:cubicBezTo>
                  <a:pt x="24682" y="0"/>
                  <a:pt x="0" y="24682"/>
                  <a:pt x="0" y="55084"/>
                </a:cubicBezTo>
                <a:cubicBezTo>
                  <a:pt x="0" y="85486"/>
                  <a:pt x="24682" y="110169"/>
                  <a:pt x="55084" y="110169"/>
                </a:cubicBezTo>
                <a:close/>
                <a:moveTo>
                  <a:pt x="48199" y="34428"/>
                </a:moveTo>
                <a:cubicBezTo>
                  <a:pt x="48199" y="30627"/>
                  <a:pt x="51284" y="27542"/>
                  <a:pt x="55084" y="27542"/>
                </a:cubicBezTo>
                <a:cubicBezTo>
                  <a:pt x="58885" y="27542"/>
                  <a:pt x="61970" y="30627"/>
                  <a:pt x="61970" y="34428"/>
                </a:cubicBezTo>
                <a:cubicBezTo>
                  <a:pt x="61970" y="38228"/>
                  <a:pt x="58885" y="41313"/>
                  <a:pt x="55084" y="41313"/>
                </a:cubicBezTo>
                <a:cubicBezTo>
                  <a:pt x="51284" y="41313"/>
                  <a:pt x="48199" y="38228"/>
                  <a:pt x="48199" y="34428"/>
                </a:cubicBezTo>
                <a:close/>
                <a:moveTo>
                  <a:pt x="46477" y="48199"/>
                </a:moveTo>
                <a:lnTo>
                  <a:pt x="56806" y="48199"/>
                </a:lnTo>
                <a:cubicBezTo>
                  <a:pt x="59668" y="48199"/>
                  <a:pt x="61970" y="50501"/>
                  <a:pt x="61970" y="53363"/>
                </a:cubicBezTo>
                <a:lnTo>
                  <a:pt x="61970" y="72298"/>
                </a:lnTo>
                <a:lnTo>
                  <a:pt x="63691" y="72298"/>
                </a:lnTo>
                <a:cubicBezTo>
                  <a:pt x="66553" y="72298"/>
                  <a:pt x="68855" y="74601"/>
                  <a:pt x="68855" y="77462"/>
                </a:cubicBezTo>
                <a:cubicBezTo>
                  <a:pt x="68855" y="80324"/>
                  <a:pt x="66553" y="82627"/>
                  <a:pt x="63691" y="82627"/>
                </a:cubicBezTo>
                <a:lnTo>
                  <a:pt x="46477" y="82627"/>
                </a:lnTo>
                <a:cubicBezTo>
                  <a:pt x="43616" y="82627"/>
                  <a:pt x="41313" y="80324"/>
                  <a:pt x="41313" y="77462"/>
                </a:cubicBezTo>
                <a:cubicBezTo>
                  <a:pt x="41313" y="74601"/>
                  <a:pt x="43616" y="72298"/>
                  <a:pt x="46477" y="72298"/>
                </a:cubicBezTo>
                <a:lnTo>
                  <a:pt x="51642" y="72298"/>
                </a:lnTo>
                <a:lnTo>
                  <a:pt x="51642" y="58527"/>
                </a:lnTo>
                <a:lnTo>
                  <a:pt x="46477" y="58527"/>
                </a:lnTo>
                <a:cubicBezTo>
                  <a:pt x="43616" y="58527"/>
                  <a:pt x="41313" y="56225"/>
                  <a:pt x="41313" y="53363"/>
                </a:cubicBezTo>
                <a:cubicBezTo>
                  <a:pt x="41313" y="50501"/>
                  <a:pt x="43616" y="48199"/>
                  <a:pt x="46477" y="48199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0" name="Text 57"/>
          <p:cNvSpPr/>
          <p:nvPr/>
        </p:nvSpPr>
        <p:spPr>
          <a:xfrm>
            <a:off x="558033" y="6711108"/>
            <a:ext cx="11321822" cy="146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67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Asumsi: Kenaikan gaji 5% per tahun, pensiun dihitung dengan discount rate 6%, BPJS value = 8% dari gaji pokok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88677" y="495300"/>
            <a:ext cx="247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381000"/>
            <a:ext cx="5057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45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PATH 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76300" y="533400"/>
            <a:ext cx="5143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Management Consulting Internasional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9525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McKinsey, Deloitte, PwC, KPMG — Public Sector Practice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338263"/>
            <a:ext cx="7562850" cy="3781425"/>
          </a:xfrm>
          <a:custGeom>
            <a:avLst/>
            <a:gdLst/>
            <a:ahLst/>
            <a:cxnLst/>
            <a:rect l="l" t="t" r="r" b="b"/>
            <a:pathLst>
              <a:path w="7562850" h="3781425">
                <a:moveTo>
                  <a:pt x="76196" y="0"/>
                </a:moveTo>
                <a:lnTo>
                  <a:pt x="7486654" y="0"/>
                </a:lnTo>
                <a:cubicBezTo>
                  <a:pt x="7528708" y="0"/>
                  <a:pt x="7562850" y="34142"/>
                  <a:pt x="7562850" y="76196"/>
                </a:cubicBezTo>
                <a:lnTo>
                  <a:pt x="7562850" y="3705229"/>
                </a:lnTo>
                <a:cubicBezTo>
                  <a:pt x="7562850" y="3747283"/>
                  <a:pt x="7528708" y="3781425"/>
                  <a:pt x="7486654" y="3781425"/>
                </a:cubicBezTo>
                <a:lnTo>
                  <a:pt x="76196" y="3781425"/>
                </a:lnTo>
                <a:cubicBezTo>
                  <a:pt x="34142" y="3781425"/>
                  <a:pt x="0" y="3747283"/>
                  <a:pt x="0" y="3705229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2925" y="1495425"/>
            <a:ext cx="7334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Trajectory &amp; Compensation</a:t>
            </a:r>
            <a:endParaRPr lang="en-US" sz="1600" dirty="0"/>
          </a:p>
        </p:txBody>
      </p:sp>
      <p:pic>
        <p:nvPicPr>
          <p:cNvPr id="9" name="Image 0" descr="https://kimi-img.moonshot.cn/pub/slides/26-03-01-19:55:58-d6i2ijn7ajp3tioo0ij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2925" y="1876425"/>
            <a:ext cx="7248525" cy="308610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85763" y="5281613"/>
            <a:ext cx="2438400" cy="923925"/>
          </a:xfrm>
          <a:custGeom>
            <a:avLst/>
            <a:gdLst/>
            <a:ahLst/>
            <a:cxnLst/>
            <a:rect l="l" t="t" r="r" b="b"/>
            <a:pathLst>
              <a:path w="2438400" h="923925">
                <a:moveTo>
                  <a:pt x="76196" y="0"/>
                </a:moveTo>
                <a:lnTo>
                  <a:pt x="2362204" y="0"/>
                </a:lnTo>
                <a:cubicBezTo>
                  <a:pt x="2404286" y="0"/>
                  <a:pt x="2438400" y="34114"/>
                  <a:pt x="2438400" y="76196"/>
                </a:cubicBezTo>
                <a:lnTo>
                  <a:pt x="2438400" y="847729"/>
                </a:lnTo>
                <a:cubicBezTo>
                  <a:pt x="2438400" y="889811"/>
                  <a:pt x="2404286" y="923925"/>
                  <a:pt x="2362204" y="923925"/>
                </a:cubicBezTo>
                <a:lnTo>
                  <a:pt x="76196" y="923925"/>
                </a:lnTo>
                <a:cubicBezTo>
                  <a:pt x="34114" y="923925"/>
                  <a:pt x="0" y="889811"/>
                  <a:pt x="0" y="847729"/>
                </a:cubicBezTo>
                <a:lnTo>
                  <a:pt x="0" y="76196"/>
                </a:lnTo>
                <a:cubicBezTo>
                  <a:pt x="0" y="34114"/>
                  <a:pt x="34114" y="0"/>
                  <a:pt x="76196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3875" y="54197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42952" y="0"/>
                </a:moveTo>
                <a:lnTo>
                  <a:pt x="109627" y="0"/>
                </a:lnTo>
                <a:cubicBezTo>
                  <a:pt x="117515" y="0"/>
                  <a:pt x="123944" y="6489"/>
                  <a:pt x="123646" y="14347"/>
                </a:cubicBezTo>
                <a:cubicBezTo>
                  <a:pt x="123587" y="15925"/>
                  <a:pt x="123527" y="17502"/>
                  <a:pt x="123438" y="19050"/>
                </a:cubicBezTo>
                <a:lnTo>
                  <a:pt x="138202" y="19050"/>
                </a:lnTo>
                <a:cubicBezTo>
                  <a:pt x="145971" y="19050"/>
                  <a:pt x="152817" y="25479"/>
                  <a:pt x="152221" y="33873"/>
                </a:cubicBezTo>
                <a:cubicBezTo>
                  <a:pt x="149989" y="64740"/>
                  <a:pt x="134213" y="81707"/>
                  <a:pt x="117098" y="90577"/>
                </a:cubicBezTo>
                <a:cubicBezTo>
                  <a:pt x="112395" y="93018"/>
                  <a:pt x="107603" y="94833"/>
                  <a:pt x="103049" y="96173"/>
                </a:cubicBezTo>
                <a:cubicBezTo>
                  <a:pt x="97036" y="104686"/>
                  <a:pt x="90785" y="109180"/>
                  <a:pt x="85814" y="111591"/>
                </a:cubicBezTo>
                <a:lnTo>
                  <a:pt x="85814" y="133350"/>
                </a:lnTo>
                <a:lnTo>
                  <a:pt x="104864" y="133350"/>
                </a:lnTo>
                <a:cubicBezTo>
                  <a:pt x="110133" y="133350"/>
                  <a:pt x="114389" y="137606"/>
                  <a:pt x="114389" y="142875"/>
                </a:cubicBezTo>
                <a:cubicBezTo>
                  <a:pt x="114389" y="148144"/>
                  <a:pt x="110133" y="152400"/>
                  <a:pt x="104864" y="152400"/>
                </a:cubicBezTo>
                <a:lnTo>
                  <a:pt x="47714" y="152400"/>
                </a:lnTo>
                <a:cubicBezTo>
                  <a:pt x="42446" y="152400"/>
                  <a:pt x="38189" y="148144"/>
                  <a:pt x="38189" y="142875"/>
                </a:cubicBezTo>
                <a:cubicBezTo>
                  <a:pt x="38189" y="137606"/>
                  <a:pt x="42446" y="133350"/>
                  <a:pt x="47714" y="133350"/>
                </a:cubicBezTo>
                <a:lnTo>
                  <a:pt x="66764" y="133350"/>
                </a:lnTo>
                <a:lnTo>
                  <a:pt x="66764" y="111591"/>
                </a:lnTo>
                <a:cubicBezTo>
                  <a:pt x="62002" y="109299"/>
                  <a:pt x="56078" y="105043"/>
                  <a:pt x="50304" y="97215"/>
                </a:cubicBezTo>
                <a:cubicBezTo>
                  <a:pt x="44827" y="95786"/>
                  <a:pt x="38874" y="93613"/>
                  <a:pt x="33070" y="90339"/>
                </a:cubicBezTo>
                <a:cubicBezTo>
                  <a:pt x="16966" y="81320"/>
                  <a:pt x="2441" y="64324"/>
                  <a:pt x="357" y="33814"/>
                </a:cubicBezTo>
                <a:cubicBezTo>
                  <a:pt x="-208" y="25450"/>
                  <a:pt x="6608" y="19020"/>
                  <a:pt x="14377" y="19020"/>
                </a:cubicBezTo>
                <a:lnTo>
                  <a:pt x="29141" y="19020"/>
                </a:lnTo>
                <a:cubicBezTo>
                  <a:pt x="29051" y="17472"/>
                  <a:pt x="28992" y="15925"/>
                  <a:pt x="28932" y="14317"/>
                </a:cubicBezTo>
                <a:cubicBezTo>
                  <a:pt x="28635" y="6429"/>
                  <a:pt x="35064" y="-30"/>
                  <a:pt x="42952" y="-30"/>
                </a:cubicBezTo>
                <a:close/>
                <a:moveTo>
                  <a:pt x="30212" y="33338"/>
                </a:moveTo>
                <a:lnTo>
                  <a:pt x="14615" y="33338"/>
                </a:lnTo>
                <a:cubicBezTo>
                  <a:pt x="16460" y="58549"/>
                  <a:pt x="28039" y="71170"/>
                  <a:pt x="39975" y="77867"/>
                </a:cubicBezTo>
                <a:cubicBezTo>
                  <a:pt x="35689" y="66764"/>
                  <a:pt x="32147" y="52268"/>
                  <a:pt x="30212" y="33338"/>
                </a:cubicBezTo>
                <a:close/>
                <a:moveTo>
                  <a:pt x="113109" y="76438"/>
                </a:moveTo>
                <a:cubicBezTo>
                  <a:pt x="125164" y="69354"/>
                  <a:pt x="136059" y="56763"/>
                  <a:pt x="137904" y="33338"/>
                </a:cubicBezTo>
                <a:lnTo>
                  <a:pt x="122337" y="33338"/>
                </a:lnTo>
                <a:cubicBezTo>
                  <a:pt x="120491" y="51465"/>
                  <a:pt x="117157" y="65544"/>
                  <a:pt x="113109" y="76438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2" name="Text 9"/>
          <p:cNvSpPr/>
          <p:nvPr/>
        </p:nvSpPr>
        <p:spPr>
          <a:xfrm>
            <a:off x="771525" y="5400675"/>
            <a:ext cx="619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Best Case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04825" y="5667375"/>
            <a:ext cx="2295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2.8B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04825" y="5934075"/>
            <a:ext cx="22574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Fast Partner track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2946871" y="5281613"/>
            <a:ext cx="2438400" cy="923925"/>
          </a:xfrm>
          <a:custGeom>
            <a:avLst/>
            <a:gdLst/>
            <a:ahLst/>
            <a:cxnLst/>
            <a:rect l="l" t="t" r="r" b="b"/>
            <a:pathLst>
              <a:path w="2438400" h="923925">
                <a:moveTo>
                  <a:pt x="76196" y="0"/>
                </a:moveTo>
                <a:lnTo>
                  <a:pt x="2362204" y="0"/>
                </a:lnTo>
                <a:cubicBezTo>
                  <a:pt x="2404286" y="0"/>
                  <a:pt x="2438400" y="34114"/>
                  <a:pt x="2438400" y="76196"/>
                </a:cubicBezTo>
                <a:lnTo>
                  <a:pt x="2438400" y="847729"/>
                </a:lnTo>
                <a:cubicBezTo>
                  <a:pt x="2438400" y="889811"/>
                  <a:pt x="2404286" y="923925"/>
                  <a:pt x="2362204" y="923925"/>
                </a:cubicBezTo>
                <a:lnTo>
                  <a:pt x="76196" y="923925"/>
                </a:lnTo>
                <a:cubicBezTo>
                  <a:pt x="34114" y="923925"/>
                  <a:pt x="0" y="889811"/>
                  <a:pt x="0" y="847729"/>
                </a:cubicBezTo>
                <a:lnTo>
                  <a:pt x="0" y="76196"/>
                </a:lnTo>
                <a:cubicBezTo>
                  <a:pt x="0" y="34114"/>
                  <a:pt x="34114" y="0"/>
                  <a:pt x="76196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3084984" y="54197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9050" y="19050"/>
                </a:moveTo>
                <a:cubicBezTo>
                  <a:pt x="19050" y="13781"/>
                  <a:pt x="14794" y="9525"/>
                  <a:pt x="9525" y="9525"/>
                </a:cubicBezTo>
                <a:cubicBezTo>
                  <a:pt x="4256" y="9525"/>
                  <a:pt x="0" y="13781"/>
                  <a:pt x="0" y="19050"/>
                </a:cubicBezTo>
                <a:lnTo>
                  <a:pt x="0" y="119062"/>
                </a:lnTo>
                <a:cubicBezTo>
                  <a:pt x="0" y="132219"/>
                  <a:pt x="10656" y="142875"/>
                  <a:pt x="23813" y="142875"/>
                </a:cubicBezTo>
                <a:lnTo>
                  <a:pt x="142875" y="142875"/>
                </a:lnTo>
                <a:cubicBezTo>
                  <a:pt x="148144" y="142875"/>
                  <a:pt x="152400" y="138619"/>
                  <a:pt x="152400" y="133350"/>
                </a:cubicBezTo>
                <a:cubicBezTo>
                  <a:pt x="152400" y="128081"/>
                  <a:pt x="148144" y="123825"/>
                  <a:pt x="142875" y="123825"/>
                </a:cubicBezTo>
                <a:lnTo>
                  <a:pt x="23813" y="123825"/>
                </a:lnTo>
                <a:cubicBezTo>
                  <a:pt x="21193" y="123825"/>
                  <a:pt x="19050" y="121682"/>
                  <a:pt x="19050" y="119062"/>
                </a:cubicBezTo>
                <a:lnTo>
                  <a:pt x="19050" y="19050"/>
                </a:lnTo>
                <a:close/>
                <a:moveTo>
                  <a:pt x="140077" y="44827"/>
                </a:moveTo>
                <a:cubicBezTo>
                  <a:pt x="143798" y="41106"/>
                  <a:pt x="143798" y="35064"/>
                  <a:pt x="140077" y="31343"/>
                </a:cubicBezTo>
                <a:cubicBezTo>
                  <a:pt x="136356" y="27622"/>
                  <a:pt x="130314" y="27622"/>
                  <a:pt x="126593" y="31343"/>
                </a:cubicBezTo>
                <a:lnTo>
                  <a:pt x="95250" y="62716"/>
                </a:lnTo>
                <a:lnTo>
                  <a:pt x="78165" y="45660"/>
                </a:lnTo>
                <a:cubicBezTo>
                  <a:pt x="74444" y="41940"/>
                  <a:pt x="68401" y="41940"/>
                  <a:pt x="64681" y="45660"/>
                </a:cubicBezTo>
                <a:lnTo>
                  <a:pt x="36106" y="74235"/>
                </a:lnTo>
                <a:cubicBezTo>
                  <a:pt x="32385" y="77956"/>
                  <a:pt x="32385" y="83999"/>
                  <a:pt x="36106" y="87719"/>
                </a:cubicBezTo>
                <a:cubicBezTo>
                  <a:pt x="39826" y="91440"/>
                  <a:pt x="45869" y="91440"/>
                  <a:pt x="49590" y="87719"/>
                </a:cubicBezTo>
                <a:lnTo>
                  <a:pt x="71438" y="65871"/>
                </a:lnTo>
                <a:lnTo>
                  <a:pt x="88523" y="82957"/>
                </a:lnTo>
                <a:cubicBezTo>
                  <a:pt x="92244" y="86678"/>
                  <a:pt x="98286" y="86678"/>
                  <a:pt x="102007" y="82957"/>
                </a:cubicBezTo>
                <a:lnTo>
                  <a:pt x="140107" y="44857"/>
                </a:ln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17" name="Text 14"/>
          <p:cNvSpPr/>
          <p:nvPr/>
        </p:nvSpPr>
        <p:spPr>
          <a:xfrm>
            <a:off x="3332634" y="5400675"/>
            <a:ext cx="542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Realistic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3065934" y="5667375"/>
            <a:ext cx="2295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2.1B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3065934" y="5934075"/>
            <a:ext cx="22574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 level Y4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5508054" y="5281613"/>
            <a:ext cx="2438400" cy="923925"/>
          </a:xfrm>
          <a:custGeom>
            <a:avLst/>
            <a:gdLst/>
            <a:ahLst/>
            <a:cxnLst/>
            <a:rect l="l" t="t" r="r" b="b"/>
            <a:pathLst>
              <a:path w="2438400" h="923925">
                <a:moveTo>
                  <a:pt x="76196" y="0"/>
                </a:moveTo>
                <a:lnTo>
                  <a:pt x="2362204" y="0"/>
                </a:lnTo>
                <a:cubicBezTo>
                  <a:pt x="2404286" y="0"/>
                  <a:pt x="2438400" y="34114"/>
                  <a:pt x="2438400" y="76196"/>
                </a:cubicBezTo>
                <a:lnTo>
                  <a:pt x="2438400" y="847729"/>
                </a:lnTo>
                <a:cubicBezTo>
                  <a:pt x="2438400" y="889811"/>
                  <a:pt x="2404286" y="923925"/>
                  <a:pt x="2362204" y="923925"/>
                </a:cubicBezTo>
                <a:lnTo>
                  <a:pt x="76196" y="923925"/>
                </a:lnTo>
                <a:cubicBezTo>
                  <a:pt x="34114" y="923925"/>
                  <a:pt x="0" y="889811"/>
                  <a:pt x="0" y="847729"/>
                </a:cubicBezTo>
                <a:lnTo>
                  <a:pt x="0" y="76196"/>
                </a:lnTo>
                <a:cubicBezTo>
                  <a:pt x="0" y="34114"/>
                  <a:pt x="34114" y="0"/>
                  <a:pt x="76196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646167" y="54197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80576" y="0"/>
                  <a:pt x="84594" y="2411"/>
                  <a:pt x="86678" y="6251"/>
                </a:cubicBezTo>
                <a:lnTo>
                  <a:pt x="150971" y="125313"/>
                </a:lnTo>
                <a:cubicBezTo>
                  <a:pt x="152966" y="129004"/>
                  <a:pt x="152876" y="133469"/>
                  <a:pt x="150733" y="137071"/>
                </a:cubicBezTo>
                <a:cubicBezTo>
                  <a:pt x="148590" y="140672"/>
                  <a:pt x="144691" y="142875"/>
                  <a:pt x="140494" y="142875"/>
                </a:cubicBezTo>
                <a:lnTo>
                  <a:pt x="11906" y="142875"/>
                </a:lnTo>
                <a:cubicBezTo>
                  <a:pt x="7709" y="142875"/>
                  <a:pt x="3840" y="140672"/>
                  <a:pt x="1667" y="137071"/>
                </a:cubicBezTo>
                <a:cubicBezTo>
                  <a:pt x="-506" y="133469"/>
                  <a:pt x="-566" y="129004"/>
                  <a:pt x="1429" y="125313"/>
                </a:cubicBezTo>
                <a:lnTo>
                  <a:pt x="65723" y="6251"/>
                </a:lnTo>
                <a:cubicBezTo>
                  <a:pt x="67806" y="2411"/>
                  <a:pt x="71824" y="0"/>
                  <a:pt x="76200" y="0"/>
                </a:cubicBezTo>
                <a:close/>
                <a:moveTo>
                  <a:pt x="76200" y="50006"/>
                </a:moveTo>
                <a:cubicBezTo>
                  <a:pt x="72241" y="50006"/>
                  <a:pt x="69056" y="53191"/>
                  <a:pt x="69056" y="57150"/>
                </a:cubicBezTo>
                <a:lnTo>
                  <a:pt x="69056" y="90488"/>
                </a:lnTo>
                <a:cubicBezTo>
                  <a:pt x="69056" y="94446"/>
                  <a:pt x="72241" y="97631"/>
                  <a:pt x="76200" y="97631"/>
                </a:cubicBezTo>
                <a:cubicBezTo>
                  <a:pt x="80159" y="97631"/>
                  <a:pt x="83344" y="94446"/>
                  <a:pt x="83344" y="90488"/>
                </a:cubicBezTo>
                <a:lnTo>
                  <a:pt x="83344" y="57150"/>
                </a:lnTo>
                <a:cubicBezTo>
                  <a:pt x="83344" y="53191"/>
                  <a:pt x="80159" y="50006"/>
                  <a:pt x="76200" y="50006"/>
                </a:cubicBezTo>
                <a:close/>
                <a:moveTo>
                  <a:pt x="84147" y="114300"/>
                </a:moveTo>
                <a:cubicBezTo>
                  <a:pt x="84328" y="111350"/>
                  <a:pt x="82857" y="108543"/>
                  <a:pt x="80328" y="107014"/>
                </a:cubicBezTo>
                <a:cubicBezTo>
                  <a:pt x="77799" y="105484"/>
                  <a:pt x="74630" y="105484"/>
                  <a:pt x="72102" y="107014"/>
                </a:cubicBezTo>
                <a:cubicBezTo>
                  <a:pt x="69573" y="108543"/>
                  <a:pt x="68102" y="111350"/>
                  <a:pt x="68282" y="114300"/>
                </a:cubicBezTo>
                <a:cubicBezTo>
                  <a:pt x="68102" y="117250"/>
                  <a:pt x="69573" y="120057"/>
                  <a:pt x="72102" y="121586"/>
                </a:cubicBezTo>
                <a:cubicBezTo>
                  <a:pt x="74630" y="123116"/>
                  <a:pt x="77799" y="123116"/>
                  <a:pt x="80328" y="121586"/>
                </a:cubicBezTo>
                <a:cubicBezTo>
                  <a:pt x="82857" y="120057"/>
                  <a:pt x="84328" y="117250"/>
                  <a:pt x="84147" y="114300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2" name="Text 19"/>
          <p:cNvSpPr/>
          <p:nvPr/>
        </p:nvSpPr>
        <p:spPr>
          <a:xfrm>
            <a:off x="5893817" y="5400675"/>
            <a:ext cx="742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Worst Case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627117" y="5667375"/>
            <a:ext cx="2295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F646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1.4B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5627117" y="5934075"/>
            <a:ext cx="22574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Exit Y3, culture fit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8107338" y="1338263"/>
            <a:ext cx="3695700" cy="3324225"/>
          </a:xfrm>
          <a:custGeom>
            <a:avLst/>
            <a:gdLst/>
            <a:ahLst/>
            <a:cxnLst/>
            <a:rect l="l" t="t" r="r" b="b"/>
            <a:pathLst>
              <a:path w="3695700" h="3324225">
                <a:moveTo>
                  <a:pt x="76191" y="0"/>
                </a:moveTo>
                <a:lnTo>
                  <a:pt x="3619509" y="0"/>
                </a:lnTo>
                <a:cubicBezTo>
                  <a:pt x="3661588" y="0"/>
                  <a:pt x="3695700" y="34112"/>
                  <a:pt x="3695700" y="76191"/>
                </a:cubicBezTo>
                <a:lnTo>
                  <a:pt x="3695700" y="3248034"/>
                </a:lnTo>
                <a:cubicBezTo>
                  <a:pt x="3695700" y="3290113"/>
                  <a:pt x="3661588" y="3324225"/>
                  <a:pt x="3619509" y="3324225"/>
                </a:cubicBezTo>
                <a:lnTo>
                  <a:pt x="76191" y="3324225"/>
                </a:lnTo>
                <a:cubicBezTo>
                  <a:pt x="34112" y="3324225"/>
                  <a:pt x="0" y="3290113"/>
                  <a:pt x="0" y="3248034"/>
                </a:cubicBezTo>
                <a:lnTo>
                  <a:pt x="0" y="76191"/>
                </a:lnTo>
                <a:cubicBezTo>
                  <a:pt x="0" y="34140"/>
                  <a:pt x="34140" y="0"/>
                  <a:pt x="76191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264500" y="1495425"/>
            <a:ext cx="3467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Variables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8264500" y="1876425"/>
            <a:ext cx="3381375" cy="685800"/>
          </a:xfrm>
          <a:custGeom>
            <a:avLst/>
            <a:gdLst/>
            <a:ahLst/>
            <a:cxnLst/>
            <a:rect l="l" t="t" r="r" b="b"/>
            <a:pathLst>
              <a:path w="3381375" h="685800">
                <a:moveTo>
                  <a:pt x="76199" y="0"/>
                </a:moveTo>
                <a:lnTo>
                  <a:pt x="3305176" y="0"/>
                </a:lnTo>
                <a:cubicBezTo>
                  <a:pt x="3347259" y="0"/>
                  <a:pt x="3381375" y="34116"/>
                  <a:pt x="3381375" y="76199"/>
                </a:cubicBezTo>
                <a:lnTo>
                  <a:pt x="3381375" y="609601"/>
                </a:lnTo>
                <a:cubicBezTo>
                  <a:pt x="3381375" y="651684"/>
                  <a:pt x="3347259" y="685800"/>
                  <a:pt x="330517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378800" y="1990725"/>
            <a:ext cx="1123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Bonus Structure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10968707" y="1990725"/>
            <a:ext cx="561975" cy="228600"/>
          </a:xfrm>
          <a:custGeom>
            <a:avLst/>
            <a:gdLst/>
            <a:ahLst/>
            <a:cxnLst/>
            <a:rect l="l" t="t" r="r" b="b"/>
            <a:pathLst>
              <a:path w="561975" h="228600">
                <a:moveTo>
                  <a:pt x="38101" y="0"/>
                </a:moveTo>
                <a:lnTo>
                  <a:pt x="523874" y="0"/>
                </a:lnTo>
                <a:cubicBezTo>
                  <a:pt x="544917" y="0"/>
                  <a:pt x="561975" y="17058"/>
                  <a:pt x="561975" y="38101"/>
                </a:cubicBezTo>
                <a:lnTo>
                  <a:pt x="561975" y="190499"/>
                </a:lnTo>
                <a:cubicBezTo>
                  <a:pt x="561975" y="211542"/>
                  <a:pt x="544917" y="228600"/>
                  <a:pt x="5238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10968707" y="1990725"/>
            <a:ext cx="6191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20-40%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8378800" y="2257425"/>
            <a:ext cx="3219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Performance-based, utilization rate dependent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8264500" y="2676525"/>
            <a:ext cx="3381375" cy="685800"/>
          </a:xfrm>
          <a:custGeom>
            <a:avLst/>
            <a:gdLst/>
            <a:ahLst/>
            <a:cxnLst/>
            <a:rect l="l" t="t" r="r" b="b"/>
            <a:pathLst>
              <a:path w="3381375" h="685800">
                <a:moveTo>
                  <a:pt x="76199" y="0"/>
                </a:moveTo>
                <a:lnTo>
                  <a:pt x="3305176" y="0"/>
                </a:lnTo>
                <a:cubicBezTo>
                  <a:pt x="3347259" y="0"/>
                  <a:pt x="3381375" y="34116"/>
                  <a:pt x="3381375" y="76199"/>
                </a:cubicBezTo>
                <a:lnTo>
                  <a:pt x="3381375" y="609601"/>
                </a:lnTo>
                <a:cubicBezTo>
                  <a:pt x="3381375" y="651684"/>
                  <a:pt x="3347259" y="685800"/>
                  <a:pt x="330517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3" name="Text 30"/>
          <p:cNvSpPr/>
          <p:nvPr/>
        </p:nvSpPr>
        <p:spPr>
          <a:xfrm>
            <a:off x="8378800" y="2790825"/>
            <a:ext cx="1057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Utilization Rate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10981581" y="2790825"/>
            <a:ext cx="552450" cy="228600"/>
          </a:xfrm>
          <a:custGeom>
            <a:avLst/>
            <a:gdLst/>
            <a:ahLst/>
            <a:cxnLst/>
            <a:rect l="l" t="t" r="r" b="b"/>
            <a:pathLst>
              <a:path w="552450" h="228600">
                <a:moveTo>
                  <a:pt x="38101" y="0"/>
                </a:moveTo>
                <a:lnTo>
                  <a:pt x="514349" y="0"/>
                </a:lnTo>
                <a:cubicBezTo>
                  <a:pt x="535392" y="0"/>
                  <a:pt x="552450" y="17058"/>
                  <a:pt x="552450" y="38101"/>
                </a:cubicBezTo>
                <a:lnTo>
                  <a:pt x="552450" y="190499"/>
                </a:lnTo>
                <a:cubicBezTo>
                  <a:pt x="552450" y="211542"/>
                  <a:pt x="535392" y="228600"/>
                  <a:pt x="5143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5" name="Text 32"/>
          <p:cNvSpPr/>
          <p:nvPr/>
        </p:nvSpPr>
        <p:spPr>
          <a:xfrm>
            <a:off x="10981581" y="2790825"/>
            <a:ext cx="6096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70-85%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8378800" y="3057525"/>
            <a:ext cx="3219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Directly impacts take-home pay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8264500" y="3476625"/>
            <a:ext cx="3381375" cy="685800"/>
          </a:xfrm>
          <a:custGeom>
            <a:avLst/>
            <a:gdLst/>
            <a:ahLst/>
            <a:cxnLst/>
            <a:rect l="l" t="t" r="r" b="b"/>
            <a:pathLst>
              <a:path w="3381375" h="685800">
                <a:moveTo>
                  <a:pt x="76199" y="0"/>
                </a:moveTo>
                <a:lnTo>
                  <a:pt x="3305176" y="0"/>
                </a:lnTo>
                <a:cubicBezTo>
                  <a:pt x="3347259" y="0"/>
                  <a:pt x="3381375" y="34116"/>
                  <a:pt x="3381375" y="76199"/>
                </a:cubicBezTo>
                <a:lnTo>
                  <a:pt x="3381375" y="609601"/>
                </a:lnTo>
                <a:cubicBezTo>
                  <a:pt x="3381375" y="651684"/>
                  <a:pt x="3347259" y="685800"/>
                  <a:pt x="330517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8" name="Text 35"/>
          <p:cNvSpPr/>
          <p:nvPr/>
        </p:nvSpPr>
        <p:spPr>
          <a:xfrm>
            <a:off x="8378800" y="3590925"/>
            <a:ext cx="962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Hidden Costs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11135544" y="3590925"/>
            <a:ext cx="400050" cy="228600"/>
          </a:xfrm>
          <a:custGeom>
            <a:avLst/>
            <a:gdLst/>
            <a:ahLst/>
            <a:cxnLst/>
            <a:rect l="l" t="t" r="r" b="b"/>
            <a:pathLst>
              <a:path w="400050" h="228600">
                <a:moveTo>
                  <a:pt x="38101" y="0"/>
                </a:moveTo>
                <a:lnTo>
                  <a:pt x="361949" y="0"/>
                </a:lnTo>
                <a:cubicBezTo>
                  <a:pt x="382992" y="0"/>
                  <a:pt x="400050" y="17058"/>
                  <a:pt x="400050" y="38101"/>
                </a:cubicBezTo>
                <a:lnTo>
                  <a:pt x="400050" y="190499"/>
                </a:lnTo>
                <a:cubicBezTo>
                  <a:pt x="400050" y="211542"/>
                  <a:pt x="382992" y="228600"/>
                  <a:pt x="3619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FB2C36">
              <a:alpha val="20000"/>
            </a:srgbClr>
          </a:solidFill>
          <a:ln/>
        </p:spPr>
      </p:sp>
      <p:sp>
        <p:nvSpPr>
          <p:cNvPr id="40" name="Text 37"/>
          <p:cNvSpPr/>
          <p:nvPr/>
        </p:nvSpPr>
        <p:spPr>
          <a:xfrm>
            <a:off x="11135544" y="3590925"/>
            <a:ext cx="4572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F646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-15%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8378800" y="3857625"/>
            <a:ext cx="3219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Travel intensity, extended hours, wardrobe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8107338" y="4824413"/>
            <a:ext cx="3695700" cy="1381125"/>
          </a:xfrm>
          <a:custGeom>
            <a:avLst/>
            <a:gdLst/>
            <a:ahLst/>
            <a:cxnLst/>
            <a:rect l="l" t="t" r="r" b="b"/>
            <a:pathLst>
              <a:path w="3695700" h="1381125">
                <a:moveTo>
                  <a:pt x="76197" y="0"/>
                </a:moveTo>
                <a:lnTo>
                  <a:pt x="3619503" y="0"/>
                </a:lnTo>
                <a:cubicBezTo>
                  <a:pt x="3661586" y="0"/>
                  <a:pt x="3695700" y="34114"/>
                  <a:pt x="3695700" y="76197"/>
                </a:cubicBezTo>
                <a:lnTo>
                  <a:pt x="3695700" y="1304928"/>
                </a:lnTo>
                <a:cubicBezTo>
                  <a:pt x="3695700" y="1347011"/>
                  <a:pt x="3661586" y="1381125"/>
                  <a:pt x="3619503" y="1381125"/>
                </a:cubicBezTo>
                <a:lnTo>
                  <a:pt x="76197" y="1381125"/>
                </a:lnTo>
                <a:cubicBezTo>
                  <a:pt x="34114" y="1381125"/>
                  <a:pt x="0" y="1347011"/>
                  <a:pt x="0" y="1304928"/>
                </a:cubicBezTo>
                <a:lnTo>
                  <a:pt x="0" y="76197"/>
                </a:lnTo>
                <a:cubicBezTo>
                  <a:pt x="0" y="34114"/>
                  <a:pt x="34114" y="0"/>
                  <a:pt x="76197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8264500" y="4981575"/>
            <a:ext cx="3457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Break-Even vs ASN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8193063" y="5286375"/>
            <a:ext cx="3524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Year 2.5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8231163" y="5667375"/>
            <a:ext cx="34480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accumulated income melampaui ASN setelah memperhitungkan hilangnya benefit pensiun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395288" y="6338888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114300"/>
                </a:moveTo>
                <a:cubicBezTo>
                  <a:pt x="88692" y="114300"/>
                  <a:pt x="114300" y="88692"/>
                  <a:pt x="114300" y="57150"/>
                </a:cubicBezTo>
                <a:cubicBezTo>
                  <a:pt x="114300" y="25608"/>
                  <a:pt x="88692" y="0"/>
                  <a:pt x="57150" y="0"/>
                </a:cubicBezTo>
                <a:cubicBezTo>
                  <a:pt x="25608" y="0"/>
                  <a:pt x="0" y="25608"/>
                  <a:pt x="0" y="57150"/>
                </a:cubicBezTo>
                <a:cubicBezTo>
                  <a:pt x="0" y="88692"/>
                  <a:pt x="25608" y="114300"/>
                  <a:pt x="57150" y="114300"/>
                </a:cubicBezTo>
                <a:close/>
                <a:moveTo>
                  <a:pt x="50006" y="35719"/>
                </a:moveTo>
                <a:cubicBezTo>
                  <a:pt x="50006" y="31776"/>
                  <a:pt x="53207" y="28575"/>
                  <a:pt x="57150" y="28575"/>
                </a:cubicBezTo>
                <a:cubicBezTo>
                  <a:pt x="61093" y="28575"/>
                  <a:pt x="64294" y="31776"/>
                  <a:pt x="64294" y="35719"/>
                </a:cubicBezTo>
                <a:cubicBezTo>
                  <a:pt x="64294" y="39661"/>
                  <a:pt x="61093" y="42863"/>
                  <a:pt x="57150" y="42863"/>
                </a:cubicBezTo>
                <a:cubicBezTo>
                  <a:pt x="53207" y="42863"/>
                  <a:pt x="50006" y="39661"/>
                  <a:pt x="50006" y="35719"/>
                </a:cubicBezTo>
                <a:close/>
                <a:moveTo>
                  <a:pt x="48220" y="50006"/>
                </a:moveTo>
                <a:lnTo>
                  <a:pt x="58936" y="50006"/>
                </a:lnTo>
                <a:cubicBezTo>
                  <a:pt x="61905" y="50006"/>
                  <a:pt x="64294" y="52395"/>
                  <a:pt x="64294" y="55364"/>
                </a:cubicBezTo>
                <a:lnTo>
                  <a:pt x="64294" y="75009"/>
                </a:lnTo>
                <a:lnTo>
                  <a:pt x="66080" y="75009"/>
                </a:lnTo>
                <a:cubicBezTo>
                  <a:pt x="69049" y="75009"/>
                  <a:pt x="71438" y="77398"/>
                  <a:pt x="71438" y="80367"/>
                </a:cubicBezTo>
                <a:cubicBezTo>
                  <a:pt x="71438" y="83336"/>
                  <a:pt x="69049" y="85725"/>
                  <a:pt x="66080" y="85725"/>
                </a:cubicBezTo>
                <a:lnTo>
                  <a:pt x="48220" y="85725"/>
                </a:lnTo>
                <a:cubicBezTo>
                  <a:pt x="45251" y="85725"/>
                  <a:pt x="42863" y="83336"/>
                  <a:pt x="42863" y="80367"/>
                </a:cubicBezTo>
                <a:cubicBezTo>
                  <a:pt x="42863" y="77398"/>
                  <a:pt x="45251" y="75009"/>
                  <a:pt x="48220" y="75009"/>
                </a:cubicBezTo>
                <a:lnTo>
                  <a:pt x="53578" y="75009"/>
                </a:lnTo>
                <a:lnTo>
                  <a:pt x="53578" y="60722"/>
                </a:lnTo>
                <a:lnTo>
                  <a:pt x="48220" y="60722"/>
                </a:lnTo>
                <a:cubicBezTo>
                  <a:pt x="45251" y="60722"/>
                  <a:pt x="42863" y="58333"/>
                  <a:pt x="42863" y="55364"/>
                </a:cubicBezTo>
                <a:cubicBezTo>
                  <a:pt x="42863" y="52395"/>
                  <a:pt x="45251" y="50006"/>
                  <a:pt x="48220" y="5000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7" name="Text 44"/>
          <p:cNvSpPr/>
          <p:nvPr/>
        </p:nvSpPr>
        <p:spPr>
          <a:xfrm>
            <a:off x="581025" y="6324600"/>
            <a:ext cx="112871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Asumsi: Entry sebagai Senior Consultant/Manager, bonus 25% rata-rata, 80% utilization, hidden costs 15% dari total comp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72157" y="495300"/>
            <a:ext cx="285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381000"/>
            <a:ext cx="47720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45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PATH 2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76300" y="533400"/>
            <a:ext cx="48577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Tech Company Government Vertical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9525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Microsoft, Google, AWS, Salesforce, Unicorn Indonesia — Government Division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300163"/>
            <a:ext cx="6800850" cy="3686175"/>
          </a:xfrm>
          <a:custGeom>
            <a:avLst/>
            <a:gdLst/>
            <a:ahLst/>
            <a:cxnLst/>
            <a:rect l="l" t="t" r="r" b="b"/>
            <a:pathLst>
              <a:path w="6800850" h="3686175">
                <a:moveTo>
                  <a:pt x="76193" y="0"/>
                </a:moveTo>
                <a:lnTo>
                  <a:pt x="6724657" y="0"/>
                </a:lnTo>
                <a:cubicBezTo>
                  <a:pt x="6766737" y="0"/>
                  <a:pt x="6800850" y="34113"/>
                  <a:pt x="6800850" y="76193"/>
                </a:cubicBezTo>
                <a:lnTo>
                  <a:pt x="6800850" y="3609982"/>
                </a:lnTo>
                <a:cubicBezTo>
                  <a:pt x="6800850" y="3652062"/>
                  <a:pt x="6766737" y="3686175"/>
                  <a:pt x="6724657" y="3686175"/>
                </a:cubicBezTo>
                <a:lnTo>
                  <a:pt x="76193" y="3686175"/>
                </a:lnTo>
                <a:cubicBezTo>
                  <a:pt x="34113" y="3686175"/>
                  <a:pt x="0" y="3652062"/>
                  <a:pt x="0" y="3609982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2925" y="1457325"/>
            <a:ext cx="6572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Trajectory: Base + Equity + Variable</a:t>
            </a:r>
            <a:endParaRPr lang="en-US" sz="1600" dirty="0"/>
          </a:p>
        </p:txBody>
      </p:sp>
      <p:pic>
        <p:nvPicPr>
          <p:cNvPr id="9" name="Image 0" descr="https://kimi-img.moonshot.cn/pub/slides/26-03-01-19:55:58-d6i2iji23rdckuc83lb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2925" y="1800225"/>
            <a:ext cx="6486525" cy="302895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85763" y="511016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76250" y="52292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Best Case (IPO)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57200" y="541972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4.2B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76250" y="56864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Equity 5x appreciation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2694608" y="511016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785095" y="52292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Realistic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2766045" y="541972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2.5B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2785095" y="56864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Equity 2x appreciation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5003453" y="511016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093940" y="52292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Worst Case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074890" y="541972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646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1.6B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093940" y="56864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Layoff, equity 0.5x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7312298" y="1300163"/>
            <a:ext cx="4495800" cy="3343275"/>
          </a:xfrm>
          <a:custGeom>
            <a:avLst/>
            <a:gdLst/>
            <a:ahLst/>
            <a:cxnLst/>
            <a:rect l="l" t="t" r="r" b="b"/>
            <a:pathLst>
              <a:path w="4495800" h="3343275">
                <a:moveTo>
                  <a:pt x="76193" y="0"/>
                </a:moveTo>
                <a:lnTo>
                  <a:pt x="4419607" y="0"/>
                </a:lnTo>
                <a:cubicBezTo>
                  <a:pt x="4461687" y="0"/>
                  <a:pt x="4495800" y="34113"/>
                  <a:pt x="4495800" y="76193"/>
                </a:cubicBezTo>
                <a:lnTo>
                  <a:pt x="4495800" y="3267082"/>
                </a:lnTo>
                <a:cubicBezTo>
                  <a:pt x="4495800" y="3309162"/>
                  <a:pt x="4461687" y="3343275"/>
                  <a:pt x="4419607" y="3343275"/>
                </a:cubicBezTo>
                <a:lnTo>
                  <a:pt x="76193" y="3343275"/>
                </a:lnTo>
                <a:cubicBezTo>
                  <a:pt x="34113" y="3343275"/>
                  <a:pt x="0" y="3309162"/>
                  <a:pt x="0" y="3267082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69460" y="1457325"/>
            <a:ext cx="4267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Compensation Structure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7469460" y="1838325"/>
            <a:ext cx="4181475" cy="762000"/>
          </a:xfrm>
          <a:custGeom>
            <a:avLst/>
            <a:gdLst/>
            <a:ahLst/>
            <a:cxnLst/>
            <a:rect l="l" t="t" r="r" b="b"/>
            <a:pathLst>
              <a:path w="4181475" h="762000">
                <a:moveTo>
                  <a:pt x="76200" y="0"/>
                </a:moveTo>
                <a:lnTo>
                  <a:pt x="4105275" y="0"/>
                </a:lnTo>
                <a:cubicBezTo>
                  <a:pt x="4147331" y="0"/>
                  <a:pt x="4181475" y="34144"/>
                  <a:pt x="4181475" y="76200"/>
                </a:cubicBezTo>
                <a:lnTo>
                  <a:pt x="4181475" y="685800"/>
                </a:lnTo>
                <a:cubicBezTo>
                  <a:pt x="4181475" y="727856"/>
                  <a:pt x="4147331" y="762000"/>
                  <a:pt x="4105275" y="762000"/>
                </a:cubicBezTo>
                <a:lnTo>
                  <a:pt x="76200" y="762000"/>
                </a:lnTo>
                <a:cubicBezTo>
                  <a:pt x="34144" y="762000"/>
                  <a:pt x="0" y="727856"/>
                  <a:pt x="0" y="685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7583760" y="1952625"/>
            <a:ext cx="828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 Salary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11265545" y="1971675"/>
            <a:ext cx="333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60%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7583760" y="2219325"/>
            <a:ext cx="3952875" cy="76200"/>
          </a:xfrm>
          <a:custGeom>
            <a:avLst/>
            <a:gdLst/>
            <a:ahLst/>
            <a:cxnLst/>
            <a:rect l="l" t="t" r="r" b="b"/>
            <a:pathLst>
              <a:path w="3952875" h="76200">
                <a:moveTo>
                  <a:pt x="38100" y="0"/>
                </a:moveTo>
                <a:lnTo>
                  <a:pt x="3914775" y="0"/>
                </a:lnTo>
                <a:cubicBezTo>
                  <a:pt x="3935803" y="0"/>
                  <a:pt x="3952875" y="17072"/>
                  <a:pt x="3952875" y="38100"/>
                </a:cubicBezTo>
                <a:lnTo>
                  <a:pt x="3952875" y="38100"/>
                </a:lnTo>
                <a:cubicBezTo>
                  <a:pt x="3952875" y="59128"/>
                  <a:pt x="3935803" y="76200"/>
                  <a:pt x="39147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8" name="Shape 25"/>
          <p:cNvSpPr/>
          <p:nvPr/>
        </p:nvSpPr>
        <p:spPr>
          <a:xfrm>
            <a:off x="7583760" y="2219325"/>
            <a:ext cx="2371725" cy="76200"/>
          </a:xfrm>
          <a:custGeom>
            <a:avLst/>
            <a:gdLst/>
            <a:ahLst/>
            <a:cxnLst/>
            <a:rect l="l" t="t" r="r" b="b"/>
            <a:pathLst>
              <a:path w="2371725" h="76200">
                <a:moveTo>
                  <a:pt x="38100" y="0"/>
                </a:moveTo>
                <a:lnTo>
                  <a:pt x="2333625" y="0"/>
                </a:lnTo>
                <a:cubicBezTo>
                  <a:pt x="2354653" y="0"/>
                  <a:pt x="2371725" y="17072"/>
                  <a:pt x="2371725" y="38100"/>
                </a:cubicBezTo>
                <a:lnTo>
                  <a:pt x="2371725" y="38100"/>
                </a:lnTo>
                <a:cubicBezTo>
                  <a:pt x="2371725" y="59128"/>
                  <a:pt x="2354653" y="76200"/>
                  <a:pt x="233362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29" name="Text 26"/>
          <p:cNvSpPr/>
          <p:nvPr/>
        </p:nvSpPr>
        <p:spPr>
          <a:xfrm>
            <a:off x="7583760" y="2333625"/>
            <a:ext cx="40100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Predictable, monthly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7469460" y="2676525"/>
            <a:ext cx="4181475" cy="762000"/>
          </a:xfrm>
          <a:custGeom>
            <a:avLst/>
            <a:gdLst/>
            <a:ahLst/>
            <a:cxnLst/>
            <a:rect l="l" t="t" r="r" b="b"/>
            <a:pathLst>
              <a:path w="4181475" h="762000">
                <a:moveTo>
                  <a:pt x="76200" y="0"/>
                </a:moveTo>
                <a:lnTo>
                  <a:pt x="4105275" y="0"/>
                </a:lnTo>
                <a:cubicBezTo>
                  <a:pt x="4147331" y="0"/>
                  <a:pt x="4181475" y="34144"/>
                  <a:pt x="4181475" y="76200"/>
                </a:cubicBezTo>
                <a:lnTo>
                  <a:pt x="4181475" y="685800"/>
                </a:lnTo>
                <a:cubicBezTo>
                  <a:pt x="4181475" y="727856"/>
                  <a:pt x="4147331" y="762000"/>
                  <a:pt x="4105275" y="762000"/>
                </a:cubicBezTo>
                <a:lnTo>
                  <a:pt x="76200" y="762000"/>
                </a:lnTo>
                <a:cubicBezTo>
                  <a:pt x="34144" y="762000"/>
                  <a:pt x="0" y="727856"/>
                  <a:pt x="0" y="685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1" name="Text 28"/>
          <p:cNvSpPr/>
          <p:nvPr/>
        </p:nvSpPr>
        <p:spPr>
          <a:xfrm>
            <a:off x="7583760" y="2790825"/>
            <a:ext cx="1485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Equity (RSU/Options)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11285934" y="2809875"/>
            <a:ext cx="314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25%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7583760" y="3057525"/>
            <a:ext cx="3952875" cy="76200"/>
          </a:xfrm>
          <a:custGeom>
            <a:avLst/>
            <a:gdLst/>
            <a:ahLst/>
            <a:cxnLst/>
            <a:rect l="l" t="t" r="r" b="b"/>
            <a:pathLst>
              <a:path w="3952875" h="76200">
                <a:moveTo>
                  <a:pt x="38100" y="0"/>
                </a:moveTo>
                <a:lnTo>
                  <a:pt x="3914775" y="0"/>
                </a:lnTo>
                <a:cubicBezTo>
                  <a:pt x="3935803" y="0"/>
                  <a:pt x="3952875" y="17072"/>
                  <a:pt x="3952875" y="38100"/>
                </a:cubicBezTo>
                <a:lnTo>
                  <a:pt x="3952875" y="38100"/>
                </a:lnTo>
                <a:cubicBezTo>
                  <a:pt x="3952875" y="59128"/>
                  <a:pt x="3935803" y="76200"/>
                  <a:pt x="39147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4" name="Shape 31"/>
          <p:cNvSpPr/>
          <p:nvPr/>
        </p:nvSpPr>
        <p:spPr>
          <a:xfrm>
            <a:off x="7583760" y="3057525"/>
            <a:ext cx="990600" cy="76200"/>
          </a:xfrm>
          <a:custGeom>
            <a:avLst/>
            <a:gdLst/>
            <a:ahLst/>
            <a:cxnLst/>
            <a:rect l="l" t="t" r="r" b="b"/>
            <a:pathLst>
              <a:path w="990600" h="76200">
                <a:moveTo>
                  <a:pt x="38100" y="0"/>
                </a:moveTo>
                <a:lnTo>
                  <a:pt x="952500" y="0"/>
                </a:lnTo>
                <a:cubicBezTo>
                  <a:pt x="973528" y="0"/>
                  <a:pt x="990600" y="17072"/>
                  <a:pt x="990600" y="38100"/>
                </a:cubicBezTo>
                <a:lnTo>
                  <a:pt x="990600" y="38100"/>
                </a:lnTo>
                <a:cubicBezTo>
                  <a:pt x="990600" y="59128"/>
                  <a:pt x="973528" y="76200"/>
                  <a:pt x="9525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5" name="Text 32"/>
          <p:cNvSpPr/>
          <p:nvPr/>
        </p:nvSpPr>
        <p:spPr>
          <a:xfrm>
            <a:off x="7583760" y="3171825"/>
            <a:ext cx="40100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Vesting 4 years, cliff 1 year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7469460" y="3514725"/>
            <a:ext cx="4181475" cy="762000"/>
          </a:xfrm>
          <a:custGeom>
            <a:avLst/>
            <a:gdLst/>
            <a:ahLst/>
            <a:cxnLst/>
            <a:rect l="l" t="t" r="r" b="b"/>
            <a:pathLst>
              <a:path w="4181475" h="762000">
                <a:moveTo>
                  <a:pt x="76200" y="0"/>
                </a:moveTo>
                <a:lnTo>
                  <a:pt x="4105275" y="0"/>
                </a:lnTo>
                <a:cubicBezTo>
                  <a:pt x="4147331" y="0"/>
                  <a:pt x="4181475" y="34144"/>
                  <a:pt x="4181475" y="76200"/>
                </a:cubicBezTo>
                <a:lnTo>
                  <a:pt x="4181475" y="685800"/>
                </a:lnTo>
                <a:cubicBezTo>
                  <a:pt x="4181475" y="727856"/>
                  <a:pt x="4147331" y="762000"/>
                  <a:pt x="4105275" y="762000"/>
                </a:cubicBezTo>
                <a:lnTo>
                  <a:pt x="76200" y="762000"/>
                </a:lnTo>
                <a:cubicBezTo>
                  <a:pt x="34144" y="762000"/>
                  <a:pt x="0" y="727856"/>
                  <a:pt x="0" y="685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7" name="Text 34"/>
          <p:cNvSpPr/>
          <p:nvPr/>
        </p:nvSpPr>
        <p:spPr>
          <a:xfrm>
            <a:off x="7583760" y="3629025"/>
            <a:ext cx="1085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Variable/Bonus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11311533" y="3648075"/>
            <a:ext cx="285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15%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7583760" y="3895725"/>
            <a:ext cx="3952875" cy="76200"/>
          </a:xfrm>
          <a:custGeom>
            <a:avLst/>
            <a:gdLst/>
            <a:ahLst/>
            <a:cxnLst/>
            <a:rect l="l" t="t" r="r" b="b"/>
            <a:pathLst>
              <a:path w="3952875" h="76200">
                <a:moveTo>
                  <a:pt x="38100" y="0"/>
                </a:moveTo>
                <a:lnTo>
                  <a:pt x="3914775" y="0"/>
                </a:lnTo>
                <a:cubicBezTo>
                  <a:pt x="3935803" y="0"/>
                  <a:pt x="3952875" y="17072"/>
                  <a:pt x="3952875" y="38100"/>
                </a:cubicBezTo>
                <a:lnTo>
                  <a:pt x="3952875" y="38100"/>
                </a:lnTo>
                <a:cubicBezTo>
                  <a:pt x="3952875" y="59128"/>
                  <a:pt x="3935803" y="76200"/>
                  <a:pt x="39147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40" name="Shape 37"/>
          <p:cNvSpPr/>
          <p:nvPr/>
        </p:nvSpPr>
        <p:spPr>
          <a:xfrm>
            <a:off x="7583760" y="3895725"/>
            <a:ext cx="590550" cy="76200"/>
          </a:xfrm>
          <a:custGeom>
            <a:avLst/>
            <a:gdLst/>
            <a:ahLst/>
            <a:cxnLst/>
            <a:rect l="l" t="t" r="r" b="b"/>
            <a:pathLst>
              <a:path w="590550" h="76200">
                <a:moveTo>
                  <a:pt x="38100" y="0"/>
                </a:moveTo>
                <a:lnTo>
                  <a:pt x="552450" y="0"/>
                </a:lnTo>
                <a:cubicBezTo>
                  <a:pt x="573478" y="0"/>
                  <a:pt x="590550" y="17072"/>
                  <a:pt x="590550" y="38100"/>
                </a:cubicBezTo>
                <a:lnTo>
                  <a:pt x="590550" y="38100"/>
                </a:lnTo>
                <a:cubicBezTo>
                  <a:pt x="590550" y="59128"/>
                  <a:pt x="573478" y="76200"/>
                  <a:pt x="55245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B4BF"/>
          </a:solidFill>
          <a:ln/>
        </p:spPr>
      </p:sp>
      <p:sp>
        <p:nvSpPr>
          <p:cNvPr id="41" name="Text 38"/>
          <p:cNvSpPr/>
          <p:nvPr/>
        </p:nvSpPr>
        <p:spPr>
          <a:xfrm>
            <a:off x="7583760" y="4010025"/>
            <a:ext cx="40100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Performance + company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7312298" y="4767263"/>
            <a:ext cx="4495800" cy="1190625"/>
          </a:xfrm>
          <a:custGeom>
            <a:avLst/>
            <a:gdLst/>
            <a:ahLst/>
            <a:cxnLst/>
            <a:rect l="l" t="t" r="r" b="b"/>
            <a:pathLst>
              <a:path w="4495800" h="1190625">
                <a:moveTo>
                  <a:pt x="76200" y="0"/>
                </a:moveTo>
                <a:lnTo>
                  <a:pt x="4419600" y="0"/>
                </a:lnTo>
                <a:cubicBezTo>
                  <a:pt x="4461656" y="0"/>
                  <a:pt x="4495800" y="34144"/>
                  <a:pt x="4495800" y="76200"/>
                </a:cubicBezTo>
                <a:lnTo>
                  <a:pt x="4495800" y="1114425"/>
                </a:lnTo>
                <a:cubicBezTo>
                  <a:pt x="4495800" y="1156481"/>
                  <a:pt x="4461656" y="1190625"/>
                  <a:pt x="4419600" y="1190625"/>
                </a:cubicBezTo>
                <a:lnTo>
                  <a:pt x="76200" y="1190625"/>
                </a:lnTo>
                <a:cubicBezTo>
                  <a:pt x="34144" y="1190625"/>
                  <a:pt x="0" y="1156481"/>
                  <a:pt x="0" y="11144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7431360" y="4886325"/>
            <a:ext cx="4333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Factors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7452792" y="5229225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5" name="Text 42"/>
          <p:cNvSpPr/>
          <p:nvPr/>
        </p:nvSpPr>
        <p:spPr>
          <a:xfrm>
            <a:off x="7650435" y="5191125"/>
            <a:ext cx="2771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Company track record di Indonesia gov market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7452792" y="5457825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7" name="Text 44"/>
          <p:cNvSpPr/>
          <p:nvPr/>
        </p:nvSpPr>
        <p:spPr>
          <a:xfrm>
            <a:off x="7650435" y="5419725"/>
            <a:ext cx="2409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Equity vesting schedule: 4-year standard</a:t>
            </a:r>
            <a:endParaRPr lang="en-US" sz="1600" dirty="0"/>
          </a:p>
        </p:txBody>
      </p:sp>
      <p:sp>
        <p:nvSpPr>
          <p:cNvPr id="48" name="Shape 45"/>
          <p:cNvSpPr/>
          <p:nvPr/>
        </p:nvSpPr>
        <p:spPr>
          <a:xfrm>
            <a:off x="7452792" y="5686425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9" name="Text 46"/>
          <p:cNvSpPr/>
          <p:nvPr/>
        </p:nvSpPr>
        <p:spPr>
          <a:xfrm>
            <a:off x="7650435" y="5648325"/>
            <a:ext cx="2619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Pre-IPO vs public company: upside variance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385763" y="6043613"/>
            <a:ext cx="11420475" cy="428625"/>
          </a:xfrm>
          <a:custGeom>
            <a:avLst/>
            <a:gdLst/>
            <a:ahLst/>
            <a:cxnLst/>
            <a:rect l="l" t="t" r="r" b="b"/>
            <a:pathLst>
              <a:path w="11420475" h="428625">
                <a:moveTo>
                  <a:pt x="76201" y="0"/>
                </a:moveTo>
                <a:lnTo>
                  <a:pt x="11344274" y="0"/>
                </a:lnTo>
                <a:cubicBezTo>
                  <a:pt x="11386359" y="0"/>
                  <a:pt x="11420475" y="34116"/>
                  <a:pt x="11420475" y="76201"/>
                </a:cubicBezTo>
                <a:lnTo>
                  <a:pt x="11420475" y="352424"/>
                </a:lnTo>
                <a:cubicBezTo>
                  <a:pt x="11420475" y="394509"/>
                  <a:pt x="11386359" y="428625"/>
                  <a:pt x="113442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550069" y="6172200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2" name="Text 49"/>
          <p:cNvSpPr/>
          <p:nvPr/>
        </p:nvSpPr>
        <p:spPr>
          <a:xfrm>
            <a:off x="833438" y="6162675"/>
            <a:ext cx="727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Upside: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Equity appreciation bisa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menyebalikkan total compensation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jika company dalam hypergrowth stage atau pre-IPO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69999" y="495300"/>
            <a:ext cx="285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381000"/>
            <a:ext cx="36195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45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PATH 3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76300" y="533400"/>
            <a:ext cx="37052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International Organizations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9525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Bank, ADB, UNDP, GIZ, USAID — Contract vs Staff Position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300163"/>
            <a:ext cx="5648325" cy="3819525"/>
          </a:xfrm>
          <a:custGeom>
            <a:avLst/>
            <a:gdLst/>
            <a:ahLst/>
            <a:cxnLst/>
            <a:rect l="l" t="t" r="r" b="b"/>
            <a:pathLst>
              <a:path w="5648325" h="3819525">
                <a:moveTo>
                  <a:pt x="76200" y="0"/>
                </a:moveTo>
                <a:lnTo>
                  <a:pt x="5572125" y="0"/>
                </a:lnTo>
                <a:cubicBezTo>
                  <a:pt x="5614209" y="0"/>
                  <a:pt x="5648325" y="34116"/>
                  <a:pt x="5648325" y="76200"/>
                </a:cubicBezTo>
                <a:lnTo>
                  <a:pt x="5648325" y="3743325"/>
                </a:lnTo>
                <a:cubicBezTo>
                  <a:pt x="5648325" y="3785409"/>
                  <a:pt x="5614209" y="3819525"/>
                  <a:pt x="5572125" y="3819525"/>
                </a:cubicBezTo>
                <a:lnTo>
                  <a:pt x="76200" y="3819525"/>
                </a:lnTo>
                <a:cubicBezTo>
                  <a:pt x="34116" y="3819525"/>
                  <a:pt x="0" y="3785409"/>
                  <a:pt x="0" y="37433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2925" y="1457325"/>
            <a:ext cx="5419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Contract vs Staff: The Critical Divide</a:t>
            </a:r>
            <a:endParaRPr lang="en-US" sz="1600" dirty="0"/>
          </a:p>
        </p:txBody>
      </p:sp>
      <p:pic>
        <p:nvPicPr>
          <p:cNvPr id="9" name="Image 0" descr="https://kimi-img.moonshot.cn/pub/slides/26-03-01-19:55:58-d6i2ijid7defoo61r1m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2925" y="1800225"/>
            <a:ext cx="5334000" cy="316230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85763" y="5243513"/>
            <a:ext cx="5648325" cy="1000125"/>
          </a:xfrm>
          <a:custGeom>
            <a:avLst/>
            <a:gdLst/>
            <a:ahLst/>
            <a:cxnLst/>
            <a:rect l="l" t="t" r="r" b="b"/>
            <a:pathLst>
              <a:path w="5648325" h="1000125">
                <a:moveTo>
                  <a:pt x="76200" y="0"/>
                </a:moveTo>
                <a:lnTo>
                  <a:pt x="5572125" y="0"/>
                </a:lnTo>
                <a:cubicBezTo>
                  <a:pt x="5614209" y="0"/>
                  <a:pt x="5648325" y="34116"/>
                  <a:pt x="5648325" y="76200"/>
                </a:cubicBezTo>
                <a:lnTo>
                  <a:pt x="5648325" y="923925"/>
                </a:lnTo>
                <a:cubicBezTo>
                  <a:pt x="5648325" y="966009"/>
                  <a:pt x="5614209" y="1000125"/>
                  <a:pt x="5572125" y="1000125"/>
                </a:cubicBezTo>
                <a:lnTo>
                  <a:pt x="76200" y="1000125"/>
                </a:lnTo>
                <a:cubicBezTo>
                  <a:pt x="34116" y="1000125"/>
                  <a:pt x="0" y="966009"/>
                  <a:pt x="0" y="9239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4825" y="5362575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Tax Advantage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04825" y="5667375"/>
            <a:ext cx="1476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Several IOs offer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04825" y="5857875"/>
            <a:ext cx="1495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Tax-Exempt Status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993779" y="5667375"/>
            <a:ext cx="923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Effective boost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974729" y="5857875"/>
            <a:ext cx="942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+20-30%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157913" y="1300163"/>
            <a:ext cx="5648325" cy="3857625"/>
          </a:xfrm>
          <a:custGeom>
            <a:avLst/>
            <a:gdLst/>
            <a:ahLst/>
            <a:cxnLst/>
            <a:rect l="l" t="t" r="r" b="b"/>
            <a:pathLst>
              <a:path w="5648325" h="3857625">
                <a:moveTo>
                  <a:pt x="76188" y="0"/>
                </a:moveTo>
                <a:lnTo>
                  <a:pt x="5572137" y="0"/>
                </a:lnTo>
                <a:cubicBezTo>
                  <a:pt x="5614214" y="0"/>
                  <a:pt x="5648325" y="34111"/>
                  <a:pt x="5648325" y="76188"/>
                </a:cubicBezTo>
                <a:lnTo>
                  <a:pt x="5648325" y="3781437"/>
                </a:lnTo>
                <a:cubicBezTo>
                  <a:pt x="5648325" y="3823514"/>
                  <a:pt x="5614214" y="3857625"/>
                  <a:pt x="5572137" y="3857625"/>
                </a:cubicBezTo>
                <a:lnTo>
                  <a:pt x="76188" y="3857625"/>
                </a:lnTo>
                <a:cubicBezTo>
                  <a:pt x="34111" y="3857625"/>
                  <a:pt x="0" y="3823514"/>
                  <a:pt x="0" y="3781437"/>
                </a:cubicBezTo>
                <a:lnTo>
                  <a:pt x="0" y="76188"/>
                </a:lnTo>
                <a:cubicBezTo>
                  <a:pt x="0" y="34111"/>
                  <a:pt x="34111" y="0"/>
                  <a:pt x="76188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15075" y="1457325"/>
            <a:ext cx="5419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Position Comparison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334125" y="1838325"/>
            <a:ext cx="5314950" cy="914400"/>
          </a:xfrm>
          <a:custGeom>
            <a:avLst/>
            <a:gdLst/>
            <a:ahLst/>
            <a:cxnLst/>
            <a:rect l="l" t="t" r="r" b="b"/>
            <a:pathLst>
              <a:path w="5314950" h="914400">
                <a:moveTo>
                  <a:pt x="38100" y="0"/>
                </a:moveTo>
                <a:lnTo>
                  <a:pt x="5238753" y="0"/>
                </a:lnTo>
                <a:cubicBezTo>
                  <a:pt x="5280835" y="0"/>
                  <a:pt x="5314950" y="34115"/>
                  <a:pt x="5314950" y="76197"/>
                </a:cubicBezTo>
                <a:lnTo>
                  <a:pt x="5314950" y="838203"/>
                </a:lnTo>
                <a:cubicBezTo>
                  <a:pt x="5314950" y="880285"/>
                  <a:pt x="5280835" y="914400"/>
                  <a:pt x="5238753" y="914400"/>
                </a:cubicBezTo>
                <a:lnTo>
                  <a:pt x="38100" y="914400"/>
                </a:lnTo>
                <a:cubicBezTo>
                  <a:pt x="17058" y="914400"/>
                  <a:pt x="0" y="897342"/>
                  <a:pt x="0" y="876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6334125" y="1838325"/>
            <a:ext cx="38100" cy="914400"/>
          </a:xfrm>
          <a:custGeom>
            <a:avLst/>
            <a:gdLst/>
            <a:ahLst/>
            <a:cxnLst/>
            <a:rect l="l" t="t" r="r" b="b"/>
            <a:pathLst>
              <a:path w="38100" h="914400">
                <a:moveTo>
                  <a:pt x="38100" y="0"/>
                </a:moveTo>
                <a:lnTo>
                  <a:pt x="38100" y="0"/>
                </a:lnTo>
                <a:lnTo>
                  <a:pt x="38100" y="914400"/>
                </a:lnTo>
                <a:lnTo>
                  <a:pt x="38100" y="914400"/>
                </a:lnTo>
                <a:cubicBezTo>
                  <a:pt x="17072" y="914400"/>
                  <a:pt x="0" y="897328"/>
                  <a:pt x="0" y="876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B4BF"/>
          </a:solidFill>
          <a:ln/>
        </p:spPr>
      </p:sp>
      <p:sp>
        <p:nvSpPr>
          <p:cNvPr id="20" name="Text 17"/>
          <p:cNvSpPr/>
          <p:nvPr/>
        </p:nvSpPr>
        <p:spPr>
          <a:xfrm>
            <a:off x="6467475" y="1952625"/>
            <a:ext cx="1590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Short-Term Consultant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10982846" y="1952625"/>
            <a:ext cx="552450" cy="228600"/>
          </a:xfrm>
          <a:custGeom>
            <a:avLst/>
            <a:gdLst/>
            <a:ahLst/>
            <a:cxnLst/>
            <a:rect l="l" t="t" r="r" b="b"/>
            <a:pathLst>
              <a:path w="552450" h="228600">
                <a:moveTo>
                  <a:pt x="38101" y="0"/>
                </a:moveTo>
                <a:lnTo>
                  <a:pt x="514349" y="0"/>
                </a:lnTo>
                <a:cubicBezTo>
                  <a:pt x="535392" y="0"/>
                  <a:pt x="552450" y="17058"/>
                  <a:pt x="552450" y="38101"/>
                </a:cubicBezTo>
                <a:lnTo>
                  <a:pt x="552450" y="190499"/>
                </a:lnTo>
                <a:cubicBezTo>
                  <a:pt x="552450" y="211542"/>
                  <a:pt x="535392" y="228600"/>
                  <a:pt x="5143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A9B4BF">
              <a:alpha val="20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0982846" y="1952625"/>
            <a:ext cx="6096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Year 1-2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467475" y="22574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467475" y="24479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180-250M/tahun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9039225" y="22574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Benefit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9039225" y="24479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Minimal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6334125" y="2828925"/>
            <a:ext cx="5314950" cy="914400"/>
          </a:xfrm>
          <a:custGeom>
            <a:avLst/>
            <a:gdLst/>
            <a:ahLst/>
            <a:cxnLst/>
            <a:rect l="l" t="t" r="r" b="b"/>
            <a:pathLst>
              <a:path w="5314950" h="914400">
                <a:moveTo>
                  <a:pt x="38100" y="0"/>
                </a:moveTo>
                <a:lnTo>
                  <a:pt x="5238753" y="0"/>
                </a:lnTo>
                <a:cubicBezTo>
                  <a:pt x="5280835" y="0"/>
                  <a:pt x="5314950" y="34115"/>
                  <a:pt x="5314950" y="76197"/>
                </a:cubicBezTo>
                <a:lnTo>
                  <a:pt x="5314950" y="838203"/>
                </a:lnTo>
                <a:cubicBezTo>
                  <a:pt x="5314950" y="880285"/>
                  <a:pt x="5280835" y="914400"/>
                  <a:pt x="5238753" y="914400"/>
                </a:cubicBezTo>
                <a:lnTo>
                  <a:pt x="38100" y="914400"/>
                </a:lnTo>
                <a:cubicBezTo>
                  <a:pt x="17058" y="914400"/>
                  <a:pt x="0" y="897342"/>
                  <a:pt x="0" y="876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8" name="Shape 25"/>
          <p:cNvSpPr/>
          <p:nvPr/>
        </p:nvSpPr>
        <p:spPr>
          <a:xfrm>
            <a:off x="6334125" y="2828925"/>
            <a:ext cx="38100" cy="914400"/>
          </a:xfrm>
          <a:custGeom>
            <a:avLst/>
            <a:gdLst/>
            <a:ahLst/>
            <a:cxnLst/>
            <a:rect l="l" t="t" r="r" b="b"/>
            <a:pathLst>
              <a:path w="38100" h="914400">
                <a:moveTo>
                  <a:pt x="38100" y="0"/>
                </a:moveTo>
                <a:lnTo>
                  <a:pt x="38100" y="0"/>
                </a:lnTo>
                <a:lnTo>
                  <a:pt x="38100" y="914400"/>
                </a:lnTo>
                <a:lnTo>
                  <a:pt x="38100" y="914400"/>
                </a:lnTo>
                <a:cubicBezTo>
                  <a:pt x="17072" y="914400"/>
                  <a:pt x="0" y="897328"/>
                  <a:pt x="0" y="876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29" name="Text 26"/>
          <p:cNvSpPr/>
          <p:nvPr/>
        </p:nvSpPr>
        <p:spPr>
          <a:xfrm>
            <a:off x="6467475" y="2943225"/>
            <a:ext cx="1238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Consultant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10957917" y="2943225"/>
            <a:ext cx="581025" cy="228600"/>
          </a:xfrm>
          <a:custGeom>
            <a:avLst/>
            <a:gdLst/>
            <a:ahLst/>
            <a:cxnLst/>
            <a:rect l="l" t="t" r="r" b="b"/>
            <a:pathLst>
              <a:path w="581025" h="228600">
                <a:moveTo>
                  <a:pt x="38101" y="0"/>
                </a:moveTo>
                <a:lnTo>
                  <a:pt x="542924" y="0"/>
                </a:lnTo>
                <a:cubicBezTo>
                  <a:pt x="563967" y="0"/>
                  <a:pt x="581025" y="17058"/>
                  <a:pt x="581025" y="38101"/>
                </a:cubicBezTo>
                <a:lnTo>
                  <a:pt x="581025" y="190499"/>
                </a:lnTo>
                <a:cubicBezTo>
                  <a:pt x="581025" y="211542"/>
                  <a:pt x="563967" y="228600"/>
                  <a:pt x="5429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1" name="Text 28"/>
          <p:cNvSpPr/>
          <p:nvPr/>
        </p:nvSpPr>
        <p:spPr>
          <a:xfrm>
            <a:off x="10957917" y="2943225"/>
            <a:ext cx="6381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Year 2-3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6467475" y="32480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6467475" y="34385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280-380M/tahun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9039225" y="32480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Benefit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9039225" y="34385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Limited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334125" y="3819525"/>
            <a:ext cx="5314950" cy="914400"/>
          </a:xfrm>
          <a:custGeom>
            <a:avLst/>
            <a:gdLst/>
            <a:ahLst/>
            <a:cxnLst/>
            <a:rect l="l" t="t" r="r" b="b"/>
            <a:pathLst>
              <a:path w="5314950" h="914400">
                <a:moveTo>
                  <a:pt x="38100" y="0"/>
                </a:moveTo>
                <a:lnTo>
                  <a:pt x="5238753" y="0"/>
                </a:lnTo>
                <a:cubicBezTo>
                  <a:pt x="5280835" y="0"/>
                  <a:pt x="5314950" y="34115"/>
                  <a:pt x="5314950" y="76197"/>
                </a:cubicBezTo>
                <a:lnTo>
                  <a:pt x="5314950" y="838203"/>
                </a:lnTo>
                <a:cubicBezTo>
                  <a:pt x="5314950" y="880285"/>
                  <a:pt x="5280835" y="914400"/>
                  <a:pt x="5238753" y="914400"/>
                </a:cubicBezTo>
                <a:lnTo>
                  <a:pt x="38100" y="914400"/>
                </a:lnTo>
                <a:cubicBezTo>
                  <a:pt x="17058" y="914400"/>
                  <a:pt x="0" y="897342"/>
                  <a:pt x="0" y="876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7" name="Shape 34"/>
          <p:cNvSpPr/>
          <p:nvPr/>
        </p:nvSpPr>
        <p:spPr>
          <a:xfrm>
            <a:off x="6334125" y="3819525"/>
            <a:ext cx="38100" cy="914400"/>
          </a:xfrm>
          <a:custGeom>
            <a:avLst/>
            <a:gdLst/>
            <a:ahLst/>
            <a:cxnLst/>
            <a:rect l="l" t="t" r="r" b="b"/>
            <a:pathLst>
              <a:path w="38100" h="914400">
                <a:moveTo>
                  <a:pt x="38100" y="0"/>
                </a:moveTo>
                <a:lnTo>
                  <a:pt x="38100" y="0"/>
                </a:lnTo>
                <a:lnTo>
                  <a:pt x="38100" y="914400"/>
                </a:lnTo>
                <a:lnTo>
                  <a:pt x="38100" y="914400"/>
                </a:lnTo>
                <a:cubicBezTo>
                  <a:pt x="17072" y="914400"/>
                  <a:pt x="0" y="897328"/>
                  <a:pt x="0" y="8763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8" name="Text 35"/>
          <p:cNvSpPr/>
          <p:nvPr/>
        </p:nvSpPr>
        <p:spPr>
          <a:xfrm>
            <a:off x="6467475" y="3933825"/>
            <a:ext cx="1123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Permanent Staff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10957694" y="3933825"/>
            <a:ext cx="581025" cy="228600"/>
          </a:xfrm>
          <a:custGeom>
            <a:avLst/>
            <a:gdLst/>
            <a:ahLst/>
            <a:cxnLst/>
            <a:rect l="l" t="t" r="r" b="b"/>
            <a:pathLst>
              <a:path w="581025" h="228600">
                <a:moveTo>
                  <a:pt x="38101" y="0"/>
                </a:moveTo>
                <a:lnTo>
                  <a:pt x="542924" y="0"/>
                </a:lnTo>
                <a:cubicBezTo>
                  <a:pt x="563967" y="0"/>
                  <a:pt x="581025" y="17058"/>
                  <a:pt x="581025" y="38101"/>
                </a:cubicBezTo>
                <a:lnTo>
                  <a:pt x="581025" y="190499"/>
                </a:lnTo>
                <a:cubicBezTo>
                  <a:pt x="581025" y="211542"/>
                  <a:pt x="563967" y="228600"/>
                  <a:pt x="5429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5A575">
              <a:alpha val="30196"/>
            </a:srgbClr>
          </a:solidFill>
          <a:ln/>
        </p:spPr>
      </p:sp>
      <p:sp>
        <p:nvSpPr>
          <p:cNvPr id="40" name="Text 37"/>
          <p:cNvSpPr/>
          <p:nvPr/>
        </p:nvSpPr>
        <p:spPr>
          <a:xfrm>
            <a:off x="10957694" y="3933825"/>
            <a:ext cx="6381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Year 4-5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6467475" y="42386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6467475" y="44291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400-600M/tahun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9039225" y="42386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Benefit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9039225" y="4429125"/>
            <a:ext cx="2562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Comprehensive</a:t>
            </a: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6157913" y="5281613"/>
            <a:ext cx="5648325" cy="962025"/>
          </a:xfrm>
          <a:custGeom>
            <a:avLst/>
            <a:gdLst/>
            <a:ahLst/>
            <a:cxnLst/>
            <a:rect l="l" t="t" r="r" b="b"/>
            <a:pathLst>
              <a:path w="5648325" h="962025">
                <a:moveTo>
                  <a:pt x="76202" y="0"/>
                </a:moveTo>
                <a:lnTo>
                  <a:pt x="5572123" y="0"/>
                </a:lnTo>
                <a:cubicBezTo>
                  <a:pt x="5614180" y="0"/>
                  <a:pt x="5648325" y="34145"/>
                  <a:pt x="5648325" y="76202"/>
                </a:cubicBezTo>
                <a:lnTo>
                  <a:pt x="5648325" y="885823"/>
                </a:lnTo>
                <a:cubicBezTo>
                  <a:pt x="5648325" y="927880"/>
                  <a:pt x="5614180" y="962025"/>
                  <a:pt x="5572123" y="962025"/>
                </a:cubicBezTo>
                <a:lnTo>
                  <a:pt x="76202" y="962025"/>
                </a:lnTo>
                <a:cubicBezTo>
                  <a:pt x="34145" y="962025"/>
                  <a:pt x="0" y="927880"/>
                  <a:pt x="0" y="8858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6276975" y="5400675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Staff Benefits (If Achieved)</a:t>
            </a:r>
            <a:endParaRPr lang="en-US" sz="1600" dirty="0"/>
          </a:p>
        </p:txBody>
      </p:sp>
      <p:sp>
        <p:nvSpPr>
          <p:cNvPr id="47" name="Shape 44"/>
          <p:cNvSpPr/>
          <p:nvPr/>
        </p:nvSpPr>
        <p:spPr>
          <a:xfrm>
            <a:off x="6291263" y="5743575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62017" y="1920"/>
                </a:moveTo>
                <a:cubicBezTo>
                  <a:pt x="59271" y="-625"/>
                  <a:pt x="55029" y="-625"/>
                  <a:pt x="52306" y="1920"/>
                </a:cubicBezTo>
                <a:lnTo>
                  <a:pt x="2299" y="48354"/>
                </a:lnTo>
                <a:cubicBezTo>
                  <a:pt x="156" y="50363"/>
                  <a:pt x="-558" y="53467"/>
                  <a:pt x="513" y="56190"/>
                </a:cubicBezTo>
                <a:cubicBezTo>
                  <a:pt x="1585" y="58914"/>
                  <a:pt x="4197" y="60722"/>
                  <a:pt x="7144" y="60722"/>
                </a:cubicBezTo>
                <a:lnTo>
                  <a:pt x="10716" y="60722"/>
                </a:lnTo>
                <a:lnTo>
                  <a:pt x="10716" y="100013"/>
                </a:lnTo>
                <a:cubicBezTo>
                  <a:pt x="10716" y="107893"/>
                  <a:pt x="17123" y="114300"/>
                  <a:pt x="25003" y="114300"/>
                </a:cubicBezTo>
                <a:lnTo>
                  <a:pt x="89297" y="114300"/>
                </a:lnTo>
                <a:cubicBezTo>
                  <a:pt x="97177" y="114300"/>
                  <a:pt x="103584" y="107893"/>
                  <a:pt x="103584" y="100013"/>
                </a:cubicBezTo>
                <a:lnTo>
                  <a:pt x="103584" y="60722"/>
                </a:lnTo>
                <a:lnTo>
                  <a:pt x="107156" y="60722"/>
                </a:lnTo>
                <a:cubicBezTo>
                  <a:pt x="110103" y="60722"/>
                  <a:pt x="112737" y="58914"/>
                  <a:pt x="113809" y="56190"/>
                </a:cubicBezTo>
                <a:cubicBezTo>
                  <a:pt x="114880" y="53467"/>
                  <a:pt x="114166" y="50341"/>
                  <a:pt x="112023" y="48354"/>
                </a:cubicBezTo>
                <a:lnTo>
                  <a:pt x="62017" y="1920"/>
                </a:lnTo>
                <a:close/>
                <a:moveTo>
                  <a:pt x="53578" y="71438"/>
                </a:moveTo>
                <a:lnTo>
                  <a:pt x="60722" y="71438"/>
                </a:lnTo>
                <a:cubicBezTo>
                  <a:pt x="66638" y="71438"/>
                  <a:pt x="71438" y="76237"/>
                  <a:pt x="71438" y="82153"/>
                </a:cubicBezTo>
                <a:lnTo>
                  <a:pt x="71438" y="103584"/>
                </a:lnTo>
                <a:lnTo>
                  <a:pt x="42863" y="103584"/>
                </a:lnTo>
                <a:lnTo>
                  <a:pt x="42863" y="82153"/>
                </a:lnTo>
                <a:cubicBezTo>
                  <a:pt x="42863" y="76237"/>
                  <a:pt x="47662" y="71438"/>
                  <a:pt x="53578" y="71438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8" name="Text 45"/>
          <p:cNvSpPr/>
          <p:nvPr/>
        </p:nvSpPr>
        <p:spPr>
          <a:xfrm>
            <a:off x="6496050" y="5705475"/>
            <a:ext cx="1181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Housing Allowance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9046369" y="5743575"/>
            <a:ext cx="128588" cy="114300"/>
          </a:xfrm>
          <a:custGeom>
            <a:avLst/>
            <a:gdLst/>
            <a:ahLst/>
            <a:cxnLst/>
            <a:rect l="l" t="t" r="r" b="b"/>
            <a:pathLst>
              <a:path w="128588" h="114300">
                <a:moveTo>
                  <a:pt x="10716" y="43711"/>
                </a:moveTo>
                <a:lnTo>
                  <a:pt x="57418" y="62932"/>
                </a:lnTo>
                <a:cubicBezTo>
                  <a:pt x="59606" y="63825"/>
                  <a:pt x="61927" y="64294"/>
                  <a:pt x="64294" y="64294"/>
                </a:cubicBezTo>
                <a:cubicBezTo>
                  <a:pt x="66660" y="64294"/>
                  <a:pt x="68982" y="63825"/>
                  <a:pt x="71170" y="62932"/>
                </a:cubicBezTo>
                <a:lnTo>
                  <a:pt x="125284" y="40652"/>
                </a:lnTo>
                <a:cubicBezTo>
                  <a:pt x="127293" y="39826"/>
                  <a:pt x="128588" y="37884"/>
                  <a:pt x="128588" y="35719"/>
                </a:cubicBezTo>
                <a:cubicBezTo>
                  <a:pt x="128588" y="33553"/>
                  <a:pt x="127293" y="31611"/>
                  <a:pt x="125284" y="30785"/>
                </a:cubicBezTo>
                <a:lnTo>
                  <a:pt x="71170" y="8506"/>
                </a:lnTo>
                <a:cubicBezTo>
                  <a:pt x="68982" y="7613"/>
                  <a:pt x="66660" y="7144"/>
                  <a:pt x="64294" y="7144"/>
                </a:cubicBezTo>
                <a:cubicBezTo>
                  <a:pt x="61927" y="7144"/>
                  <a:pt x="59606" y="7613"/>
                  <a:pt x="57418" y="8506"/>
                </a:cubicBezTo>
                <a:lnTo>
                  <a:pt x="3304" y="30785"/>
                </a:lnTo>
                <a:cubicBezTo>
                  <a:pt x="1295" y="31611"/>
                  <a:pt x="0" y="33553"/>
                  <a:pt x="0" y="35719"/>
                </a:cubicBezTo>
                <a:lnTo>
                  <a:pt x="0" y="101798"/>
                </a:lnTo>
                <a:cubicBezTo>
                  <a:pt x="0" y="104768"/>
                  <a:pt x="2389" y="107156"/>
                  <a:pt x="5358" y="107156"/>
                </a:cubicBezTo>
                <a:cubicBezTo>
                  <a:pt x="8327" y="107156"/>
                  <a:pt x="10716" y="104768"/>
                  <a:pt x="10716" y="101798"/>
                </a:cubicBezTo>
                <a:lnTo>
                  <a:pt x="10716" y="43711"/>
                </a:lnTo>
                <a:close/>
                <a:moveTo>
                  <a:pt x="21431" y="59717"/>
                </a:moveTo>
                <a:lnTo>
                  <a:pt x="21431" y="85725"/>
                </a:lnTo>
                <a:cubicBezTo>
                  <a:pt x="21431" y="97557"/>
                  <a:pt x="40630" y="107156"/>
                  <a:pt x="64294" y="107156"/>
                </a:cubicBezTo>
                <a:cubicBezTo>
                  <a:pt x="87957" y="107156"/>
                  <a:pt x="107156" y="97557"/>
                  <a:pt x="107156" y="85725"/>
                </a:cubicBezTo>
                <a:lnTo>
                  <a:pt x="107156" y="59695"/>
                </a:lnTo>
                <a:lnTo>
                  <a:pt x="75255" y="72844"/>
                </a:lnTo>
                <a:cubicBezTo>
                  <a:pt x="71772" y="74273"/>
                  <a:pt x="68067" y="75009"/>
                  <a:pt x="64294" y="75009"/>
                </a:cubicBezTo>
                <a:cubicBezTo>
                  <a:pt x="60521" y="75009"/>
                  <a:pt x="56815" y="74273"/>
                  <a:pt x="53333" y="72844"/>
                </a:cubicBezTo>
                <a:lnTo>
                  <a:pt x="21431" y="59695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0" name="Text 47"/>
          <p:cNvSpPr/>
          <p:nvPr/>
        </p:nvSpPr>
        <p:spPr>
          <a:xfrm>
            <a:off x="9258300" y="5705475"/>
            <a:ext cx="1276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Education Allowance</a:t>
            </a:r>
            <a:endParaRPr lang="en-US" sz="1600" dirty="0"/>
          </a:p>
        </p:txBody>
      </p:sp>
      <p:sp>
        <p:nvSpPr>
          <p:cNvPr id="51" name="Shape 48"/>
          <p:cNvSpPr/>
          <p:nvPr/>
        </p:nvSpPr>
        <p:spPr>
          <a:xfrm>
            <a:off x="6284119" y="5972175"/>
            <a:ext cx="128588" cy="114300"/>
          </a:xfrm>
          <a:custGeom>
            <a:avLst/>
            <a:gdLst/>
            <a:ahLst/>
            <a:cxnLst/>
            <a:rect l="l" t="t" r="r" b="b"/>
            <a:pathLst>
              <a:path w="128588" h="114300">
                <a:moveTo>
                  <a:pt x="116086" y="44648"/>
                </a:moveTo>
                <a:cubicBezTo>
                  <a:pt x="122984" y="44648"/>
                  <a:pt x="128588" y="50252"/>
                  <a:pt x="128588" y="57150"/>
                </a:cubicBezTo>
                <a:cubicBezTo>
                  <a:pt x="128588" y="64048"/>
                  <a:pt x="122984" y="69652"/>
                  <a:pt x="116086" y="69652"/>
                </a:cubicBezTo>
                <a:lnTo>
                  <a:pt x="87667" y="69652"/>
                </a:lnTo>
                <a:lnTo>
                  <a:pt x="52127" y="108406"/>
                </a:lnTo>
                <a:cubicBezTo>
                  <a:pt x="50765" y="109880"/>
                  <a:pt x="48868" y="110728"/>
                  <a:pt x="46859" y="110728"/>
                </a:cubicBezTo>
                <a:lnTo>
                  <a:pt x="37103" y="110728"/>
                </a:lnTo>
                <a:cubicBezTo>
                  <a:pt x="34670" y="110728"/>
                  <a:pt x="32951" y="108339"/>
                  <a:pt x="33710" y="106018"/>
                </a:cubicBezTo>
                <a:lnTo>
                  <a:pt x="45832" y="69652"/>
                </a:lnTo>
                <a:lnTo>
                  <a:pt x="23574" y="69652"/>
                </a:lnTo>
                <a:lnTo>
                  <a:pt x="11787" y="84386"/>
                </a:lnTo>
                <a:cubicBezTo>
                  <a:pt x="11117" y="85234"/>
                  <a:pt x="10091" y="85725"/>
                  <a:pt x="8997" y="85725"/>
                </a:cubicBezTo>
                <a:lnTo>
                  <a:pt x="4576" y="85725"/>
                </a:lnTo>
                <a:cubicBezTo>
                  <a:pt x="2255" y="85725"/>
                  <a:pt x="558" y="83537"/>
                  <a:pt x="1116" y="81282"/>
                </a:cubicBezTo>
                <a:lnTo>
                  <a:pt x="7144" y="57150"/>
                </a:lnTo>
                <a:lnTo>
                  <a:pt x="1116" y="33018"/>
                </a:lnTo>
                <a:cubicBezTo>
                  <a:pt x="536" y="30763"/>
                  <a:pt x="2255" y="28575"/>
                  <a:pt x="4576" y="28575"/>
                </a:cubicBezTo>
                <a:lnTo>
                  <a:pt x="8997" y="28575"/>
                </a:lnTo>
                <a:cubicBezTo>
                  <a:pt x="10091" y="28575"/>
                  <a:pt x="11117" y="29066"/>
                  <a:pt x="11787" y="29914"/>
                </a:cubicBezTo>
                <a:lnTo>
                  <a:pt x="23574" y="44648"/>
                </a:lnTo>
                <a:lnTo>
                  <a:pt x="45832" y="44648"/>
                </a:lnTo>
                <a:lnTo>
                  <a:pt x="33710" y="8282"/>
                </a:lnTo>
                <a:cubicBezTo>
                  <a:pt x="32951" y="5961"/>
                  <a:pt x="34670" y="3572"/>
                  <a:pt x="37103" y="3572"/>
                </a:cubicBezTo>
                <a:lnTo>
                  <a:pt x="46859" y="3572"/>
                </a:lnTo>
                <a:cubicBezTo>
                  <a:pt x="48868" y="3572"/>
                  <a:pt x="50765" y="4420"/>
                  <a:pt x="52127" y="5894"/>
                </a:cubicBezTo>
                <a:lnTo>
                  <a:pt x="87667" y="44648"/>
                </a:lnTo>
                <a:lnTo>
                  <a:pt x="116086" y="44648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2" name="Text 49"/>
          <p:cNvSpPr/>
          <p:nvPr/>
        </p:nvSpPr>
        <p:spPr>
          <a:xfrm>
            <a:off x="6496050" y="5934075"/>
            <a:ext cx="790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Home Leave</a:t>
            </a:r>
            <a:endParaRPr lang="en-US" sz="1600" dirty="0"/>
          </a:p>
        </p:txBody>
      </p:sp>
      <p:sp>
        <p:nvSpPr>
          <p:cNvPr id="53" name="Shape 50"/>
          <p:cNvSpPr/>
          <p:nvPr/>
        </p:nvSpPr>
        <p:spPr>
          <a:xfrm>
            <a:off x="9046369" y="5972175"/>
            <a:ext cx="128588" cy="114300"/>
          </a:xfrm>
          <a:custGeom>
            <a:avLst/>
            <a:gdLst/>
            <a:ahLst/>
            <a:cxnLst/>
            <a:rect l="l" t="t" r="r" b="b"/>
            <a:pathLst>
              <a:path w="128588" h="114300">
                <a:moveTo>
                  <a:pt x="64294" y="-7144"/>
                </a:moveTo>
                <a:cubicBezTo>
                  <a:pt x="76122" y="-7144"/>
                  <a:pt x="85725" y="2459"/>
                  <a:pt x="85725" y="14288"/>
                </a:cubicBezTo>
                <a:cubicBezTo>
                  <a:pt x="85725" y="26116"/>
                  <a:pt x="76122" y="35719"/>
                  <a:pt x="64294" y="35719"/>
                </a:cubicBezTo>
                <a:cubicBezTo>
                  <a:pt x="52466" y="35719"/>
                  <a:pt x="42863" y="26116"/>
                  <a:pt x="42863" y="14288"/>
                </a:cubicBezTo>
                <a:cubicBezTo>
                  <a:pt x="42863" y="2459"/>
                  <a:pt x="52466" y="-7144"/>
                  <a:pt x="64294" y="-7144"/>
                </a:cubicBezTo>
                <a:close/>
                <a:moveTo>
                  <a:pt x="10716" y="67866"/>
                </a:moveTo>
                <a:cubicBezTo>
                  <a:pt x="10716" y="52216"/>
                  <a:pt x="21208" y="38532"/>
                  <a:pt x="36857" y="31053"/>
                </a:cubicBezTo>
                <a:cubicBezTo>
                  <a:pt x="42505" y="40273"/>
                  <a:pt x="52685" y="46434"/>
                  <a:pt x="64294" y="46434"/>
                </a:cubicBezTo>
                <a:cubicBezTo>
                  <a:pt x="76728" y="46434"/>
                  <a:pt x="87533" y="39358"/>
                  <a:pt x="92869" y="29021"/>
                </a:cubicBezTo>
                <a:cubicBezTo>
                  <a:pt x="96396" y="26499"/>
                  <a:pt x="100705" y="25003"/>
                  <a:pt x="105370" y="25003"/>
                </a:cubicBezTo>
                <a:lnTo>
                  <a:pt x="109724" y="25003"/>
                </a:lnTo>
                <a:cubicBezTo>
                  <a:pt x="112045" y="25003"/>
                  <a:pt x="113742" y="27191"/>
                  <a:pt x="113184" y="29446"/>
                </a:cubicBezTo>
                <a:lnTo>
                  <a:pt x="109366" y="44693"/>
                </a:lnTo>
                <a:cubicBezTo>
                  <a:pt x="111576" y="47461"/>
                  <a:pt x="113429" y="50430"/>
                  <a:pt x="114813" y="53578"/>
                </a:cubicBezTo>
                <a:lnTo>
                  <a:pt x="119658" y="53578"/>
                </a:lnTo>
                <a:cubicBezTo>
                  <a:pt x="122627" y="53578"/>
                  <a:pt x="125016" y="55967"/>
                  <a:pt x="125016" y="58936"/>
                </a:cubicBezTo>
                <a:lnTo>
                  <a:pt x="125016" y="83939"/>
                </a:lnTo>
                <a:cubicBezTo>
                  <a:pt x="125016" y="86908"/>
                  <a:pt x="122627" y="89297"/>
                  <a:pt x="119658" y="89297"/>
                </a:cubicBezTo>
                <a:lnTo>
                  <a:pt x="110728" y="89297"/>
                </a:lnTo>
                <a:cubicBezTo>
                  <a:pt x="107045" y="94208"/>
                  <a:pt x="102133" y="98137"/>
                  <a:pt x="96441" y="100615"/>
                </a:cubicBezTo>
                <a:lnTo>
                  <a:pt x="96441" y="107156"/>
                </a:lnTo>
                <a:cubicBezTo>
                  <a:pt x="96441" y="111108"/>
                  <a:pt x="93248" y="114300"/>
                  <a:pt x="89297" y="114300"/>
                </a:cubicBezTo>
                <a:lnTo>
                  <a:pt x="81930" y="114300"/>
                </a:lnTo>
                <a:cubicBezTo>
                  <a:pt x="78738" y="114300"/>
                  <a:pt x="75947" y="112179"/>
                  <a:pt x="75054" y="109121"/>
                </a:cubicBezTo>
                <a:lnTo>
                  <a:pt x="73469" y="103584"/>
                </a:lnTo>
                <a:lnTo>
                  <a:pt x="55096" y="103584"/>
                </a:lnTo>
                <a:lnTo>
                  <a:pt x="53511" y="109121"/>
                </a:lnTo>
                <a:cubicBezTo>
                  <a:pt x="52641" y="112179"/>
                  <a:pt x="49850" y="114300"/>
                  <a:pt x="46658" y="114300"/>
                </a:cubicBezTo>
                <a:lnTo>
                  <a:pt x="39291" y="114300"/>
                </a:lnTo>
                <a:cubicBezTo>
                  <a:pt x="35339" y="114300"/>
                  <a:pt x="32147" y="111108"/>
                  <a:pt x="32147" y="107156"/>
                </a:cubicBezTo>
                <a:lnTo>
                  <a:pt x="32147" y="100615"/>
                </a:lnTo>
                <a:cubicBezTo>
                  <a:pt x="19534" y="95101"/>
                  <a:pt x="10716" y="82510"/>
                  <a:pt x="10716" y="67866"/>
                </a:cubicBezTo>
                <a:close/>
                <a:moveTo>
                  <a:pt x="94655" y="71438"/>
                </a:moveTo>
                <a:cubicBezTo>
                  <a:pt x="97612" y="71438"/>
                  <a:pt x="100013" y="69037"/>
                  <a:pt x="100013" y="66080"/>
                </a:cubicBezTo>
                <a:cubicBezTo>
                  <a:pt x="100013" y="63123"/>
                  <a:pt x="97612" y="60722"/>
                  <a:pt x="94655" y="60722"/>
                </a:cubicBezTo>
                <a:cubicBezTo>
                  <a:pt x="91698" y="60722"/>
                  <a:pt x="89297" y="63123"/>
                  <a:pt x="89297" y="66080"/>
                </a:cubicBezTo>
                <a:cubicBezTo>
                  <a:pt x="89297" y="69037"/>
                  <a:pt x="91698" y="71438"/>
                  <a:pt x="94655" y="71438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4" name="Text 51"/>
          <p:cNvSpPr/>
          <p:nvPr/>
        </p:nvSpPr>
        <p:spPr>
          <a:xfrm>
            <a:off x="9258300" y="5934075"/>
            <a:ext cx="7524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Int'l Pension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395288" y="6338888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114300"/>
                </a:moveTo>
                <a:cubicBezTo>
                  <a:pt x="88692" y="114300"/>
                  <a:pt x="114300" y="88692"/>
                  <a:pt x="114300" y="57150"/>
                </a:cubicBezTo>
                <a:cubicBezTo>
                  <a:pt x="114300" y="25608"/>
                  <a:pt x="88692" y="0"/>
                  <a:pt x="57150" y="0"/>
                </a:cubicBezTo>
                <a:cubicBezTo>
                  <a:pt x="25608" y="0"/>
                  <a:pt x="0" y="25608"/>
                  <a:pt x="0" y="57150"/>
                </a:cubicBezTo>
                <a:cubicBezTo>
                  <a:pt x="0" y="88692"/>
                  <a:pt x="25608" y="114300"/>
                  <a:pt x="57150" y="114300"/>
                </a:cubicBezTo>
                <a:close/>
                <a:moveTo>
                  <a:pt x="50006" y="35719"/>
                </a:moveTo>
                <a:cubicBezTo>
                  <a:pt x="50006" y="31776"/>
                  <a:pt x="53207" y="28575"/>
                  <a:pt x="57150" y="28575"/>
                </a:cubicBezTo>
                <a:cubicBezTo>
                  <a:pt x="61093" y="28575"/>
                  <a:pt x="64294" y="31776"/>
                  <a:pt x="64294" y="35719"/>
                </a:cubicBezTo>
                <a:cubicBezTo>
                  <a:pt x="64294" y="39661"/>
                  <a:pt x="61093" y="42863"/>
                  <a:pt x="57150" y="42863"/>
                </a:cubicBezTo>
                <a:cubicBezTo>
                  <a:pt x="53207" y="42863"/>
                  <a:pt x="50006" y="39661"/>
                  <a:pt x="50006" y="35719"/>
                </a:cubicBezTo>
                <a:close/>
                <a:moveTo>
                  <a:pt x="48220" y="50006"/>
                </a:moveTo>
                <a:lnTo>
                  <a:pt x="58936" y="50006"/>
                </a:lnTo>
                <a:cubicBezTo>
                  <a:pt x="61905" y="50006"/>
                  <a:pt x="64294" y="52395"/>
                  <a:pt x="64294" y="55364"/>
                </a:cubicBezTo>
                <a:lnTo>
                  <a:pt x="64294" y="75009"/>
                </a:lnTo>
                <a:lnTo>
                  <a:pt x="66080" y="75009"/>
                </a:lnTo>
                <a:cubicBezTo>
                  <a:pt x="69049" y="75009"/>
                  <a:pt x="71438" y="77398"/>
                  <a:pt x="71438" y="80367"/>
                </a:cubicBezTo>
                <a:cubicBezTo>
                  <a:pt x="71438" y="83336"/>
                  <a:pt x="69049" y="85725"/>
                  <a:pt x="66080" y="85725"/>
                </a:cubicBezTo>
                <a:lnTo>
                  <a:pt x="48220" y="85725"/>
                </a:lnTo>
                <a:cubicBezTo>
                  <a:pt x="45251" y="85725"/>
                  <a:pt x="42863" y="83336"/>
                  <a:pt x="42863" y="80367"/>
                </a:cubicBezTo>
                <a:cubicBezTo>
                  <a:pt x="42863" y="77398"/>
                  <a:pt x="45251" y="75009"/>
                  <a:pt x="48220" y="75009"/>
                </a:cubicBezTo>
                <a:lnTo>
                  <a:pt x="53578" y="75009"/>
                </a:lnTo>
                <a:lnTo>
                  <a:pt x="53578" y="60722"/>
                </a:lnTo>
                <a:lnTo>
                  <a:pt x="48220" y="60722"/>
                </a:lnTo>
                <a:cubicBezTo>
                  <a:pt x="45251" y="60722"/>
                  <a:pt x="42863" y="58333"/>
                  <a:pt x="42863" y="55364"/>
                </a:cubicBezTo>
                <a:cubicBezTo>
                  <a:pt x="42863" y="52395"/>
                  <a:pt x="45251" y="50006"/>
                  <a:pt x="48220" y="5000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6" name="Text 53"/>
          <p:cNvSpPr/>
          <p:nvPr/>
        </p:nvSpPr>
        <p:spPr>
          <a:xfrm>
            <a:off x="581025" y="6324600"/>
            <a:ext cx="112871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Asumsi: Progression dari consultant ke staff membutuhkan opening dan competitive selection. Tax-exempt tidak berlaku untuk semua IO.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472306" y="495300"/>
            <a:ext cx="285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76300" y="381000"/>
            <a:ext cx="36671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45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PATH 4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76300" y="533400"/>
            <a:ext cx="37528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Academic &amp; Research Track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9525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Assistant Professor, Principal Researcher — Long-term Investment Trajectory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300163"/>
            <a:ext cx="6800850" cy="3971925"/>
          </a:xfrm>
          <a:custGeom>
            <a:avLst/>
            <a:gdLst/>
            <a:ahLst/>
            <a:cxnLst/>
            <a:rect l="l" t="t" r="r" b="b"/>
            <a:pathLst>
              <a:path w="6800850" h="3971925">
                <a:moveTo>
                  <a:pt x="76182" y="0"/>
                </a:moveTo>
                <a:lnTo>
                  <a:pt x="6724668" y="0"/>
                </a:lnTo>
                <a:cubicBezTo>
                  <a:pt x="6766742" y="0"/>
                  <a:pt x="6800850" y="34108"/>
                  <a:pt x="6800850" y="76182"/>
                </a:cubicBezTo>
                <a:lnTo>
                  <a:pt x="6800850" y="3895743"/>
                </a:lnTo>
                <a:cubicBezTo>
                  <a:pt x="6800850" y="3937817"/>
                  <a:pt x="6766742" y="3971925"/>
                  <a:pt x="6724668" y="3971925"/>
                </a:cubicBezTo>
                <a:lnTo>
                  <a:pt x="76182" y="3971925"/>
                </a:lnTo>
                <a:cubicBezTo>
                  <a:pt x="34108" y="3971925"/>
                  <a:pt x="0" y="3937817"/>
                  <a:pt x="0" y="3895743"/>
                </a:cubicBezTo>
                <a:lnTo>
                  <a:pt x="0" y="76182"/>
                </a:lnTo>
                <a:cubicBezTo>
                  <a:pt x="0" y="34136"/>
                  <a:pt x="34136" y="0"/>
                  <a:pt x="76182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2925" y="1457325"/>
            <a:ext cx="6572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Income Composition: Salary + Consulting + Grants</a:t>
            </a:r>
            <a:endParaRPr lang="en-US" sz="1600" dirty="0"/>
          </a:p>
        </p:txBody>
      </p:sp>
      <p:pic>
        <p:nvPicPr>
          <p:cNvPr id="9" name="Image 0" descr="https://kimi-img.moonshot.cn/pub/slides/26-03-01-19:55:58-d6i2ijm1bb2h3j0apib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2925" y="1800225"/>
            <a:ext cx="6486525" cy="331470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85763" y="539591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76250" y="551497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Best Case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57200" y="570547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1.8B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76250" y="597217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Top-tier consulting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2694608" y="539591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785095" y="551497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Realistic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2766045" y="570547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1.2B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2785095" y="597217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Moderate consulting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5003453" y="539591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093940" y="551497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Worst Case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074890" y="570547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FF646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0.7B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093940" y="597217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 salary only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7312298" y="1300163"/>
            <a:ext cx="4495800" cy="4200525"/>
          </a:xfrm>
          <a:custGeom>
            <a:avLst/>
            <a:gdLst/>
            <a:ahLst/>
            <a:cxnLst/>
            <a:rect l="l" t="t" r="r" b="b"/>
            <a:pathLst>
              <a:path w="4495800" h="4200525">
                <a:moveTo>
                  <a:pt x="76198" y="0"/>
                </a:moveTo>
                <a:lnTo>
                  <a:pt x="4419602" y="0"/>
                </a:lnTo>
                <a:cubicBezTo>
                  <a:pt x="4461685" y="0"/>
                  <a:pt x="4495800" y="34115"/>
                  <a:pt x="4495800" y="76198"/>
                </a:cubicBezTo>
                <a:lnTo>
                  <a:pt x="4495800" y="4124327"/>
                </a:lnTo>
                <a:cubicBezTo>
                  <a:pt x="4495800" y="4166410"/>
                  <a:pt x="4461685" y="4200525"/>
                  <a:pt x="4419602" y="4200525"/>
                </a:cubicBezTo>
                <a:lnTo>
                  <a:pt x="76198" y="4200525"/>
                </a:lnTo>
                <a:cubicBezTo>
                  <a:pt x="34115" y="4200525"/>
                  <a:pt x="0" y="4166410"/>
                  <a:pt x="0" y="4124327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69460" y="1457325"/>
            <a:ext cx="4267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Income Sources Evolution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7469460" y="1838325"/>
            <a:ext cx="4181475" cy="876300"/>
          </a:xfrm>
          <a:custGeom>
            <a:avLst/>
            <a:gdLst/>
            <a:ahLst/>
            <a:cxnLst/>
            <a:rect l="l" t="t" r="r" b="b"/>
            <a:pathLst>
              <a:path w="4181475" h="876300">
                <a:moveTo>
                  <a:pt x="76203" y="0"/>
                </a:moveTo>
                <a:lnTo>
                  <a:pt x="4105272" y="0"/>
                </a:lnTo>
                <a:cubicBezTo>
                  <a:pt x="4147358" y="0"/>
                  <a:pt x="4181475" y="34117"/>
                  <a:pt x="4181475" y="76203"/>
                </a:cubicBezTo>
                <a:lnTo>
                  <a:pt x="4181475" y="800097"/>
                </a:lnTo>
                <a:cubicBezTo>
                  <a:pt x="4181475" y="842183"/>
                  <a:pt x="4147358" y="876300"/>
                  <a:pt x="4105272" y="876300"/>
                </a:cubicBezTo>
                <a:lnTo>
                  <a:pt x="76203" y="876300"/>
                </a:lnTo>
                <a:cubicBezTo>
                  <a:pt x="34117" y="876300"/>
                  <a:pt x="0" y="842183"/>
                  <a:pt x="0" y="8000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7583760" y="1952625"/>
            <a:ext cx="1181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 Salary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11151915" y="1952625"/>
            <a:ext cx="381000" cy="228600"/>
          </a:xfrm>
          <a:custGeom>
            <a:avLst/>
            <a:gdLst/>
            <a:ahLst/>
            <a:cxnLst/>
            <a:rect l="l" t="t" r="r" b="b"/>
            <a:pathLst>
              <a:path w="381000" h="228600">
                <a:moveTo>
                  <a:pt x="38101" y="0"/>
                </a:moveTo>
                <a:lnTo>
                  <a:pt x="342899" y="0"/>
                </a:lnTo>
                <a:cubicBezTo>
                  <a:pt x="363942" y="0"/>
                  <a:pt x="381000" y="17058"/>
                  <a:pt x="381000" y="38101"/>
                </a:cubicBezTo>
                <a:lnTo>
                  <a:pt x="381000" y="190499"/>
                </a:lnTo>
                <a:cubicBezTo>
                  <a:pt x="381000" y="211542"/>
                  <a:pt x="363942" y="228600"/>
                  <a:pt x="34289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7" name="Text 24"/>
          <p:cNvSpPr/>
          <p:nvPr/>
        </p:nvSpPr>
        <p:spPr>
          <a:xfrm>
            <a:off x="11151915" y="1952625"/>
            <a:ext cx="43815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7583760" y="2257425"/>
            <a:ext cx="4019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kompetitif sendiri (80-150M/tahun)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7583760" y="2524125"/>
            <a:ext cx="3952875" cy="76200"/>
          </a:xfrm>
          <a:custGeom>
            <a:avLst/>
            <a:gdLst/>
            <a:ahLst/>
            <a:cxnLst/>
            <a:rect l="l" t="t" r="r" b="b"/>
            <a:pathLst>
              <a:path w="3952875" h="76200">
                <a:moveTo>
                  <a:pt x="38100" y="0"/>
                </a:moveTo>
                <a:lnTo>
                  <a:pt x="3914775" y="0"/>
                </a:lnTo>
                <a:cubicBezTo>
                  <a:pt x="3935803" y="0"/>
                  <a:pt x="3952875" y="17072"/>
                  <a:pt x="3952875" y="38100"/>
                </a:cubicBezTo>
                <a:lnTo>
                  <a:pt x="3952875" y="38100"/>
                </a:lnTo>
                <a:cubicBezTo>
                  <a:pt x="3952875" y="59128"/>
                  <a:pt x="3935803" y="76200"/>
                  <a:pt x="39147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0" name="Shape 27"/>
          <p:cNvSpPr/>
          <p:nvPr/>
        </p:nvSpPr>
        <p:spPr>
          <a:xfrm>
            <a:off x="7583760" y="2524125"/>
            <a:ext cx="1381125" cy="76200"/>
          </a:xfrm>
          <a:custGeom>
            <a:avLst/>
            <a:gdLst/>
            <a:ahLst/>
            <a:cxnLst/>
            <a:rect l="l" t="t" r="r" b="b"/>
            <a:pathLst>
              <a:path w="1381125" h="76200">
                <a:moveTo>
                  <a:pt x="38100" y="0"/>
                </a:moveTo>
                <a:lnTo>
                  <a:pt x="1343025" y="0"/>
                </a:lnTo>
                <a:cubicBezTo>
                  <a:pt x="1364053" y="0"/>
                  <a:pt x="1381125" y="17072"/>
                  <a:pt x="1381125" y="38100"/>
                </a:cubicBezTo>
                <a:lnTo>
                  <a:pt x="1381125" y="38100"/>
                </a:lnTo>
                <a:cubicBezTo>
                  <a:pt x="1381125" y="59128"/>
                  <a:pt x="1364053" y="76200"/>
                  <a:pt x="134302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/>
          </a:solidFill>
          <a:ln/>
        </p:spPr>
      </p:sp>
      <p:sp>
        <p:nvSpPr>
          <p:cNvPr id="31" name="Shape 28"/>
          <p:cNvSpPr/>
          <p:nvPr/>
        </p:nvSpPr>
        <p:spPr>
          <a:xfrm>
            <a:off x="7469460" y="2790825"/>
            <a:ext cx="4181475" cy="876300"/>
          </a:xfrm>
          <a:custGeom>
            <a:avLst/>
            <a:gdLst/>
            <a:ahLst/>
            <a:cxnLst/>
            <a:rect l="l" t="t" r="r" b="b"/>
            <a:pathLst>
              <a:path w="4181475" h="876300">
                <a:moveTo>
                  <a:pt x="76203" y="0"/>
                </a:moveTo>
                <a:lnTo>
                  <a:pt x="4105272" y="0"/>
                </a:lnTo>
                <a:cubicBezTo>
                  <a:pt x="4147358" y="0"/>
                  <a:pt x="4181475" y="34117"/>
                  <a:pt x="4181475" y="76203"/>
                </a:cubicBezTo>
                <a:lnTo>
                  <a:pt x="4181475" y="800097"/>
                </a:lnTo>
                <a:cubicBezTo>
                  <a:pt x="4181475" y="842183"/>
                  <a:pt x="4147358" y="876300"/>
                  <a:pt x="4105272" y="876300"/>
                </a:cubicBezTo>
                <a:lnTo>
                  <a:pt x="76203" y="876300"/>
                </a:lnTo>
                <a:cubicBezTo>
                  <a:pt x="34117" y="876300"/>
                  <a:pt x="0" y="842183"/>
                  <a:pt x="0" y="8000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7583760" y="2905125"/>
            <a:ext cx="1304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 Income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11008519" y="2905125"/>
            <a:ext cx="523875" cy="228600"/>
          </a:xfrm>
          <a:custGeom>
            <a:avLst/>
            <a:gdLst/>
            <a:ahLst/>
            <a:cxnLst/>
            <a:rect l="l" t="t" r="r" b="b"/>
            <a:pathLst>
              <a:path w="523875" h="228600">
                <a:moveTo>
                  <a:pt x="38101" y="0"/>
                </a:moveTo>
                <a:lnTo>
                  <a:pt x="485774" y="0"/>
                </a:lnTo>
                <a:cubicBezTo>
                  <a:pt x="506817" y="0"/>
                  <a:pt x="523875" y="17058"/>
                  <a:pt x="523875" y="38101"/>
                </a:cubicBezTo>
                <a:lnTo>
                  <a:pt x="523875" y="190499"/>
                </a:lnTo>
                <a:cubicBezTo>
                  <a:pt x="523875" y="211542"/>
                  <a:pt x="506817" y="228600"/>
                  <a:pt x="4857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4" name="Text 31"/>
          <p:cNvSpPr/>
          <p:nvPr/>
        </p:nvSpPr>
        <p:spPr>
          <a:xfrm>
            <a:off x="11008519" y="2905125"/>
            <a:ext cx="5810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Growth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7583760" y="3209925"/>
            <a:ext cx="4019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Parallel practice: 100-400M/tahun potensi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7583760" y="3476625"/>
            <a:ext cx="3952875" cy="76200"/>
          </a:xfrm>
          <a:custGeom>
            <a:avLst/>
            <a:gdLst/>
            <a:ahLst/>
            <a:cxnLst/>
            <a:rect l="l" t="t" r="r" b="b"/>
            <a:pathLst>
              <a:path w="3952875" h="76200">
                <a:moveTo>
                  <a:pt x="38100" y="0"/>
                </a:moveTo>
                <a:lnTo>
                  <a:pt x="3914775" y="0"/>
                </a:lnTo>
                <a:cubicBezTo>
                  <a:pt x="3935803" y="0"/>
                  <a:pt x="3952875" y="17072"/>
                  <a:pt x="3952875" y="38100"/>
                </a:cubicBezTo>
                <a:lnTo>
                  <a:pt x="3952875" y="38100"/>
                </a:lnTo>
                <a:cubicBezTo>
                  <a:pt x="3952875" y="59128"/>
                  <a:pt x="3935803" y="76200"/>
                  <a:pt x="39147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7" name="Shape 34"/>
          <p:cNvSpPr/>
          <p:nvPr/>
        </p:nvSpPr>
        <p:spPr>
          <a:xfrm>
            <a:off x="7583760" y="3476625"/>
            <a:ext cx="2571750" cy="76200"/>
          </a:xfrm>
          <a:custGeom>
            <a:avLst/>
            <a:gdLst/>
            <a:ahLst/>
            <a:cxnLst/>
            <a:rect l="l" t="t" r="r" b="b"/>
            <a:pathLst>
              <a:path w="2571750" h="76200">
                <a:moveTo>
                  <a:pt x="38100" y="0"/>
                </a:moveTo>
                <a:lnTo>
                  <a:pt x="2533650" y="0"/>
                </a:lnTo>
                <a:cubicBezTo>
                  <a:pt x="2554678" y="0"/>
                  <a:pt x="2571750" y="17072"/>
                  <a:pt x="2571750" y="38100"/>
                </a:cubicBezTo>
                <a:lnTo>
                  <a:pt x="2571750" y="38100"/>
                </a:lnTo>
                <a:cubicBezTo>
                  <a:pt x="2571750" y="59128"/>
                  <a:pt x="2554678" y="76200"/>
                  <a:pt x="253365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8" name="Shape 35"/>
          <p:cNvSpPr/>
          <p:nvPr/>
        </p:nvSpPr>
        <p:spPr>
          <a:xfrm>
            <a:off x="7469460" y="3743325"/>
            <a:ext cx="4181475" cy="876300"/>
          </a:xfrm>
          <a:custGeom>
            <a:avLst/>
            <a:gdLst/>
            <a:ahLst/>
            <a:cxnLst/>
            <a:rect l="l" t="t" r="r" b="b"/>
            <a:pathLst>
              <a:path w="4181475" h="876300">
                <a:moveTo>
                  <a:pt x="76203" y="0"/>
                </a:moveTo>
                <a:lnTo>
                  <a:pt x="4105272" y="0"/>
                </a:lnTo>
                <a:cubicBezTo>
                  <a:pt x="4147358" y="0"/>
                  <a:pt x="4181475" y="34117"/>
                  <a:pt x="4181475" y="76203"/>
                </a:cubicBezTo>
                <a:lnTo>
                  <a:pt x="4181475" y="800097"/>
                </a:lnTo>
                <a:cubicBezTo>
                  <a:pt x="4181475" y="842183"/>
                  <a:pt x="4147358" y="876300"/>
                  <a:pt x="4105272" y="876300"/>
                </a:cubicBezTo>
                <a:lnTo>
                  <a:pt x="76203" y="876300"/>
                </a:lnTo>
                <a:cubicBezTo>
                  <a:pt x="34117" y="876300"/>
                  <a:pt x="0" y="842183"/>
                  <a:pt x="0" y="8000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9" name="Text 36"/>
          <p:cNvSpPr/>
          <p:nvPr/>
        </p:nvSpPr>
        <p:spPr>
          <a:xfrm>
            <a:off x="7583760" y="3857625"/>
            <a:ext cx="115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Grants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>
            <a:off x="10976149" y="3857625"/>
            <a:ext cx="561975" cy="228600"/>
          </a:xfrm>
          <a:custGeom>
            <a:avLst/>
            <a:gdLst/>
            <a:ahLst/>
            <a:cxnLst/>
            <a:rect l="l" t="t" r="r" b="b"/>
            <a:pathLst>
              <a:path w="561975" h="228600">
                <a:moveTo>
                  <a:pt x="38101" y="0"/>
                </a:moveTo>
                <a:lnTo>
                  <a:pt x="523874" y="0"/>
                </a:lnTo>
                <a:cubicBezTo>
                  <a:pt x="544917" y="0"/>
                  <a:pt x="561975" y="17058"/>
                  <a:pt x="561975" y="38101"/>
                </a:cubicBezTo>
                <a:lnTo>
                  <a:pt x="561975" y="190499"/>
                </a:lnTo>
                <a:cubicBezTo>
                  <a:pt x="561975" y="211542"/>
                  <a:pt x="544917" y="228600"/>
                  <a:pt x="5238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A9B4BF">
              <a:alpha val="20000"/>
            </a:srgbClr>
          </a:solidFill>
          <a:ln/>
        </p:spPr>
      </p:sp>
      <p:sp>
        <p:nvSpPr>
          <p:cNvPr id="41" name="Text 38"/>
          <p:cNvSpPr/>
          <p:nvPr/>
        </p:nvSpPr>
        <p:spPr>
          <a:xfrm>
            <a:off x="10976149" y="3857625"/>
            <a:ext cx="6191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Variable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7583760" y="4162425"/>
            <a:ext cx="4019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Project-based: 50-200M/tahun</a:t>
            </a:r>
            <a:endParaRPr lang="en-US" sz="1600" dirty="0"/>
          </a:p>
        </p:txBody>
      </p:sp>
      <p:sp>
        <p:nvSpPr>
          <p:cNvPr id="43" name="Shape 40"/>
          <p:cNvSpPr/>
          <p:nvPr/>
        </p:nvSpPr>
        <p:spPr>
          <a:xfrm>
            <a:off x="7583760" y="4429125"/>
            <a:ext cx="3952875" cy="76200"/>
          </a:xfrm>
          <a:custGeom>
            <a:avLst/>
            <a:gdLst/>
            <a:ahLst/>
            <a:cxnLst/>
            <a:rect l="l" t="t" r="r" b="b"/>
            <a:pathLst>
              <a:path w="3952875" h="76200">
                <a:moveTo>
                  <a:pt x="38100" y="0"/>
                </a:moveTo>
                <a:lnTo>
                  <a:pt x="3914775" y="0"/>
                </a:lnTo>
                <a:cubicBezTo>
                  <a:pt x="3935803" y="0"/>
                  <a:pt x="3952875" y="17072"/>
                  <a:pt x="3952875" y="38100"/>
                </a:cubicBezTo>
                <a:lnTo>
                  <a:pt x="3952875" y="38100"/>
                </a:lnTo>
                <a:cubicBezTo>
                  <a:pt x="3952875" y="59128"/>
                  <a:pt x="3935803" y="76200"/>
                  <a:pt x="39147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44" name="Shape 41"/>
          <p:cNvSpPr/>
          <p:nvPr/>
        </p:nvSpPr>
        <p:spPr>
          <a:xfrm>
            <a:off x="7583760" y="4429125"/>
            <a:ext cx="1781175" cy="76200"/>
          </a:xfrm>
          <a:custGeom>
            <a:avLst/>
            <a:gdLst/>
            <a:ahLst/>
            <a:cxnLst/>
            <a:rect l="l" t="t" r="r" b="b"/>
            <a:pathLst>
              <a:path w="1781175" h="76200">
                <a:moveTo>
                  <a:pt x="38100" y="0"/>
                </a:moveTo>
                <a:lnTo>
                  <a:pt x="1743075" y="0"/>
                </a:lnTo>
                <a:cubicBezTo>
                  <a:pt x="1764103" y="0"/>
                  <a:pt x="1781175" y="17072"/>
                  <a:pt x="1781175" y="38100"/>
                </a:cubicBezTo>
                <a:lnTo>
                  <a:pt x="1781175" y="38100"/>
                </a:lnTo>
                <a:cubicBezTo>
                  <a:pt x="1781175" y="59128"/>
                  <a:pt x="1764103" y="76200"/>
                  <a:pt x="17430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B4BF"/>
          </a:solidFill>
          <a:ln/>
        </p:spPr>
      </p:sp>
      <p:sp>
        <p:nvSpPr>
          <p:cNvPr id="45" name="Shape 42"/>
          <p:cNvSpPr/>
          <p:nvPr/>
        </p:nvSpPr>
        <p:spPr>
          <a:xfrm>
            <a:off x="7312298" y="5624513"/>
            <a:ext cx="4495800" cy="619125"/>
          </a:xfrm>
          <a:custGeom>
            <a:avLst/>
            <a:gdLst/>
            <a:ahLst/>
            <a:cxnLst/>
            <a:rect l="l" t="t" r="r" b="b"/>
            <a:pathLst>
              <a:path w="4495800" h="619125">
                <a:moveTo>
                  <a:pt x="76202" y="0"/>
                </a:moveTo>
                <a:lnTo>
                  <a:pt x="4419598" y="0"/>
                </a:lnTo>
                <a:cubicBezTo>
                  <a:pt x="4461683" y="0"/>
                  <a:pt x="4495800" y="34117"/>
                  <a:pt x="4495800" y="76202"/>
                </a:cubicBezTo>
                <a:lnTo>
                  <a:pt x="4495800" y="542923"/>
                </a:lnTo>
                <a:cubicBezTo>
                  <a:pt x="4495800" y="585008"/>
                  <a:pt x="4461683" y="619125"/>
                  <a:pt x="4419598" y="619125"/>
                </a:cubicBezTo>
                <a:lnTo>
                  <a:pt x="76202" y="619125"/>
                </a:lnTo>
                <a:cubicBezTo>
                  <a:pt x="34117" y="619125"/>
                  <a:pt x="0" y="585008"/>
                  <a:pt x="0" y="542923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7450410" y="57816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76200" y="40481"/>
                </a:moveTo>
                <a:cubicBezTo>
                  <a:pt x="80159" y="40481"/>
                  <a:pt x="83344" y="43666"/>
                  <a:pt x="83344" y="47625"/>
                </a:cubicBezTo>
                <a:lnTo>
                  <a:pt x="83344" y="80962"/>
                </a:lnTo>
                <a:cubicBezTo>
                  <a:pt x="83344" y="84921"/>
                  <a:pt x="80159" y="88106"/>
                  <a:pt x="76200" y="88106"/>
                </a:cubicBezTo>
                <a:cubicBezTo>
                  <a:pt x="72241" y="88106"/>
                  <a:pt x="69056" y="84921"/>
                  <a:pt x="69056" y="80962"/>
                </a:cubicBezTo>
                <a:lnTo>
                  <a:pt x="69056" y="47625"/>
                </a:lnTo>
                <a:cubicBezTo>
                  <a:pt x="69056" y="43666"/>
                  <a:pt x="72241" y="40481"/>
                  <a:pt x="76200" y="40481"/>
                </a:cubicBezTo>
                <a:close/>
                <a:moveTo>
                  <a:pt x="68253" y="104775"/>
                </a:moveTo>
                <a:cubicBezTo>
                  <a:pt x="68072" y="101825"/>
                  <a:pt x="69543" y="99018"/>
                  <a:pt x="72072" y="97489"/>
                </a:cubicBezTo>
                <a:cubicBezTo>
                  <a:pt x="74601" y="95959"/>
                  <a:pt x="77770" y="95959"/>
                  <a:pt x="80298" y="97489"/>
                </a:cubicBezTo>
                <a:cubicBezTo>
                  <a:pt x="82827" y="99018"/>
                  <a:pt x="84298" y="101825"/>
                  <a:pt x="84118" y="104775"/>
                </a:cubicBezTo>
                <a:cubicBezTo>
                  <a:pt x="84298" y="107725"/>
                  <a:pt x="82827" y="110532"/>
                  <a:pt x="80298" y="112061"/>
                </a:cubicBezTo>
                <a:cubicBezTo>
                  <a:pt x="77770" y="113591"/>
                  <a:pt x="74601" y="113591"/>
                  <a:pt x="72072" y="112061"/>
                </a:cubicBezTo>
                <a:cubicBezTo>
                  <a:pt x="69543" y="110532"/>
                  <a:pt x="68072" y="107725"/>
                  <a:pt x="68253" y="104775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7" name="Text 44"/>
          <p:cNvSpPr/>
          <p:nvPr/>
        </p:nvSpPr>
        <p:spPr>
          <a:xfrm>
            <a:off x="7698060" y="5743575"/>
            <a:ext cx="3829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Prerequisite Mutlak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7698060" y="5972175"/>
            <a:ext cx="38195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dari top-100 university — tanpa ini jalur tidak terbuka secara meaningful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395288" y="6338888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114300"/>
                </a:moveTo>
                <a:cubicBezTo>
                  <a:pt x="88692" y="114300"/>
                  <a:pt x="114300" y="88692"/>
                  <a:pt x="114300" y="57150"/>
                </a:cubicBezTo>
                <a:cubicBezTo>
                  <a:pt x="114300" y="25608"/>
                  <a:pt x="88692" y="0"/>
                  <a:pt x="57150" y="0"/>
                </a:cubicBezTo>
                <a:cubicBezTo>
                  <a:pt x="25608" y="0"/>
                  <a:pt x="0" y="25608"/>
                  <a:pt x="0" y="57150"/>
                </a:cubicBezTo>
                <a:cubicBezTo>
                  <a:pt x="0" y="88692"/>
                  <a:pt x="25608" y="114300"/>
                  <a:pt x="57150" y="114300"/>
                </a:cubicBezTo>
                <a:close/>
                <a:moveTo>
                  <a:pt x="50006" y="35719"/>
                </a:moveTo>
                <a:cubicBezTo>
                  <a:pt x="50006" y="31776"/>
                  <a:pt x="53207" y="28575"/>
                  <a:pt x="57150" y="28575"/>
                </a:cubicBezTo>
                <a:cubicBezTo>
                  <a:pt x="61093" y="28575"/>
                  <a:pt x="64294" y="31776"/>
                  <a:pt x="64294" y="35719"/>
                </a:cubicBezTo>
                <a:cubicBezTo>
                  <a:pt x="64294" y="39661"/>
                  <a:pt x="61093" y="42863"/>
                  <a:pt x="57150" y="42863"/>
                </a:cubicBezTo>
                <a:cubicBezTo>
                  <a:pt x="53207" y="42863"/>
                  <a:pt x="50006" y="39661"/>
                  <a:pt x="50006" y="35719"/>
                </a:cubicBezTo>
                <a:close/>
                <a:moveTo>
                  <a:pt x="48220" y="50006"/>
                </a:moveTo>
                <a:lnTo>
                  <a:pt x="58936" y="50006"/>
                </a:lnTo>
                <a:cubicBezTo>
                  <a:pt x="61905" y="50006"/>
                  <a:pt x="64294" y="52395"/>
                  <a:pt x="64294" y="55364"/>
                </a:cubicBezTo>
                <a:lnTo>
                  <a:pt x="64294" y="75009"/>
                </a:lnTo>
                <a:lnTo>
                  <a:pt x="66080" y="75009"/>
                </a:lnTo>
                <a:cubicBezTo>
                  <a:pt x="69049" y="75009"/>
                  <a:pt x="71438" y="77398"/>
                  <a:pt x="71438" y="80367"/>
                </a:cubicBezTo>
                <a:cubicBezTo>
                  <a:pt x="71438" y="83336"/>
                  <a:pt x="69049" y="85725"/>
                  <a:pt x="66080" y="85725"/>
                </a:cubicBezTo>
                <a:lnTo>
                  <a:pt x="48220" y="85725"/>
                </a:lnTo>
                <a:cubicBezTo>
                  <a:pt x="45251" y="85725"/>
                  <a:pt x="42863" y="83336"/>
                  <a:pt x="42863" y="80367"/>
                </a:cubicBezTo>
                <a:cubicBezTo>
                  <a:pt x="42863" y="77398"/>
                  <a:pt x="45251" y="75009"/>
                  <a:pt x="48220" y="75009"/>
                </a:cubicBezTo>
                <a:lnTo>
                  <a:pt x="53578" y="75009"/>
                </a:lnTo>
                <a:lnTo>
                  <a:pt x="53578" y="60722"/>
                </a:lnTo>
                <a:lnTo>
                  <a:pt x="48220" y="60722"/>
                </a:lnTo>
                <a:cubicBezTo>
                  <a:pt x="45251" y="60722"/>
                  <a:pt x="42863" y="58333"/>
                  <a:pt x="42863" y="55364"/>
                </a:cubicBezTo>
                <a:cubicBezTo>
                  <a:pt x="42863" y="52395"/>
                  <a:pt x="45251" y="50006"/>
                  <a:pt x="48220" y="5000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0" name="Text 47"/>
          <p:cNvSpPr/>
          <p:nvPr/>
        </p:nvSpPr>
        <p:spPr>
          <a:xfrm>
            <a:off x="581025" y="6324600"/>
            <a:ext cx="112871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Asumsi: Post-PhD entry, kombinasi academic + consulting, speaking fees tidak dihitung dalam proyeksi konservatif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77441" y="542925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6073" y="65566"/>
                </a:moveTo>
                <a:lnTo>
                  <a:pt x="86127" y="94398"/>
                </a:lnTo>
                <a:cubicBezTo>
                  <a:pt x="89408" y="95737"/>
                  <a:pt x="92891" y="96441"/>
                  <a:pt x="96441" y="96441"/>
                </a:cubicBezTo>
                <a:cubicBezTo>
                  <a:pt x="99990" y="96441"/>
                  <a:pt x="103473" y="95737"/>
                  <a:pt x="106754" y="94398"/>
                </a:cubicBezTo>
                <a:lnTo>
                  <a:pt x="187925" y="60979"/>
                </a:lnTo>
                <a:cubicBezTo>
                  <a:pt x="190939" y="59740"/>
                  <a:pt x="192881" y="56826"/>
                  <a:pt x="192881" y="53578"/>
                </a:cubicBezTo>
                <a:cubicBezTo>
                  <a:pt x="192881" y="50330"/>
                  <a:pt x="190939" y="47417"/>
                  <a:pt x="187925" y="46178"/>
                </a:cubicBezTo>
                <a:lnTo>
                  <a:pt x="106754" y="12758"/>
                </a:lnTo>
                <a:cubicBezTo>
                  <a:pt x="103473" y="11419"/>
                  <a:pt x="99990" y="10716"/>
                  <a:pt x="96441" y="10716"/>
                </a:cubicBezTo>
                <a:cubicBezTo>
                  <a:pt x="92891" y="10716"/>
                  <a:pt x="89408" y="11419"/>
                  <a:pt x="86127" y="12758"/>
                </a:cubicBezTo>
                <a:lnTo>
                  <a:pt x="4956" y="46178"/>
                </a:lnTo>
                <a:cubicBezTo>
                  <a:pt x="1942" y="47417"/>
                  <a:pt x="0" y="50330"/>
                  <a:pt x="0" y="53578"/>
                </a:cubicBezTo>
                <a:lnTo>
                  <a:pt x="0" y="152698"/>
                </a:lnTo>
                <a:cubicBezTo>
                  <a:pt x="0" y="157151"/>
                  <a:pt x="3583" y="160734"/>
                  <a:pt x="8037" y="160734"/>
                </a:cubicBezTo>
                <a:cubicBezTo>
                  <a:pt x="12490" y="160734"/>
                  <a:pt x="16073" y="157151"/>
                  <a:pt x="16073" y="152698"/>
                </a:cubicBezTo>
                <a:lnTo>
                  <a:pt x="16073" y="65566"/>
                </a:lnTo>
                <a:close/>
                <a:moveTo>
                  <a:pt x="32147" y="89576"/>
                </a:moveTo>
                <a:lnTo>
                  <a:pt x="32147" y="128588"/>
                </a:lnTo>
                <a:cubicBezTo>
                  <a:pt x="32147" y="146335"/>
                  <a:pt x="60945" y="160734"/>
                  <a:pt x="96441" y="160734"/>
                </a:cubicBezTo>
                <a:cubicBezTo>
                  <a:pt x="131936" y="160734"/>
                  <a:pt x="160734" y="146335"/>
                  <a:pt x="160734" y="128588"/>
                </a:cubicBezTo>
                <a:lnTo>
                  <a:pt x="160734" y="89542"/>
                </a:lnTo>
                <a:lnTo>
                  <a:pt x="112882" y="109266"/>
                </a:lnTo>
                <a:cubicBezTo>
                  <a:pt x="107659" y="111409"/>
                  <a:pt x="102100" y="112514"/>
                  <a:pt x="96441" y="112514"/>
                </a:cubicBezTo>
                <a:cubicBezTo>
                  <a:pt x="90781" y="112514"/>
                  <a:pt x="85223" y="111409"/>
                  <a:pt x="79999" y="109266"/>
                </a:cubicBezTo>
                <a:lnTo>
                  <a:pt x="32147" y="8954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" name="Text 2"/>
          <p:cNvSpPr/>
          <p:nvPr/>
        </p:nvSpPr>
        <p:spPr>
          <a:xfrm>
            <a:off x="876300" y="381000"/>
            <a:ext cx="32766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45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MULTIPLIER ANALYSIS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76300" y="533400"/>
            <a:ext cx="33623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PhD Multiplier Effect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9525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Bagaimana PhD dari top-100 university mengubah trajectory di setiap jalur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300163"/>
            <a:ext cx="5648325" cy="3857625"/>
          </a:xfrm>
          <a:custGeom>
            <a:avLst/>
            <a:gdLst/>
            <a:ahLst/>
            <a:cxnLst/>
            <a:rect l="l" t="t" r="r" b="b"/>
            <a:pathLst>
              <a:path w="5648325" h="3857625">
                <a:moveTo>
                  <a:pt x="76188" y="0"/>
                </a:moveTo>
                <a:lnTo>
                  <a:pt x="5572137" y="0"/>
                </a:lnTo>
                <a:cubicBezTo>
                  <a:pt x="5614214" y="0"/>
                  <a:pt x="5648325" y="34111"/>
                  <a:pt x="5648325" y="76188"/>
                </a:cubicBezTo>
                <a:lnTo>
                  <a:pt x="5648325" y="3781437"/>
                </a:lnTo>
                <a:cubicBezTo>
                  <a:pt x="5648325" y="3823514"/>
                  <a:pt x="5614214" y="3857625"/>
                  <a:pt x="5572137" y="3857625"/>
                </a:cubicBezTo>
                <a:lnTo>
                  <a:pt x="76188" y="3857625"/>
                </a:lnTo>
                <a:cubicBezTo>
                  <a:pt x="34111" y="3857625"/>
                  <a:pt x="0" y="3823514"/>
                  <a:pt x="0" y="3781437"/>
                </a:cubicBezTo>
                <a:lnTo>
                  <a:pt x="0" y="76188"/>
                </a:lnTo>
                <a:cubicBezTo>
                  <a:pt x="0" y="34111"/>
                  <a:pt x="34111" y="0"/>
                  <a:pt x="76188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2925" y="1457325"/>
            <a:ext cx="5419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Impact PhD di Setiap Jalur</a:t>
            </a:r>
            <a:endParaRPr lang="en-US" sz="1600" dirty="0"/>
          </a:p>
        </p:txBody>
      </p:sp>
      <p:pic>
        <p:nvPicPr>
          <p:cNvPr id="9" name="Image 0" descr="https://kimi-img.moonshot.cn/pub/slides/26-03-01-19:55:58-d6i2ijlkjflnopvrv1v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2925" y="1800225"/>
            <a:ext cx="5334000" cy="320040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85763" y="5281613"/>
            <a:ext cx="5648325" cy="1190625"/>
          </a:xfrm>
          <a:custGeom>
            <a:avLst/>
            <a:gdLst/>
            <a:ahLst/>
            <a:cxnLst/>
            <a:rect l="l" t="t" r="r" b="b"/>
            <a:pathLst>
              <a:path w="5648325" h="1190625">
                <a:moveTo>
                  <a:pt x="76200" y="0"/>
                </a:moveTo>
                <a:lnTo>
                  <a:pt x="5572125" y="0"/>
                </a:lnTo>
                <a:cubicBezTo>
                  <a:pt x="5614181" y="0"/>
                  <a:pt x="5648325" y="34144"/>
                  <a:pt x="5648325" y="76200"/>
                </a:cubicBezTo>
                <a:lnTo>
                  <a:pt x="5648325" y="1114425"/>
                </a:lnTo>
                <a:cubicBezTo>
                  <a:pt x="5648325" y="1156481"/>
                  <a:pt x="5614181" y="1190625"/>
                  <a:pt x="5572125" y="1190625"/>
                </a:cubicBezTo>
                <a:lnTo>
                  <a:pt x="76200" y="1190625"/>
                </a:lnTo>
                <a:cubicBezTo>
                  <a:pt x="34144" y="1190625"/>
                  <a:pt x="0" y="1156481"/>
                  <a:pt x="0" y="11144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4825" y="5400675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Break-Even Analysis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76250" y="5705475"/>
            <a:ext cx="27051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"Hilang" untuk PhD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47675" y="5895975"/>
            <a:ext cx="27622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 Tahun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76250" y="6200775"/>
            <a:ext cx="27051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Opportunity cost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3238500" y="5705475"/>
            <a:ext cx="27051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Payback Period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3209925" y="5895975"/>
            <a:ext cx="27622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4-6 Tahun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3238500" y="6200775"/>
            <a:ext cx="27051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Post-PhD entry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157913" y="1300163"/>
            <a:ext cx="5648325" cy="1266825"/>
          </a:xfrm>
          <a:custGeom>
            <a:avLst/>
            <a:gdLst/>
            <a:ahLst/>
            <a:cxnLst/>
            <a:rect l="l" t="t" r="r" b="b"/>
            <a:pathLst>
              <a:path w="5648325" h="1266825">
                <a:moveTo>
                  <a:pt x="76200" y="0"/>
                </a:moveTo>
                <a:lnTo>
                  <a:pt x="5572125" y="0"/>
                </a:lnTo>
                <a:cubicBezTo>
                  <a:pt x="5614209" y="0"/>
                  <a:pt x="5648325" y="34116"/>
                  <a:pt x="5648325" y="76200"/>
                </a:cubicBezTo>
                <a:lnTo>
                  <a:pt x="5648325" y="1190625"/>
                </a:lnTo>
                <a:cubicBezTo>
                  <a:pt x="5648325" y="1232709"/>
                  <a:pt x="5614209" y="1266825"/>
                  <a:pt x="5572125" y="1266825"/>
                </a:cubicBezTo>
                <a:lnTo>
                  <a:pt x="76200" y="1266825"/>
                </a:lnTo>
                <a:cubicBezTo>
                  <a:pt x="34116" y="1266825"/>
                  <a:pt x="0" y="1232709"/>
                  <a:pt x="0" y="11906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276975" y="14192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20" name="Text 17"/>
          <p:cNvSpPr/>
          <p:nvPr/>
        </p:nvSpPr>
        <p:spPr>
          <a:xfrm>
            <a:off x="6364932" y="1476375"/>
            <a:ext cx="2000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696075" y="1457325"/>
            <a:ext cx="800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6305550" y="183832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3" name="Text 20"/>
          <p:cNvSpPr/>
          <p:nvPr/>
        </p:nvSpPr>
        <p:spPr>
          <a:xfrm>
            <a:off x="6496050" y="1800225"/>
            <a:ext cx="2781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Senior Consultant → 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Principal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(skip 1 tier)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6305550" y="206692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5" name="Text 22"/>
          <p:cNvSpPr/>
          <p:nvPr/>
        </p:nvSpPr>
        <p:spPr>
          <a:xfrm>
            <a:off x="6496050" y="2028825"/>
            <a:ext cx="1866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+40-60% starting salary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6305550" y="229552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7" name="Text 24"/>
          <p:cNvSpPr/>
          <p:nvPr/>
        </p:nvSpPr>
        <p:spPr>
          <a:xfrm>
            <a:off x="6496050" y="2257425"/>
            <a:ext cx="2438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Track: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Partner track 2-3 tahun lebih cepat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6157913" y="2652713"/>
            <a:ext cx="5648325" cy="1266825"/>
          </a:xfrm>
          <a:custGeom>
            <a:avLst/>
            <a:gdLst/>
            <a:ahLst/>
            <a:cxnLst/>
            <a:rect l="l" t="t" r="r" b="b"/>
            <a:pathLst>
              <a:path w="5648325" h="1266825">
                <a:moveTo>
                  <a:pt x="76200" y="0"/>
                </a:moveTo>
                <a:lnTo>
                  <a:pt x="5572125" y="0"/>
                </a:lnTo>
                <a:cubicBezTo>
                  <a:pt x="5614209" y="0"/>
                  <a:pt x="5648325" y="34116"/>
                  <a:pt x="5648325" y="76200"/>
                </a:cubicBezTo>
                <a:lnTo>
                  <a:pt x="5648325" y="1190625"/>
                </a:lnTo>
                <a:cubicBezTo>
                  <a:pt x="5648325" y="1232709"/>
                  <a:pt x="5614209" y="1266825"/>
                  <a:pt x="5572125" y="1266825"/>
                </a:cubicBezTo>
                <a:lnTo>
                  <a:pt x="76200" y="1266825"/>
                </a:lnTo>
                <a:cubicBezTo>
                  <a:pt x="34116" y="1266825"/>
                  <a:pt x="0" y="1232709"/>
                  <a:pt x="0" y="11906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6276975" y="27717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6352133" y="2828925"/>
            <a:ext cx="2190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6696075" y="2809875"/>
            <a:ext cx="1095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Tech Company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6305550" y="319087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3" name="Text 30"/>
          <p:cNvSpPr/>
          <p:nvPr/>
        </p:nvSpPr>
        <p:spPr>
          <a:xfrm>
            <a:off x="6496050" y="3152775"/>
            <a:ext cx="314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Role: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Principal Researcher / Chief AI Officer trajectory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6305550" y="341947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5" name="Text 32"/>
          <p:cNvSpPr/>
          <p:nvPr/>
        </p:nvSpPr>
        <p:spPr>
          <a:xfrm>
            <a:off x="6496050" y="3381375"/>
            <a:ext cx="2028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+50-80% equity allocation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305550" y="364807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7" name="Text 34"/>
          <p:cNvSpPr/>
          <p:nvPr/>
        </p:nvSpPr>
        <p:spPr>
          <a:xfrm>
            <a:off x="6496050" y="3609975"/>
            <a:ext cx="2638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Credibility: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Government client trust premium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6157913" y="4005262"/>
            <a:ext cx="5648325" cy="1266825"/>
          </a:xfrm>
          <a:custGeom>
            <a:avLst/>
            <a:gdLst/>
            <a:ahLst/>
            <a:cxnLst/>
            <a:rect l="l" t="t" r="r" b="b"/>
            <a:pathLst>
              <a:path w="5648325" h="1266825">
                <a:moveTo>
                  <a:pt x="76200" y="0"/>
                </a:moveTo>
                <a:lnTo>
                  <a:pt x="5572125" y="0"/>
                </a:lnTo>
                <a:cubicBezTo>
                  <a:pt x="5614209" y="0"/>
                  <a:pt x="5648325" y="34116"/>
                  <a:pt x="5648325" y="76200"/>
                </a:cubicBezTo>
                <a:lnTo>
                  <a:pt x="5648325" y="1190625"/>
                </a:lnTo>
                <a:cubicBezTo>
                  <a:pt x="5648325" y="1232709"/>
                  <a:pt x="5614209" y="1266825"/>
                  <a:pt x="5572125" y="1266825"/>
                </a:cubicBezTo>
                <a:lnTo>
                  <a:pt x="76200" y="1266825"/>
                </a:lnTo>
                <a:cubicBezTo>
                  <a:pt x="34116" y="1266825"/>
                  <a:pt x="0" y="1232709"/>
                  <a:pt x="0" y="11906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6276975" y="41243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5F7A8D">
              <a:alpha val="20000"/>
            </a:srgbClr>
          </a:solidFill>
          <a:ln/>
        </p:spPr>
      </p:sp>
      <p:sp>
        <p:nvSpPr>
          <p:cNvPr id="40" name="Text 37"/>
          <p:cNvSpPr/>
          <p:nvPr/>
        </p:nvSpPr>
        <p:spPr>
          <a:xfrm>
            <a:off x="6350422" y="4181475"/>
            <a:ext cx="228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6696075" y="4162425"/>
            <a:ext cx="120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International Org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6305550" y="454342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3" name="Text 40"/>
          <p:cNvSpPr/>
          <p:nvPr/>
        </p:nvSpPr>
        <p:spPr>
          <a:xfrm>
            <a:off x="6496050" y="4505325"/>
            <a:ext cx="2457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Access: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Permanent staff positions terbuka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6305550" y="477202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5" name="Text 42"/>
          <p:cNvSpPr/>
          <p:nvPr/>
        </p:nvSpPr>
        <p:spPr>
          <a:xfrm>
            <a:off x="6496050" y="4733925"/>
            <a:ext cx="2667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Level: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Young Professional vs Consultant biasa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6305550" y="5000625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7" name="Text 44"/>
          <p:cNvSpPr/>
          <p:nvPr/>
        </p:nvSpPr>
        <p:spPr>
          <a:xfrm>
            <a:off x="6496050" y="4962525"/>
            <a:ext cx="2609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Global academic &amp; policy network</a:t>
            </a:r>
            <a:endParaRPr lang="en-US" sz="1600" dirty="0"/>
          </a:p>
        </p:txBody>
      </p:sp>
      <p:sp>
        <p:nvSpPr>
          <p:cNvPr id="48" name="Shape 45"/>
          <p:cNvSpPr/>
          <p:nvPr/>
        </p:nvSpPr>
        <p:spPr>
          <a:xfrm>
            <a:off x="6157913" y="5357813"/>
            <a:ext cx="5648325" cy="962025"/>
          </a:xfrm>
          <a:custGeom>
            <a:avLst/>
            <a:gdLst/>
            <a:ahLst/>
            <a:cxnLst/>
            <a:rect l="l" t="t" r="r" b="b"/>
            <a:pathLst>
              <a:path w="5648325" h="962025">
                <a:moveTo>
                  <a:pt x="76202" y="0"/>
                </a:moveTo>
                <a:lnTo>
                  <a:pt x="5572123" y="0"/>
                </a:lnTo>
                <a:cubicBezTo>
                  <a:pt x="5614180" y="0"/>
                  <a:pt x="5648325" y="34145"/>
                  <a:pt x="5648325" y="76202"/>
                </a:cubicBezTo>
                <a:lnTo>
                  <a:pt x="5648325" y="885823"/>
                </a:lnTo>
                <a:cubicBezTo>
                  <a:pt x="5648325" y="927880"/>
                  <a:pt x="5614180" y="962025"/>
                  <a:pt x="5572123" y="962025"/>
                </a:cubicBezTo>
                <a:lnTo>
                  <a:pt x="76202" y="962025"/>
                </a:lnTo>
                <a:cubicBezTo>
                  <a:pt x="34145" y="962025"/>
                  <a:pt x="0" y="927880"/>
                  <a:pt x="0" y="8858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40000"/>
              </a:srgbClr>
            </a:solidFill>
            <a:prstDash val="solid"/>
          </a:ln>
        </p:spPr>
      </p:sp>
      <p:sp>
        <p:nvSpPr>
          <p:cNvPr id="49" name="Shape 46"/>
          <p:cNvSpPr/>
          <p:nvPr/>
        </p:nvSpPr>
        <p:spPr>
          <a:xfrm>
            <a:off x="6276975" y="5476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30196"/>
            </a:srgbClr>
          </a:solidFill>
          <a:ln/>
        </p:spPr>
      </p:sp>
      <p:sp>
        <p:nvSpPr>
          <p:cNvPr id="50" name="Text 47"/>
          <p:cNvSpPr/>
          <p:nvPr/>
        </p:nvSpPr>
        <p:spPr>
          <a:xfrm>
            <a:off x="6352208" y="5534025"/>
            <a:ext cx="2190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</a:t>
            </a:r>
            <a:endParaRPr lang="en-US" sz="1600" dirty="0"/>
          </a:p>
        </p:txBody>
      </p:sp>
      <p:sp>
        <p:nvSpPr>
          <p:cNvPr id="51" name="Text 48"/>
          <p:cNvSpPr/>
          <p:nvPr/>
        </p:nvSpPr>
        <p:spPr>
          <a:xfrm>
            <a:off x="6696075" y="5514975"/>
            <a:ext cx="752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Academic</a:t>
            </a:r>
            <a:endParaRPr lang="en-US" sz="1600" dirty="0"/>
          </a:p>
        </p:txBody>
      </p:sp>
      <p:sp>
        <p:nvSpPr>
          <p:cNvPr id="52" name="Text 49"/>
          <p:cNvSpPr/>
          <p:nvPr/>
        </p:nvSpPr>
        <p:spPr>
          <a:xfrm>
            <a:off x="6276975" y="5819775"/>
            <a:ext cx="54768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Prerequisite Mutlak: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Tanpa PhD dari top-100 university, jalur academic tidak terbuka secara meaningful untuk posisi tenure-track.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381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88156" y="5429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77856" y="1741"/>
                </a:moveTo>
                <a:cubicBezTo>
                  <a:pt x="82845" y="-569"/>
                  <a:pt x="88605" y="-569"/>
                  <a:pt x="93594" y="1741"/>
                </a:cubicBezTo>
                <a:lnTo>
                  <a:pt x="166795" y="35562"/>
                </a:lnTo>
                <a:cubicBezTo>
                  <a:pt x="169642" y="36868"/>
                  <a:pt x="171450" y="39715"/>
                  <a:pt x="171450" y="42863"/>
                </a:cubicBezTo>
                <a:cubicBezTo>
                  <a:pt x="171450" y="46010"/>
                  <a:pt x="169642" y="48857"/>
                  <a:pt x="166795" y="50163"/>
                </a:cubicBezTo>
                <a:lnTo>
                  <a:pt x="93594" y="83984"/>
                </a:lnTo>
                <a:cubicBezTo>
                  <a:pt x="88605" y="86294"/>
                  <a:pt x="82845" y="86294"/>
                  <a:pt x="77856" y="83984"/>
                </a:cubicBezTo>
                <a:lnTo>
                  <a:pt x="4655" y="50163"/>
                </a:lnTo>
                <a:cubicBezTo>
                  <a:pt x="1808" y="48823"/>
                  <a:pt x="0" y="45977"/>
                  <a:pt x="0" y="42863"/>
                </a:cubicBezTo>
                <a:cubicBezTo>
                  <a:pt x="0" y="39748"/>
                  <a:pt x="1808" y="36868"/>
                  <a:pt x="4655" y="35562"/>
                </a:cubicBezTo>
                <a:lnTo>
                  <a:pt x="77856" y="1741"/>
                </a:lnTo>
                <a:close/>
                <a:moveTo>
                  <a:pt x="16107" y="73134"/>
                </a:moveTo>
                <a:lnTo>
                  <a:pt x="71125" y="98550"/>
                </a:lnTo>
                <a:cubicBezTo>
                  <a:pt x="80401" y="102837"/>
                  <a:pt x="91083" y="102837"/>
                  <a:pt x="100359" y="98550"/>
                </a:cubicBezTo>
                <a:lnTo>
                  <a:pt x="155377" y="73134"/>
                </a:lnTo>
                <a:lnTo>
                  <a:pt x="166795" y="78425"/>
                </a:lnTo>
                <a:cubicBezTo>
                  <a:pt x="169642" y="79731"/>
                  <a:pt x="171450" y="82577"/>
                  <a:pt x="171450" y="85725"/>
                </a:cubicBezTo>
                <a:cubicBezTo>
                  <a:pt x="171450" y="88873"/>
                  <a:pt x="169642" y="91719"/>
                  <a:pt x="166795" y="93025"/>
                </a:cubicBezTo>
                <a:lnTo>
                  <a:pt x="93594" y="126846"/>
                </a:lnTo>
                <a:cubicBezTo>
                  <a:pt x="88605" y="129157"/>
                  <a:pt x="82845" y="129157"/>
                  <a:pt x="77856" y="126846"/>
                </a:cubicBezTo>
                <a:lnTo>
                  <a:pt x="4655" y="93025"/>
                </a:lnTo>
                <a:cubicBezTo>
                  <a:pt x="1808" y="91686"/>
                  <a:pt x="0" y="88839"/>
                  <a:pt x="0" y="85725"/>
                </a:cubicBezTo>
                <a:cubicBezTo>
                  <a:pt x="0" y="82611"/>
                  <a:pt x="1808" y="79731"/>
                  <a:pt x="4655" y="78425"/>
                </a:cubicBezTo>
                <a:lnTo>
                  <a:pt x="16073" y="73134"/>
                </a:lnTo>
                <a:close/>
                <a:moveTo>
                  <a:pt x="4655" y="121287"/>
                </a:moveTo>
                <a:lnTo>
                  <a:pt x="16073" y="115997"/>
                </a:lnTo>
                <a:lnTo>
                  <a:pt x="71091" y="141413"/>
                </a:lnTo>
                <a:cubicBezTo>
                  <a:pt x="80367" y="145699"/>
                  <a:pt x="91049" y="145699"/>
                  <a:pt x="100325" y="141413"/>
                </a:cubicBezTo>
                <a:lnTo>
                  <a:pt x="155343" y="115997"/>
                </a:lnTo>
                <a:lnTo>
                  <a:pt x="166762" y="121287"/>
                </a:lnTo>
                <a:cubicBezTo>
                  <a:pt x="169608" y="122593"/>
                  <a:pt x="171417" y="125440"/>
                  <a:pt x="171417" y="128588"/>
                </a:cubicBezTo>
                <a:cubicBezTo>
                  <a:pt x="171417" y="131735"/>
                  <a:pt x="169608" y="134582"/>
                  <a:pt x="166762" y="135888"/>
                </a:cubicBezTo>
                <a:lnTo>
                  <a:pt x="93561" y="169709"/>
                </a:lnTo>
                <a:cubicBezTo>
                  <a:pt x="88571" y="172019"/>
                  <a:pt x="82812" y="172019"/>
                  <a:pt x="77822" y="169709"/>
                </a:cubicBezTo>
                <a:lnTo>
                  <a:pt x="4655" y="135888"/>
                </a:lnTo>
                <a:cubicBezTo>
                  <a:pt x="1808" y="134548"/>
                  <a:pt x="0" y="131702"/>
                  <a:pt x="0" y="128588"/>
                </a:cubicBezTo>
                <a:cubicBezTo>
                  <a:pt x="0" y="125473"/>
                  <a:pt x="1808" y="122593"/>
                  <a:pt x="4655" y="12128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" name="Text 2"/>
          <p:cNvSpPr/>
          <p:nvPr/>
        </p:nvSpPr>
        <p:spPr>
          <a:xfrm>
            <a:off x="876300" y="381000"/>
            <a:ext cx="36576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45" kern="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INCOME BUFFER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76300" y="533400"/>
            <a:ext cx="374332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E2E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DNO sebagai Income Buffer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81000" y="9525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Underestimated Asset — Revenue Stream Independen yang Sudah Berjalan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5763" y="1300163"/>
            <a:ext cx="6800850" cy="3686175"/>
          </a:xfrm>
          <a:custGeom>
            <a:avLst/>
            <a:gdLst/>
            <a:ahLst/>
            <a:cxnLst/>
            <a:rect l="l" t="t" r="r" b="b"/>
            <a:pathLst>
              <a:path w="6800850" h="3686175">
                <a:moveTo>
                  <a:pt x="76193" y="0"/>
                </a:moveTo>
                <a:lnTo>
                  <a:pt x="6724657" y="0"/>
                </a:lnTo>
                <a:cubicBezTo>
                  <a:pt x="6766737" y="0"/>
                  <a:pt x="6800850" y="34113"/>
                  <a:pt x="6800850" y="76193"/>
                </a:cubicBezTo>
                <a:lnTo>
                  <a:pt x="6800850" y="3609982"/>
                </a:lnTo>
                <a:cubicBezTo>
                  <a:pt x="6800850" y="3652062"/>
                  <a:pt x="6766737" y="3686175"/>
                  <a:pt x="6724657" y="3686175"/>
                </a:cubicBezTo>
                <a:lnTo>
                  <a:pt x="76193" y="3686175"/>
                </a:lnTo>
                <a:cubicBezTo>
                  <a:pt x="34113" y="3686175"/>
                  <a:pt x="0" y="3652062"/>
                  <a:pt x="0" y="3609982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2925" y="1457325"/>
            <a:ext cx="6572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DNO Contribution &amp; Growth Scenarios</a:t>
            </a:r>
            <a:endParaRPr lang="en-US" sz="1600" dirty="0"/>
          </a:p>
        </p:txBody>
      </p:sp>
      <p:pic>
        <p:nvPicPr>
          <p:cNvPr id="9" name="Image 0" descr="https://kimi-img.moonshot.cn/pub/slides/26-03-01-19:55:58-d6i2ijn2ekfkut7s1v0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2925" y="1800225"/>
            <a:ext cx="6486525" cy="302895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85763" y="511016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76250" y="52292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Annual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57200" y="541972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120M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76250" y="56864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Baseline revenue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2694608" y="511016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785095" y="52292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Scaled (2x)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2766045" y="541972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240M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2785095" y="56864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focused effort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5003453" y="5110163"/>
            <a:ext cx="2181225" cy="847725"/>
          </a:xfrm>
          <a:custGeom>
            <a:avLst/>
            <a:gdLst/>
            <a:ahLst/>
            <a:cxnLst/>
            <a:rect l="l" t="t" r="r" b="b"/>
            <a:pathLst>
              <a:path w="2181225" h="847725">
                <a:moveTo>
                  <a:pt x="76202" y="0"/>
                </a:moveTo>
                <a:lnTo>
                  <a:pt x="2105023" y="0"/>
                </a:lnTo>
                <a:cubicBezTo>
                  <a:pt x="2147080" y="0"/>
                  <a:pt x="2181225" y="34145"/>
                  <a:pt x="2181225" y="76202"/>
                </a:cubicBezTo>
                <a:lnTo>
                  <a:pt x="2181225" y="771523"/>
                </a:lnTo>
                <a:cubicBezTo>
                  <a:pt x="2181225" y="813580"/>
                  <a:pt x="2147080" y="847725"/>
                  <a:pt x="2105023" y="847725"/>
                </a:cubicBezTo>
                <a:lnTo>
                  <a:pt x="76202" y="847725"/>
                </a:lnTo>
                <a:cubicBezTo>
                  <a:pt x="34145" y="847725"/>
                  <a:pt x="0" y="813580"/>
                  <a:pt x="0" y="7715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093940" y="52292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Scaled (3x)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074890" y="5419725"/>
            <a:ext cx="2038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5F7A8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360M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093940" y="5686425"/>
            <a:ext cx="2000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Full-time pivot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7312298" y="1300163"/>
            <a:ext cx="4495800" cy="4657725"/>
          </a:xfrm>
          <a:custGeom>
            <a:avLst/>
            <a:gdLst/>
            <a:ahLst/>
            <a:cxnLst/>
            <a:rect l="l" t="t" r="r" b="b"/>
            <a:pathLst>
              <a:path w="4495800" h="4657725">
                <a:moveTo>
                  <a:pt x="76204" y="0"/>
                </a:moveTo>
                <a:lnTo>
                  <a:pt x="4419596" y="0"/>
                </a:lnTo>
                <a:cubicBezTo>
                  <a:pt x="4461682" y="0"/>
                  <a:pt x="4495800" y="34118"/>
                  <a:pt x="4495800" y="76204"/>
                </a:cubicBezTo>
                <a:lnTo>
                  <a:pt x="4495800" y="4581521"/>
                </a:lnTo>
                <a:cubicBezTo>
                  <a:pt x="4495800" y="4623607"/>
                  <a:pt x="4461682" y="4657725"/>
                  <a:pt x="4419596" y="4657725"/>
                </a:cubicBezTo>
                <a:lnTo>
                  <a:pt x="76204" y="4657725"/>
                </a:lnTo>
                <a:cubicBezTo>
                  <a:pt x="34118" y="4657725"/>
                  <a:pt x="0" y="4623607"/>
                  <a:pt x="0" y="45815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2C3238">
              <a:alpha val="40000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69460" y="1457325"/>
            <a:ext cx="4267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0E2E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DNO Strategic Value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7469460" y="1838325"/>
            <a:ext cx="4181475" cy="914400"/>
          </a:xfrm>
          <a:custGeom>
            <a:avLst/>
            <a:gdLst/>
            <a:ahLst/>
            <a:cxnLst/>
            <a:rect l="l" t="t" r="r" b="b"/>
            <a:pathLst>
              <a:path w="4181475" h="914400">
                <a:moveTo>
                  <a:pt x="76197" y="0"/>
                </a:moveTo>
                <a:lnTo>
                  <a:pt x="4105278" y="0"/>
                </a:lnTo>
                <a:cubicBezTo>
                  <a:pt x="4147360" y="0"/>
                  <a:pt x="4181475" y="34115"/>
                  <a:pt x="4181475" y="76197"/>
                </a:cubicBezTo>
                <a:lnTo>
                  <a:pt x="4181475" y="838203"/>
                </a:lnTo>
                <a:cubicBezTo>
                  <a:pt x="4181475" y="880285"/>
                  <a:pt x="4147360" y="914400"/>
                  <a:pt x="4105278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5" name="Shape 22"/>
          <p:cNvSpPr/>
          <p:nvPr/>
        </p:nvSpPr>
        <p:spPr>
          <a:xfrm>
            <a:off x="7602810" y="19907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77569" y="0"/>
                  <a:pt x="78938" y="298"/>
                  <a:pt x="80189" y="863"/>
                </a:cubicBezTo>
                <a:lnTo>
                  <a:pt x="136267" y="24646"/>
                </a:lnTo>
                <a:cubicBezTo>
                  <a:pt x="142815" y="27414"/>
                  <a:pt x="147697" y="33873"/>
                  <a:pt x="147667" y="41672"/>
                </a:cubicBezTo>
                <a:cubicBezTo>
                  <a:pt x="147518" y="71199"/>
                  <a:pt x="135374" y="125224"/>
                  <a:pt x="84088" y="149781"/>
                </a:cubicBezTo>
                <a:cubicBezTo>
                  <a:pt x="79117" y="152162"/>
                  <a:pt x="73343" y="152162"/>
                  <a:pt x="68372" y="149781"/>
                </a:cubicBezTo>
                <a:cubicBezTo>
                  <a:pt x="17056" y="125224"/>
                  <a:pt x="4941" y="71199"/>
                  <a:pt x="4792" y="41672"/>
                </a:cubicBezTo>
                <a:cubicBezTo>
                  <a:pt x="4762" y="33873"/>
                  <a:pt x="9644" y="27414"/>
                  <a:pt x="16192" y="24646"/>
                </a:cubicBezTo>
                <a:lnTo>
                  <a:pt x="72241" y="863"/>
                </a:lnTo>
                <a:cubicBezTo>
                  <a:pt x="73491" y="298"/>
                  <a:pt x="74831" y="0"/>
                  <a:pt x="76200" y="0"/>
                </a:cubicBezTo>
                <a:close/>
                <a:moveTo>
                  <a:pt x="76200" y="19883"/>
                </a:moveTo>
                <a:lnTo>
                  <a:pt x="76200" y="132427"/>
                </a:lnTo>
                <a:cubicBezTo>
                  <a:pt x="117277" y="112544"/>
                  <a:pt x="128320" y="68491"/>
                  <a:pt x="128588" y="42118"/>
                </a:cubicBezTo>
                <a:lnTo>
                  <a:pt x="76200" y="19913"/>
                </a:lnTo>
                <a:lnTo>
                  <a:pt x="76200" y="19913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6" name="Text 23"/>
          <p:cNvSpPr/>
          <p:nvPr/>
        </p:nvSpPr>
        <p:spPr>
          <a:xfrm>
            <a:off x="7850460" y="1952625"/>
            <a:ext cx="695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 Filler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7583760" y="2257425"/>
            <a:ext cx="40195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Mengisi income selama transisi ASN → jalur baru (3-6 bulan tanpa income utama)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7469460" y="2828925"/>
            <a:ext cx="4181475" cy="914400"/>
          </a:xfrm>
          <a:custGeom>
            <a:avLst/>
            <a:gdLst/>
            <a:ahLst/>
            <a:cxnLst/>
            <a:rect l="l" t="t" r="r" b="b"/>
            <a:pathLst>
              <a:path w="4181475" h="914400">
                <a:moveTo>
                  <a:pt x="76197" y="0"/>
                </a:moveTo>
                <a:lnTo>
                  <a:pt x="4105278" y="0"/>
                </a:lnTo>
                <a:cubicBezTo>
                  <a:pt x="4147360" y="0"/>
                  <a:pt x="4181475" y="34115"/>
                  <a:pt x="4181475" y="76197"/>
                </a:cubicBezTo>
                <a:lnTo>
                  <a:pt x="4181475" y="838203"/>
                </a:lnTo>
                <a:cubicBezTo>
                  <a:pt x="4181475" y="880285"/>
                  <a:pt x="4147360" y="914400"/>
                  <a:pt x="4105278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29" name="Shape 26"/>
          <p:cNvSpPr/>
          <p:nvPr/>
        </p:nvSpPr>
        <p:spPr>
          <a:xfrm>
            <a:off x="7602810" y="29813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9050" y="19050"/>
                </a:moveTo>
                <a:cubicBezTo>
                  <a:pt x="19050" y="13781"/>
                  <a:pt x="14794" y="9525"/>
                  <a:pt x="9525" y="9525"/>
                </a:cubicBezTo>
                <a:cubicBezTo>
                  <a:pt x="4256" y="9525"/>
                  <a:pt x="0" y="13781"/>
                  <a:pt x="0" y="19050"/>
                </a:cubicBezTo>
                <a:lnTo>
                  <a:pt x="0" y="119062"/>
                </a:lnTo>
                <a:cubicBezTo>
                  <a:pt x="0" y="132219"/>
                  <a:pt x="10656" y="142875"/>
                  <a:pt x="23813" y="142875"/>
                </a:cubicBezTo>
                <a:lnTo>
                  <a:pt x="142875" y="142875"/>
                </a:lnTo>
                <a:cubicBezTo>
                  <a:pt x="148144" y="142875"/>
                  <a:pt x="152400" y="138619"/>
                  <a:pt x="152400" y="133350"/>
                </a:cubicBezTo>
                <a:cubicBezTo>
                  <a:pt x="152400" y="128081"/>
                  <a:pt x="148144" y="123825"/>
                  <a:pt x="142875" y="123825"/>
                </a:cubicBezTo>
                <a:lnTo>
                  <a:pt x="23813" y="123825"/>
                </a:lnTo>
                <a:cubicBezTo>
                  <a:pt x="21193" y="123825"/>
                  <a:pt x="19050" y="121682"/>
                  <a:pt x="19050" y="119062"/>
                </a:cubicBezTo>
                <a:lnTo>
                  <a:pt x="19050" y="19050"/>
                </a:lnTo>
                <a:close/>
                <a:moveTo>
                  <a:pt x="140077" y="44827"/>
                </a:moveTo>
                <a:cubicBezTo>
                  <a:pt x="143798" y="41106"/>
                  <a:pt x="143798" y="35064"/>
                  <a:pt x="140077" y="31343"/>
                </a:cubicBezTo>
                <a:cubicBezTo>
                  <a:pt x="136356" y="27622"/>
                  <a:pt x="130314" y="27622"/>
                  <a:pt x="126593" y="31343"/>
                </a:cubicBezTo>
                <a:lnTo>
                  <a:pt x="95250" y="62716"/>
                </a:lnTo>
                <a:lnTo>
                  <a:pt x="78165" y="45660"/>
                </a:lnTo>
                <a:cubicBezTo>
                  <a:pt x="74444" y="41940"/>
                  <a:pt x="68401" y="41940"/>
                  <a:pt x="64681" y="45660"/>
                </a:cubicBezTo>
                <a:lnTo>
                  <a:pt x="36106" y="74235"/>
                </a:lnTo>
                <a:cubicBezTo>
                  <a:pt x="32385" y="77956"/>
                  <a:pt x="32385" y="83999"/>
                  <a:pt x="36106" y="87719"/>
                </a:cubicBezTo>
                <a:cubicBezTo>
                  <a:pt x="39826" y="91440"/>
                  <a:pt x="45869" y="91440"/>
                  <a:pt x="49590" y="87719"/>
                </a:cubicBezTo>
                <a:lnTo>
                  <a:pt x="71438" y="65871"/>
                </a:lnTo>
                <a:lnTo>
                  <a:pt x="88523" y="82957"/>
                </a:lnTo>
                <a:cubicBezTo>
                  <a:pt x="92244" y="86678"/>
                  <a:pt x="98286" y="86678"/>
                  <a:pt x="102007" y="82957"/>
                </a:cubicBezTo>
                <a:lnTo>
                  <a:pt x="140107" y="44857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0" name="Text 27"/>
          <p:cNvSpPr/>
          <p:nvPr/>
        </p:nvSpPr>
        <p:spPr>
          <a:xfrm>
            <a:off x="7850460" y="2943225"/>
            <a:ext cx="1238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Runway Extender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7583760" y="3248025"/>
            <a:ext cx="40195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Memperpanjang financial runway untuk survive worst-case scenario di jalur baru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7469460" y="3819525"/>
            <a:ext cx="4181475" cy="914400"/>
          </a:xfrm>
          <a:custGeom>
            <a:avLst/>
            <a:gdLst/>
            <a:ahLst/>
            <a:cxnLst/>
            <a:rect l="l" t="t" r="r" b="b"/>
            <a:pathLst>
              <a:path w="4181475" h="914400">
                <a:moveTo>
                  <a:pt x="76197" y="0"/>
                </a:moveTo>
                <a:lnTo>
                  <a:pt x="4105278" y="0"/>
                </a:lnTo>
                <a:cubicBezTo>
                  <a:pt x="4147360" y="0"/>
                  <a:pt x="4181475" y="34115"/>
                  <a:pt x="4181475" y="76197"/>
                </a:cubicBezTo>
                <a:lnTo>
                  <a:pt x="4181475" y="838203"/>
                </a:lnTo>
                <a:cubicBezTo>
                  <a:pt x="4181475" y="880285"/>
                  <a:pt x="4147360" y="914400"/>
                  <a:pt x="4105278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  <a:ln/>
        </p:spPr>
      </p:sp>
      <p:sp>
        <p:nvSpPr>
          <p:cNvPr id="33" name="Shape 30"/>
          <p:cNvSpPr/>
          <p:nvPr/>
        </p:nvSpPr>
        <p:spPr>
          <a:xfrm>
            <a:off x="7583760" y="3971925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114300" y="9525"/>
                </a:moveTo>
                <a:lnTo>
                  <a:pt x="152400" y="9525"/>
                </a:lnTo>
                <a:cubicBezTo>
                  <a:pt x="157669" y="9525"/>
                  <a:pt x="161925" y="13781"/>
                  <a:pt x="161925" y="19050"/>
                </a:cubicBezTo>
                <a:cubicBezTo>
                  <a:pt x="161925" y="24319"/>
                  <a:pt x="157669" y="28575"/>
                  <a:pt x="152400" y="28575"/>
                </a:cubicBezTo>
                <a:lnTo>
                  <a:pt x="118586" y="28575"/>
                </a:lnTo>
                <a:cubicBezTo>
                  <a:pt x="117038" y="36255"/>
                  <a:pt x="111770" y="42595"/>
                  <a:pt x="104775" y="45631"/>
                </a:cubicBezTo>
                <a:lnTo>
                  <a:pt x="104775" y="133350"/>
                </a:lnTo>
                <a:lnTo>
                  <a:pt x="152400" y="133350"/>
                </a:lnTo>
                <a:cubicBezTo>
                  <a:pt x="157669" y="133350"/>
                  <a:pt x="161925" y="137606"/>
                  <a:pt x="161925" y="142875"/>
                </a:cubicBezTo>
                <a:cubicBezTo>
                  <a:pt x="161925" y="148144"/>
                  <a:pt x="157669" y="152400"/>
                  <a:pt x="152400" y="152400"/>
                </a:cubicBezTo>
                <a:lnTo>
                  <a:pt x="38100" y="152400"/>
                </a:lnTo>
                <a:cubicBezTo>
                  <a:pt x="32831" y="152400"/>
                  <a:pt x="28575" y="148144"/>
                  <a:pt x="28575" y="142875"/>
                </a:cubicBezTo>
                <a:cubicBezTo>
                  <a:pt x="28575" y="137606"/>
                  <a:pt x="32831" y="133350"/>
                  <a:pt x="38100" y="133350"/>
                </a:cubicBezTo>
                <a:lnTo>
                  <a:pt x="85725" y="133350"/>
                </a:lnTo>
                <a:lnTo>
                  <a:pt x="85725" y="45631"/>
                </a:lnTo>
                <a:cubicBezTo>
                  <a:pt x="78730" y="42565"/>
                  <a:pt x="73462" y="36225"/>
                  <a:pt x="71914" y="28575"/>
                </a:cubicBezTo>
                <a:lnTo>
                  <a:pt x="38100" y="28575"/>
                </a:lnTo>
                <a:cubicBezTo>
                  <a:pt x="32831" y="28575"/>
                  <a:pt x="28575" y="24319"/>
                  <a:pt x="28575" y="19050"/>
                </a:cubicBezTo>
                <a:cubicBezTo>
                  <a:pt x="28575" y="13781"/>
                  <a:pt x="32831" y="9525"/>
                  <a:pt x="38100" y="9525"/>
                </a:cubicBezTo>
                <a:lnTo>
                  <a:pt x="76200" y="9525"/>
                </a:lnTo>
                <a:cubicBezTo>
                  <a:pt x="80546" y="3750"/>
                  <a:pt x="87451" y="0"/>
                  <a:pt x="95250" y="0"/>
                </a:cubicBezTo>
                <a:cubicBezTo>
                  <a:pt x="103049" y="0"/>
                  <a:pt x="109954" y="3750"/>
                  <a:pt x="114300" y="9525"/>
                </a:cubicBezTo>
                <a:close/>
                <a:moveTo>
                  <a:pt x="130850" y="95250"/>
                </a:moveTo>
                <a:lnTo>
                  <a:pt x="173950" y="95250"/>
                </a:lnTo>
                <a:lnTo>
                  <a:pt x="152400" y="58281"/>
                </a:lnTo>
                <a:lnTo>
                  <a:pt x="130850" y="95250"/>
                </a:lnTo>
                <a:close/>
                <a:moveTo>
                  <a:pt x="152400" y="123825"/>
                </a:moveTo>
                <a:cubicBezTo>
                  <a:pt x="133677" y="123825"/>
                  <a:pt x="118110" y="113705"/>
                  <a:pt x="114895" y="100340"/>
                </a:cubicBezTo>
                <a:cubicBezTo>
                  <a:pt x="114121" y="97066"/>
                  <a:pt x="115193" y="93702"/>
                  <a:pt x="116890" y="90785"/>
                </a:cubicBezTo>
                <a:lnTo>
                  <a:pt x="145226" y="42208"/>
                </a:lnTo>
                <a:cubicBezTo>
                  <a:pt x="146715" y="39648"/>
                  <a:pt x="149453" y="38100"/>
                  <a:pt x="152400" y="38100"/>
                </a:cubicBezTo>
                <a:cubicBezTo>
                  <a:pt x="155347" y="38100"/>
                  <a:pt x="158085" y="39678"/>
                  <a:pt x="159574" y="42208"/>
                </a:cubicBezTo>
                <a:lnTo>
                  <a:pt x="187910" y="90785"/>
                </a:lnTo>
                <a:cubicBezTo>
                  <a:pt x="189607" y="93702"/>
                  <a:pt x="190679" y="97066"/>
                  <a:pt x="189905" y="100340"/>
                </a:cubicBezTo>
                <a:cubicBezTo>
                  <a:pt x="186690" y="113675"/>
                  <a:pt x="171123" y="123825"/>
                  <a:pt x="152400" y="123825"/>
                </a:cubicBezTo>
                <a:close/>
                <a:moveTo>
                  <a:pt x="37743" y="58281"/>
                </a:moveTo>
                <a:lnTo>
                  <a:pt x="16193" y="95250"/>
                </a:lnTo>
                <a:lnTo>
                  <a:pt x="59323" y="95250"/>
                </a:lnTo>
                <a:lnTo>
                  <a:pt x="37743" y="58281"/>
                </a:lnTo>
                <a:close/>
                <a:moveTo>
                  <a:pt x="268" y="100340"/>
                </a:moveTo>
                <a:cubicBezTo>
                  <a:pt x="-506" y="97066"/>
                  <a:pt x="566" y="93702"/>
                  <a:pt x="2262" y="90785"/>
                </a:cubicBezTo>
                <a:lnTo>
                  <a:pt x="30599" y="42208"/>
                </a:lnTo>
                <a:cubicBezTo>
                  <a:pt x="32087" y="39648"/>
                  <a:pt x="34826" y="38100"/>
                  <a:pt x="37773" y="38100"/>
                </a:cubicBezTo>
                <a:cubicBezTo>
                  <a:pt x="40719" y="38100"/>
                  <a:pt x="43458" y="39678"/>
                  <a:pt x="44946" y="42208"/>
                </a:cubicBezTo>
                <a:lnTo>
                  <a:pt x="73283" y="90785"/>
                </a:lnTo>
                <a:cubicBezTo>
                  <a:pt x="74980" y="93702"/>
                  <a:pt x="76051" y="97066"/>
                  <a:pt x="75277" y="100340"/>
                </a:cubicBezTo>
                <a:cubicBezTo>
                  <a:pt x="72063" y="113675"/>
                  <a:pt x="56495" y="123825"/>
                  <a:pt x="37773" y="123825"/>
                </a:cubicBezTo>
                <a:cubicBezTo>
                  <a:pt x="19050" y="123825"/>
                  <a:pt x="3483" y="113705"/>
                  <a:pt x="268" y="10034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4" name="Text 31"/>
          <p:cNvSpPr/>
          <p:nvPr/>
        </p:nvSpPr>
        <p:spPr>
          <a:xfrm>
            <a:off x="7850460" y="3933825"/>
            <a:ext cx="129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Negotiation Power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7583760" y="4238625"/>
            <a:ext cx="40195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B4B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Dapat menolak offer yang tidak memenuhi threshold karena ada income buffer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7474223" y="4814888"/>
            <a:ext cx="4171950" cy="923925"/>
          </a:xfrm>
          <a:custGeom>
            <a:avLst/>
            <a:gdLst/>
            <a:ahLst/>
            <a:cxnLst/>
            <a:rect l="l" t="t" r="r" b="b"/>
            <a:pathLst>
              <a:path w="4171950" h="923925">
                <a:moveTo>
                  <a:pt x="76196" y="0"/>
                </a:moveTo>
                <a:lnTo>
                  <a:pt x="4095754" y="0"/>
                </a:lnTo>
                <a:cubicBezTo>
                  <a:pt x="4137836" y="0"/>
                  <a:pt x="4171950" y="34114"/>
                  <a:pt x="4171950" y="76196"/>
                </a:cubicBezTo>
                <a:lnTo>
                  <a:pt x="4171950" y="847729"/>
                </a:lnTo>
                <a:cubicBezTo>
                  <a:pt x="4171950" y="889811"/>
                  <a:pt x="4137836" y="923925"/>
                  <a:pt x="4095754" y="923925"/>
                </a:cubicBezTo>
                <a:lnTo>
                  <a:pt x="76196" y="923925"/>
                </a:lnTo>
                <a:cubicBezTo>
                  <a:pt x="34114" y="923925"/>
                  <a:pt x="0" y="889811"/>
                  <a:pt x="0" y="847729"/>
                </a:cubicBezTo>
                <a:lnTo>
                  <a:pt x="0" y="76196"/>
                </a:lnTo>
                <a:cubicBezTo>
                  <a:pt x="0" y="34114"/>
                  <a:pt x="34114" y="0"/>
                  <a:pt x="76196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40000"/>
              </a:srgbClr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7612335" y="49720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76200" y="52388"/>
                </a:moveTo>
                <a:cubicBezTo>
                  <a:pt x="70931" y="52388"/>
                  <a:pt x="66675" y="56644"/>
                  <a:pt x="66675" y="61912"/>
                </a:cubicBezTo>
                <a:cubicBezTo>
                  <a:pt x="66675" y="65871"/>
                  <a:pt x="63490" y="69056"/>
                  <a:pt x="59531" y="69056"/>
                </a:cubicBezTo>
                <a:cubicBezTo>
                  <a:pt x="55572" y="69056"/>
                  <a:pt x="52388" y="65871"/>
                  <a:pt x="52388" y="61912"/>
                </a:cubicBezTo>
                <a:cubicBezTo>
                  <a:pt x="52388" y="48756"/>
                  <a:pt x="63044" y="38100"/>
                  <a:pt x="76200" y="38100"/>
                </a:cubicBezTo>
                <a:cubicBezTo>
                  <a:pt x="89356" y="38100"/>
                  <a:pt x="100013" y="48756"/>
                  <a:pt x="100013" y="61912"/>
                </a:cubicBezTo>
                <a:cubicBezTo>
                  <a:pt x="100013" y="75962"/>
                  <a:pt x="89297" y="81915"/>
                  <a:pt x="83344" y="84088"/>
                </a:cubicBezTo>
                <a:lnTo>
                  <a:pt x="83344" y="85219"/>
                </a:lnTo>
                <a:cubicBezTo>
                  <a:pt x="83344" y="89178"/>
                  <a:pt x="80159" y="92363"/>
                  <a:pt x="76200" y="92363"/>
                </a:cubicBezTo>
                <a:cubicBezTo>
                  <a:pt x="72241" y="92363"/>
                  <a:pt x="69056" y="89178"/>
                  <a:pt x="69056" y="85219"/>
                </a:cubicBezTo>
                <a:lnTo>
                  <a:pt x="69056" y="82808"/>
                </a:lnTo>
                <a:cubicBezTo>
                  <a:pt x="69056" y="76706"/>
                  <a:pt x="73462" y="72330"/>
                  <a:pt x="78016" y="70842"/>
                </a:cubicBezTo>
                <a:cubicBezTo>
                  <a:pt x="79921" y="70217"/>
                  <a:pt x="81945" y="69205"/>
                  <a:pt x="83433" y="67776"/>
                </a:cubicBezTo>
                <a:cubicBezTo>
                  <a:pt x="84713" y="66526"/>
                  <a:pt x="85725" y="64800"/>
                  <a:pt x="85725" y="61942"/>
                </a:cubicBezTo>
                <a:cubicBezTo>
                  <a:pt x="85725" y="56674"/>
                  <a:pt x="81469" y="52417"/>
                  <a:pt x="76200" y="52417"/>
                </a:cubicBezTo>
                <a:close/>
                <a:moveTo>
                  <a:pt x="66675" y="109537"/>
                </a:moveTo>
                <a:cubicBezTo>
                  <a:pt x="66675" y="104281"/>
                  <a:pt x="70943" y="100013"/>
                  <a:pt x="76200" y="100013"/>
                </a:cubicBezTo>
                <a:cubicBezTo>
                  <a:pt x="81457" y="100013"/>
                  <a:pt x="85725" y="104281"/>
                  <a:pt x="85725" y="109537"/>
                </a:cubicBezTo>
                <a:cubicBezTo>
                  <a:pt x="85725" y="114794"/>
                  <a:pt x="81457" y="119062"/>
                  <a:pt x="76200" y="119062"/>
                </a:cubicBezTo>
                <a:cubicBezTo>
                  <a:pt x="70943" y="119062"/>
                  <a:pt x="66675" y="114794"/>
                  <a:pt x="66675" y="10953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8" name="Text 35"/>
          <p:cNvSpPr/>
          <p:nvPr/>
        </p:nvSpPr>
        <p:spPr>
          <a:xfrm>
            <a:off x="7859985" y="4933950"/>
            <a:ext cx="1543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Ultimate Question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7593285" y="5238750"/>
            <a:ext cx="4000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Apakah DNO bisa tumbuh ke titik yang membuat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semua jalur lain tidak relevan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?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>
            <a:off x="385763" y="6043613"/>
            <a:ext cx="11420475" cy="428625"/>
          </a:xfrm>
          <a:custGeom>
            <a:avLst/>
            <a:gdLst/>
            <a:ahLst/>
            <a:cxnLst/>
            <a:rect l="l" t="t" r="r" b="b"/>
            <a:pathLst>
              <a:path w="11420475" h="428625">
                <a:moveTo>
                  <a:pt x="76201" y="0"/>
                </a:moveTo>
                <a:lnTo>
                  <a:pt x="11344274" y="0"/>
                </a:lnTo>
                <a:cubicBezTo>
                  <a:pt x="11386359" y="0"/>
                  <a:pt x="11420475" y="34116"/>
                  <a:pt x="11420475" y="76201"/>
                </a:cubicBezTo>
                <a:lnTo>
                  <a:pt x="11420475" y="352424"/>
                </a:lnTo>
                <a:cubicBezTo>
                  <a:pt x="11420475" y="394509"/>
                  <a:pt x="11386359" y="428625"/>
                  <a:pt x="113442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5F7A8D">
              <a:alpha val="10196"/>
            </a:srgbClr>
          </a:solidFill>
          <a:ln w="12700">
            <a:solidFill>
              <a:srgbClr val="5F7A8D">
                <a:alpha val="30196"/>
              </a:srgbClr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550069" y="6172200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2" name="Text 39"/>
          <p:cNvSpPr/>
          <p:nvPr/>
        </p:nvSpPr>
        <p:spPr>
          <a:xfrm>
            <a:off x="833438" y="6162675"/>
            <a:ext cx="9686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Insight: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DNO adalah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aset yang paling sering diremehkan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E0E2E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revenue stream independen yang sudah ada dan bisa di-scale tanpa risiko kehilangan stabilitas ASN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5-Year Income Architecture — Career Pivot Financial Projection</dc:title>
  <dc:subject>5-Year Income Architecture — Career Pivot Financial Projection</dc:subject>
  <dc:creator>Kimi</dc:creator>
  <cp:lastModifiedBy>Kimi</cp:lastModifiedBy>
  <cp:revision>1</cp:revision>
  <dcterms:created xsi:type="dcterms:W3CDTF">2026-03-01T12:00:45Z</dcterms:created>
  <dcterms:modified xsi:type="dcterms:W3CDTF">2026-03-01T12:00:45Z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{"Label":"5-Year Income Architecture — Career Pivot Financial Projection","ContentProducer":"001191110108MACG2KBH8F10000","ProduceID":"19ca93aa-7072-86f1-8000-000006527f11","ReservedCode1":"","ContentPropagator":"001191110108MACG2KBH8F20000","PropagateID":"19ca93aa-7072-86f1-8000-000006527f11","ReservedCode2":""}</vt:lpwstr>
  </property>
</Properties>
</file>